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4"/>
  </p:sldMasterIdLst>
  <p:notesMasterIdLst>
    <p:notesMasterId r:id="rId54"/>
  </p:notesMasterIdLst>
  <p:sldIdLst>
    <p:sldId id="257" r:id="rId5"/>
    <p:sldId id="387" r:id="rId6"/>
    <p:sldId id="351" r:id="rId7"/>
    <p:sldId id="395" r:id="rId8"/>
    <p:sldId id="390" r:id="rId9"/>
    <p:sldId id="400" r:id="rId10"/>
    <p:sldId id="359" r:id="rId11"/>
    <p:sldId id="344" r:id="rId12"/>
    <p:sldId id="373" r:id="rId13"/>
    <p:sldId id="354" r:id="rId14"/>
    <p:sldId id="391" r:id="rId15"/>
    <p:sldId id="380" r:id="rId16"/>
    <p:sldId id="324" r:id="rId17"/>
    <p:sldId id="388" r:id="rId18"/>
    <p:sldId id="394" r:id="rId19"/>
    <p:sldId id="386" r:id="rId20"/>
    <p:sldId id="383" r:id="rId21"/>
    <p:sldId id="261" r:id="rId22"/>
    <p:sldId id="328" r:id="rId23"/>
    <p:sldId id="356" r:id="rId24"/>
    <p:sldId id="399" r:id="rId25"/>
    <p:sldId id="364" r:id="rId26"/>
    <p:sldId id="357" r:id="rId27"/>
    <p:sldId id="393" r:id="rId28"/>
    <p:sldId id="392" r:id="rId29"/>
    <p:sldId id="376" r:id="rId30"/>
    <p:sldId id="368" r:id="rId31"/>
    <p:sldId id="402" r:id="rId32"/>
    <p:sldId id="358" r:id="rId33"/>
    <p:sldId id="371" r:id="rId34"/>
    <p:sldId id="381" r:id="rId35"/>
    <p:sldId id="355" r:id="rId36"/>
    <p:sldId id="367" r:id="rId37"/>
    <p:sldId id="379" r:id="rId38"/>
    <p:sldId id="378" r:id="rId39"/>
    <p:sldId id="366" r:id="rId40"/>
    <p:sldId id="407" r:id="rId41"/>
    <p:sldId id="389" r:id="rId42"/>
    <p:sldId id="401" r:id="rId43"/>
    <p:sldId id="370" r:id="rId44"/>
    <p:sldId id="374" r:id="rId45"/>
    <p:sldId id="397" r:id="rId46"/>
    <p:sldId id="408" r:id="rId47"/>
    <p:sldId id="403" r:id="rId48"/>
    <p:sldId id="404" r:id="rId49"/>
    <p:sldId id="405" r:id="rId50"/>
    <p:sldId id="365" r:id="rId51"/>
    <p:sldId id="398" r:id="rId52"/>
    <p:sldId id="406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6F7F9"/>
    <a:srgbClr val="E1ECEC"/>
    <a:srgbClr val="C8DEDE"/>
    <a:srgbClr val="2596BE"/>
    <a:srgbClr val="DEE7EF"/>
    <a:srgbClr val="81CAF3"/>
    <a:srgbClr val="30ACEC"/>
    <a:srgbClr val="FFFFFF"/>
    <a:srgbClr val="FAD6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7B2CC8-6C93-EA99-A7EA-F19DFA0CBEF4}" v="121" dt="2025-12-09T09:30:09.684"/>
    <p1510:client id="{0A7A0A67-7C15-48AD-8010-AF2048232F99}" v="1727" dt="2025-12-09T19:36:59.173"/>
    <p1510:client id="{0ED8A796-5704-1088-2281-FEC55A164297}" v="4794" dt="2025-12-09T18:34:09.084"/>
    <p1510:client id="{2413A270-5F19-4216-B427-BBA4F5273DBA}" v="583" dt="2025-12-09T21:10:58.646"/>
    <p1510:client id="{335E2728-6C61-B162-900E-07BDE7D7C669}" v="633" dt="2025-12-09T18:00:27.410"/>
    <p1510:client id="{53A1FEBD-C850-4300-FF19-EA40E3CF0C67}" v="202" dt="2025-12-09T09:51:36.170"/>
    <p1510:client id="{6BDBEA65-E957-4830-9FCA-1DC96D70D547}" v="447" dt="2025-12-09T19:48:36.566"/>
    <p1510:client id="{7ACA82A4-504B-4C3C-AB3C-1D7C921F8608}" v="166" dt="2025-12-09T14:01:51.440"/>
    <p1510:client id="{A38B0234-4422-4952-879F-40FD3D5A4DDE}" v="89" dt="2025-12-09T11:11:02.654"/>
    <p1510:client id="{AD51E3A8-37F6-720B-DB74-D2C2FE3F7A21}" v="572" dt="2025-12-09T12:59:21.956"/>
    <p1510:client id="{BE08E4ED-A915-4C95-9FF6-6D0690103094}" v="2013" dt="2025-12-09T12:40:59.592"/>
    <p1510:client id="{CA798F5C-3B16-4C72-ABB5-1FFAD7022BFF}" v="2870" dt="2025-12-09T21:19:30.981"/>
    <p1510:client id="{D088D569-7DB9-B7C4-45ED-F5F9D7FD5453}" v="294" dt="2025-12-09T02:12:30.001"/>
    <p1510:client id="{E39454E9-80AB-41DA-1E6C-A5A3D79BCD01}" v="8" dt="2025-12-09T12:50:15.924"/>
    <p1510:client id="{E40724F8-DDAA-4690-AA26-80D5B69B682D}" v="1992" dt="2025-12-09T19:21:19.180"/>
    <p1510:client id="{E6D3E2DF-0DDC-7014-F8FA-C519C27167F9}" v="31" dt="2025-12-09T18:45:06.351"/>
    <p1510:client id="{E7BFF473-9C18-5B7B-EFD6-22C8614DBF77}" v="8" dt="2025-12-09T17:58:37.698"/>
    <p1510:client id="{ED753D27-DCC7-9991-A06C-482911E8A13B}" v="63" dt="2025-12-09T08:43:43.7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Davies (2305338)" userId="d3123339-07dd-4505-96d6-7cab78e56049" providerId="ADAL" clId="{D53A59F2-C3FA-4BC7-9C50-D3A9B336D9C7}"/>
    <pc:docChg chg="modSld">
      <pc:chgData name="Ethan Davies (2305338)" userId="d3123339-07dd-4505-96d6-7cab78e56049" providerId="ADAL" clId="{D53A59F2-C3FA-4BC7-9C50-D3A9B336D9C7}" dt="2025-12-09T21:22:56.219" v="18" actId="1076"/>
      <pc:docMkLst>
        <pc:docMk/>
      </pc:docMkLst>
      <pc:sldChg chg="modSp mod">
        <pc:chgData name="Ethan Davies (2305338)" userId="d3123339-07dd-4505-96d6-7cab78e56049" providerId="ADAL" clId="{D53A59F2-C3FA-4BC7-9C50-D3A9B336D9C7}" dt="2025-12-09T21:22:05.807" v="5" actId="122"/>
        <pc:sldMkLst>
          <pc:docMk/>
          <pc:sldMk cId="1543275964" sldId="357"/>
        </pc:sldMkLst>
        <pc:spChg chg="mod">
          <ac:chgData name="Ethan Davies (2305338)" userId="d3123339-07dd-4505-96d6-7cab78e56049" providerId="ADAL" clId="{D53A59F2-C3FA-4BC7-9C50-D3A9B336D9C7}" dt="2025-12-09T21:22:01.269" v="4" actId="122"/>
          <ac:spMkLst>
            <pc:docMk/>
            <pc:sldMk cId="1543275964" sldId="357"/>
            <ac:spMk id="26" creationId="{AB30FD6C-4B58-718F-CE66-F6D1AFD360D9}"/>
          </ac:spMkLst>
        </pc:spChg>
        <pc:spChg chg="mod">
          <ac:chgData name="Ethan Davies (2305338)" userId="d3123339-07dd-4505-96d6-7cab78e56049" providerId="ADAL" clId="{D53A59F2-C3FA-4BC7-9C50-D3A9B336D9C7}" dt="2025-12-09T21:22:05.807" v="5" actId="122"/>
          <ac:spMkLst>
            <pc:docMk/>
            <pc:sldMk cId="1543275964" sldId="357"/>
            <ac:spMk id="27" creationId="{E63A16D8-B83B-6747-DEF9-4193B6885498}"/>
          </ac:spMkLst>
        </pc:spChg>
        <pc:spChg chg="mod">
          <ac:chgData name="Ethan Davies (2305338)" userId="d3123339-07dd-4505-96d6-7cab78e56049" providerId="ADAL" clId="{D53A59F2-C3FA-4BC7-9C50-D3A9B336D9C7}" dt="2025-12-09T21:21:58.338" v="3" actId="122"/>
          <ac:spMkLst>
            <pc:docMk/>
            <pc:sldMk cId="1543275964" sldId="357"/>
            <ac:spMk id="29" creationId="{2E26E6B9-19CC-E405-CCC8-A3777A046068}"/>
          </ac:spMkLst>
        </pc:spChg>
      </pc:sldChg>
      <pc:sldChg chg="modSp mod">
        <pc:chgData name="Ethan Davies (2305338)" userId="d3123339-07dd-4505-96d6-7cab78e56049" providerId="ADAL" clId="{D53A59F2-C3FA-4BC7-9C50-D3A9B336D9C7}" dt="2025-12-09T21:22:56.219" v="18" actId="1076"/>
        <pc:sldMkLst>
          <pc:docMk/>
          <pc:sldMk cId="2216112185" sldId="393"/>
        </pc:sldMkLst>
        <pc:spChg chg="mod">
          <ac:chgData name="Ethan Davies (2305338)" userId="d3123339-07dd-4505-96d6-7cab78e56049" providerId="ADAL" clId="{D53A59F2-C3FA-4BC7-9C50-D3A9B336D9C7}" dt="2025-12-09T21:22:19.303" v="8" actId="1076"/>
          <ac:spMkLst>
            <pc:docMk/>
            <pc:sldMk cId="2216112185" sldId="393"/>
            <ac:spMk id="34" creationId="{9F212236-F755-18A5-6964-3F307E5DD4C7}"/>
          </ac:spMkLst>
        </pc:spChg>
        <pc:spChg chg="mod">
          <ac:chgData name="Ethan Davies (2305338)" userId="d3123339-07dd-4505-96d6-7cab78e56049" providerId="ADAL" clId="{D53A59F2-C3FA-4BC7-9C50-D3A9B336D9C7}" dt="2025-12-09T21:22:25.076" v="10" actId="1076"/>
          <ac:spMkLst>
            <pc:docMk/>
            <pc:sldMk cId="2216112185" sldId="393"/>
            <ac:spMk id="35" creationId="{444DE7FE-CAD7-7229-C2DC-EFD96B0AE873}"/>
          </ac:spMkLst>
        </pc:spChg>
        <pc:spChg chg="mod">
          <ac:chgData name="Ethan Davies (2305338)" userId="d3123339-07dd-4505-96d6-7cab78e56049" providerId="ADAL" clId="{D53A59F2-C3FA-4BC7-9C50-D3A9B336D9C7}" dt="2025-12-09T21:22:33.591" v="12" actId="1076"/>
          <ac:spMkLst>
            <pc:docMk/>
            <pc:sldMk cId="2216112185" sldId="393"/>
            <ac:spMk id="36" creationId="{F38B2CA2-CE2D-6FDD-BCDB-7FDD3C8BBEB3}"/>
          </ac:spMkLst>
        </pc:spChg>
        <pc:spChg chg="mod">
          <ac:chgData name="Ethan Davies (2305338)" userId="d3123339-07dd-4505-96d6-7cab78e56049" providerId="ADAL" clId="{D53A59F2-C3FA-4BC7-9C50-D3A9B336D9C7}" dt="2025-12-09T21:22:56.219" v="18" actId="1076"/>
          <ac:spMkLst>
            <pc:docMk/>
            <pc:sldMk cId="2216112185" sldId="393"/>
            <ac:spMk id="37" creationId="{F9AD2FA2-719B-F87A-BF1B-935DBC6A0393}"/>
          </ac:spMkLst>
        </pc:spChg>
        <pc:spChg chg="mod">
          <ac:chgData name="Ethan Davies (2305338)" userId="d3123339-07dd-4505-96d6-7cab78e56049" providerId="ADAL" clId="{D53A59F2-C3FA-4BC7-9C50-D3A9B336D9C7}" dt="2025-12-09T21:22:49.107" v="16" actId="1076"/>
          <ac:spMkLst>
            <pc:docMk/>
            <pc:sldMk cId="2216112185" sldId="393"/>
            <ac:spMk id="38" creationId="{3D3FA96A-C98A-B4DF-33AA-35F8FD492588}"/>
          </ac:spMkLst>
        </pc:spChg>
        <pc:spChg chg="mod">
          <ac:chgData name="Ethan Davies (2305338)" userId="d3123339-07dd-4505-96d6-7cab78e56049" providerId="ADAL" clId="{D53A59F2-C3FA-4BC7-9C50-D3A9B336D9C7}" dt="2025-12-09T21:22:42.719" v="14" actId="1076"/>
          <ac:spMkLst>
            <pc:docMk/>
            <pc:sldMk cId="2216112185" sldId="393"/>
            <ac:spMk id="39" creationId="{35A1C905-8C2C-ED16-8370-17412CB8A82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4EF27-FD09-43A0-A62B-E59A4A234BFA}" type="datetimeFigureOut">
              <a:t>12/9/2025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E54EE7-BFCA-41A5-9E21-E1F5931482F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912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_/L_dqjIjOGBcC?hl=en&amp;gbpv=1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f1chronicle.com/formula-1-car-ride-height/#Mechanical-Grip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thehobbiesgate.fr/en/blog/droop-setup-rc-touring-1-10-n3?srsltid=AfmBOory8pEqXrLRnOEA-6sxBoNa2x5PVJtMrnrL7z3mvaelpVlgjE6O" TargetMode="Externa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187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9826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816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2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1A17F-5D83-A2C1-9755-7C5AA0186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B59C55-BAB5-9ED7-7098-26747EA3C4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D41A6-22EA-8075-3C96-B68597967E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“to optimize a design, it is necessary to understand the undesired effects”</a:t>
            </a:r>
          </a:p>
          <a:p>
            <a:r>
              <a:rPr lang="en-GB" dirty="0"/>
              <a:t>Borgialli &amp; Kirchberger were first papers of research looked at to understand how to go about using CFD and doing an aero project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59123-2F52-3919-938B-FEEFFB6082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027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Noah:</a:t>
            </a:r>
          </a:p>
          <a:p>
            <a:r>
              <a:rPr lang="en-US" dirty="0">
                <a:ea typeface="Calibri"/>
                <a:cs typeface="Calibri"/>
              </a:rPr>
              <a:t>On this slide: the domain comparison, and the validation study on the left testing different tunnel lengths.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The graphs show how much the CL, CD, and CoP values change as the tunnel length changes. The following graphs shows that after certain lengths, the coefficients </a:t>
            </a:r>
            <a:r>
              <a:rPr lang="en-US" dirty="0" err="1">
                <a:ea typeface="Calibri"/>
                <a:cs typeface="Calibri"/>
              </a:rPr>
              <a:t>stabilise</a:t>
            </a:r>
            <a:r>
              <a:rPr lang="en-US" dirty="0">
                <a:ea typeface="Calibri"/>
                <a:cs typeface="Calibri"/>
              </a:rPr>
              <a:t>. This proving that increasing the domain doesn’t improve the accuracy of results, which gives us confidence that our baseline domain dimensions are correct for further work later in the project.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The SABE tunnel settings which as you can see much larger than our baseline settings. Running these settings push computational resources which </a:t>
            </a:r>
            <a:r>
              <a:rPr lang="en-US" dirty="0" err="1">
                <a:ea typeface="Calibri"/>
                <a:cs typeface="Calibri"/>
              </a:rPr>
              <a:t>isnt</a:t>
            </a:r>
            <a:r>
              <a:rPr lang="en-US" dirty="0">
                <a:ea typeface="Calibri"/>
                <a:cs typeface="Calibri"/>
              </a:rPr>
              <a:t> great for testing new ideas in a short time frame as the mesh size runs at around 63 million cells.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64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8333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Size affects across CL are prominent 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6424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u="sng" dirty="0"/>
              <a:t>Louis : </a:t>
            </a:r>
          </a:p>
          <a:p>
            <a:r>
              <a:rPr lang="en-GB" dirty="0"/>
              <a:t>Red shows mesh that has dramatic holes in that critically effect results, orange has slight issues with meshing over rear deck gurney and over ponton louver.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Line on graph signifies where issues in the mesh start. </a:t>
            </a:r>
          </a:p>
          <a:p>
            <a:endParaRPr lang="en-GB" dirty="0"/>
          </a:p>
          <a:p>
            <a:r>
              <a:rPr lang="en-GB" dirty="0"/>
              <a:t>Sabes ride height was 20mmF 30mmR</a:t>
            </a:r>
          </a:p>
          <a:p>
            <a:r>
              <a:rPr lang="en-GB" dirty="0"/>
              <a:t>Liu : Cl error margins shifting between 0.2 and 0.1 mesh scale was 13%</a:t>
            </a:r>
          </a:p>
          <a:p>
            <a:r>
              <a:rPr lang="en-GB" dirty="0"/>
              <a:t>Ours: increase by 10% Cd, 21% Cl and 6% CoP </a:t>
            </a:r>
          </a:p>
          <a:p>
            <a:r>
              <a:rPr lang="en-GB" dirty="0"/>
              <a:t>Comp Time increase from 1x to 0.66x is 415% </a:t>
            </a:r>
          </a:p>
          <a:p>
            <a:endParaRPr lang="en-GB" dirty="0"/>
          </a:p>
          <a:p>
            <a:r>
              <a:rPr lang="en-GB" dirty="0"/>
              <a:t>Conclusions:</a:t>
            </a:r>
          </a:p>
          <a:p>
            <a:r>
              <a:rPr lang="en-GB" dirty="0"/>
              <a:t>It can be determined that in order to keep down computational time the largest useable mesh size should be used, due to the results differing by only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9130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0AB2D-3D58-A2A3-5B67-F02EE1D71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B73CFF-7FA0-AA33-55FD-EA6A373970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3EF2A2-0E6C-121A-B2E7-E0C9DE95FB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What the prism?</a:t>
            </a:r>
          </a:p>
          <a:p>
            <a:r>
              <a:rPr lang="en-US" dirty="0">
                <a:ea typeface="Calibri"/>
                <a:cs typeface="Calibri"/>
              </a:rPr>
              <a:t>Prism layer images start at 15 layers increasing by 5 up to 30 top to bottom </a:t>
            </a:r>
          </a:p>
          <a:p>
            <a:r>
              <a:rPr lang="en-US" dirty="0">
                <a:ea typeface="Calibri"/>
                <a:cs typeface="Calibri"/>
              </a:rPr>
              <a:t>Say no work </a:t>
            </a:r>
            <a:r>
              <a:rPr lang="en-US" dirty="0">
                <a:ea typeface="Calibri"/>
                <a:cs typeface="Calibri"/>
                <a:sym typeface="Wingdings" panose="05000000000000000000" pitchFamily="2" charset="2"/>
              </a:rPr>
              <a:t>:(</a:t>
            </a:r>
          </a:p>
          <a:p>
            <a:r>
              <a:rPr lang="en-US" dirty="0">
                <a:ea typeface="Calibri"/>
                <a:cs typeface="Calibri"/>
                <a:sym typeface="Wingdings" panose="05000000000000000000" pitchFamily="2" charset="2"/>
              </a:rPr>
              <a:t>However still valid?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“engineers need to be able to predict these effects (separation) to achieve good designs</a:t>
            </a:r>
          </a:p>
          <a:p>
            <a:r>
              <a:rPr lang="en-US" dirty="0">
                <a:ea typeface="Calibri"/>
                <a:cs typeface="Calibri"/>
              </a:rPr>
              <a:t>Lead onto turb model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A18B2-34F8-81C0-C34B-C09352BCDD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7045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Washington U – paper teaching about turb models and what they are, what they do and solve</a:t>
            </a:r>
          </a:p>
          <a:p>
            <a:r>
              <a:rPr lang="en-GB" dirty="0"/>
              <a:t>NASA = NASA &amp; American </a:t>
            </a:r>
            <a:r>
              <a:rPr lang="en-GB" dirty="0" err="1"/>
              <a:t>inst</a:t>
            </a:r>
            <a:r>
              <a:rPr lang="en-GB" dirty="0"/>
              <a:t> aeronautics and aerospace. = Wall functions and turbulence model 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5540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8952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1589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6022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261922-1491-2E7E-15FE-9C0FC729F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71B22E-ED82-44B7-6421-CECCB98D7C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6C1B6-08CB-4E99-E1B3-DF3E6DC129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This slide focuses on the current </a:t>
            </a:r>
            <a:r>
              <a:rPr lang="en-US" dirty="0" err="1">
                <a:ea typeface="Calibri"/>
                <a:cs typeface="Calibri"/>
              </a:rPr>
              <a:t>behaviour</a:t>
            </a:r>
            <a:r>
              <a:rPr lang="en-US" dirty="0">
                <a:ea typeface="Calibri"/>
                <a:cs typeface="Calibri"/>
              </a:rPr>
              <a:t> of the current car and potential influences I can use in my future designs. Particularly around my area which is the pontoons.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The pictures on the left show a couple of key characteristics and issues such as, the flow separates early around the side of the pontoon whilst a lot of the air is being directed outwards around the wheels instead of clean air being guided down to the rear of the car.  </a:t>
            </a:r>
          </a:p>
          <a:p>
            <a:endParaRPr lang="en-US" dirty="0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To look for further improvements I investigated different shapes of pontoons on other cars in different categories that manage their pontoon flow extremely well such as the Porsche 962 Le Mans, 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ptos"/>
                <a:ea typeface="Arial"/>
                <a:cs typeface="Arial"/>
              </a:rPr>
              <a:t>Nissan GT-R LM Nismo,</a:t>
            </a:r>
            <a:r>
              <a:rPr lang="en-US" dirty="0">
                <a:cs typeface="Calibri"/>
              </a:rPr>
              <a:t> Aston martin Valkyrie LMH which has an aggressive pontoon shape which helps airflow to the rear of the car which is what I want to achieve with the redesigned pontoons and shrouds. I will also take inspiration in the LMP2 car and the Nissan LM Nismo with a </a:t>
            </a:r>
            <a:endParaRPr lang="en-US" sz="1200" baseline="0" dirty="0">
              <a:solidFill>
                <a:schemeClr val="bg2">
                  <a:lumMod val="10000"/>
                </a:schemeClr>
              </a:solidFill>
              <a:latin typeface="Aptos"/>
              <a:ea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66A87E-EF28-C758-3290-8175338366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8532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Reducing pontoon size results in a reduction of drag which also reduces the gap between the wheel as well as reduce overall weight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Front-wheel rake produces irregular, turbulent flow structures </a:t>
            </a:r>
            <a:endParaRPr lang="en-US" sz="1000" kern="1200" dirty="0">
              <a:solidFill>
                <a:srgbClr val="000000"/>
              </a:solidFill>
              <a:latin typeface="+mn-lt"/>
              <a:ea typeface="Arial"/>
              <a:cs typeface="Arial"/>
            </a:endParaRPr>
          </a:p>
          <a:p>
            <a:endParaRPr lang="en-GB" dirty="0"/>
          </a:p>
          <a:p>
            <a:r>
              <a:rPr lang="en-GB" b="1" dirty="0"/>
              <a:t>Moving forward </a:t>
            </a:r>
          </a:p>
          <a:p>
            <a:endParaRPr lang="en-GB" b="1" dirty="0"/>
          </a:p>
          <a:p>
            <a:r>
              <a:rPr lang="en-GB" b="0" dirty="0"/>
              <a:t>A review of high-performance industry solutions, such as the Valkyrie mentioned previously will help identify proven strategies for flow conditioning and potential design directions</a:t>
            </a:r>
          </a:p>
          <a:p>
            <a:endParaRPr lang="en-GB" b="0" dirty="0"/>
          </a:p>
          <a:p>
            <a:r>
              <a:rPr lang="en-GB" b="1" dirty="0"/>
              <a:t>Optimise pontoon leading edge</a:t>
            </a:r>
            <a:br>
              <a:rPr lang="en-GB" dirty="0"/>
            </a:br>
            <a:r>
              <a:rPr lang="en-GB" dirty="0"/>
              <a:t>Refining the leading-edge geometry will aim to improve initial flow capture, reduce separation risk, and enhance downstream aerodynamic stability.</a:t>
            </a:r>
          </a:p>
          <a:p>
            <a:endParaRPr lang="en-GB" b="0" dirty="0"/>
          </a:p>
          <a:p>
            <a:r>
              <a:rPr lang="en-GB" b="1" dirty="0"/>
              <a:t>Investigate pontoon size reduction</a:t>
            </a:r>
            <a:br>
              <a:rPr lang="en-GB" dirty="0"/>
            </a:br>
            <a:r>
              <a:rPr lang="en-GB" dirty="0"/>
              <a:t>A controlled reduction in pontoon size will be explored to assess whether frontal-area drag can be reduced without compromising the pontoon’s role in managing local airflow.</a:t>
            </a:r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060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638F23-5FF6-49B8-AFEC-32EF238FD3B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270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A06A3-64D5-3092-7583-BB5013136B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38FFF9-681A-A319-3BFD-4AA4224A30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C904F8-C500-8ECD-4C2B-FAC0B1F62C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C4F3D1-51E2-E330-CCE9-56D12863C6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638F23-5FF6-49B8-AFEC-32EF238FD3B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762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92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04EAB1-AF71-AE2D-68DC-2C984F49F6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0F0BC1-929B-286E-2673-C72BC26501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162E0F-8471-F08B-18B3-5C377CA761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all 6 design as to how these were made. </a:t>
            </a:r>
          </a:p>
          <a:p>
            <a:r>
              <a:rPr lang="en-GB" dirty="0"/>
              <a:t>Talk about the red/green values</a:t>
            </a:r>
          </a:p>
          <a:p>
            <a:r>
              <a:rPr lang="en-GB" dirty="0"/>
              <a:t>Talk about which values are interesting to look at and why – highest Cd also has highest Cl etc </a:t>
            </a:r>
            <a:r>
              <a:rPr lang="en-GB" dirty="0" err="1"/>
              <a:t>etc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F625B-8257-3018-DD58-5DBB1F73D7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108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add to the previous slide only - values displayed </a:t>
            </a:r>
          </a:p>
          <a:p>
            <a:r>
              <a:rPr lang="en-GB" dirty="0"/>
              <a:t>Moving forward I will be doing some post-processing of the runs that peak interest, these are 4,5 &amp; potentially 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8504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Looking at the effects of adding different aerofoil profiles over the roll hoop and how they effect the rear wing. </a:t>
            </a:r>
          </a:p>
          <a:p>
            <a:r>
              <a:rPr lang="en-GB" dirty="0"/>
              <a:t>When designing a few regs must be considered, these are </a:t>
            </a:r>
          </a:p>
          <a:p>
            <a:r>
              <a:rPr lang="en-GB" dirty="0"/>
              <a:t>The image at the top shows the model that was run through cfd to save computational time whilst still being able to view how the air acts over both.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104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Current roll hoop fairing is designed with less drag in mind and as such produces less downforce as a whole than both revised shapes.</a:t>
            </a:r>
          </a:p>
          <a:p>
            <a:r>
              <a:rPr lang="en-GB"/>
              <a:t>New designs show minor increases in drag with a larger reduction of Cl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013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36232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solidFill>
                <a:schemeClr val="bg2">
                  <a:lumMod val="10000"/>
                </a:schemeClr>
              </a:solidFill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Dixon says that as the car corners the car rolls which puts 1 wheel into bump and the opposite go into droop.</a:t>
            </a:r>
          </a:p>
          <a:p>
            <a:r>
              <a:rPr lang="en-GB" dirty="0">
                <a:hlinkClick r:id="rId3"/>
              </a:rPr>
              <a:t>Suspension Geometry and Computation - Google Books</a:t>
            </a:r>
            <a:r>
              <a:rPr lang="en-GB" dirty="0"/>
              <a:t> Page 90-91 Suspension Geometry and Computation</a:t>
            </a:r>
            <a:endParaRPr lang="en-GB" i="1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15250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9367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C00C5-5905-9DA9-A2BE-63361C6CE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20335A-BF5F-186B-3AFF-39DCBC07C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506D9D-2612-8E50-FDB3-DF5B43731C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0A8B80-B3C3-C3F5-9A31-0DE8DC0BB1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4041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206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James Knapton about the aero impact that they could have that is proven by my data (Cadilac head of dynamics)</a:t>
            </a:r>
            <a:br>
              <a:rPr lang="en-GB" dirty="0">
                <a:ea typeface="Calibri"/>
                <a:cs typeface="+mn-lt"/>
              </a:rPr>
            </a:br>
            <a:r>
              <a:rPr lang="en-GB" dirty="0">
                <a:ea typeface="Calibri"/>
                <a:cs typeface="Calibri"/>
              </a:rPr>
              <a:t>Rake is the angle when front and rear ride heights are different</a:t>
            </a:r>
            <a:endParaRPr lang="en-US" dirty="0"/>
          </a:p>
          <a:p>
            <a:r>
              <a:rPr lang="en-GB" dirty="0">
                <a:ea typeface="Calibri"/>
                <a:cs typeface="Calibri"/>
              </a:rPr>
              <a:t>F1 Chronicle  </a:t>
            </a:r>
            <a:r>
              <a:rPr lang="en-GB" dirty="0">
                <a:hlinkClick r:id="rId3"/>
              </a:rPr>
              <a:t>Formula 1 Car Ride Height | Formula 1 Technology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Hobbies Gate </a:t>
            </a:r>
            <a:r>
              <a:rPr lang="en-GB" dirty="0">
                <a:hlinkClick r:id="rId4"/>
              </a:rPr>
              <a:t>Droop Setup Explained – Boost Your 1/10 RC Touring Performance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88479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4004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86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29420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01186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E0D2F-7839-3BEF-F736-E93566661A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217F81-5B6F-6F27-B36A-9D8E6D675B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8EFD22-6177-B698-6DFF-CD489EF94D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DDF0E5-2AD3-F08A-CEBC-E18953D5C0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54EE7-BFCA-41A5-9E21-E1F5931482F9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213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5621D-E80D-4EFE-8220-2BAACF327507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949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defRPr>
                <a:solidFill>
                  <a:srgbClr val="000000"/>
                </a:solidFill>
              </a:defRPr>
            </a:lvl1pPr>
            <a:lvl2pPr>
              <a:defRPr>
                <a:solidFill>
                  <a:srgbClr val="000000"/>
                </a:solidFill>
              </a:defRPr>
            </a:lvl2pPr>
            <a:lvl3pPr>
              <a:defRPr>
                <a:solidFill>
                  <a:srgbClr val="000000"/>
                </a:solidFill>
              </a:defRPr>
            </a:lvl3pPr>
            <a:lvl4pPr>
              <a:defRPr>
                <a:solidFill>
                  <a:srgbClr val="000000"/>
                </a:solidFill>
              </a:defRPr>
            </a:lvl4pPr>
            <a:lvl5pPr>
              <a:defRPr>
                <a:solidFill>
                  <a:srgbClr val="000000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319D2-2A48-4659-B9FB-750DBF842872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48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>
                <a:solidFill>
                  <a:srgbClr val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rgbClr val="000000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EB1E7-219F-452F-BCCA-8764A46C4D6D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E263E60-5469-4E94-0033-7BB7CAABDEE7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108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C4103-0E72-4E89-8D9A-DF13C3D5690C}" type="datetime1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9D0D6F6-EFF1-5EF6-612A-ED2B7F0C25CD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75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077B-9250-4539-B479-E1A154D61CFD}" type="datetime1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28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CE8307D5-0162-49CF-B69C-2D1AE6E06800}" type="datetime1">
              <a:rPr lang="en-GB" smtClean="0"/>
              <a:t>09/12/2025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51856" y="5883275"/>
            <a:ext cx="551167" cy="365125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A7DA2-3768-5315-0C0F-61FCCF3C7362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89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37D54-E315-4F89-A20C-8934738B7067}" type="datetime1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B0ADFEF-BFED-D2C7-3863-72895AC0B3B7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616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>
                <a:solidFill>
                  <a:srgbClr val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buFontTx/>
              <a:buBlip>
                <a:blip r:embed="rId2"/>
              </a:buBlip>
              <a:defRPr sz="2000">
                <a:solidFill>
                  <a:srgbClr val="000000"/>
                </a:solidFill>
              </a:defRPr>
            </a:lvl1pPr>
            <a:lvl2pPr>
              <a:buFontTx/>
              <a:buBlip>
                <a:blip r:embed="rId2"/>
              </a:buBlip>
              <a:defRPr sz="1800">
                <a:solidFill>
                  <a:srgbClr val="000000"/>
                </a:solidFill>
              </a:defRPr>
            </a:lvl2pPr>
            <a:lvl3pPr>
              <a:buFontTx/>
              <a:buBlip>
                <a:blip r:embed="rId2"/>
              </a:buBlip>
              <a:defRPr sz="1600">
                <a:solidFill>
                  <a:srgbClr val="000000"/>
                </a:solidFill>
              </a:defRPr>
            </a:lvl3pPr>
            <a:lvl4pPr>
              <a:buFontTx/>
              <a:buBlip>
                <a:blip r:embed="rId2"/>
              </a:buBlip>
              <a:defRPr sz="1400">
                <a:solidFill>
                  <a:srgbClr val="000000"/>
                </a:solidFill>
              </a:defRPr>
            </a:lvl4pPr>
            <a:lvl5pPr>
              <a:buFontTx/>
              <a:buBlip>
                <a:blip r:embed="rId2"/>
              </a:buBlip>
              <a:defRPr sz="1400">
                <a:solidFill>
                  <a:srgbClr val="000000"/>
                </a:solidFill>
              </a:defRPr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rgbClr val="00000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F771D-14A9-4BCE-9543-7F7DEC9079A2}" type="datetime1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E09E7D2-6547-4568-875A-96B65A99612A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78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>
                <a:solidFill>
                  <a:srgbClr val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232732" y="846137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rgbClr val="000000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000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99CF78BB-4D7B-4109-91C0-23F0430E8133}" type="datetime1">
              <a:rPr lang="en-GB" smtClean="0"/>
              <a:t>09/12/2025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F65E939-93A4-5402-0A26-D9AFBDBE7722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176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195AF-4DD8-4F26-9896-75CD8C76F903}" type="datetime1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8800517-320F-A579-FDE2-C69A155858AD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12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rgbClr val="0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rgbClr val="000000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517CD61D-34A0-4238-89E9-991B657F2CEA}" type="datetime1">
              <a:rPr lang="en-GB" smtClean="0"/>
              <a:t>09/12/2025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156C907-548A-5850-0B8F-4D30655AF4D0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71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44FDF-4D59-4D05-9363-017AB3A8B949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69A8585-FA0A-E0CB-CC1D-BFCC95F56631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1026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4A5F5-B234-4262-B559-933406C45E36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CEBFA21-5245-69BE-7BEA-50702B4231BD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773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6AE5B-4D46-40DD-9AA1-47DA1BE040D3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2DB22F7-4106-915E-25BB-1E6230EC3533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512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8848B-15CA-442A-8BEE-1648BF8F49E3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22C2452-8BE7-B3E4-44D0-069382559514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549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3F01D-F4A1-4656-91EC-0F41DAF0D34B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6B1D988-F33F-59CB-897B-250804B3678A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250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B740-0FE3-448B-B048-4E83F3C34289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90D11C0-98EB-DFBA-66EA-4F534E856FE6}"/>
              </a:ext>
            </a:extLst>
          </p:cNvPr>
          <p:cNvSpPr txBox="1">
            <a:spLocks/>
          </p:cNvSpPr>
          <p:nvPr userDrawn="1"/>
        </p:nvSpPr>
        <p:spPr>
          <a:xfrm>
            <a:off x="0" y="0"/>
            <a:ext cx="2695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549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t="-74000" b="-7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3845331-F7AC-4368-90D7-D00C70C6A2A9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81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22.jpe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1.png"/><Relationship Id="rId3" Type="http://schemas.openxmlformats.org/officeDocument/2006/relationships/image" Target="../media/image63.jpeg"/><Relationship Id="rId7" Type="http://schemas.openxmlformats.org/officeDocument/2006/relationships/image" Target="../media/image67.png"/><Relationship Id="rId12" Type="http://schemas.microsoft.com/office/2007/relationships/hdphoto" Target="../media/hdphoto2.wdp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70.png"/><Relationship Id="rId5" Type="http://schemas.openxmlformats.org/officeDocument/2006/relationships/image" Target="../media/image65.png"/><Relationship Id="rId10" Type="http://schemas.microsoft.com/office/2007/relationships/hdphoto" Target="../media/hdphoto1.wdp"/><Relationship Id="rId4" Type="http://schemas.openxmlformats.org/officeDocument/2006/relationships/image" Target="../media/image64.jpeg"/><Relationship Id="rId9" Type="http://schemas.openxmlformats.org/officeDocument/2006/relationships/image" Target="../media/image69.png"/><Relationship Id="rId14" Type="http://schemas.openxmlformats.org/officeDocument/2006/relationships/image" Target="../media/image7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73.jpe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Relationship Id="rId9" Type="http://schemas.openxmlformats.org/officeDocument/2006/relationships/image" Target="../media/image79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13" Type="http://schemas.openxmlformats.org/officeDocument/2006/relationships/image" Target="../media/image90.png"/><Relationship Id="rId18" Type="http://schemas.openxmlformats.org/officeDocument/2006/relationships/image" Target="../media/image95.png"/><Relationship Id="rId3" Type="http://schemas.openxmlformats.org/officeDocument/2006/relationships/image" Target="../media/image80.png"/><Relationship Id="rId7" Type="http://schemas.openxmlformats.org/officeDocument/2006/relationships/image" Target="../media/image84.jpeg"/><Relationship Id="rId12" Type="http://schemas.openxmlformats.org/officeDocument/2006/relationships/image" Target="../media/image89.jpeg"/><Relationship Id="rId17" Type="http://schemas.openxmlformats.org/officeDocument/2006/relationships/image" Target="../media/image94.png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93.png"/><Relationship Id="rId20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png"/><Relationship Id="rId11" Type="http://schemas.openxmlformats.org/officeDocument/2006/relationships/image" Target="../media/image88.jpeg"/><Relationship Id="rId5" Type="http://schemas.openxmlformats.org/officeDocument/2006/relationships/image" Target="../media/image82.png"/><Relationship Id="rId15" Type="http://schemas.openxmlformats.org/officeDocument/2006/relationships/image" Target="../media/image92.png"/><Relationship Id="rId10" Type="http://schemas.openxmlformats.org/officeDocument/2006/relationships/image" Target="../media/image87.jpeg"/><Relationship Id="rId19" Type="http://schemas.openxmlformats.org/officeDocument/2006/relationships/image" Target="../media/image96.png"/><Relationship Id="rId4" Type="http://schemas.openxmlformats.org/officeDocument/2006/relationships/image" Target="../media/image81.png"/><Relationship Id="rId9" Type="http://schemas.openxmlformats.org/officeDocument/2006/relationships/image" Target="../media/image86.jpeg"/><Relationship Id="rId14" Type="http://schemas.openxmlformats.org/officeDocument/2006/relationships/image" Target="../media/image9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0.png"/><Relationship Id="rId4" Type="http://schemas.openxmlformats.org/officeDocument/2006/relationships/image" Target="../media/image99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eg"/><Relationship Id="rId3" Type="http://schemas.openxmlformats.org/officeDocument/2006/relationships/image" Target="../media/image101.jpeg"/><Relationship Id="rId7" Type="http://schemas.openxmlformats.org/officeDocument/2006/relationships/image" Target="../media/image105.jpeg"/><Relationship Id="rId12" Type="http://schemas.openxmlformats.org/officeDocument/2006/relationships/image" Target="../media/image1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jpeg"/><Relationship Id="rId11" Type="http://schemas.openxmlformats.org/officeDocument/2006/relationships/image" Target="../media/image109.png"/><Relationship Id="rId5" Type="http://schemas.openxmlformats.org/officeDocument/2006/relationships/image" Target="../media/image103.jpeg"/><Relationship Id="rId10" Type="http://schemas.openxmlformats.org/officeDocument/2006/relationships/image" Target="../media/image108.jpeg"/><Relationship Id="rId4" Type="http://schemas.openxmlformats.org/officeDocument/2006/relationships/image" Target="../media/image102.jpeg"/><Relationship Id="rId9" Type="http://schemas.openxmlformats.org/officeDocument/2006/relationships/image" Target="../media/image107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6.png"/><Relationship Id="rId13" Type="http://schemas.openxmlformats.org/officeDocument/2006/relationships/image" Target="../media/image121.png"/><Relationship Id="rId3" Type="http://schemas.openxmlformats.org/officeDocument/2006/relationships/image" Target="../media/image111.png"/><Relationship Id="rId7" Type="http://schemas.openxmlformats.org/officeDocument/2006/relationships/image" Target="../media/image115.png"/><Relationship Id="rId12" Type="http://schemas.openxmlformats.org/officeDocument/2006/relationships/image" Target="../media/image1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11" Type="http://schemas.openxmlformats.org/officeDocument/2006/relationships/image" Target="../media/image119.png"/><Relationship Id="rId5" Type="http://schemas.openxmlformats.org/officeDocument/2006/relationships/image" Target="../media/image113.png"/><Relationship Id="rId10" Type="http://schemas.openxmlformats.org/officeDocument/2006/relationships/image" Target="../media/image118.png"/><Relationship Id="rId4" Type="http://schemas.openxmlformats.org/officeDocument/2006/relationships/image" Target="../media/image112.png"/><Relationship Id="rId9" Type="http://schemas.openxmlformats.org/officeDocument/2006/relationships/image" Target="../media/image117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png"/><Relationship Id="rId3" Type="http://schemas.openxmlformats.org/officeDocument/2006/relationships/image" Target="../media/image122.png"/><Relationship Id="rId7" Type="http://schemas.openxmlformats.org/officeDocument/2006/relationships/image" Target="../media/image1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5.png"/><Relationship Id="rId5" Type="http://schemas.openxmlformats.org/officeDocument/2006/relationships/image" Target="../media/image124.png"/><Relationship Id="rId4" Type="http://schemas.openxmlformats.org/officeDocument/2006/relationships/image" Target="../media/image1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1.png"/><Relationship Id="rId5" Type="http://schemas.openxmlformats.org/officeDocument/2006/relationships/image" Target="../media/image130.jpeg"/><Relationship Id="rId4" Type="http://schemas.openxmlformats.org/officeDocument/2006/relationships/image" Target="../media/image129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4.png"/><Relationship Id="rId4" Type="http://schemas.openxmlformats.org/officeDocument/2006/relationships/image" Target="../media/image1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eg"/><Relationship Id="rId7" Type="http://schemas.openxmlformats.org/officeDocument/2006/relationships/image" Target="../media/image139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8.jpeg"/><Relationship Id="rId5" Type="http://schemas.openxmlformats.org/officeDocument/2006/relationships/image" Target="../media/image137.jpeg"/><Relationship Id="rId4" Type="http://schemas.openxmlformats.org/officeDocument/2006/relationships/image" Target="../media/image13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3.jpeg"/><Relationship Id="rId5" Type="http://schemas.openxmlformats.org/officeDocument/2006/relationships/image" Target="../media/image142.png"/><Relationship Id="rId4" Type="http://schemas.openxmlformats.org/officeDocument/2006/relationships/image" Target="../media/image141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7.png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3.png"/><Relationship Id="rId13" Type="http://schemas.openxmlformats.org/officeDocument/2006/relationships/image" Target="../media/image158.png"/><Relationship Id="rId3" Type="http://schemas.openxmlformats.org/officeDocument/2006/relationships/image" Target="../media/image148.png"/><Relationship Id="rId7" Type="http://schemas.openxmlformats.org/officeDocument/2006/relationships/image" Target="../media/image152.png"/><Relationship Id="rId12" Type="http://schemas.openxmlformats.org/officeDocument/2006/relationships/image" Target="../media/image15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1.png"/><Relationship Id="rId11" Type="http://schemas.openxmlformats.org/officeDocument/2006/relationships/image" Target="../media/image156.png"/><Relationship Id="rId5" Type="http://schemas.openxmlformats.org/officeDocument/2006/relationships/image" Target="../media/image150.png"/><Relationship Id="rId10" Type="http://schemas.openxmlformats.org/officeDocument/2006/relationships/image" Target="../media/image155.svg"/><Relationship Id="rId4" Type="http://schemas.openxmlformats.org/officeDocument/2006/relationships/image" Target="../media/image149.png"/><Relationship Id="rId9" Type="http://schemas.openxmlformats.org/officeDocument/2006/relationships/image" Target="../media/image15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1.png"/><Relationship Id="rId4" Type="http://schemas.openxmlformats.org/officeDocument/2006/relationships/image" Target="../media/image16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3.png"/><Relationship Id="rId2" Type="http://schemas.openxmlformats.org/officeDocument/2006/relationships/image" Target="../media/image16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5.png"/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6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5.png"/><Relationship Id="rId2" Type="http://schemas.openxmlformats.org/officeDocument/2006/relationships/image" Target="../media/image174.em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png"/><Relationship Id="rId2" Type="http://schemas.openxmlformats.org/officeDocument/2006/relationships/image" Target="../media/image17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9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racingreporter.com/home/wec-2023-lemans-lmp-race" TargetMode="External"/><Relationship Id="rId3" Type="http://schemas.openxmlformats.org/officeDocument/2006/relationships/hyperlink" Target="http://airfoiltools.com/airfoil/naca4digit" TargetMode="External"/><Relationship Id="rId7" Type="http://schemas.openxmlformats.org/officeDocument/2006/relationships/hyperlink" Target="https://www.grc.nasa.gov/www/k-12/VirtualAero/BottleRocket/airplane/sized.html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cadfem.net/en/cadfem-blog/how-small-is-too-small-optimal-cfd-domain" TargetMode="External"/><Relationship Id="rId11" Type="http://schemas.openxmlformats.org/officeDocument/2006/relationships/hyperlink" Target="https://www.heritagepartscentre.com/uk/blog/le-mans-classic-2023-photo-gallery.html" TargetMode="External"/><Relationship Id="rId5" Type="http://schemas.openxmlformats.org/officeDocument/2006/relationships/hyperlink" Target="https://www.proquest.com/docview/2544890327?accountid=130472&amp;parentSessionId=7vC9kGJ%2BAYMDduNNF6%2FRlYLDI1ARUSKcRoScTtO6F68%3D&amp;pq-origsite=primo&amp;sourcetype=Scholarly%20Journals" TargetMode="External"/><Relationship Id="rId10" Type="http://schemas.openxmlformats.org/officeDocument/2006/relationships/hyperlink" Target="http://www.dlubal.com/en/downloads-and-information/documents/online-manuals/cfd-analysis-application/005829" TargetMode="External"/><Relationship Id="rId4" Type="http://schemas.openxmlformats.org/officeDocument/2006/relationships/hyperlink" Target="https://ansyshelp.ansys.com/public/account/secured?returnurl=///Views/Secured/corp/v251/en/wb_msh/msh_wrkflw_boisize.html" TargetMode="External"/><Relationship Id="rId9" Type="http://schemas.openxmlformats.org/officeDocument/2006/relationships/hyperlink" Target="https://www.cfd-online.com/Forums/ansys-meshing/97273-icem-cfd-build-topology.html(Accessed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s://repository.tudelft.nl/file/File_c15b3a37-2e3e-4690-a096-21c3c1215e6a" TargetMode="External"/><Relationship Id="rId3" Type="http://schemas.openxmlformats.org/officeDocument/2006/relationships/hyperlink" Target="https://www.leapaust.com.au/blog/cfd/y-plus_part3_understanding-impact-of-y-and-number-of-prism-layers-on-flow-resolution/" TargetMode="External"/><Relationship Id="rId7" Type="http://schemas.openxmlformats.org/officeDocument/2006/relationships/hyperlink" Target="https://docs.msv.com/SRCC%20Duratec%20Championship%202025%20Regulations%20(NCR).pdf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books.motorsportuk.org/najd" TargetMode="External"/><Relationship Id="rId5" Type="http://schemas.openxmlformats.org/officeDocument/2006/relationships/hyperlink" Target="https://www.matweb.com/search/DataSheet.aspx?MatGUID=c63e73e4a831418985cece9dd2607269" TargetMode="External"/><Relationship Id="rId4" Type="http://schemas.openxmlformats.org/officeDocument/2006/relationships/hyperlink" Target="https://analyticalsciencejournals.onlinelibrary.wiley.com/doi/full/10.1002/jemt.24562" TargetMode="External"/><Relationship Id="rId9" Type="http://schemas.openxmlformats.org/officeDocument/2006/relationships/hyperlink" Target="https://www.carnichiwa.com/racing/nissan-reveals-new-gt-r-lm-nismo-innovative-racer-leads-charge-to-le-mans/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sheet.com/how-to-use-team-roles-to-boost-performance?srsltid=AfmBOor9LlKs7J7U_i2OxtzVVYJGcldQVrsXu9kDIRC3iR8MSLe23W4R" TargetMode="External"/><Relationship Id="rId7" Type="http://schemas.openxmlformats.org/officeDocument/2006/relationships/hyperlink" Target="https://uowtsd.sharepoint.com/sites/Msport-Eng/Shared%20Documents/General/MCR%20Aero%20project/MCR%20Aero%20Project.pdf?CT=1765306273838&amp;OR=ItemsView&amp;wdOrigin=TEAMSFILE.FILEBROWSER.DOCUMENTLIBRARY" TargetMode="External"/><Relationship Id="rId2" Type="http://schemas.openxmlformats.org/officeDocument/2006/relationships/hyperlink" Target="https://f1chronicle.com/formula-1-car-ride-height/#Mechanical-Gri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hobbiesgate.fr/en/blog/droop-setup-rc-touring-1-10-n3?srsltid=AfmBOory8pEqXrLRnOEA-6sxBoNa2x5PVJtMrnrL7z3mvaelpVlgjE6O" TargetMode="External"/><Relationship Id="rId5" Type="http://schemas.openxmlformats.org/officeDocument/2006/relationships/hyperlink" Target="https://www.irjet.net/archives/V9/i4/IRJET-V9I4424.pdf" TargetMode="External"/><Relationship Id="rId4" Type="http://schemas.openxmlformats.org/officeDocument/2006/relationships/hyperlink" Target="https://www.youtube.com/watch?v=1coC7_XVAD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EC76937-5BCB-97C3-227E-5D5692C56E11}"/>
              </a:ext>
            </a:extLst>
          </p:cNvPr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B05DA08-7739-AEA3-5161-E29442CA3CCF}"/>
                </a:ext>
              </a:extLst>
            </p:cNvPr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7824D90-0372-F1EA-86D8-4E96FC8CF8FB}"/>
                </a:ext>
              </a:extLst>
            </p:cNvPr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11046AB0-58DF-C512-9D1F-63AD6FC5C93D}"/>
                </a:ext>
              </a:extLst>
            </p:cNvPr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49E96C73-BD76-F84E-E7A7-F72517169A34}"/>
                </a:ext>
              </a:extLst>
            </p:cNvPr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A9F070D0-3A7F-9712-C892-70B02C3AD383}"/>
                </a:ext>
              </a:extLst>
            </p:cNvPr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AB2BDC0A-08C8-9817-40C3-BAB1A8B88181}"/>
                </a:ext>
              </a:extLst>
            </p:cNvPr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7BEAC619-526D-0693-8259-B8F6408181B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-1022" b="7400"/>
          <a:stretch>
            <a:fillRect/>
          </a:stretch>
        </p:blipFill>
        <p:spPr>
          <a:xfrm>
            <a:off x="94639" y="6197212"/>
            <a:ext cx="2098600" cy="583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2D0C3A-A8F1-24E8-E3A7-BA0F036932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5965" y="6230419"/>
            <a:ext cx="1431396" cy="627581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AEF2FD49-4AD6-EE6A-E927-F7A4108E3839}"/>
              </a:ext>
            </a:extLst>
          </p:cNvPr>
          <p:cNvGrpSpPr/>
          <p:nvPr/>
        </p:nvGrpSpPr>
        <p:grpSpPr>
          <a:xfrm>
            <a:off x="3151993" y="1688536"/>
            <a:ext cx="8588523" cy="2366862"/>
            <a:chOff x="2923393" y="344154"/>
            <a:chExt cx="8588523" cy="2366862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8BDF9CE3-7A33-2B0A-70B6-B4736A0F1C25}"/>
                </a:ext>
              </a:extLst>
            </p:cNvPr>
            <p:cNvSpPr/>
            <p:nvPr/>
          </p:nvSpPr>
          <p:spPr>
            <a:xfrm>
              <a:off x="2923393" y="344154"/>
              <a:ext cx="8588523" cy="2179178"/>
            </a:xfrm>
            <a:prstGeom prst="rect">
              <a:avLst/>
            </a:prstGeom>
            <a:solidFill>
              <a:schemeClr val="bg1">
                <a:alpha val="50196"/>
              </a:schemeClr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DC9E28D-FED9-8423-A89E-4A615F3025F9}"/>
                </a:ext>
              </a:extLst>
            </p:cNvPr>
            <p:cNvSpPr txBox="1"/>
            <p:nvPr/>
          </p:nvSpPr>
          <p:spPr>
            <a:xfrm>
              <a:off x="4378511" y="648913"/>
              <a:ext cx="5678286" cy="206210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>
                  <a:solidFill>
                    <a:srgbClr val="000000"/>
                  </a:solidFill>
                </a:rPr>
                <a:t>S2-UW Group Project</a:t>
              </a:r>
            </a:p>
            <a:p>
              <a:pPr algn="ctr"/>
              <a:r>
                <a:rPr lang="en-GB" sz="4000">
                  <a:solidFill>
                    <a:srgbClr val="000000"/>
                  </a:solidFill>
                </a:rPr>
                <a:t>VIVA Presentation</a:t>
              </a:r>
            </a:p>
            <a:p>
              <a:pPr algn="ctr"/>
              <a:endParaRPr lang="en-GB" sz="3600">
                <a:solidFill>
                  <a:srgbClr val="000000"/>
                </a:solidFill>
              </a:endParaRP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BEC3CB47-CC7B-1978-2EDB-2C8AB1EA9673}"/>
              </a:ext>
            </a:extLst>
          </p:cNvPr>
          <p:cNvSpPr txBox="1"/>
          <p:nvPr/>
        </p:nvSpPr>
        <p:spPr>
          <a:xfrm>
            <a:off x="3578655" y="3491346"/>
            <a:ext cx="88258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rgbClr val="000000"/>
                </a:solidFill>
              </a:rPr>
              <a:t>E. Davies, W. Davies, L. Dunstan, E. Arthur, N. Newman, K. Ryman, J. Taberner, C. Williams</a:t>
            </a:r>
          </a:p>
        </p:txBody>
      </p:sp>
    </p:spTree>
    <p:extLst>
      <p:ext uri="{BB962C8B-B14F-4D97-AF65-F5344CB8AC3E}">
        <p14:creationId xmlns:p14="http://schemas.microsoft.com/office/powerpoint/2010/main" val="1057146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74000" b="-7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699FC9-F531-2B79-4367-492AA4A4F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ace cars on a race track&#10;&#10;AI-generated content may be incorrect.">
            <a:extLst>
              <a:ext uri="{FF2B5EF4-FFF2-40B4-BE49-F238E27FC236}">
                <a16:creationId xmlns:a16="http://schemas.microsoft.com/office/drawing/2014/main" id="{CD0942A5-6483-13BB-9616-59CBA22CC3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59" t="-1" r="14912" b="-1"/>
          <a:stretch>
            <a:fillRect/>
          </a:stretch>
        </p:blipFill>
        <p:spPr>
          <a:xfrm>
            <a:off x="6240589" y="10"/>
            <a:ext cx="5951411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36" name="Title 1">
            <a:extLst>
              <a:ext uri="{FF2B5EF4-FFF2-40B4-BE49-F238E27FC236}">
                <a16:creationId xmlns:a16="http://schemas.microsoft.com/office/drawing/2014/main" id="{95CAC568-412E-86A3-89E1-14DAF97A09DF}"/>
              </a:ext>
            </a:extLst>
          </p:cNvPr>
          <p:cNvSpPr txBox="1">
            <a:spLocks/>
          </p:cNvSpPr>
          <p:nvPr/>
        </p:nvSpPr>
        <p:spPr>
          <a:xfrm>
            <a:off x="441960" y="144788"/>
            <a:ext cx="4834890" cy="1899912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rgbClr val="000000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/>
              <a:t>Project Objectives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E50EA8F-6896-6B3B-9981-93A97655F855}"/>
              </a:ext>
            </a:extLst>
          </p:cNvPr>
          <p:cNvSpPr txBox="1"/>
          <p:nvPr/>
        </p:nvSpPr>
        <p:spPr>
          <a:xfrm>
            <a:off x="292042" y="2044700"/>
            <a:ext cx="5511858" cy="35195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an updated aerodynamic package for Car #40</a:t>
            </a:r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 the coefficient of drag (Cd) by 10% while improving negative Cl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Achieve a CoP between 46-48%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(Forward bias)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Reduce pitch sensitivity by at least 10%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across 20 mm pitch travel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Investigate and characterise droop stop behaviour</a:t>
            </a:r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8C01758-7B09-C14C-B980-B596288BE684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/>
              <a:t>2</a:t>
            </a:r>
            <a:endParaRPr lang="en-GB" sz="1800">
              <a:cs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CD858E-9955-9BB7-C23C-21C568B2FA93}"/>
              </a:ext>
            </a:extLst>
          </p:cNvPr>
          <p:cNvSpPr txBox="1"/>
          <p:nvPr/>
        </p:nvSpPr>
        <p:spPr>
          <a:xfrm>
            <a:off x="0" y="6550223"/>
            <a:ext cx="17901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000000"/>
                </a:solidFill>
              </a:rPr>
              <a:t>(Occams Racer, 2024)</a:t>
            </a:r>
          </a:p>
        </p:txBody>
      </p:sp>
    </p:spTree>
    <p:extLst>
      <p:ext uri="{BB962C8B-B14F-4D97-AF65-F5344CB8AC3E}">
        <p14:creationId xmlns:p14="http://schemas.microsoft.com/office/powerpoint/2010/main" val="3322721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756DC12-FA69-0507-4304-1F11D5F0B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E9A6-873C-CBAF-F3B2-E26A4AE58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670218"/>
            <a:ext cx="10909640" cy="1065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6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 Roles</a:t>
            </a:r>
          </a:p>
        </p:txBody>
      </p:sp>
      <p:pic>
        <p:nvPicPr>
          <p:cNvPr id="4" name="Picture 3" descr="A computer monitor with a logo on the screen&#10;&#10;AI-generated content may be incorrect.">
            <a:extLst>
              <a:ext uri="{FF2B5EF4-FFF2-40B4-BE49-F238E27FC236}">
                <a16:creationId xmlns:a16="http://schemas.microsoft.com/office/drawing/2014/main" id="{18526F29-7B4F-AD4D-3D49-38EADD148D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8" r="11821" b="3"/>
          <a:stretch>
            <a:fillRect/>
          </a:stretch>
        </p:blipFill>
        <p:spPr>
          <a:xfrm>
            <a:off x="0" y="2814480"/>
            <a:ext cx="3758184" cy="3210648"/>
          </a:xfrm>
          <a:prstGeom prst="rect">
            <a:avLst/>
          </a:prstGeom>
          <a:ln>
            <a:noFill/>
          </a:ln>
        </p:spPr>
      </p:pic>
      <p:pic>
        <p:nvPicPr>
          <p:cNvPr id="3" name="Picture 2" descr="A cartoon of a race car&#10;&#10;AI-generated content may be incorrect.">
            <a:extLst>
              <a:ext uri="{FF2B5EF4-FFF2-40B4-BE49-F238E27FC236}">
                <a16:creationId xmlns:a16="http://schemas.microsoft.com/office/drawing/2014/main" id="{75F8B102-B9EA-0502-CEF9-F0C0D39A55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397" r="3747" b="1"/>
          <a:stretch>
            <a:fillRect/>
          </a:stretch>
        </p:blipFill>
        <p:spPr>
          <a:xfrm>
            <a:off x="7578410" y="3133417"/>
            <a:ext cx="4618353" cy="2572771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3A5237A-74D1-F05C-8D14-E225C40B09EB}"/>
              </a:ext>
            </a:extLst>
          </p:cNvPr>
          <p:cNvSpPr/>
          <p:nvPr/>
        </p:nvSpPr>
        <p:spPr>
          <a:xfrm>
            <a:off x="3344576" y="1752802"/>
            <a:ext cx="5498250" cy="94572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D6C4BB-DC5E-4250-7CCE-33522FBCC2EF}"/>
              </a:ext>
            </a:extLst>
          </p:cNvPr>
          <p:cNvSpPr txBox="1"/>
          <p:nvPr/>
        </p:nvSpPr>
        <p:spPr>
          <a:xfrm>
            <a:off x="335036" y="2722767"/>
            <a:ext cx="13067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Simulation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3AC978-5A45-038C-7BF1-D6547E2477A7}"/>
              </a:ext>
            </a:extLst>
          </p:cNvPr>
          <p:cNvSpPr txBox="1"/>
          <p:nvPr/>
        </p:nvSpPr>
        <p:spPr>
          <a:xfrm>
            <a:off x="3829745" y="2721288"/>
            <a:ext cx="25811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Suspension Kinematics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E91DC05-1403-B2A0-5EE4-C7379FECC156}"/>
              </a:ext>
            </a:extLst>
          </p:cNvPr>
          <p:cNvSpPr txBox="1"/>
          <p:nvPr/>
        </p:nvSpPr>
        <p:spPr>
          <a:xfrm>
            <a:off x="7578410" y="2721288"/>
            <a:ext cx="16786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Aerodynamics</a:t>
            </a:r>
          </a:p>
        </p:txBody>
      </p:sp>
      <p:pic>
        <p:nvPicPr>
          <p:cNvPr id="3076" name="Picture 4" descr="A close up of a yellow car&#10;&#10;AI-generated content may be incorrect.">
            <a:extLst>
              <a:ext uri="{FF2B5EF4-FFF2-40B4-BE49-F238E27FC236}">
                <a16:creationId xmlns:a16="http://schemas.microsoft.com/office/drawing/2014/main" id="{57D43850-706A-BB20-B5D1-52CB3A25D2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54" b="13941"/>
          <a:stretch>
            <a:fillRect/>
          </a:stretch>
        </p:blipFill>
        <p:spPr bwMode="auto">
          <a:xfrm>
            <a:off x="3758184" y="3285403"/>
            <a:ext cx="3579419" cy="1822944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B234A-A4E8-6B81-930E-029AE514E8AD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775515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8AD51-A13D-9896-EDE9-6B3EFA6C2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AEEB1-D128-A16D-CA2A-82E628F1C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46253"/>
            <a:ext cx="4143375" cy="750443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latin typeface="Times New Roman" panose="02020603050405020304" pitchFamily="18" charset="0"/>
                <a:cs typeface="Times New Roman" panose="02020603050405020304" pitchFamily="18" charset="0"/>
              </a:rPr>
              <a:t>Team Management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5BDC04B-CCC4-00A0-1FE3-EE302CC95702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5E7D7B8-D2E5-C2A2-5C07-34BD885D69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949" t="27006" r="2577" b="13150"/>
          <a:stretch>
            <a:fillRect/>
          </a:stretch>
        </p:blipFill>
        <p:spPr>
          <a:xfrm>
            <a:off x="269538" y="1585782"/>
            <a:ext cx="8166073" cy="3235893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026" name="Picture 2" descr="How to Use Team Roles to Boost Performance | Smartsheet">
            <a:extLst>
              <a:ext uri="{FF2B5EF4-FFF2-40B4-BE49-F238E27FC236}">
                <a16:creationId xmlns:a16="http://schemas.microsoft.com/office/drawing/2014/main" id="{E2C3AF1B-5467-DDD6-64B1-54360BB47E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9815" y="1579847"/>
            <a:ext cx="3132266" cy="3241828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BBCC6A2-899B-D974-578D-FD4737FB783C}"/>
              </a:ext>
            </a:extLst>
          </p:cNvPr>
          <p:cNvSpPr txBox="1"/>
          <p:nvPr/>
        </p:nvSpPr>
        <p:spPr>
          <a:xfrm>
            <a:off x="8779815" y="4821675"/>
            <a:ext cx="12009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000000"/>
                </a:solidFill>
              </a:rPr>
              <a:t>(Simon, 2017)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9237B-38B0-48F5-1076-CB4AF2574D57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654438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C0A870-9A40-B964-A7EF-8ED6DA93C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4BAFC-4CF5-7D4D-325F-1DC5311E25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2078" y="1386681"/>
            <a:ext cx="5029795" cy="2616199"/>
          </a:xfrm>
        </p:spPr>
        <p:txBody>
          <a:bodyPr/>
          <a:lstStyle/>
          <a:p>
            <a:r>
              <a:rPr lang="en-GB" b="1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Aerodynamics</a:t>
            </a:r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76570F3-0A03-042E-BBC0-2B676CF96DA5}"/>
              </a:ext>
            </a:extLst>
          </p:cNvPr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831636E-0708-FE40-C853-E48966B2B34C}"/>
                </a:ext>
              </a:extLst>
            </p:cNvPr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69CE0232-C01F-A519-F5FB-5C41F6A4F73A}"/>
                </a:ext>
              </a:extLst>
            </p:cNvPr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E54A3FB4-1150-61EA-710C-B4E0B2278D22}"/>
                </a:ext>
              </a:extLst>
            </p:cNvPr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B025318-5473-7352-DF63-B45847B5D262}"/>
                </a:ext>
              </a:extLst>
            </p:cNvPr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D1EE220A-0968-3EE6-5CE4-6A3DF64B73F5}"/>
                </a:ext>
              </a:extLst>
            </p:cNvPr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51CA4C94-1A21-5BE4-BBA1-6CEE795DD914}"/>
                </a:ext>
              </a:extLst>
            </p:cNvPr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76539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830BC2-0560-1A65-DD08-41EC58C23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197A8-9F30-8F7B-D9C8-DE83EC58A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6253"/>
            <a:ext cx="3624072" cy="750443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latin typeface="Times New Roman" panose="02020603050405020304" pitchFamily="18" charset="0"/>
                <a:cs typeface="Times New Roman" panose="02020603050405020304" pitchFamily="18" charset="0"/>
              </a:rPr>
              <a:t>Learning CFD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D9B98E4-743C-2450-2D58-855C1B6BB791}"/>
              </a:ext>
            </a:extLst>
          </p:cNvPr>
          <p:cNvCxnSpPr>
            <a:cxnSpLocks/>
          </p:cNvCxnSpPr>
          <p:nvPr/>
        </p:nvCxnSpPr>
        <p:spPr>
          <a:xfrm>
            <a:off x="-1" y="1002631"/>
            <a:ext cx="2834641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99E9DA6-087F-DC09-BAA4-60E24310FAB7}"/>
              </a:ext>
            </a:extLst>
          </p:cNvPr>
          <p:cNvSpPr txBox="1"/>
          <p:nvPr/>
        </p:nvSpPr>
        <p:spPr>
          <a:xfrm>
            <a:off x="7348538" y="874016"/>
            <a:ext cx="1613259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  <a:latin typeface="Times New Roman"/>
                <a:cs typeface="Times New Roman"/>
              </a:rPr>
              <a:t>MIRA Reference Car</a:t>
            </a: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7BB1E5F-27EF-2F77-B19C-264A888353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75" t="16667" r="58225" b="15333"/>
          <a:stretch>
            <a:fillRect/>
          </a:stretch>
        </p:blipFill>
        <p:spPr>
          <a:xfrm>
            <a:off x="9070419" y="4626181"/>
            <a:ext cx="3009770" cy="213191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6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B25F8BF-85EF-61D3-CCA9-2FD7B1DA82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875" t="16133" r="59125" b="15867"/>
          <a:stretch>
            <a:fillRect/>
          </a:stretch>
        </p:blipFill>
        <p:spPr>
          <a:xfrm>
            <a:off x="9070419" y="2394363"/>
            <a:ext cx="3009770" cy="2131919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81F7A21-5EE5-62D5-8DC8-22785A9B9F77}"/>
              </a:ext>
            </a:extLst>
          </p:cNvPr>
          <p:cNvSpPr txBox="1"/>
          <p:nvPr/>
        </p:nvSpPr>
        <p:spPr>
          <a:xfrm>
            <a:off x="7552130" y="5507475"/>
            <a:ext cx="1206079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</a:rPr>
              <a:t>S2n (b)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355FF3-CB0E-3F5E-C3A7-1603DD6AD198}"/>
              </a:ext>
            </a:extLst>
          </p:cNvPr>
          <p:cNvSpPr txBox="1"/>
          <p:nvPr/>
        </p:nvSpPr>
        <p:spPr>
          <a:xfrm>
            <a:off x="7630610" y="3244334"/>
            <a:ext cx="1049116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u="sng">
                <a:solidFill>
                  <a:srgbClr val="000000"/>
                </a:solidFill>
                <a:latin typeface="Times New Roman"/>
                <a:cs typeface="Times New Roman"/>
              </a:rPr>
              <a:t>S2n</a:t>
            </a:r>
          </a:p>
        </p:txBody>
      </p:sp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5F4879-9A32-2D17-BAA9-8330B20362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635" t="16549" r="60115" b="15451"/>
          <a:stretch>
            <a:fillRect/>
          </a:stretch>
        </p:blipFill>
        <p:spPr>
          <a:xfrm>
            <a:off x="9070419" y="99900"/>
            <a:ext cx="3009770" cy="2194564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C6E186-5A68-3D6E-02DE-298D5DD98479}"/>
              </a:ext>
            </a:extLst>
          </p:cNvPr>
          <p:cNvSpPr txBox="1"/>
          <p:nvPr/>
        </p:nvSpPr>
        <p:spPr>
          <a:xfrm>
            <a:off x="0" y="6550223"/>
            <a:ext cx="19912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(Ferziger &amp; Peric, 2012)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221872-7205-8D0A-5EEC-0B9E87232A04}"/>
              </a:ext>
            </a:extLst>
          </p:cNvPr>
          <p:cNvSpPr txBox="1"/>
          <p:nvPr/>
        </p:nvSpPr>
        <p:spPr>
          <a:xfrm>
            <a:off x="1991251" y="6550223"/>
            <a:ext cx="13930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(Borgialli,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3E85F9-541F-A960-4AD1-D61BD4F8543F}"/>
              </a:ext>
            </a:extLst>
          </p:cNvPr>
          <p:cNvSpPr txBox="1"/>
          <p:nvPr/>
        </p:nvSpPr>
        <p:spPr>
          <a:xfrm>
            <a:off x="3384325" y="6544285"/>
            <a:ext cx="16525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solidFill>
                  <a:srgbClr val="000000"/>
                </a:solidFill>
              </a:rPr>
              <a:t>(Kirchberger,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0FDDB4-8FA3-9E6F-233B-9AAA3329E18B}"/>
              </a:ext>
            </a:extLst>
          </p:cNvPr>
          <p:cNvSpPr txBox="1"/>
          <p:nvPr/>
        </p:nvSpPr>
        <p:spPr>
          <a:xfrm>
            <a:off x="111811" y="1781215"/>
            <a:ext cx="2003947" cy="923330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0000"/>
                </a:solidFill>
              </a:rPr>
              <a:t>Tunnel dimensions:</a:t>
            </a:r>
          </a:p>
          <a:p>
            <a:r>
              <a:rPr lang="en-GB">
                <a:solidFill>
                  <a:srgbClr val="000000"/>
                </a:solidFill>
              </a:rPr>
              <a:t>Length: 30m</a:t>
            </a:r>
          </a:p>
          <a:p>
            <a:r>
              <a:rPr lang="en-GB">
                <a:solidFill>
                  <a:srgbClr val="000000"/>
                </a:solidFill>
              </a:rPr>
              <a:t>Height: 4m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C9F1AC-C8E2-89E2-E495-CD9895E24F39}"/>
              </a:ext>
            </a:extLst>
          </p:cNvPr>
          <p:cNvSpPr txBox="1"/>
          <p:nvPr/>
        </p:nvSpPr>
        <p:spPr>
          <a:xfrm>
            <a:off x="111811" y="2833215"/>
            <a:ext cx="2855077" cy="2031325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0000"/>
                </a:solidFill>
              </a:rPr>
              <a:t>Repair topology: 0.0002</a:t>
            </a:r>
          </a:p>
          <a:p>
            <a:r>
              <a:rPr lang="en-GB">
                <a:solidFill>
                  <a:srgbClr val="000000"/>
                </a:solidFill>
              </a:rPr>
              <a:t>Element Seed Size: 1</a:t>
            </a:r>
          </a:p>
          <a:p>
            <a:r>
              <a:rPr lang="en-GB">
                <a:solidFill>
                  <a:srgbClr val="000000"/>
                </a:solidFill>
              </a:rPr>
              <a:t>Density Size: 0.1</a:t>
            </a:r>
          </a:p>
          <a:p>
            <a:r>
              <a:rPr lang="en-GB">
                <a:solidFill>
                  <a:srgbClr val="000000"/>
                </a:solidFill>
              </a:rPr>
              <a:t>Mesh setup - </a:t>
            </a:r>
          </a:p>
          <a:p>
            <a:r>
              <a:rPr lang="en-GB">
                <a:solidFill>
                  <a:srgbClr val="000000"/>
                </a:solidFill>
              </a:rPr>
              <a:t>Car &amp; Wheels: 0.02</a:t>
            </a:r>
          </a:p>
          <a:p>
            <a:r>
              <a:rPr lang="en-GB">
                <a:solidFill>
                  <a:srgbClr val="000000"/>
                </a:solidFill>
              </a:rPr>
              <a:t>Splitter, Wing &amp; floor: 0.005</a:t>
            </a:r>
          </a:p>
          <a:p>
            <a:r>
              <a:rPr lang="en-GB">
                <a:solidFill>
                  <a:srgbClr val="000000"/>
                </a:solidFill>
              </a:rPr>
              <a:t>Solid_1: 0.5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AB7BE6-CF01-FFF0-11F1-173AA59DBF8A}"/>
              </a:ext>
            </a:extLst>
          </p:cNvPr>
          <p:cNvSpPr txBox="1"/>
          <p:nvPr/>
        </p:nvSpPr>
        <p:spPr>
          <a:xfrm>
            <a:off x="111811" y="4993210"/>
            <a:ext cx="3775393" cy="646331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none" rtlCol="0">
            <a:spAutoFit/>
          </a:bodyPr>
          <a:lstStyle/>
          <a:p>
            <a:r>
              <a:rPr lang="en-GB">
                <a:solidFill>
                  <a:srgbClr val="000000"/>
                </a:solidFill>
              </a:rPr>
              <a:t>K-epsilon Realizable Non-Equilibrium</a:t>
            </a:r>
          </a:p>
          <a:p>
            <a:r>
              <a:rPr lang="en-GB">
                <a:solidFill>
                  <a:srgbClr val="000000"/>
                </a:solidFill>
              </a:rPr>
              <a:t>Inlet Velocity: 35m/s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912840-7714-9180-9D6D-68A90E179C6B}"/>
              </a:ext>
            </a:extLst>
          </p:cNvPr>
          <p:cNvSpPr txBox="1"/>
          <p:nvPr/>
        </p:nvSpPr>
        <p:spPr>
          <a:xfrm>
            <a:off x="111811" y="1070549"/>
            <a:ext cx="2379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>
                <a:solidFill>
                  <a:srgbClr val="000000"/>
                </a:solidFill>
              </a:rPr>
              <a:t>Baseline </a:t>
            </a:r>
          </a:p>
          <a:p>
            <a:r>
              <a:rPr lang="en-GB" u="sng">
                <a:solidFill>
                  <a:srgbClr val="000000"/>
                </a:solidFill>
              </a:rPr>
              <a:t>Boundary Conditions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486F4B-B3EB-3187-E55D-E0002BD19EEA}"/>
              </a:ext>
            </a:extLst>
          </p:cNvPr>
          <p:cNvSpPr txBox="1"/>
          <p:nvPr/>
        </p:nvSpPr>
        <p:spPr>
          <a:xfrm>
            <a:off x="4994416" y="6550223"/>
            <a:ext cx="11913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(Evans, 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A4EB85-A4C9-597D-15ED-EF4335BC25A2}"/>
              </a:ext>
            </a:extLst>
          </p:cNvPr>
          <p:cNvSpPr txBox="1"/>
          <p:nvPr/>
        </p:nvSpPr>
        <p:spPr>
          <a:xfrm>
            <a:off x="6096000" y="6544285"/>
            <a:ext cx="11913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000000"/>
                </a:solidFill>
              </a:rPr>
              <a:t>(Levell, 2025)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7273DE29-90CD-C6F4-E332-B4B41FF13A63}"/>
              </a:ext>
            </a:extLst>
          </p:cNvPr>
          <p:cNvSpPr txBox="1">
            <a:spLocks/>
          </p:cNvSpPr>
          <p:nvPr/>
        </p:nvSpPr>
        <p:spPr>
          <a:xfrm>
            <a:off x="0" y="10572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6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FA9525C-BFD3-55D3-9314-D13503AC735F}"/>
              </a:ext>
            </a:extLst>
          </p:cNvPr>
          <p:cNvSpPr txBox="1"/>
          <p:nvPr/>
        </p:nvSpPr>
        <p:spPr>
          <a:xfrm>
            <a:off x="7244871" y="6544285"/>
            <a:ext cx="11015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(Sabe, 2022)</a:t>
            </a:r>
          </a:p>
        </p:txBody>
      </p:sp>
    </p:spTree>
    <p:extLst>
      <p:ext uri="{BB962C8B-B14F-4D97-AF65-F5344CB8AC3E}">
        <p14:creationId xmlns:p14="http://schemas.microsoft.com/office/powerpoint/2010/main" val="2795888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2C3B-7E0D-D32B-6F31-2FD489924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30" y="-187898"/>
            <a:ext cx="2940958" cy="1125992"/>
          </a:xfrm>
        </p:spPr>
        <p:txBody>
          <a:bodyPr/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Domain Study</a:t>
            </a:r>
            <a:endParaRPr lang="en-US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EBA426-ECD4-2466-FEC2-EE8131FB6F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6121" y="313791"/>
            <a:ext cx="6773171" cy="289591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58AA7ED-3073-32BD-060A-622BFE4BCCFF}"/>
              </a:ext>
            </a:extLst>
          </p:cNvPr>
          <p:cNvSpPr txBox="1"/>
          <p:nvPr/>
        </p:nvSpPr>
        <p:spPr>
          <a:xfrm>
            <a:off x="8425003" y="3432797"/>
            <a:ext cx="3354499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="1" baseline="0">
                <a:solidFill>
                  <a:schemeClr val="bg2">
                    <a:lumMod val="10000"/>
                  </a:schemeClr>
                </a:solidFill>
                <a:latin typeface="Times New Roman"/>
                <a:ea typeface="Arial"/>
                <a:cs typeface="Arial"/>
              </a:rPr>
              <a:t>Why we don’t run Sabe’s settings</a:t>
            </a:r>
            <a:r>
              <a:rPr lang="en-US" sz="1800">
                <a:solidFill>
                  <a:schemeClr val="bg2">
                    <a:lumMod val="10000"/>
                  </a:schemeClr>
                </a:solidFill>
                <a:latin typeface="Times New Roman"/>
                <a:ea typeface="Arial"/>
                <a:cs typeface="Arial"/>
              </a:rPr>
              <a:t>​</a:t>
            </a:r>
          </a:p>
          <a:p>
            <a:endParaRPr lang="en-US">
              <a:solidFill>
                <a:schemeClr val="bg2">
                  <a:lumMod val="10000"/>
                </a:schemeClr>
              </a:solidFill>
              <a:latin typeface="Times New Roman"/>
              <a:ea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2">
                    <a:lumMod val="10000"/>
                  </a:schemeClr>
                </a:solidFill>
                <a:latin typeface="Times New Roman"/>
                <a:cs typeface="Arial"/>
              </a:rPr>
              <a:t>Sabes total cell count = 63 Million </a:t>
            </a:r>
            <a:r>
              <a:rPr lang="en-US" sz="1600" i="1">
                <a:solidFill>
                  <a:schemeClr val="bg2">
                    <a:lumMod val="10000"/>
                  </a:schemeClr>
                </a:solidFill>
                <a:latin typeface="Times New Roman"/>
                <a:cs typeface="Arial"/>
              </a:rPr>
              <a:t>(Sabe, 2022)</a:t>
            </a:r>
            <a:endParaRPr lang="en-US" sz="1600" i="1">
              <a:solidFill>
                <a:schemeClr val="bg2">
                  <a:lumMod val="10000"/>
                </a:schemeClr>
              </a:solidFill>
              <a:latin typeface="Times New Roman"/>
              <a:cs typeface="Times New Roman"/>
            </a:endParaRPr>
          </a:p>
          <a:p>
            <a:endParaRPr lang="en-US" sz="1600">
              <a:solidFill>
                <a:schemeClr val="bg2">
                  <a:lumMod val="10000"/>
                </a:schemeClr>
              </a:solidFill>
              <a:latin typeface="Times New Roman"/>
              <a:ea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2">
                    <a:lumMod val="10000"/>
                  </a:schemeClr>
                </a:solidFill>
                <a:latin typeface="Times New Roman"/>
                <a:ea typeface="Arial"/>
                <a:cs typeface="Arial"/>
              </a:rPr>
              <a:t>Computational Resources </a:t>
            </a:r>
            <a:endParaRPr lang="en-US">
              <a:solidFill>
                <a:schemeClr val="bg2">
                  <a:lumMod val="10000"/>
                </a:schemeClr>
              </a:solidFill>
              <a:cs typeface="Arial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828AA76-B7B3-9558-FE84-D5EC4C69B7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9671" y="6142248"/>
            <a:ext cx="1431396" cy="6062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58099A8-9647-AB10-8E00-E7AF7FCE98AF}"/>
              </a:ext>
            </a:extLst>
          </p:cNvPr>
          <p:cNvSpPr txBox="1"/>
          <p:nvPr/>
        </p:nvSpPr>
        <p:spPr>
          <a:xfrm>
            <a:off x="4831655" y="3429000"/>
            <a:ext cx="3585410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>
                <a:solidFill>
                  <a:schemeClr val="bg2">
                    <a:lumMod val="10000"/>
                  </a:schemeClr>
                </a:solidFill>
              </a:rPr>
              <a:t>Graphs</a:t>
            </a:r>
          </a:p>
          <a:p>
            <a:pPr algn="l"/>
            <a:endParaRPr lang="en-US" b="1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Validation</a:t>
            </a:r>
          </a:p>
          <a:p>
            <a:endParaRPr lang="en-US" sz="1600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Baseline settings are valid</a:t>
            </a: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 </a:t>
            </a:r>
            <a:r>
              <a:rPr lang="en-GB" sz="1600" i="1" dirty="0">
                <a:solidFill>
                  <a:schemeClr val="bg2">
                    <a:lumMod val="10000"/>
                  </a:schemeClr>
                </a:solidFill>
              </a:rPr>
              <a:t>Baur, K. (2024)</a:t>
            </a:r>
            <a:r>
              <a:rPr lang="en-US" sz="1600" i="1" dirty="0">
                <a:solidFill>
                  <a:schemeClr val="bg2">
                    <a:lumMod val="10000"/>
                  </a:schemeClr>
                </a:solidFill>
              </a:rPr>
              <a:t> </a:t>
            </a:r>
          </a:p>
          <a:p>
            <a:endParaRPr lang="en-US" sz="1600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</a:rPr>
              <a:t>Why cops change with domain size </a:t>
            </a:r>
            <a:r>
              <a:rPr lang="en-US" sz="1600" i="1" dirty="0">
                <a:solidFill>
                  <a:schemeClr val="bg2">
                    <a:lumMod val="10000"/>
                  </a:schemeClr>
                </a:solidFill>
              </a:rPr>
              <a:t>(</a:t>
            </a:r>
            <a:r>
              <a:rPr lang="en-US" sz="1600" i="1" dirty="0" err="1">
                <a:solidFill>
                  <a:schemeClr val="bg2">
                    <a:lumMod val="10000"/>
                  </a:schemeClr>
                </a:solidFill>
              </a:rPr>
              <a:t>Dlubal</a:t>
            </a:r>
            <a:r>
              <a:rPr lang="en-US" sz="1600" i="1" dirty="0">
                <a:solidFill>
                  <a:schemeClr val="bg2">
                    <a:lumMod val="10000"/>
                  </a:schemeClr>
                </a:solidFill>
              </a:rPr>
              <a:t> Software 2024: Baur, K. 2024)</a:t>
            </a:r>
            <a:endParaRPr lang="en-GB" sz="1600" i="1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bg2">
                  <a:lumMod val="10000"/>
                </a:schemeClr>
              </a:solidFill>
            </a:endParaRPr>
          </a:p>
          <a:p>
            <a:endParaRPr lang="en-US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974EE69-10EF-7A47-8AFB-350DC2D23D80}"/>
              </a:ext>
            </a:extLst>
          </p:cNvPr>
          <p:cNvCxnSpPr/>
          <p:nvPr/>
        </p:nvCxnSpPr>
        <p:spPr>
          <a:xfrm>
            <a:off x="-2" y="634641"/>
            <a:ext cx="3208421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4E6829D4-94E8-A915-DFE3-2D5BB26911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336" y="766699"/>
            <a:ext cx="2277653" cy="15443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05F489-940A-4662-5A5A-F9ACAB9035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650" y="2311400"/>
            <a:ext cx="4203700" cy="2070100"/>
          </a:xfrm>
          <a:prstGeom prst="rect">
            <a:avLst/>
          </a:prstGeom>
        </p:spPr>
      </p:pic>
      <p:pic>
        <p:nvPicPr>
          <p:cNvPr id="5" name="Picture 4" descr="A graph of different colored lines&#10;&#10;AI-generated content may be incorrect.">
            <a:extLst>
              <a:ext uri="{FF2B5EF4-FFF2-40B4-BE49-F238E27FC236}">
                <a16:creationId xmlns:a16="http://schemas.microsoft.com/office/drawing/2014/main" id="{B7F37444-13AB-0557-232E-BB1C8C44BC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413" y="4470400"/>
            <a:ext cx="4206875" cy="2273300"/>
          </a:xfrm>
          <a:prstGeom prst="rect">
            <a:avLst/>
          </a:prstGeom>
        </p:spPr>
      </p:pic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4360D1C-6DF0-9C42-ADB4-5CC5F871C202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210251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69AB1F7-0994-DB3A-090C-F91D8D58C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22F7A93D-300C-9ACF-F4DD-11101AF823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3" t="2195" r="1478" b="2462"/>
          <a:stretch>
            <a:fillRect/>
          </a:stretch>
        </p:blipFill>
        <p:spPr>
          <a:xfrm>
            <a:off x="7444184" y="4139155"/>
            <a:ext cx="4415855" cy="1616494"/>
          </a:xfrm>
          <a:prstGeom prst="rect">
            <a:avLst/>
          </a:prstGeom>
          <a:effectLst/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AF82F50-F114-F273-0D8D-B0FF92B66D5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4" t="56392" r="3097" b="471"/>
          <a:stretch>
            <a:fillRect/>
          </a:stretch>
        </p:blipFill>
        <p:spPr>
          <a:xfrm>
            <a:off x="259027" y="1513565"/>
            <a:ext cx="3668282" cy="3830869"/>
          </a:xfrm>
          <a:prstGeom prst="rect">
            <a:avLst/>
          </a:prstGeom>
          <a:ln>
            <a:solidFill>
              <a:srgbClr val="000000"/>
            </a:solidFill>
          </a:ln>
          <a:effectLst/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2040529C-0CF7-82A4-1B66-41E623CE6DC0}"/>
              </a:ext>
            </a:extLst>
          </p:cNvPr>
          <p:cNvGrpSpPr/>
          <p:nvPr/>
        </p:nvGrpSpPr>
        <p:grpSpPr>
          <a:xfrm>
            <a:off x="4277757" y="1863409"/>
            <a:ext cx="2815979" cy="2935581"/>
            <a:chOff x="4523003" y="3771901"/>
            <a:chExt cx="2815979" cy="2935581"/>
          </a:xfrm>
        </p:grpSpPr>
        <p:pic>
          <p:nvPicPr>
            <p:cNvPr id="22" name="Picture 2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B39EAE5A-FDB1-E65E-2690-B700DF2F173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29" t="1074" r="73823" b="14201"/>
            <a:stretch>
              <a:fillRect/>
            </a:stretch>
          </p:blipFill>
          <p:spPr bwMode="auto">
            <a:xfrm>
              <a:off x="4591752" y="3771901"/>
              <a:ext cx="1490808" cy="2935581"/>
            </a:xfrm>
            <a:prstGeom prst="rect">
              <a:avLst/>
            </a:prstGeom>
            <a:noFill/>
            <a:effectLst>
              <a:glow rad="50800">
                <a:srgbClr val="000000">
                  <a:alpha val="40000"/>
                </a:srgbClr>
              </a:glo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09AF9BAA-DDEA-D3E1-34B5-F596A497B2D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513" t="1074" r="2119" b="14201"/>
            <a:stretch>
              <a:fillRect/>
            </a:stretch>
          </p:blipFill>
          <p:spPr bwMode="auto">
            <a:xfrm>
              <a:off x="6109442" y="3771901"/>
              <a:ext cx="1202658" cy="2935581"/>
            </a:xfrm>
            <a:prstGeom prst="rect">
              <a:avLst/>
            </a:prstGeom>
            <a:noFill/>
            <a:effectLst>
              <a:glow rad="50800">
                <a:srgbClr val="000000">
                  <a:alpha val="40000"/>
                </a:srgbClr>
              </a:glo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C5ECFC74-0F1D-CA43-3367-759EC21D1686}"/>
                </a:ext>
              </a:extLst>
            </p:cNvPr>
            <p:cNvSpPr/>
            <p:nvPr/>
          </p:nvSpPr>
          <p:spPr>
            <a:xfrm>
              <a:off x="4591752" y="4540668"/>
              <a:ext cx="2747230" cy="258145"/>
            </a:xfrm>
            <a:prstGeom prst="rect">
              <a:avLst/>
            </a:prstGeom>
            <a:solidFill>
              <a:srgbClr val="30ACEC">
                <a:alpha val="3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F9C572A-43FF-0B5A-DE0F-FABE09EB0DAB}"/>
                </a:ext>
              </a:extLst>
            </p:cNvPr>
            <p:cNvSpPr/>
            <p:nvPr/>
          </p:nvSpPr>
          <p:spPr>
            <a:xfrm>
              <a:off x="4523003" y="6439611"/>
              <a:ext cx="2815979" cy="258143"/>
            </a:xfrm>
            <a:prstGeom prst="rect">
              <a:avLst/>
            </a:prstGeom>
            <a:solidFill>
              <a:srgbClr val="30ACEC">
                <a:alpha val="3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23C0CFBC-0FD9-245F-7BBC-E7DEE2CE0C13}"/>
                </a:ext>
              </a:extLst>
            </p:cNvPr>
            <p:cNvSpPr/>
            <p:nvPr/>
          </p:nvSpPr>
          <p:spPr>
            <a:xfrm>
              <a:off x="4591751" y="5936863"/>
              <a:ext cx="2714727" cy="258145"/>
            </a:xfrm>
            <a:prstGeom prst="rect">
              <a:avLst/>
            </a:prstGeom>
            <a:solidFill>
              <a:srgbClr val="30ACEC">
                <a:alpha val="30196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E62CE48C-A652-11B5-27E2-1B0BA9C1F496}"/>
              </a:ext>
            </a:extLst>
          </p:cNvPr>
          <p:cNvSpPr txBox="1"/>
          <p:nvPr/>
        </p:nvSpPr>
        <p:spPr>
          <a:xfrm>
            <a:off x="7517118" y="1401744"/>
            <a:ext cx="44158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Pereira (2012) explains the minimum mesh size must be 10 times greater than the build topology value to avoid meshing errors.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415041E-E102-C039-182A-252B12561BD4}"/>
              </a:ext>
            </a:extLst>
          </p:cNvPr>
          <p:cNvSpPr txBox="1"/>
          <p:nvPr/>
        </p:nvSpPr>
        <p:spPr>
          <a:xfrm>
            <a:off x="148203" y="5344434"/>
            <a:ext cx="16253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ANSYS (2025)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E9C5839-6354-7741-F6A1-8FD1D0C58D62}"/>
              </a:ext>
            </a:extLst>
          </p:cNvPr>
          <p:cNvSpPr txBox="1"/>
          <p:nvPr/>
        </p:nvSpPr>
        <p:spPr>
          <a:xfrm>
            <a:off x="259027" y="145229"/>
            <a:ext cx="1009273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Repair Geometry Build Topology Tolerance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2670D04F-5793-A4BF-D52C-D6DC402F6EFD}"/>
              </a:ext>
            </a:extLst>
          </p:cNvPr>
          <p:cNvCxnSpPr>
            <a:cxnSpLocks/>
          </p:cNvCxnSpPr>
          <p:nvPr/>
        </p:nvCxnSpPr>
        <p:spPr>
          <a:xfrm>
            <a:off x="0" y="810263"/>
            <a:ext cx="8763000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drawing of a machine&#10;&#10;AI-generated content may be incorrect.">
            <a:extLst>
              <a:ext uri="{FF2B5EF4-FFF2-40B4-BE49-F238E27FC236}">
                <a16:creationId xmlns:a16="http://schemas.microsoft.com/office/drawing/2014/main" id="{ACA6C48E-6045-F027-85D2-866EE98D5C6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21354"/>
          <a:stretch>
            <a:fillRect/>
          </a:stretch>
        </p:blipFill>
        <p:spPr>
          <a:xfrm>
            <a:off x="7444183" y="2613471"/>
            <a:ext cx="4415855" cy="1302346"/>
          </a:xfrm>
          <a:prstGeom prst="rect">
            <a:avLst/>
          </a:prstGeom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5A3A50-CACD-B61A-4598-0CC36F03DC2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255710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BF40485-AEDA-24B3-1502-4531CF0FADEC}"/>
              </a:ext>
            </a:extLst>
          </p:cNvPr>
          <p:cNvSpPr txBox="1"/>
          <p:nvPr/>
        </p:nvSpPr>
        <p:spPr>
          <a:xfrm>
            <a:off x="0" y="291051"/>
            <a:ext cx="47500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Body of Influence Size &amp; Density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2C03F34-6B24-B66E-BC44-034119167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3457" y="218135"/>
            <a:ext cx="4230501" cy="2498448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2DA01E68-F7BA-C443-CDCB-B9E82858A93A}"/>
              </a:ext>
            </a:extLst>
          </p:cNvPr>
          <p:cNvGrpSpPr/>
          <p:nvPr/>
        </p:nvGrpSpPr>
        <p:grpSpPr>
          <a:xfrm>
            <a:off x="243136" y="4121735"/>
            <a:ext cx="4235407" cy="2484457"/>
            <a:chOff x="364706" y="3988531"/>
            <a:chExt cx="4235407" cy="248445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F5175C3-0536-C11A-8F8C-6CF9796E06B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4706" y="3988531"/>
              <a:ext cx="4235407" cy="2484457"/>
            </a:xfrm>
            <a:prstGeom prst="rect">
              <a:avLst/>
            </a:prstGeom>
            <a:ln>
              <a:solidFill>
                <a:schemeClr val="bg2">
                  <a:lumMod val="10000"/>
                </a:schemeClr>
              </a:solidFill>
            </a:ln>
          </p:spPr>
        </p:pic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B6CF3D3-E127-8FE7-E796-5F3C866B0508}"/>
                </a:ext>
              </a:extLst>
            </p:cNvPr>
            <p:cNvCxnSpPr>
              <a:cxnSpLocks/>
            </p:cNvCxnSpPr>
            <p:nvPr/>
          </p:nvCxnSpPr>
          <p:spPr>
            <a:xfrm>
              <a:off x="2752531" y="4385388"/>
              <a:ext cx="0" cy="1698171"/>
            </a:xfrm>
            <a:prstGeom prst="line">
              <a:avLst/>
            </a:prstGeom>
            <a:ln w="19050" cap="flat" cmpd="sng" algn="ctr">
              <a:solidFill>
                <a:schemeClr val="accent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A8E4FE9-52B1-0609-5DB8-0CA4564548AD}"/>
              </a:ext>
            </a:extLst>
          </p:cNvPr>
          <p:cNvGrpSpPr/>
          <p:nvPr/>
        </p:nvGrpSpPr>
        <p:grpSpPr>
          <a:xfrm>
            <a:off x="7713457" y="4121736"/>
            <a:ext cx="4230501" cy="2484457"/>
            <a:chOff x="7590863" y="3988531"/>
            <a:chExt cx="4230501" cy="248445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BC3F21A-FD40-9359-3E88-BE36CDED498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590863" y="3988531"/>
              <a:ext cx="4230501" cy="2484457"/>
            </a:xfrm>
            <a:prstGeom prst="rect">
              <a:avLst/>
            </a:prstGeom>
            <a:ln>
              <a:solidFill>
                <a:schemeClr val="bg2">
                  <a:lumMod val="10000"/>
                </a:schemeClr>
              </a:solidFill>
            </a:ln>
          </p:spPr>
        </p:pic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069B8B3-D4CD-0297-BB1A-0270D23F00C0}"/>
                </a:ext>
              </a:extLst>
            </p:cNvPr>
            <p:cNvCxnSpPr>
              <a:cxnSpLocks/>
            </p:cNvCxnSpPr>
            <p:nvPr/>
          </p:nvCxnSpPr>
          <p:spPr>
            <a:xfrm>
              <a:off x="9678955" y="4385388"/>
              <a:ext cx="0" cy="1589314"/>
            </a:xfrm>
            <a:prstGeom prst="line">
              <a:avLst/>
            </a:prstGeom>
            <a:ln w="19050" cap="flat" cmpd="sng" algn="ctr">
              <a:solidFill>
                <a:schemeClr val="accent3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pic>
        <p:nvPicPr>
          <p:cNvPr id="23" name="Picture 22">
            <a:extLst>
              <a:ext uri="{FF2B5EF4-FFF2-40B4-BE49-F238E27FC236}">
                <a16:creationId xmlns:a16="http://schemas.microsoft.com/office/drawing/2014/main" id="{6F33CC04-AA00-5650-3A5D-843EC50ECB9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674"/>
          <a:stretch>
            <a:fillRect/>
          </a:stretch>
        </p:blipFill>
        <p:spPr>
          <a:xfrm>
            <a:off x="4848264" y="531633"/>
            <a:ext cx="2559304" cy="2079068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DD38742-5FFF-D929-B795-D1F6D544E82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199" t="14553" b="3986"/>
          <a:stretch>
            <a:fillRect/>
          </a:stretch>
        </p:blipFill>
        <p:spPr>
          <a:xfrm>
            <a:off x="4816348" y="4310154"/>
            <a:ext cx="2559304" cy="2346542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04CD5-8AE4-5E3D-6040-60E158A370C7}"/>
              </a:ext>
            </a:extLst>
          </p:cNvPr>
          <p:cNvGrpSpPr/>
          <p:nvPr/>
        </p:nvGrpSpPr>
        <p:grpSpPr>
          <a:xfrm>
            <a:off x="243136" y="1283673"/>
            <a:ext cx="4201009" cy="2448633"/>
            <a:chOff x="364706" y="1071006"/>
            <a:chExt cx="4201009" cy="2448633"/>
          </a:xfrm>
        </p:grpSpPr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BB9AA83E-9C12-B41C-A74C-188578278DEC}"/>
                </a:ext>
              </a:extLst>
            </p:cNvPr>
            <p:cNvGrpSpPr/>
            <p:nvPr/>
          </p:nvGrpSpPr>
          <p:grpSpPr>
            <a:xfrm>
              <a:off x="364706" y="1071006"/>
              <a:ext cx="4201009" cy="2448633"/>
              <a:chOff x="364706" y="1071006"/>
              <a:chExt cx="4201009" cy="2448633"/>
            </a:xfrm>
          </p:grpSpPr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C5A58749-AC6C-33ED-3C67-05430C4F800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4706" y="1071006"/>
                <a:ext cx="4201009" cy="2448633"/>
              </a:xfrm>
              <a:prstGeom prst="rect">
                <a:avLst/>
              </a:prstGeom>
              <a:ln>
                <a:solidFill>
                  <a:srgbClr val="000000"/>
                </a:solidFill>
              </a:ln>
            </p:spPr>
          </p:pic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21EBC89A-1875-A5C8-CD48-3ABF301A7704}"/>
                  </a:ext>
                </a:extLst>
              </p:cNvPr>
              <p:cNvSpPr/>
              <p:nvPr/>
            </p:nvSpPr>
            <p:spPr>
              <a:xfrm>
                <a:off x="4030824" y="2422686"/>
                <a:ext cx="167951" cy="171224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2" name="Straight Connector 1">
              <a:extLst>
                <a:ext uri="{FF2B5EF4-FFF2-40B4-BE49-F238E27FC236}">
                  <a16:creationId xmlns:a16="http://schemas.microsoft.com/office/drawing/2014/main" id="{C42091D5-141A-2BB2-1B7F-A613E01F4AD7}"/>
                </a:ext>
              </a:extLst>
            </p:cNvPr>
            <p:cNvCxnSpPr>
              <a:cxnSpLocks/>
            </p:cNvCxnSpPr>
            <p:nvPr/>
          </p:nvCxnSpPr>
          <p:spPr>
            <a:xfrm>
              <a:off x="2716316" y="1705644"/>
              <a:ext cx="0" cy="1544083"/>
            </a:xfrm>
            <a:prstGeom prst="line">
              <a:avLst/>
            </a:prstGeom>
            <a:ln w="19050" cap="flat" cmpd="sng" algn="ctr">
              <a:solidFill>
                <a:schemeClr val="accent1"/>
              </a:solidFill>
              <a:prstDash val="dash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</p:grp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E400A26-98CF-7E54-82FA-92A2FD802C65}"/>
              </a:ext>
            </a:extLst>
          </p:cNvPr>
          <p:cNvCxnSpPr>
            <a:cxnSpLocks/>
          </p:cNvCxnSpPr>
          <p:nvPr/>
        </p:nvCxnSpPr>
        <p:spPr>
          <a:xfrm>
            <a:off x="9811401" y="833372"/>
            <a:ext cx="0" cy="1589314"/>
          </a:xfrm>
          <a:prstGeom prst="line">
            <a:avLst/>
          </a:prstGeom>
          <a:ln w="19050" cap="flat" cmpd="sng" algn="ctr">
            <a:solidFill>
              <a:schemeClr val="accent3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269EAAEF-2ED5-1F1B-3E7E-5FC1441A839E}"/>
              </a:ext>
            </a:extLst>
          </p:cNvPr>
          <p:cNvSpPr txBox="1"/>
          <p:nvPr/>
        </p:nvSpPr>
        <p:spPr>
          <a:xfrm>
            <a:off x="4770216" y="1804356"/>
            <a:ext cx="1360042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BOI 1x Size: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2.5x X-Direction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1.3x Y-Direction</a:t>
            </a:r>
          </a:p>
          <a:p>
            <a:pPr algn="ctr"/>
            <a:r>
              <a:rPr lang="en-GB" sz="1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1.3x Z-Direction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8F67D9-0DF3-0461-D2E2-A90400069BB5}"/>
              </a:ext>
            </a:extLst>
          </p:cNvPr>
          <p:cNvSpPr txBox="1"/>
          <p:nvPr/>
        </p:nvSpPr>
        <p:spPr>
          <a:xfrm>
            <a:off x="4815106" y="4310154"/>
            <a:ext cx="205126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solidFill>
                  <a:schemeClr val="bg2">
                    <a:lumMod val="10000"/>
                  </a:schemeClr>
                </a:solidFill>
              </a:rPr>
              <a:t>BOI, Not Scaled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8328FAB-1ABC-EDF5-02FC-C1F3E3313531}"/>
              </a:ext>
            </a:extLst>
          </p:cNvPr>
          <p:cNvCxnSpPr>
            <a:cxnSpLocks/>
          </p:cNvCxnSpPr>
          <p:nvPr/>
        </p:nvCxnSpPr>
        <p:spPr>
          <a:xfrm>
            <a:off x="0" y="738414"/>
            <a:ext cx="4198775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CD8BCCD-609E-98C7-370A-C039EF72180E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26953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9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7285BA6-2189-C842-BC9B-1BD264F49E0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535" r="19057"/>
          <a:stretch>
            <a:fillRect/>
          </a:stretch>
        </p:blipFill>
        <p:spPr>
          <a:xfrm>
            <a:off x="7708551" y="2795692"/>
            <a:ext cx="4235407" cy="1246934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A0C5787-DE9B-CA9B-DCA7-DD474672F34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0216" y="2783529"/>
            <a:ext cx="2681059" cy="1338206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560986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359C35A-7C5D-FCF9-C3E4-3E71931AD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10535A-95D7-E0F8-C48E-3516F80BCACD}"/>
              </a:ext>
            </a:extLst>
          </p:cNvPr>
          <p:cNvSpPr txBox="1"/>
          <p:nvPr/>
        </p:nvSpPr>
        <p:spPr>
          <a:xfrm>
            <a:off x="470489" y="401288"/>
            <a:ext cx="330583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Mesh Validation </a:t>
            </a:r>
            <a:endParaRPr lang="en-GB" sz="36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red car with black trim&#10;&#10;AI-generated content may be incorrect.">
            <a:extLst>
              <a:ext uri="{FF2B5EF4-FFF2-40B4-BE49-F238E27FC236}">
                <a16:creationId xmlns:a16="http://schemas.microsoft.com/office/drawing/2014/main" id="{B215B263-A67B-7E8C-4495-D73D468439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45" t="6683" r="11242"/>
          <a:stretch>
            <a:fillRect/>
          </a:stretch>
        </p:blipFill>
        <p:spPr>
          <a:xfrm>
            <a:off x="335875" y="4220416"/>
            <a:ext cx="5546122" cy="2369343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9A7DD8F-39F4-F414-E2AF-8E047BEE4E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9671" y="6142248"/>
            <a:ext cx="1431396" cy="60628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313E77E-F476-7615-0709-63C707EE938B}"/>
              </a:ext>
            </a:extLst>
          </p:cNvPr>
          <p:cNvSpPr txBox="1"/>
          <p:nvPr/>
        </p:nvSpPr>
        <p:spPr>
          <a:xfrm>
            <a:off x="6770105" y="5327009"/>
            <a:ext cx="3984611" cy="918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Used a scale of 0.2 for coarse and 0.05 for fine elements (Liu 2024)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400" kern="100">
              <a:solidFill>
                <a:schemeClr val="bg2">
                  <a:lumMod val="10000"/>
                </a:schemeClr>
              </a:solidFill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77AA09F-A7DD-4F46-9988-91928751B5A5}"/>
              </a:ext>
            </a:extLst>
          </p:cNvPr>
          <p:cNvCxnSpPr/>
          <p:nvPr/>
        </p:nvCxnSpPr>
        <p:spPr>
          <a:xfrm flipV="1">
            <a:off x="-1" y="997869"/>
            <a:ext cx="3841833" cy="4762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0DC565E-D0A9-3041-CD43-4075D62BDCD4}"/>
              </a:ext>
            </a:extLst>
          </p:cNvPr>
          <p:cNvSpPr txBox="1"/>
          <p:nvPr/>
        </p:nvSpPr>
        <p:spPr>
          <a:xfrm>
            <a:off x="335875" y="1452919"/>
            <a:ext cx="32772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Sabes run with similar ride height shows </a:t>
            </a:r>
          </a:p>
          <a:p>
            <a:r>
              <a:rPr lang="en-US" sz="14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CL: -1.413 , CD: 0.438           </a:t>
            </a:r>
          </a:p>
          <a:p>
            <a:r>
              <a:rPr lang="en-US" sz="14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Sabe (2022)</a:t>
            </a:r>
          </a:p>
          <a:p>
            <a:endParaRPr lang="en-US" sz="14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4CC463-1A76-0457-FD00-FBB8AF60C9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23"/>
          <a:stretch>
            <a:fillRect/>
          </a:stretch>
        </p:blipFill>
        <p:spPr bwMode="auto">
          <a:xfrm>
            <a:off x="3967919" y="1239946"/>
            <a:ext cx="1197135" cy="268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1F479E9-1C62-6891-54B3-1D73F8EFB6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13" r="2119"/>
          <a:stretch>
            <a:fillRect/>
          </a:stretch>
        </p:blipFill>
        <p:spPr bwMode="auto">
          <a:xfrm>
            <a:off x="4970801" y="1239947"/>
            <a:ext cx="935573" cy="268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8860398-E3A8-7750-3F51-15BBFDEA84A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7145" y="430947"/>
            <a:ext cx="4948969" cy="299805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704DDA5-074E-0DA8-6FB0-2297FE68AE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0105" y="3736735"/>
            <a:ext cx="4906009" cy="142374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9ACB1454-187D-AC13-56E8-A59157DF0BA4}"/>
              </a:ext>
            </a:extLst>
          </p:cNvPr>
          <p:cNvSpPr txBox="1"/>
          <p:nvPr/>
        </p:nvSpPr>
        <p:spPr>
          <a:xfrm>
            <a:off x="335875" y="2216050"/>
            <a:ext cx="27792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solidFill>
                  <a:srgbClr val="000000"/>
                </a:solidFill>
                <a:latin typeface="+mj-lt"/>
              </a:rPr>
              <a:t>Form 1x to 0.66x increase by 10% Cd, 21% Cl and 6% CoP </a:t>
            </a:r>
          </a:p>
          <a:p>
            <a:r>
              <a:rPr lang="en-GB" sz="1400">
                <a:solidFill>
                  <a:srgbClr val="000000"/>
                </a:solidFill>
                <a:latin typeface="+mj-lt"/>
              </a:rPr>
              <a:t>Computational time increase from 1x to 0.66x is 415% 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2CE2BE8-1D77-ED34-5375-F8E27E37C52C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595640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9912F-3379-F05A-5D65-68265CA90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What y+ should I use? Part 3 – Understanding impact of Y+ and number of prism  layers on flow resolution – LEAP Australia Blog">
            <a:extLst>
              <a:ext uri="{FF2B5EF4-FFF2-40B4-BE49-F238E27FC236}">
                <a16:creationId xmlns:a16="http://schemas.microsoft.com/office/drawing/2014/main" id="{48071596-ED09-467B-562F-4503CE793D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5139" r="20329" b="3103"/>
          <a:stretch>
            <a:fillRect/>
          </a:stretch>
        </p:blipFill>
        <p:spPr bwMode="auto">
          <a:xfrm>
            <a:off x="8868789" y="3498661"/>
            <a:ext cx="2849031" cy="228956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What y+ should I use? Part 3 – Understanding impact of Y+ and number of prism  layers on flow resolution – LEAP Australia Blog">
            <a:extLst>
              <a:ext uri="{FF2B5EF4-FFF2-40B4-BE49-F238E27FC236}">
                <a16:creationId xmlns:a16="http://schemas.microsoft.com/office/drawing/2014/main" id="{CFC5CF9D-D2D3-9DA8-DFCE-09AF3DF78F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53960" r="70188" b="4321"/>
          <a:stretch>
            <a:fillRect/>
          </a:stretch>
        </p:blipFill>
        <p:spPr bwMode="auto">
          <a:xfrm>
            <a:off x="5718585" y="3498661"/>
            <a:ext cx="2849031" cy="228956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B090422-FE3A-7977-55A8-C00FADFB63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9431" t="36073" r="19457" b="40165"/>
          <a:stretch>
            <a:fillRect/>
          </a:stretch>
        </p:blipFill>
        <p:spPr>
          <a:xfrm>
            <a:off x="305224" y="4492978"/>
            <a:ext cx="2665572" cy="1603024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C20465-4F7E-E9FC-8DD9-EC6E022BF805}"/>
              </a:ext>
            </a:extLst>
          </p:cNvPr>
          <p:cNvSpPr txBox="1"/>
          <p:nvPr/>
        </p:nvSpPr>
        <p:spPr>
          <a:xfrm>
            <a:off x="-3895" y="356301"/>
            <a:ext cx="5021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Prism Layers Are</a:t>
            </a:r>
          </a:p>
        </p:txBody>
      </p:sp>
      <p:pic>
        <p:nvPicPr>
          <p:cNvPr id="7170" name="Picture 2" descr="What y+ should I use? Part 3 – Understanding impact of Y+ and number of prism  layers on flow resolution – LEAP Australia Blog">
            <a:extLst>
              <a:ext uri="{FF2B5EF4-FFF2-40B4-BE49-F238E27FC236}">
                <a16:creationId xmlns:a16="http://schemas.microsoft.com/office/drawing/2014/main" id="{59D562D7-47E6-9639-2E46-1B1FEC0A0E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620" r="20746" b="54622"/>
          <a:stretch>
            <a:fillRect/>
          </a:stretch>
        </p:blipFill>
        <p:spPr bwMode="auto">
          <a:xfrm>
            <a:off x="8868789" y="774440"/>
            <a:ext cx="2849031" cy="2289565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93AA3A0-76C3-2FD8-ABC4-72D6C9EC0F78}"/>
              </a:ext>
            </a:extLst>
          </p:cNvPr>
          <p:cNvSpPr txBox="1"/>
          <p:nvPr/>
        </p:nvSpPr>
        <p:spPr>
          <a:xfrm>
            <a:off x="2699649" y="4643442"/>
            <a:ext cx="3290084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>
                <a:solidFill>
                  <a:schemeClr val="bg2">
                    <a:lumMod val="10000"/>
                  </a:schemeClr>
                </a:solidFill>
              </a:rPr>
              <a:t>Are results still validated?</a:t>
            </a:r>
          </a:p>
          <a:p>
            <a:pPr algn="ctr"/>
            <a:endParaRPr lang="en-GB" sz="1100" b="1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r>
              <a:rPr lang="en-GB" sz="1600" b="1">
                <a:solidFill>
                  <a:schemeClr val="bg2">
                    <a:lumMod val="10000"/>
                  </a:schemeClr>
                </a:solidFill>
              </a:rPr>
              <a:t>If y+ &lt; 1000</a:t>
            </a:r>
          </a:p>
          <a:p>
            <a:pPr algn="ctr"/>
            <a:endParaRPr lang="en-GB" sz="1600" b="1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endParaRPr lang="en-GB" sz="1600" b="1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r>
              <a:rPr lang="en-GB" sz="1600" b="1">
                <a:solidFill>
                  <a:schemeClr val="bg2">
                    <a:lumMod val="10000"/>
                  </a:schemeClr>
                </a:solidFill>
              </a:rPr>
              <a:t> </a:t>
            </a:r>
          </a:p>
        </p:txBody>
      </p:sp>
      <p:pic>
        <p:nvPicPr>
          <p:cNvPr id="7" name="Picture 2" descr="What y+ should I use? Part 3 – Understanding impact of Y+ and number of prism  layers on flow resolution – LEAP Australia Blog">
            <a:extLst>
              <a:ext uri="{FF2B5EF4-FFF2-40B4-BE49-F238E27FC236}">
                <a16:creationId xmlns:a16="http://schemas.microsoft.com/office/drawing/2014/main" id="{BA237178-A39D-2AA9-D1DB-50F97B5458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83" r="70804" b="54243"/>
          <a:stretch>
            <a:fillRect/>
          </a:stretch>
        </p:blipFill>
        <p:spPr bwMode="auto">
          <a:xfrm>
            <a:off x="5718584" y="774441"/>
            <a:ext cx="2849031" cy="228956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99E32111-47F9-912B-430D-1D519C006C35}"/>
              </a:ext>
            </a:extLst>
          </p:cNvPr>
          <p:cNvCxnSpPr>
            <a:cxnSpLocks/>
          </p:cNvCxnSpPr>
          <p:nvPr/>
        </p:nvCxnSpPr>
        <p:spPr>
          <a:xfrm>
            <a:off x="-3895" y="1147486"/>
            <a:ext cx="4678532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34F156B-FD78-8A65-271F-947C353B5F9B}"/>
              </a:ext>
            </a:extLst>
          </p:cNvPr>
          <p:cNvSpPr txBox="1"/>
          <p:nvPr/>
        </p:nvSpPr>
        <p:spPr>
          <a:xfrm>
            <a:off x="7981372" y="5819003"/>
            <a:ext cx="13841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>
                <a:solidFill>
                  <a:schemeClr val="bg2">
                    <a:lumMod val="10000"/>
                  </a:schemeClr>
                </a:solidFill>
              </a:rPr>
              <a:t>(LEAP CFD, 2023)</a:t>
            </a:r>
          </a:p>
        </p:txBody>
      </p:sp>
      <p:pic>
        <p:nvPicPr>
          <p:cNvPr id="1026" name="Picture 2" descr="✅💯✅ Ansys Fluent Project # 35 : Dynamic Mesh CFD Analysis of Airfoil |  Dynamic Mesh Tutorial">
            <a:extLst>
              <a:ext uri="{FF2B5EF4-FFF2-40B4-BE49-F238E27FC236}">
                <a16:creationId xmlns:a16="http://schemas.microsoft.com/office/drawing/2014/main" id="{48FCD045-A7C3-C89E-0396-0C98D6FD59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40" t="9823" b="16248"/>
          <a:stretch>
            <a:fillRect/>
          </a:stretch>
        </p:blipFill>
        <p:spPr bwMode="auto">
          <a:xfrm>
            <a:off x="1008856" y="1783964"/>
            <a:ext cx="4411724" cy="207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✅💯✅ Ansys Fluent Project # 35 : Dynamic Mesh CFD Analysis of Airfoil |  Dynamic Mesh Tutorial">
            <a:extLst>
              <a:ext uri="{FF2B5EF4-FFF2-40B4-BE49-F238E27FC236}">
                <a16:creationId xmlns:a16="http://schemas.microsoft.com/office/drawing/2014/main" id="{DB573168-965A-8E5F-A3D9-5BA2659E23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027" b="37727"/>
          <a:stretch>
            <a:fillRect/>
          </a:stretch>
        </p:blipFill>
        <p:spPr bwMode="auto">
          <a:xfrm>
            <a:off x="305224" y="1783964"/>
            <a:ext cx="710092" cy="2078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DB726ED-C191-472C-CB59-AB846C973253}"/>
              </a:ext>
            </a:extLst>
          </p:cNvPr>
          <p:cNvSpPr txBox="1"/>
          <p:nvPr/>
        </p:nvSpPr>
        <p:spPr>
          <a:xfrm>
            <a:off x="6671655" y="3160107"/>
            <a:ext cx="10005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solidFill>
                  <a:schemeClr val="bg2">
                    <a:lumMod val="10000"/>
                  </a:schemeClr>
                </a:solidFill>
              </a:rPr>
              <a:t>25 Layers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0DCE16-E8C7-A6F2-4714-6C8223DD8372}"/>
              </a:ext>
            </a:extLst>
          </p:cNvPr>
          <p:cNvSpPr txBox="1"/>
          <p:nvPr/>
        </p:nvSpPr>
        <p:spPr>
          <a:xfrm>
            <a:off x="9821860" y="435886"/>
            <a:ext cx="10005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solidFill>
                  <a:schemeClr val="bg2">
                    <a:lumMod val="10000"/>
                  </a:schemeClr>
                </a:solidFill>
              </a:rPr>
              <a:t>20 Layers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37329E-ADC9-8CA7-E0DC-DB6220AFF52B}"/>
              </a:ext>
            </a:extLst>
          </p:cNvPr>
          <p:cNvSpPr txBox="1"/>
          <p:nvPr/>
        </p:nvSpPr>
        <p:spPr>
          <a:xfrm>
            <a:off x="6671655" y="435886"/>
            <a:ext cx="10005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solidFill>
                  <a:schemeClr val="bg2">
                    <a:lumMod val="10000"/>
                  </a:schemeClr>
                </a:solidFill>
              </a:rPr>
              <a:t>15 Layers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998D6A-0905-7F61-A69D-E1566CBBE32D}"/>
              </a:ext>
            </a:extLst>
          </p:cNvPr>
          <p:cNvSpPr txBox="1"/>
          <p:nvPr/>
        </p:nvSpPr>
        <p:spPr>
          <a:xfrm>
            <a:off x="9821859" y="3164171"/>
            <a:ext cx="10005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solidFill>
                  <a:schemeClr val="bg2">
                    <a:lumMod val="10000"/>
                  </a:schemeClr>
                </a:solidFill>
              </a:rPr>
              <a:t>30 Layers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EAAA5A-CCC0-BB05-B9AE-A1ED7F911ADB}"/>
              </a:ext>
            </a:extLst>
          </p:cNvPr>
          <p:cNvSpPr txBox="1"/>
          <p:nvPr/>
        </p:nvSpPr>
        <p:spPr>
          <a:xfrm>
            <a:off x="305224" y="3862110"/>
            <a:ext cx="10762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>
                <a:solidFill>
                  <a:schemeClr val="bg2">
                    <a:lumMod val="10000"/>
                  </a:schemeClr>
                </a:solidFill>
              </a:rPr>
              <a:t>(SNOW, 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E31DA7-2D4F-73DB-D68F-BA8E16356700}"/>
              </a:ext>
            </a:extLst>
          </p:cNvPr>
          <p:cNvSpPr txBox="1"/>
          <p:nvPr/>
        </p:nvSpPr>
        <p:spPr>
          <a:xfrm>
            <a:off x="-3895" y="6550223"/>
            <a:ext cx="198742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i="1" dirty="0">
                <a:solidFill>
                  <a:schemeClr val="bg2">
                    <a:lumMod val="10000"/>
                  </a:schemeClr>
                </a:solidFill>
                <a:cs typeface="Calibri" panose="020F0502020204030204" pitchFamily="34" charset="0"/>
              </a:rPr>
              <a:t>(Ferziger &amp; Perić, 2012)</a:t>
            </a:r>
            <a:endParaRPr lang="en-GB" sz="1400" b="1" i="1" dirty="0">
              <a:solidFill>
                <a:schemeClr val="bg2">
                  <a:lumMod val="1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189CE02-ED44-B23C-D231-892A5906448C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2182416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38E64AAA-8FFD-DFFE-0915-0C069ACEC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9193313-619A-03F0-8FC5-05EF94826A6C}"/>
              </a:ext>
            </a:extLst>
          </p:cNvPr>
          <p:cNvSpPr txBox="1"/>
          <p:nvPr/>
        </p:nvSpPr>
        <p:spPr>
          <a:xfrm>
            <a:off x="0" y="280882"/>
            <a:ext cx="6110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Turbulence Model Investigation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2E1ABC-381D-892C-C9AE-B731F2EAE0DF}"/>
              </a:ext>
            </a:extLst>
          </p:cNvPr>
          <p:cNvSpPr txBox="1"/>
          <p:nvPr/>
        </p:nvSpPr>
        <p:spPr>
          <a:xfrm>
            <a:off x="2012546" y="3776086"/>
            <a:ext cx="84114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  <a:cs typeface="Calibri" panose="020F0502020204030204" pitchFamily="34" charset="0"/>
              </a:rPr>
              <a:t>Use k-epsilon between a scale of 30&lt;y+&lt;300. </a:t>
            </a:r>
            <a:r>
              <a:rPr lang="en-GB" i="1" dirty="0">
                <a:solidFill>
                  <a:schemeClr val="bg2">
                    <a:lumMod val="10000"/>
                  </a:schemeClr>
                </a:solidFill>
                <a:cs typeface="Calibri" panose="020F0502020204030204" pitchFamily="34" charset="0"/>
              </a:rPr>
              <a:t>(Ferziger &amp; Perić 2012) (SimScale, 2025)</a:t>
            </a:r>
            <a:endParaRPr lang="en-GB" b="1" i="1" dirty="0">
              <a:solidFill>
                <a:schemeClr val="bg2">
                  <a:lumMod val="10000"/>
                </a:schemeClr>
              </a:solidFill>
              <a:cs typeface="Calibri" panose="020F0502020204030204" pitchFamily="34" charset="0"/>
            </a:endParaRPr>
          </a:p>
          <a:p>
            <a:pPr algn="ctr"/>
            <a:r>
              <a:rPr lang="en-GB" b="1" dirty="0">
                <a:solidFill>
                  <a:schemeClr val="bg2">
                    <a:lumMod val="10000"/>
                  </a:schemeClr>
                </a:solidFill>
                <a:cs typeface="Calibri" panose="020F0502020204030204" pitchFamily="34" charset="0"/>
              </a:rPr>
              <a:t>k-epsilon realizable is an upgraded model </a:t>
            </a:r>
            <a:r>
              <a:rPr lang="en-GB" i="1" dirty="0">
                <a:solidFill>
                  <a:schemeClr val="bg2">
                    <a:lumMod val="10000"/>
                  </a:schemeClr>
                </a:solidFill>
                <a:cs typeface="Calibri" panose="020F0502020204030204" pitchFamily="34" charset="0"/>
              </a:rPr>
              <a:t>(SimScale, 2025)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D0C0962-51A8-770F-D467-CF7DBD5D0FAD}"/>
              </a:ext>
            </a:extLst>
          </p:cNvPr>
          <p:cNvSpPr txBox="1"/>
          <p:nvPr/>
        </p:nvSpPr>
        <p:spPr>
          <a:xfrm>
            <a:off x="7541935" y="4927712"/>
            <a:ext cx="2810670" cy="1477328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Wall functions</a:t>
            </a:r>
          </a:p>
          <a:p>
            <a:pPr algn="ctr"/>
            <a:endParaRPr lang="en-GB" b="1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b="1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Sublayers</a:t>
            </a:r>
          </a:p>
          <a:p>
            <a:pPr algn="ctr"/>
            <a:endParaRPr lang="en-GB" b="1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b="1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Standard v Non-Equilibrium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FBEF74-7356-5CED-9CD8-79E0FD22A6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60" t="10853" b="15046"/>
          <a:stretch>
            <a:fillRect/>
          </a:stretch>
        </p:blipFill>
        <p:spPr bwMode="auto">
          <a:xfrm>
            <a:off x="591528" y="1319896"/>
            <a:ext cx="4632527" cy="2393807"/>
          </a:xfrm>
          <a:prstGeom prst="rect">
            <a:avLst/>
          </a:prstGeom>
          <a:ln w="12700">
            <a:solidFill>
              <a:schemeClr val="bg2">
                <a:lumMod val="10000"/>
              </a:schemeClr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DE0BE97-73B0-7AF7-BB81-BEA81B3CACA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31" t="11879" b="15982"/>
          <a:stretch>
            <a:fillRect/>
          </a:stretch>
        </p:blipFill>
        <p:spPr bwMode="auto">
          <a:xfrm>
            <a:off x="6634815" y="1319896"/>
            <a:ext cx="4624911" cy="2341809"/>
          </a:xfrm>
          <a:prstGeom prst="rect">
            <a:avLst/>
          </a:prstGeom>
          <a:ln w="12700">
            <a:solidFill>
              <a:schemeClr val="bg2">
                <a:lumMod val="10000"/>
              </a:schemeClr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E4F09C2-9FB2-0114-CFA2-647B70C16D64}"/>
              </a:ext>
            </a:extLst>
          </p:cNvPr>
          <p:cNvCxnSpPr>
            <a:cxnSpLocks/>
          </p:cNvCxnSpPr>
          <p:nvPr/>
        </p:nvCxnSpPr>
        <p:spPr>
          <a:xfrm>
            <a:off x="-1" y="1002631"/>
            <a:ext cx="5330953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8A092EBA-00FA-8CDF-E170-D5475CA40ACE}"/>
              </a:ext>
            </a:extLst>
          </p:cNvPr>
          <p:cNvSpPr txBox="1"/>
          <p:nvPr/>
        </p:nvSpPr>
        <p:spPr>
          <a:xfrm>
            <a:off x="10424016" y="6550222"/>
            <a:ext cx="17679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(Washington U, 2006)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C98CF7-9848-2F6A-BE02-17C41F3186F8}"/>
              </a:ext>
            </a:extLst>
          </p:cNvPr>
          <p:cNvSpPr txBox="1"/>
          <p:nvPr/>
        </p:nvSpPr>
        <p:spPr>
          <a:xfrm>
            <a:off x="8774831" y="6550223"/>
            <a:ext cx="17891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(NASA &amp; AIAA, 2005)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D42529-FBA0-FAAA-33CD-2CD603D557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2927" y="4484800"/>
            <a:ext cx="3864390" cy="232274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F309C9B-7092-C0D0-CD38-1C87719F2FB2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73421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03B369F-DE6E-4107-234B-0F44C8FEE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3BE6776-C394-C9B0-921F-3BBDA43D4CF0}"/>
              </a:ext>
            </a:extLst>
          </p:cNvPr>
          <p:cNvSpPr txBox="1"/>
          <p:nvPr/>
        </p:nvSpPr>
        <p:spPr>
          <a:xfrm>
            <a:off x="755" y="332170"/>
            <a:ext cx="46955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Turbulence Model Results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9684306-8993-2087-312E-BF0195A2FF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372" t="11393" b="9063"/>
          <a:stretch>
            <a:fillRect/>
          </a:stretch>
        </p:blipFill>
        <p:spPr>
          <a:xfrm>
            <a:off x="6623153" y="1431769"/>
            <a:ext cx="4859171" cy="27432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7DCAD15-9065-BC35-D134-F8583975DA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425" y="1411289"/>
            <a:ext cx="4700423" cy="2755631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104A4F7-D71D-D8F8-C066-BB218985EDB6}"/>
              </a:ext>
            </a:extLst>
          </p:cNvPr>
          <p:cNvCxnSpPr>
            <a:cxnSpLocks/>
          </p:cNvCxnSpPr>
          <p:nvPr/>
        </p:nvCxnSpPr>
        <p:spPr>
          <a:xfrm>
            <a:off x="-1" y="1059781"/>
            <a:ext cx="4445128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4323B1E-15CB-6CE8-AD0E-3825AF76D237}"/>
              </a:ext>
            </a:extLst>
          </p:cNvPr>
          <p:cNvSpPr txBox="1"/>
          <p:nvPr/>
        </p:nvSpPr>
        <p:spPr>
          <a:xfrm>
            <a:off x="868425" y="1411289"/>
            <a:ext cx="11015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(Sabe, 2022)</a:t>
            </a: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6BB8152-2595-9E5A-4D48-F833DDBF3B5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0785" t="11406" b="8232"/>
          <a:stretch>
            <a:fillRect/>
          </a:stretch>
        </p:blipFill>
        <p:spPr>
          <a:xfrm>
            <a:off x="4159071" y="4446542"/>
            <a:ext cx="3873857" cy="2232754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A19FE-8604-EAD0-FA00-B0E748DCF166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423980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10E7DD1-DFFC-8804-3B89-F53AFFDFEF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61" t="32507" r="76919" b="32750"/>
          <a:stretch>
            <a:fillRect/>
          </a:stretch>
        </p:blipFill>
        <p:spPr>
          <a:xfrm>
            <a:off x="2046204" y="3728375"/>
            <a:ext cx="4049985" cy="3044026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3EC3618-CF01-7914-2B31-3B822C180C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99" t="32236" r="61799" b="32750"/>
          <a:stretch>
            <a:fillRect/>
          </a:stretch>
        </p:blipFill>
        <p:spPr>
          <a:xfrm>
            <a:off x="2046204" y="526840"/>
            <a:ext cx="4049796" cy="3044026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6" name="Picture 5" descr="A colorful chart of a graph&#10;&#10;AI-generated content may be incorrect.">
            <a:extLst>
              <a:ext uri="{FF2B5EF4-FFF2-40B4-BE49-F238E27FC236}">
                <a16:creationId xmlns:a16="http://schemas.microsoft.com/office/drawing/2014/main" id="{831C6DE8-9A50-0B71-1A60-4340A2DB3B0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305" y="3720236"/>
            <a:ext cx="4439288" cy="3052165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8" name="Picture 7" descr="A colorful lines with black dots&#10;&#10;AI-generated content may be incorrect.">
            <a:extLst>
              <a:ext uri="{FF2B5EF4-FFF2-40B4-BE49-F238E27FC236}">
                <a16:creationId xmlns:a16="http://schemas.microsoft.com/office/drawing/2014/main" id="{74E43162-5847-E3AD-8098-06CDC4B35A2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305" y="525582"/>
            <a:ext cx="4439288" cy="3045284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79168F-27C9-A49B-3DDB-2E090AEBC306}"/>
              </a:ext>
            </a:extLst>
          </p:cNvPr>
          <p:cNvSpPr txBox="1"/>
          <p:nvPr/>
        </p:nvSpPr>
        <p:spPr>
          <a:xfrm>
            <a:off x="64008" y="192050"/>
            <a:ext cx="1982196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>
                <a:solidFill>
                  <a:srgbClr val="000000"/>
                </a:solidFill>
                <a:latin typeface="Times New Roman"/>
                <a:cs typeface="Times New Roman"/>
              </a:rPr>
              <a:t>Aero Map</a:t>
            </a:r>
          </a:p>
          <a:p>
            <a:r>
              <a:rPr lang="en-GB" sz="2800">
                <a:solidFill>
                  <a:srgbClr val="000000"/>
                </a:solidFill>
                <a:latin typeface="Times New Roman"/>
                <a:cs typeface="Times New Roman"/>
              </a:rPr>
              <a:t>Sabe Data Comparison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F65D027-6E9C-2DFA-E1DB-4355824F3070}"/>
              </a:ext>
            </a:extLst>
          </p:cNvPr>
          <p:cNvCxnSpPr>
            <a:cxnSpLocks/>
          </p:cNvCxnSpPr>
          <p:nvPr/>
        </p:nvCxnSpPr>
        <p:spPr>
          <a:xfrm flipV="1">
            <a:off x="0" y="1603320"/>
            <a:ext cx="1976136" cy="8759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B462222-8FCE-9F82-6D9E-89FD88AD6794}"/>
              </a:ext>
            </a:extLst>
          </p:cNvPr>
          <p:cNvSpPr txBox="1"/>
          <p:nvPr/>
        </p:nvSpPr>
        <p:spPr>
          <a:xfrm>
            <a:off x="3636109" y="63414"/>
            <a:ext cx="782587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2400" u="sng">
                <a:solidFill>
                  <a:srgbClr val="000000"/>
                </a:solidFill>
                <a:latin typeface="Times New Roman"/>
                <a:cs typeface="Times New Roman"/>
              </a:rPr>
              <a:t>Sabe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D93F32-7042-FCC3-5B22-BEB3A8950F3B}"/>
              </a:ext>
            </a:extLst>
          </p:cNvPr>
          <p:cNvSpPr txBox="1"/>
          <p:nvPr/>
        </p:nvSpPr>
        <p:spPr>
          <a:xfrm>
            <a:off x="9057695" y="63414"/>
            <a:ext cx="139568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u="sng">
                <a:solidFill>
                  <a:srgbClr val="000000"/>
                </a:solidFill>
                <a:cs typeface="Times New Roman"/>
              </a:rPr>
              <a:t>Our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A2FFC6-E9C8-3DC0-0661-9452F59383E7}"/>
              </a:ext>
            </a:extLst>
          </p:cNvPr>
          <p:cNvSpPr txBox="1"/>
          <p:nvPr/>
        </p:nvSpPr>
        <p:spPr>
          <a:xfrm>
            <a:off x="944620" y="6453498"/>
            <a:ext cx="11015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>
                <a:solidFill>
                  <a:srgbClr val="000000"/>
                </a:solidFill>
              </a:rPr>
              <a:t>(Sabe, 2022)</a:t>
            </a:r>
          </a:p>
        </p:txBody>
      </p:sp>
      <p:pic>
        <p:nvPicPr>
          <p:cNvPr id="7" name="Picture 2" descr="A blue line drawing of a pen&#10;&#10;AI-generated content may be incorrect.">
            <a:extLst>
              <a:ext uri="{FF2B5EF4-FFF2-40B4-BE49-F238E27FC236}">
                <a16:creationId xmlns:a16="http://schemas.microsoft.com/office/drawing/2014/main" id="{5082D856-19E3-DAE8-7F08-7A2BBAA41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175" y="427996"/>
            <a:ext cx="3458051" cy="287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A blue line drawing of a pen&#10;&#10;AI-generated content may be incorrect.">
            <a:extLst>
              <a:ext uri="{FF2B5EF4-FFF2-40B4-BE49-F238E27FC236}">
                <a16:creationId xmlns:a16="http://schemas.microsoft.com/office/drawing/2014/main" id="{BE5268B7-6B12-9F74-9AD3-0F520C920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175" y="3728375"/>
            <a:ext cx="3458051" cy="287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3EFD95F6-E4DC-0FD3-173B-7B12B530A8BD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329569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8B0E6A9-C458-1300-6244-EC2DAC526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9362839-E3A3-06D3-EE42-1F9D680EFEAD}"/>
              </a:ext>
            </a:extLst>
          </p:cNvPr>
          <p:cNvSpPr txBox="1"/>
          <p:nvPr/>
        </p:nvSpPr>
        <p:spPr>
          <a:xfrm>
            <a:off x="755" y="332170"/>
            <a:ext cx="46955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Splitter &amp; Floor Review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594A074-BB73-43A3-CDCD-D5515E63725E}"/>
              </a:ext>
            </a:extLst>
          </p:cNvPr>
          <p:cNvCxnSpPr>
            <a:cxnSpLocks/>
          </p:cNvCxnSpPr>
          <p:nvPr/>
        </p:nvCxnSpPr>
        <p:spPr>
          <a:xfrm>
            <a:off x="-1" y="1059781"/>
            <a:ext cx="4445128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2">
            <a:extLst>
              <a:ext uri="{FF2B5EF4-FFF2-40B4-BE49-F238E27FC236}">
                <a16:creationId xmlns:a16="http://schemas.microsoft.com/office/drawing/2014/main" id="{29DEA54E-4780-5CD5-2869-06FDD9DC75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89" t="18183" r="31987" b="35194"/>
          <a:stretch>
            <a:fillRect/>
          </a:stretch>
        </p:blipFill>
        <p:spPr bwMode="auto">
          <a:xfrm>
            <a:off x="7445887" y="1998625"/>
            <a:ext cx="4562476" cy="2392395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61136A1B-C2C4-1C60-F7E5-1D0BF39E6F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3" r="3526" b="17470"/>
          <a:stretch>
            <a:fillRect/>
          </a:stretch>
        </p:blipFill>
        <p:spPr bwMode="auto">
          <a:xfrm>
            <a:off x="2089213" y="1998626"/>
            <a:ext cx="4445129" cy="2392395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29158323-575C-5CE6-48AC-680E1FFAE8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r="87852" b="36200"/>
          <a:stretch>
            <a:fillRect/>
          </a:stretch>
        </p:blipFill>
        <p:spPr bwMode="auto">
          <a:xfrm>
            <a:off x="183636" y="1754192"/>
            <a:ext cx="994032" cy="2881261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1266E9-0431-A573-4148-E9DE21D0AEE3}"/>
              </a:ext>
            </a:extLst>
          </p:cNvPr>
          <p:cNvSpPr txBox="1"/>
          <p:nvPr/>
        </p:nvSpPr>
        <p:spPr>
          <a:xfrm>
            <a:off x="2089213" y="4391021"/>
            <a:ext cx="4445129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Vortex generation</a:t>
            </a:r>
          </a:p>
          <a:p>
            <a:pPr rtl="0" fontAlgn="base"/>
            <a:endParaRPr lang="en-US" sz="1000" b="0" i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Expansion zones</a:t>
            </a:r>
            <a:r>
              <a:rPr lang="en-US" sz="1800" b="0" i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</a:p>
          <a:p>
            <a:pPr rtl="0" fontAlgn="base"/>
            <a:endParaRPr lang="en-US" sz="1000" b="0" i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Side Feet</a:t>
            </a:r>
            <a:r>
              <a:rPr lang="en-US" sz="1800" b="0" i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</a:p>
          <a:p>
            <a:pPr rtl="0" fontAlgn="base"/>
            <a:endParaRPr lang="en-US" sz="1000" b="0" i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Increased pitch control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AD4FFE-319D-6020-409C-596E7EADBE72}"/>
              </a:ext>
            </a:extLst>
          </p:cNvPr>
          <p:cNvSpPr txBox="1"/>
          <p:nvPr/>
        </p:nvSpPr>
        <p:spPr>
          <a:xfrm>
            <a:off x="7445887" y="4421798"/>
            <a:ext cx="4562476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Splitter → Floor connection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10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Airflow optimization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1000" b="0" i="0" u="none" strike="noStrike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Flow to Rear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1000" b="0" i="0" u="none" strike="noStrike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Sidepod &amp; Pontoon collaboration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B53C5469-CC26-DB11-28C1-2673FBA9AD85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F41962-2BA6-DC80-29F8-BF38C4DE745D}"/>
              </a:ext>
            </a:extLst>
          </p:cNvPr>
          <p:cNvSpPr txBox="1"/>
          <p:nvPr/>
        </p:nvSpPr>
        <p:spPr>
          <a:xfrm>
            <a:off x="-1" y="6550223"/>
            <a:ext cx="11588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rgbClr val="000000"/>
                </a:solidFill>
              </a:rPr>
              <a:t>(Straw, 2025)</a:t>
            </a:r>
          </a:p>
        </p:txBody>
      </p:sp>
    </p:spTree>
    <p:extLst>
      <p:ext uri="{BB962C8B-B14F-4D97-AF65-F5344CB8AC3E}">
        <p14:creationId xmlns:p14="http://schemas.microsoft.com/office/powerpoint/2010/main" val="770452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ADC34E-45B4-83BB-05D6-D8E010B84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ar with green lines&#10;&#10;AI-generated content may be incorrect.">
            <a:extLst>
              <a:ext uri="{FF2B5EF4-FFF2-40B4-BE49-F238E27FC236}">
                <a16:creationId xmlns:a16="http://schemas.microsoft.com/office/drawing/2014/main" id="{02B4461E-9A5F-CBAC-A981-58CFB1A55B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547" r="9764" b="21113"/>
          <a:stretch>
            <a:fillRect/>
          </a:stretch>
        </p:blipFill>
        <p:spPr>
          <a:xfrm>
            <a:off x="262391" y="4166013"/>
            <a:ext cx="3832741" cy="2496114"/>
          </a:xfrm>
          <a:prstGeom prst="rect">
            <a:avLst/>
          </a:prstGeom>
        </p:spPr>
      </p:pic>
      <p:pic>
        <p:nvPicPr>
          <p:cNvPr id="5" name="Picture 4" descr="A blue car with green lines&#10;&#10;AI-generated content may be incorrect.">
            <a:extLst>
              <a:ext uri="{FF2B5EF4-FFF2-40B4-BE49-F238E27FC236}">
                <a16:creationId xmlns:a16="http://schemas.microsoft.com/office/drawing/2014/main" id="{B0F2094B-50CB-12C8-6A0C-FCCCB73D39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640" t="11396" r="23441" b="7678"/>
          <a:stretch>
            <a:fillRect/>
          </a:stretch>
        </p:blipFill>
        <p:spPr>
          <a:xfrm>
            <a:off x="1238180" y="1197934"/>
            <a:ext cx="2872477" cy="2891137"/>
          </a:xfrm>
          <a:prstGeom prst="rect">
            <a:avLst/>
          </a:prstGeom>
        </p:spPr>
      </p:pic>
      <p:pic>
        <p:nvPicPr>
          <p:cNvPr id="7" name="Picture 6" descr="Aston Martin Valkyrie is ready to battle for victory at Le Mans">
            <a:extLst>
              <a:ext uri="{FF2B5EF4-FFF2-40B4-BE49-F238E27FC236}">
                <a16:creationId xmlns:a16="http://schemas.microsoft.com/office/drawing/2014/main" id="{BCC5D2AB-7795-407F-BE59-9140166073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0606" y="201386"/>
            <a:ext cx="3637266" cy="1994907"/>
          </a:xfrm>
          <a:prstGeom prst="rect">
            <a:avLst/>
          </a:prstGeom>
        </p:spPr>
      </p:pic>
      <p:pic>
        <p:nvPicPr>
          <p:cNvPr id="9" name="Picture 8" descr="End of the road for Nissan’s weird and wonderful GT-R Le Mans car">
            <a:extLst>
              <a:ext uri="{FF2B5EF4-FFF2-40B4-BE49-F238E27FC236}">
                <a16:creationId xmlns:a16="http://schemas.microsoft.com/office/drawing/2014/main" id="{987A91F5-22F8-EA4F-32CB-96E3ED6A59A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-218" r="295" b="19330"/>
          <a:stretch>
            <a:fillRect/>
          </a:stretch>
        </p:blipFill>
        <p:spPr>
          <a:xfrm>
            <a:off x="8290606" y="2647012"/>
            <a:ext cx="3625987" cy="19949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FAC2A4C-13C4-4EC6-839D-CDBCFF9DBBC9}"/>
              </a:ext>
            </a:extLst>
          </p:cNvPr>
          <p:cNvSpPr txBox="1"/>
          <p:nvPr/>
        </p:nvSpPr>
        <p:spPr>
          <a:xfrm>
            <a:off x="4442342" y="4882209"/>
            <a:ext cx="363900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aseline="0">
                <a:solidFill>
                  <a:schemeClr val="bg2">
                    <a:lumMod val="10000"/>
                  </a:schemeClr>
                </a:solidFill>
                <a:ea typeface="Segoe UI"/>
                <a:cs typeface="Segoe UI"/>
              </a:rPr>
              <a:t>Concept ideas and inspiration</a:t>
            </a:r>
            <a:r>
              <a:rPr lang="en-US" sz="1800">
                <a:solidFill>
                  <a:schemeClr val="bg2">
                    <a:lumMod val="10000"/>
                  </a:schemeClr>
                </a:solidFill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Porsche 962 Le Mans</a:t>
            </a:r>
            <a:r>
              <a:rPr lang="en-US" sz="1800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Aston Martin Valkyrie LMH</a:t>
            </a:r>
            <a:r>
              <a:rPr lang="en-US" sz="1800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LMP2 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Nissan GT-R LM Nismo</a:t>
            </a:r>
            <a:endParaRPr lang="en-US" sz="1800" baseline="0">
              <a:solidFill>
                <a:schemeClr val="bg2">
                  <a:lumMod val="10000"/>
                </a:schemeClr>
              </a:solidFill>
              <a:ea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FB6AEE3-3683-47CE-2336-537A5C4D5A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31834" y="2161729"/>
            <a:ext cx="189458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(Astonmartin.com, 2025)</a:t>
            </a:r>
            <a:endParaRPr kumimoji="0" lang="en-US" altLang="en-US" sz="1800" i="1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D861A-DCD2-8A68-80D0-A14C1E35DF95}"/>
              </a:ext>
            </a:extLst>
          </p:cNvPr>
          <p:cNvSpPr txBox="1"/>
          <p:nvPr/>
        </p:nvSpPr>
        <p:spPr>
          <a:xfrm>
            <a:off x="0" y="301881"/>
            <a:ext cx="4002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000000"/>
                </a:solidFill>
              </a:rPr>
              <a:t>Aero review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516BB0A-4E28-1C1E-705F-80471B08A4CA}"/>
              </a:ext>
            </a:extLst>
          </p:cNvPr>
          <p:cNvCxnSpPr>
            <a:cxnSpLocks/>
          </p:cNvCxnSpPr>
          <p:nvPr/>
        </p:nvCxnSpPr>
        <p:spPr>
          <a:xfrm>
            <a:off x="-17464" y="825101"/>
            <a:ext cx="2212747" cy="67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blue car with green lines&#10;&#10;AI-generated content may be incorrect.">
            <a:extLst>
              <a:ext uri="{FF2B5EF4-FFF2-40B4-BE49-F238E27FC236}">
                <a16:creationId xmlns:a16="http://schemas.microsoft.com/office/drawing/2014/main" id="{07CBCFD2-4A40-91B3-E65A-EA3486CD29C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266" t="1555" r="86126" b="36676"/>
          <a:stretch>
            <a:fillRect/>
          </a:stretch>
        </p:blipFill>
        <p:spPr>
          <a:xfrm>
            <a:off x="269474" y="1197934"/>
            <a:ext cx="968706" cy="289113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807D03A-9A4A-883D-80FA-B20F2D039A02}"/>
              </a:ext>
            </a:extLst>
          </p:cNvPr>
          <p:cNvSpPr txBox="1"/>
          <p:nvPr/>
        </p:nvSpPr>
        <p:spPr>
          <a:xfrm>
            <a:off x="8231834" y="4633310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(</a:t>
            </a:r>
            <a:r>
              <a:rPr lang="en-US" sz="1200" i="1" dirty="0" err="1">
                <a:solidFill>
                  <a:schemeClr val="bg2">
                    <a:lumMod val="10000"/>
                  </a:schemeClr>
                </a:solidFill>
              </a:rPr>
              <a:t>laserdrive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</a:rPr>
              <a:t>, 2015)</a:t>
            </a:r>
            <a:endParaRPr lang="en-US" i="1" dirty="0">
              <a:solidFill>
                <a:schemeClr val="bg2">
                  <a:lumMod val="10000"/>
                </a:schemeClr>
              </a:solidFill>
            </a:endParaRPr>
          </a:p>
          <a:p>
            <a:pPr algn="ctr"/>
            <a:endParaRPr lang="en-US" dirty="0"/>
          </a:p>
        </p:txBody>
      </p:sp>
      <p:pic>
        <p:nvPicPr>
          <p:cNvPr id="16" name="Picture 15" descr="24 Hours of Le Mans: Intereuropol wins LMP2 class — Car Racing Reporter">
            <a:extLst>
              <a:ext uri="{FF2B5EF4-FFF2-40B4-BE49-F238E27FC236}">
                <a16:creationId xmlns:a16="http://schemas.microsoft.com/office/drawing/2014/main" id="{A6409597-DC84-A377-AA55-3E92B381A69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69" t="12395" r="-181" b="8768"/>
          <a:stretch>
            <a:fillRect/>
          </a:stretch>
        </p:blipFill>
        <p:spPr>
          <a:xfrm>
            <a:off x="4426176" y="2643502"/>
            <a:ext cx="3715076" cy="1957926"/>
          </a:xfrm>
          <a:prstGeom prst="rect">
            <a:avLst/>
          </a:prstGeom>
        </p:spPr>
      </p:pic>
      <p:sp>
        <p:nvSpPr>
          <p:cNvPr id="17" name="Rectangle 1">
            <a:extLst>
              <a:ext uri="{FF2B5EF4-FFF2-40B4-BE49-F238E27FC236}">
                <a16:creationId xmlns:a16="http://schemas.microsoft.com/office/drawing/2014/main" id="{77238372-8E3A-74E8-2620-41C7F7FCF3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2342" y="4548162"/>
            <a:ext cx="198367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(Car Racing Reporter, 2023)</a:t>
            </a:r>
            <a:endParaRPr kumimoji="0" lang="en-US" altLang="en-US" sz="1800" b="0" i="1" u="none" strike="noStrike" cap="none" normalizeH="0" baseline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Rectangle 3">
            <a:extLst>
              <a:ext uri="{FF2B5EF4-FFF2-40B4-BE49-F238E27FC236}">
                <a16:creationId xmlns:a16="http://schemas.microsoft.com/office/drawing/2014/main" id="{552576E2-7655-053B-A564-3C8C49A1D4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5913" y="2273337"/>
            <a:ext cx="182265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(Gregory, Andy, 2023)</a:t>
            </a:r>
            <a:endParaRPr kumimoji="0" lang="en-US" altLang="en-US" sz="1800" b="0" i="1" u="none" strike="noStrike" cap="none" normalizeH="0" baseline="0" dirty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B9C384F-BD4E-BE1D-6151-6E2BF5DEB0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2342" y="141041"/>
            <a:ext cx="3492455" cy="2159187"/>
          </a:xfrm>
          <a:prstGeom prst="rect">
            <a:avLst/>
          </a:prstGeom>
        </p:spPr>
      </p:pic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0C5A3690-8DD0-4F87-1A6F-ACF83C8B7A76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2801394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6B7C8E-A87A-FC4F-D72F-278F4A09F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car with green lines on it&#10;&#10;AI-generated content may be incorrect.">
            <a:extLst>
              <a:ext uri="{FF2B5EF4-FFF2-40B4-BE49-F238E27FC236}">
                <a16:creationId xmlns:a16="http://schemas.microsoft.com/office/drawing/2014/main" id="{8A3D6C06-E189-FBA9-D6CF-70121FB680B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83929" b="36802"/>
          <a:stretch>
            <a:fillRect/>
          </a:stretch>
        </p:blipFill>
        <p:spPr>
          <a:xfrm>
            <a:off x="10577185" y="323731"/>
            <a:ext cx="1154567" cy="3154585"/>
          </a:xfrm>
          <a:prstGeom prst="rect">
            <a:avLst/>
          </a:prstGeom>
        </p:spPr>
      </p:pic>
      <p:pic>
        <p:nvPicPr>
          <p:cNvPr id="5" name="Picture 4" descr="A blue car with green lines&#10;&#10;AI-generated content may be incorrect.">
            <a:extLst>
              <a:ext uri="{FF2B5EF4-FFF2-40B4-BE49-F238E27FC236}">
                <a16:creationId xmlns:a16="http://schemas.microsoft.com/office/drawing/2014/main" id="{EF37ED9A-0937-C211-8128-35B497B403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243" r="11246" b="35313"/>
          <a:stretch>
            <a:fillRect/>
          </a:stretch>
        </p:blipFill>
        <p:spPr>
          <a:xfrm>
            <a:off x="6945041" y="3573449"/>
            <a:ext cx="4794258" cy="28787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0A1237-BF28-79A6-8EE1-2DD2E5F02002}"/>
              </a:ext>
            </a:extLst>
          </p:cNvPr>
          <p:cNvSpPr txBox="1"/>
          <p:nvPr/>
        </p:nvSpPr>
        <p:spPr>
          <a:xfrm>
            <a:off x="156800" y="1184861"/>
            <a:ext cx="6085560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rtl="0"/>
            <a:endParaRPr lang="en-US" sz="1800" dirty="0">
              <a:solidFill>
                <a:schemeClr val="bg2">
                  <a:lumMod val="10000"/>
                </a:schemeClr>
              </a:solidFill>
              <a:latin typeface="+mj-lt"/>
              <a:ea typeface="Arial"/>
              <a:cs typeface="Arial"/>
            </a:endParaRPr>
          </a:p>
          <a:p>
            <a:pPr marL="285750" lvl="0" indent="-285750">
              <a:buFont typeface="Arial,Sans-Serif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Pontoons show clean, attached flow </a:t>
            </a:r>
          </a:p>
          <a:p>
            <a:pPr marL="285750" lvl="0" indent="-285750">
              <a:buFont typeface="Arial,Sans-Serif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Front-wheel wake produces irregular, turbulent flow structures</a:t>
            </a:r>
            <a:endParaRPr lang="en-US" dirty="0">
              <a:solidFill>
                <a:srgbClr val="000000"/>
              </a:solidFill>
              <a:latin typeface="+mj-lt"/>
              <a:ea typeface="Arial"/>
              <a:cs typeface="Arial"/>
            </a:endParaRPr>
          </a:p>
          <a:p>
            <a:pPr rtl="0"/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​</a:t>
            </a:r>
          </a:p>
          <a:p>
            <a:pPr lvl="0" rtl="0"/>
            <a:r>
              <a:rPr lang="en-US" sz="1800" b="1" baseline="0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Moving Forward</a:t>
            </a:r>
            <a:endParaRPr lang="en-US" sz="1800" dirty="0">
              <a:solidFill>
                <a:schemeClr val="bg2">
                  <a:lumMod val="10000"/>
                </a:schemeClr>
              </a:solidFill>
              <a:latin typeface="+mj-lt"/>
              <a:ea typeface="Arial"/>
              <a:cs typeface="Arial"/>
            </a:endParaRPr>
          </a:p>
          <a:p>
            <a:pPr lvl="0" rtl="0"/>
            <a:endParaRPr lang="en-US" sz="1800" dirty="0">
              <a:solidFill>
                <a:schemeClr val="bg2">
                  <a:lumMod val="10000"/>
                </a:schemeClr>
              </a:solidFill>
              <a:latin typeface="+mj-lt"/>
              <a:ea typeface="Arial"/>
              <a:cs typeface="Arial"/>
            </a:endParaRP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Investigate Current Industry Pontoon Designs</a:t>
            </a:r>
          </a:p>
          <a:p>
            <a:pPr lvl="0" rtl="0"/>
            <a:r>
              <a:rPr lang="en-US" sz="1400" i="1" baseline="0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(AM Valkyrie)</a:t>
            </a:r>
            <a:r>
              <a:rPr lang="en-US" sz="1400" i="1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​</a:t>
            </a:r>
          </a:p>
          <a:p>
            <a:pPr marL="285750" lvl="0" indent="-285750">
              <a:buFont typeface="Arial,Sans-Serif"/>
              <a:buChar char="•"/>
            </a:pPr>
            <a:r>
              <a:rPr lang="en-US" sz="1800" baseline="0" dirty="0" err="1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Optimise</a:t>
            </a:r>
            <a:r>
              <a:rPr lang="en-US" sz="1800" baseline="0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 Pontoon Leading Edge </a:t>
            </a:r>
            <a:r>
              <a:rPr lang="en-US" i="1" dirty="0">
                <a:solidFill>
                  <a:schemeClr val="bg2">
                    <a:lumMod val="10000"/>
                  </a:schemeClr>
                </a:solidFill>
                <a:ea typeface="Arial"/>
                <a:cs typeface="Arial"/>
              </a:rPr>
              <a:t>(Fuller, 2025) </a:t>
            </a:r>
            <a:endParaRPr lang="en-US" sz="1800" i="1" baseline="0" dirty="0">
              <a:solidFill>
                <a:schemeClr val="bg2">
                  <a:lumMod val="10000"/>
                </a:schemeClr>
              </a:solidFill>
              <a:latin typeface="+mj-lt"/>
              <a:ea typeface="Arial"/>
              <a:cs typeface="Arial"/>
            </a:endParaRPr>
          </a:p>
          <a:p>
            <a:pPr marL="285750" lvl="0" indent="-285750" rtl="0">
              <a:buFont typeface="Arial,Sans-Serif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Investigate Pontoon Size Reduction </a:t>
            </a:r>
            <a:r>
              <a:rPr lang="en-US" i="1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(Benson, 2024)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Investigate A New Pushrod Cover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49E4996-A541-6238-E152-F2D989217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5426" y="6452178"/>
            <a:ext cx="16513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b="0" i="1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imes New Roman"/>
              <a:cs typeface="Times New Roman"/>
            </a:endParaRPr>
          </a:p>
        </p:txBody>
      </p:sp>
      <p:pic>
        <p:nvPicPr>
          <p:cNvPr id="3" name="Picture 2" descr="A blue car with green lines on it&#10;&#10;AI-generated content may be incorrect.">
            <a:extLst>
              <a:ext uri="{FF2B5EF4-FFF2-40B4-BE49-F238E27FC236}">
                <a16:creationId xmlns:a16="http://schemas.microsoft.com/office/drawing/2014/main" id="{4A31385C-E4F3-9EF1-A1B6-CF20AE3DC2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43" t="18302" r="25475" b="18501"/>
          <a:stretch>
            <a:fillRect/>
          </a:stretch>
        </p:blipFill>
        <p:spPr>
          <a:xfrm>
            <a:off x="6945041" y="323731"/>
            <a:ext cx="3447658" cy="30595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5381F3-96D2-3C3E-7215-15982F1B9BD8}"/>
              </a:ext>
            </a:extLst>
          </p:cNvPr>
          <p:cNvSpPr txBox="1"/>
          <p:nvPr/>
        </p:nvSpPr>
        <p:spPr>
          <a:xfrm>
            <a:off x="-17464" y="403081"/>
            <a:ext cx="4589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solidFill>
                  <a:schemeClr val="bg2">
                    <a:lumMod val="10000"/>
                  </a:schemeClr>
                </a:solidFill>
                <a:latin typeface="+mj-lt"/>
                <a:ea typeface="Arial"/>
                <a:cs typeface="Arial"/>
              </a:rPr>
              <a:t>Streamline Characteristics</a:t>
            </a:r>
          </a:p>
          <a:p>
            <a:endParaRPr lang="en-GB" sz="2000">
              <a:solidFill>
                <a:srgbClr val="000000"/>
              </a:solidFill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E06C537-8B62-E421-DD1B-575FBD8C1652}"/>
              </a:ext>
            </a:extLst>
          </p:cNvPr>
          <p:cNvCxnSpPr>
            <a:cxnSpLocks/>
          </p:cNvCxnSpPr>
          <p:nvPr/>
        </p:nvCxnSpPr>
        <p:spPr>
          <a:xfrm>
            <a:off x="2063" y="895656"/>
            <a:ext cx="4463611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E278310-FD84-54E9-EAA3-CAEA6F55778E}"/>
              </a:ext>
            </a:extLst>
          </p:cNvPr>
          <p:cNvSpPr txBox="1">
            <a:spLocks/>
          </p:cNvSpPr>
          <p:nvPr/>
        </p:nvSpPr>
        <p:spPr>
          <a:xfrm>
            <a:off x="-89384" y="-17601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17</a:t>
            </a:r>
          </a:p>
        </p:txBody>
      </p:sp>
      <p:sp>
        <p:nvSpPr>
          <p:cNvPr id="13" name="Rectangle 2">
            <a:extLst>
              <a:ext uri="{FF2B5EF4-FFF2-40B4-BE49-F238E27FC236}">
                <a16:creationId xmlns:a16="http://schemas.microsoft.com/office/drawing/2014/main" id="{99B3C730-2955-AEEC-D205-C5B5D2F077F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-253498" y="-3301175"/>
            <a:ext cx="1217111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(Fuller, 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508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6873503-74AE-D7F4-78CF-97132EB9B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06CEADE-5ADC-71CF-1A23-4408853CA13E}"/>
              </a:ext>
            </a:extLst>
          </p:cNvPr>
          <p:cNvGrpSpPr/>
          <p:nvPr/>
        </p:nvGrpSpPr>
        <p:grpSpPr>
          <a:xfrm>
            <a:off x="8520544" y="4475057"/>
            <a:ext cx="3557423" cy="2237714"/>
            <a:chOff x="1914526" y="1163853"/>
            <a:chExt cx="3219450" cy="1984370"/>
          </a:xfrm>
        </p:grpSpPr>
        <p:pic>
          <p:nvPicPr>
            <p:cNvPr id="22" name="Picture 2" descr="A blue object with a green background&#10;&#10;AI-generated content may be incorrect.">
              <a:extLst>
                <a:ext uri="{FF2B5EF4-FFF2-40B4-BE49-F238E27FC236}">
                  <a16:creationId xmlns:a16="http://schemas.microsoft.com/office/drawing/2014/main" id="{7A99D6D6-F054-D799-E892-B18BE127AF6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59" t="2466" r="1369" b="2754"/>
            <a:stretch>
              <a:fillRect/>
            </a:stretch>
          </p:blipFill>
          <p:spPr bwMode="auto">
            <a:xfrm>
              <a:off x="1914526" y="1163853"/>
              <a:ext cx="3219450" cy="19843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9E90CD22-E3D9-96A5-5D44-A0D150B9B201}"/>
                </a:ext>
              </a:extLst>
            </p:cNvPr>
            <p:cNvSpPr/>
            <p:nvPr/>
          </p:nvSpPr>
          <p:spPr>
            <a:xfrm rot="6120000">
              <a:off x="3076224" y="1441253"/>
              <a:ext cx="667600" cy="596564"/>
            </a:xfrm>
            <a:prstGeom prst="rightArrow">
              <a:avLst/>
            </a:prstGeom>
            <a:solidFill>
              <a:srgbClr val="ED7D3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4C3019B8-8B91-C558-0406-63E2C9CD8347}"/>
              </a:ext>
            </a:extLst>
          </p:cNvPr>
          <p:cNvSpPr txBox="1"/>
          <p:nvPr/>
        </p:nvSpPr>
        <p:spPr>
          <a:xfrm>
            <a:off x="259027" y="145229"/>
            <a:ext cx="1009273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</a:rPr>
              <a:t>Aero Review of S2n(b)</a:t>
            </a:r>
            <a:endParaRPr lang="en-GB">
              <a:solidFill>
                <a:schemeClr val="bg2">
                  <a:lumMod val="10000"/>
                </a:schemeClr>
              </a:solidFill>
              <a:ea typeface="Calibri"/>
              <a:cs typeface="Calibri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3166F72-8021-F237-6528-DD9FABD0C2E8}"/>
              </a:ext>
            </a:extLst>
          </p:cNvPr>
          <p:cNvCxnSpPr>
            <a:cxnSpLocks/>
          </p:cNvCxnSpPr>
          <p:nvPr/>
        </p:nvCxnSpPr>
        <p:spPr>
          <a:xfrm flipV="1">
            <a:off x="0" y="791560"/>
            <a:ext cx="4895850" cy="18703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1F542B4-CCFA-563E-AA40-1709BC543499}"/>
              </a:ext>
            </a:extLst>
          </p:cNvPr>
          <p:cNvSpPr txBox="1"/>
          <p:nvPr/>
        </p:nvSpPr>
        <p:spPr>
          <a:xfrm>
            <a:off x="5640341" y="613039"/>
            <a:ext cx="2064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>
                <a:solidFill>
                  <a:schemeClr val="bg2">
                    <a:lumMod val="10000"/>
                  </a:schemeClr>
                </a:solidFill>
              </a:rPr>
              <a:t>Levell, H.(2025)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204BB84-BA11-7CF9-4BF0-A594832843E7}"/>
              </a:ext>
            </a:extLst>
          </p:cNvPr>
          <p:cNvGrpSpPr/>
          <p:nvPr/>
        </p:nvGrpSpPr>
        <p:grpSpPr>
          <a:xfrm>
            <a:off x="4106845" y="982372"/>
            <a:ext cx="3222501" cy="3750664"/>
            <a:chOff x="64206" y="1017308"/>
            <a:chExt cx="2503113" cy="333748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C89011F-31F4-3134-778E-0D0D14408B6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352979" y="1434493"/>
              <a:ext cx="3337484" cy="2503113"/>
            </a:xfrm>
            <a:prstGeom prst="rect">
              <a:avLst/>
            </a:prstGeom>
          </p:spPr>
        </p:pic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34B9F8D-261E-DF72-5DBE-3E8AE761FB5A}"/>
                </a:ext>
              </a:extLst>
            </p:cNvPr>
            <p:cNvSpPr/>
            <p:nvPr/>
          </p:nvSpPr>
          <p:spPr>
            <a:xfrm rot="10800000">
              <a:off x="259027" y="2686049"/>
              <a:ext cx="1704975" cy="238897"/>
            </a:xfrm>
            <a:custGeom>
              <a:avLst/>
              <a:gdLst>
                <a:gd name="csX0" fmla="*/ 1704975 w 1704975"/>
                <a:gd name="csY0" fmla="*/ 0 h 238897"/>
                <a:gd name="csX1" fmla="*/ 1162050 w 1704975"/>
                <a:gd name="csY1" fmla="*/ 238125 h 238897"/>
                <a:gd name="csX2" fmla="*/ 0 w 1704975"/>
                <a:gd name="csY2" fmla="*/ 114300 h 23889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</a:cxnLst>
              <a:rect l="l" t="t" r="r" b="b"/>
              <a:pathLst>
                <a:path w="1704975" h="238897">
                  <a:moveTo>
                    <a:pt x="1704975" y="0"/>
                  </a:moveTo>
                  <a:cubicBezTo>
                    <a:pt x="1575593" y="109537"/>
                    <a:pt x="1446212" y="219075"/>
                    <a:pt x="1162050" y="238125"/>
                  </a:cubicBezTo>
                  <a:cubicBezTo>
                    <a:pt x="877888" y="257175"/>
                    <a:pt x="33337" y="-84138"/>
                    <a:pt x="0" y="114300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4" name="Picture 23" descr="A blue and orange background&#10;&#10;AI-generated content may be incorrect.">
            <a:extLst>
              <a:ext uri="{FF2B5EF4-FFF2-40B4-BE49-F238E27FC236}">
                <a16:creationId xmlns:a16="http://schemas.microsoft.com/office/drawing/2014/main" id="{F5D73518-E6F8-72CF-86E7-41876E7B26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3058" y="4884572"/>
            <a:ext cx="4555499" cy="1837260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E8F5AAD2-DD73-A565-E17B-2E0F3F9EB3CE}"/>
              </a:ext>
            </a:extLst>
          </p:cNvPr>
          <p:cNvGrpSpPr/>
          <p:nvPr/>
        </p:nvGrpSpPr>
        <p:grpSpPr>
          <a:xfrm>
            <a:off x="114034" y="951982"/>
            <a:ext cx="3547037" cy="5760790"/>
            <a:chOff x="5096559" y="80258"/>
            <a:chExt cx="2929424" cy="4431072"/>
          </a:xfrm>
        </p:grpSpPr>
        <p:pic>
          <p:nvPicPr>
            <p:cNvPr id="19" name="Picture 18" descr="A blueprint of a model of a jet&#10;&#10;AI-generated content may be incorrect.">
              <a:extLst>
                <a:ext uri="{FF2B5EF4-FFF2-40B4-BE49-F238E27FC236}">
                  <a16:creationId xmlns:a16="http://schemas.microsoft.com/office/drawing/2014/main" id="{D4187618-B4A3-E35B-9130-FE92715D0CD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16815"/>
            <a:stretch>
              <a:fillRect/>
            </a:stretch>
          </p:blipFill>
          <p:spPr>
            <a:xfrm rot="16200000">
              <a:off x="4345735" y="831082"/>
              <a:ext cx="4431072" cy="2929424"/>
            </a:xfrm>
            <a:prstGeom prst="rect">
              <a:avLst/>
            </a:prstGeom>
          </p:spPr>
        </p:pic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8AE8F89F-09B4-5119-E832-F0196326B06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04309" y="2295794"/>
              <a:ext cx="91640" cy="12559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8260D7F5-4D3A-92CD-2909-73396BD0107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5917814" y="2295794"/>
              <a:ext cx="97975" cy="12559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F6CF862-CFF9-3368-9880-3928AC289171}"/>
              </a:ext>
            </a:extLst>
          </p:cNvPr>
          <p:cNvSpPr txBox="1">
            <a:spLocks/>
          </p:cNvSpPr>
          <p:nvPr/>
        </p:nvSpPr>
        <p:spPr>
          <a:xfrm>
            <a:off x="-116671" y="-15192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18</a:t>
            </a:r>
          </a:p>
        </p:txBody>
      </p:sp>
      <p:pic>
        <p:nvPicPr>
          <p:cNvPr id="18" name="Picture 17" descr="A white race car in a trailer&#10;&#10;AI-generated content may be incorrect.">
            <a:extLst>
              <a:ext uri="{FF2B5EF4-FFF2-40B4-BE49-F238E27FC236}">
                <a16:creationId xmlns:a16="http://schemas.microsoft.com/office/drawing/2014/main" id="{767596AD-5C3B-333E-98A9-CA3A38547B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5121" y="381837"/>
            <a:ext cx="4187452" cy="398698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EF55F6C-1475-AF70-B8ED-5F86B3F50528}"/>
              </a:ext>
            </a:extLst>
          </p:cNvPr>
          <p:cNvSpPr txBox="1"/>
          <p:nvPr/>
        </p:nvSpPr>
        <p:spPr>
          <a:xfrm>
            <a:off x="9906475" y="0"/>
            <a:ext cx="2171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>
                <a:solidFill>
                  <a:srgbClr val="000000"/>
                </a:solidFill>
              </a:rPr>
              <a:t>UWTSD MCR (2021)</a:t>
            </a:r>
          </a:p>
        </p:txBody>
      </p:sp>
    </p:spTree>
    <p:extLst>
      <p:ext uri="{BB962C8B-B14F-4D97-AF65-F5344CB8AC3E}">
        <p14:creationId xmlns:p14="http://schemas.microsoft.com/office/powerpoint/2010/main" val="17610287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450E382-712F-3D2E-B903-ECDB5569F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274D987-0A31-213B-8B9F-3614382E5495}"/>
              </a:ext>
            </a:extLst>
          </p:cNvPr>
          <p:cNvSpPr txBox="1"/>
          <p:nvPr/>
        </p:nvSpPr>
        <p:spPr>
          <a:xfrm>
            <a:off x="47004" y="115942"/>
            <a:ext cx="6197590" cy="646331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Concepts</a:t>
            </a:r>
            <a:endParaRPr lang="en-GB" sz="1800">
              <a:solidFill>
                <a:srgbClr val="000000"/>
              </a:solidFill>
              <a:ea typeface="Calibri"/>
              <a:cs typeface="Calibri"/>
            </a:endParaRP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F7559096-DEA3-2096-7F7B-5F760D5533A3}"/>
              </a:ext>
            </a:extLst>
          </p:cNvPr>
          <p:cNvCxnSpPr>
            <a:cxnSpLocks/>
          </p:cNvCxnSpPr>
          <p:nvPr/>
        </p:nvCxnSpPr>
        <p:spPr>
          <a:xfrm>
            <a:off x="-12423" y="717973"/>
            <a:ext cx="2146023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2A55FE0-48E1-746A-AF65-4200F9E9B6A8}"/>
              </a:ext>
            </a:extLst>
          </p:cNvPr>
          <p:cNvGrpSpPr/>
          <p:nvPr/>
        </p:nvGrpSpPr>
        <p:grpSpPr>
          <a:xfrm>
            <a:off x="8734425" y="15060"/>
            <a:ext cx="3410571" cy="2201770"/>
            <a:chOff x="8026659" y="94033"/>
            <a:chExt cx="4054831" cy="2781771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A3EA0ACF-BEE3-CCC7-97E7-6E433E90790E}"/>
                </a:ext>
              </a:extLst>
            </p:cNvPr>
            <p:cNvGrpSpPr/>
            <p:nvPr/>
          </p:nvGrpSpPr>
          <p:grpSpPr>
            <a:xfrm>
              <a:off x="8026659" y="94033"/>
              <a:ext cx="4054830" cy="1496697"/>
              <a:chOff x="7299050" y="613615"/>
              <a:chExt cx="4054830" cy="1496697"/>
            </a:xfrm>
          </p:grpSpPr>
          <p:pic>
            <p:nvPicPr>
              <p:cNvPr id="2050" name="Picture 2" descr="Sports Performance Bulletin - Training - Cycling aerodynamics: use your  head!">
                <a:extLst>
                  <a:ext uri="{FF2B5EF4-FFF2-40B4-BE49-F238E27FC236}">
                    <a16:creationId xmlns:a16="http://schemas.microsoft.com/office/drawing/2014/main" id="{834FAF53-2D52-16B3-C9C3-BF9A3F0BD50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184754" y="613615"/>
                <a:ext cx="2169126" cy="14966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907CCC57-15FF-C3E2-8AE5-5D905986C7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20021" r="20451"/>
              <a:stretch>
                <a:fillRect/>
              </a:stretch>
            </p:blipFill>
            <p:spPr>
              <a:xfrm rot="5400000">
                <a:off x="7493554" y="419112"/>
                <a:ext cx="1496696" cy="1885704"/>
              </a:xfrm>
              <a:prstGeom prst="rect">
                <a:avLst/>
              </a:prstGeom>
            </p:spPr>
          </p:pic>
        </p:grpSp>
        <p:pic>
          <p:nvPicPr>
            <p:cNvPr id="4100" name="Picture 4" descr="Chasing Glory with the Mazda 787B: A Rotary Legend at the 24 Hours of –  BanzaiHobby">
              <a:extLst>
                <a:ext uri="{FF2B5EF4-FFF2-40B4-BE49-F238E27FC236}">
                  <a16:creationId xmlns:a16="http://schemas.microsoft.com/office/drawing/2014/main" id="{2DFB82B9-A860-6BD3-3E7C-70412D32A91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18" t="17778" r="2679" b="30697"/>
            <a:stretch>
              <a:fillRect/>
            </a:stretch>
          </p:blipFill>
          <p:spPr bwMode="auto">
            <a:xfrm>
              <a:off x="8026660" y="1613541"/>
              <a:ext cx="4054830" cy="12622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7F5E90B5-3DAE-1FA0-BE6D-2DEF9E785A15}"/>
              </a:ext>
            </a:extLst>
          </p:cNvPr>
          <p:cNvSpPr txBox="1"/>
          <p:nvPr/>
        </p:nvSpPr>
        <p:spPr>
          <a:xfrm>
            <a:off x="9280778" y="1033084"/>
            <a:ext cx="1194896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>
                <a:solidFill>
                  <a:srgbClr val="000000"/>
                </a:solidFill>
              </a:rPr>
              <a:t>Inspiration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C88D26-EEE2-8E02-7A6E-66A50195AE0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053" t="6978" r="24081" b="30970"/>
          <a:stretch>
            <a:fillRect/>
          </a:stretch>
        </p:blipFill>
        <p:spPr>
          <a:xfrm>
            <a:off x="5102844" y="37476"/>
            <a:ext cx="3559242" cy="19390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6C7498-50E4-602D-FD26-793133F8F2E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5343" t="6687" r="37359" b="35992"/>
          <a:stretch>
            <a:fillRect/>
          </a:stretch>
        </p:blipFill>
        <p:spPr>
          <a:xfrm>
            <a:off x="2991175" y="39215"/>
            <a:ext cx="2058521" cy="1939051"/>
          </a:xfrm>
          <a:prstGeom prst="rect">
            <a:avLst/>
          </a:prstGeom>
          <a:ln w="19050">
            <a:noFill/>
          </a:ln>
        </p:spPr>
      </p:pic>
      <p:pic>
        <p:nvPicPr>
          <p:cNvPr id="5" name="Picture 4" descr="A table with text and images&#10;&#10;AI-generated content may be incorrect.">
            <a:extLst>
              <a:ext uri="{FF2B5EF4-FFF2-40B4-BE49-F238E27FC236}">
                <a16:creationId xmlns:a16="http://schemas.microsoft.com/office/drawing/2014/main" id="{DC963E69-CEEC-F4AD-B30F-B4488859EF3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654" t="1932" r="1084"/>
          <a:stretch>
            <a:fillRect/>
          </a:stretch>
        </p:blipFill>
        <p:spPr>
          <a:xfrm>
            <a:off x="7469204" y="2226456"/>
            <a:ext cx="4722796" cy="46315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B0672B8-2772-1736-ACD6-295BEE0F7FF4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3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125" t="36678" r="41050" b="43423"/>
          <a:stretch>
            <a:fillRect/>
          </a:stretch>
        </p:blipFill>
        <p:spPr>
          <a:xfrm>
            <a:off x="3644733" y="3672092"/>
            <a:ext cx="3332179" cy="1515351"/>
          </a:xfrm>
          <a:prstGeom prst="rect">
            <a:avLst/>
          </a:prstGeom>
          <a:effectLst/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BE10163-9540-C223-FBD1-FDA66428CCC0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852" t="41454" r="27228" b="37914"/>
          <a:stretch>
            <a:fillRect/>
          </a:stretch>
        </p:blipFill>
        <p:spPr>
          <a:xfrm>
            <a:off x="3644734" y="2041631"/>
            <a:ext cx="3332178" cy="1520577"/>
          </a:xfrm>
          <a:prstGeom prst="rect">
            <a:avLst/>
          </a:prstGeom>
        </p:spPr>
      </p:pic>
      <p:pic>
        <p:nvPicPr>
          <p:cNvPr id="17" name="Picture 16" descr="A grey object with a black stripe&#10;&#10;AI-generated content may be incorrect.">
            <a:extLst>
              <a:ext uri="{FF2B5EF4-FFF2-40B4-BE49-F238E27FC236}">
                <a16:creationId xmlns:a16="http://schemas.microsoft.com/office/drawing/2014/main" id="{829AF336-45F6-DFDF-7BB2-B7AF4DFB2D38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6200000">
            <a:off x="-1415984" y="2432349"/>
            <a:ext cx="5839854" cy="286816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B97AA68-0449-E9DB-F713-BBC3D347F394}"/>
              </a:ext>
            </a:extLst>
          </p:cNvPr>
          <p:cNvSpPr txBox="1"/>
          <p:nvPr/>
        </p:nvSpPr>
        <p:spPr>
          <a:xfrm>
            <a:off x="47004" y="935216"/>
            <a:ext cx="1999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>
                <a:solidFill>
                  <a:schemeClr val="bg2">
                    <a:lumMod val="10000"/>
                  </a:schemeClr>
                </a:solidFill>
              </a:rPr>
              <a:t>Evans. E (2025)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7D74119-BF59-1BFB-C96B-50FFF4614703}"/>
              </a:ext>
            </a:extLst>
          </p:cNvPr>
          <p:cNvCxnSpPr>
            <a:cxnSpLocks/>
          </p:cNvCxnSpPr>
          <p:nvPr/>
        </p:nvCxnSpPr>
        <p:spPr>
          <a:xfrm flipH="1" flipV="1">
            <a:off x="779646" y="3147461"/>
            <a:ext cx="144379" cy="139476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87A16D6C-3C04-0713-17E2-E94B8C4AE8E7}"/>
              </a:ext>
            </a:extLst>
          </p:cNvPr>
          <p:cNvCxnSpPr>
            <a:cxnSpLocks/>
          </p:cNvCxnSpPr>
          <p:nvPr/>
        </p:nvCxnSpPr>
        <p:spPr>
          <a:xfrm flipH="1" flipV="1">
            <a:off x="648897" y="3496305"/>
            <a:ext cx="130749" cy="104592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6062822C-EFC7-D8CF-04E6-9A7CF6540A0F}"/>
              </a:ext>
            </a:extLst>
          </p:cNvPr>
          <p:cNvCxnSpPr>
            <a:cxnSpLocks/>
          </p:cNvCxnSpPr>
          <p:nvPr/>
        </p:nvCxnSpPr>
        <p:spPr>
          <a:xfrm flipV="1">
            <a:off x="2090741" y="3321607"/>
            <a:ext cx="79858" cy="122062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89C33E45-C511-D7F6-9306-C5C954614782}"/>
              </a:ext>
            </a:extLst>
          </p:cNvPr>
          <p:cNvCxnSpPr>
            <a:cxnSpLocks/>
          </p:cNvCxnSpPr>
          <p:nvPr/>
        </p:nvCxnSpPr>
        <p:spPr>
          <a:xfrm flipV="1">
            <a:off x="2205141" y="3548472"/>
            <a:ext cx="132706" cy="101970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A37AFC00-5C98-51E3-BE54-C30F5EF35FC6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51907" t="18891" r="1181" b="22627"/>
          <a:stretch>
            <a:fillRect/>
          </a:stretch>
        </p:blipFill>
        <p:spPr>
          <a:xfrm>
            <a:off x="4354096" y="5275108"/>
            <a:ext cx="1913454" cy="1520577"/>
          </a:xfrm>
          <a:prstGeom prst="rect">
            <a:avLst/>
          </a:prstGeom>
        </p:spPr>
      </p:pic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1299872-6BB8-F8A7-5C64-883C6DF76C8E}"/>
              </a:ext>
            </a:extLst>
          </p:cNvPr>
          <p:cNvSpPr txBox="1">
            <a:spLocks/>
          </p:cNvSpPr>
          <p:nvPr/>
        </p:nvSpPr>
        <p:spPr>
          <a:xfrm>
            <a:off x="-147384" y="-819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19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3FF843-DD2D-BCC4-76CB-FF246296F0FA}"/>
              </a:ext>
            </a:extLst>
          </p:cNvPr>
          <p:cNvSpPr txBox="1"/>
          <p:nvPr/>
        </p:nvSpPr>
        <p:spPr>
          <a:xfrm>
            <a:off x="10756983" y="1297577"/>
            <a:ext cx="223909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i="1">
                <a:solidFill>
                  <a:srgbClr val="000000"/>
                </a:solidFill>
              </a:rPr>
              <a:t>Mazda 787B, (2025)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1DC152-D7A8-E3AA-B10D-B8058A53111A}"/>
              </a:ext>
            </a:extLst>
          </p:cNvPr>
          <p:cNvSpPr txBox="1"/>
          <p:nvPr/>
        </p:nvSpPr>
        <p:spPr>
          <a:xfrm>
            <a:off x="10501762" y="935216"/>
            <a:ext cx="1643233" cy="276999"/>
          </a:xfrm>
          <a:prstGeom prst="rect">
            <a:avLst/>
          </a:prstGeom>
          <a:solidFill>
            <a:srgbClr val="000000">
              <a:alpha val="50196"/>
            </a:srgb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i="1">
                <a:solidFill>
                  <a:schemeClr val="bg1"/>
                </a:solidFill>
              </a:rPr>
              <a:t>Shop Velodrome (2025)</a:t>
            </a:r>
          </a:p>
        </p:txBody>
      </p:sp>
    </p:spTree>
    <p:extLst>
      <p:ext uri="{BB962C8B-B14F-4D97-AF65-F5344CB8AC3E}">
        <p14:creationId xmlns:p14="http://schemas.microsoft.com/office/powerpoint/2010/main" val="3777561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2" name="Picture 28">
            <a:extLst>
              <a:ext uri="{FF2B5EF4-FFF2-40B4-BE49-F238E27FC236}">
                <a16:creationId xmlns:a16="http://schemas.microsoft.com/office/drawing/2014/main" id="{ECCCD153-02DC-45EF-1F43-DB3E7BAAB6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3095" y="1367071"/>
            <a:ext cx="2783657" cy="2353900"/>
          </a:xfrm>
          <a:prstGeom prst="rect">
            <a:avLst/>
          </a:prstGeom>
          <a:noFill/>
          <a:ln w="12700">
            <a:solidFill>
              <a:schemeClr val="bg2">
                <a:lumMod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3D4EAED-8C9A-8588-B726-13414A36E498}"/>
              </a:ext>
            </a:extLst>
          </p:cNvPr>
          <p:cNvSpPr txBox="1"/>
          <p:nvPr/>
        </p:nvSpPr>
        <p:spPr>
          <a:xfrm>
            <a:off x="177645" y="67472"/>
            <a:ext cx="8342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Rear Deck Baseline Run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695C129-F14C-719D-E1A2-08FC5E6F8C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7458" y="1367071"/>
            <a:ext cx="3522908" cy="23539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3C96AF-8B04-B5A2-A2F3-F3DBA1F16D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382" y="1367071"/>
            <a:ext cx="4082899" cy="2353900"/>
          </a:xfrm>
          <a:prstGeom prst="rect">
            <a:avLst/>
          </a:prstGeom>
          <a:ln>
            <a:solidFill>
              <a:schemeClr val="bg2">
                <a:lumMod val="10000"/>
              </a:schemeClr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ECC0C25-9862-4199-8E5A-41AC3B484F91}"/>
              </a:ext>
            </a:extLst>
          </p:cNvPr>
          <p:cNvSpPr txBox="1"/>
          <p:nvPr/>
        </p:nvSpPr>
        <p:spPr>
          <a:xfrm>
            <a:off x="177645" y="907394"/>
            <a:ext cx="2616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Baseline, S2nB 'JI'</a:t>
            </a:r>
            <a:r>
              <a:rPr lang="en-US" sz="1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DB9B759-0041-6CB5-712F-FCDEE6CBC324}"/>
              </a:ext>
            </a:extLst>
          </p:cNvPr>
          <p:cNvCxnSpPr>
            <a:cxnSpLocks/>
          </p:cNvCxnSpPr>
          <p:nvPr/>
        </p:nvCxnSpPr>
        <p:spPr>
          <a:xfrm>
            <a:off x="-12423" y="717973"/>
            <a:ext cx="4756439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567F55A6-A568-FBA8-2C90-7C8300F38F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2382" y="3941805"/>
            <a:ext cx="3020621" cy="255938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5E8413C-818B-2FC9-0719-6E5E9CD0FF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05885" y="3941805"/>
            <a:ext cx="4389811" cy="255938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C6908FA-8599-C8E0-B5A3-83A34AE8E2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60127" y="3941805"/>
            <a:ext cx="879140" cy="255938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F14486C-1746-EFDD-77C9-A5496F774CB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50190" y="4435023"/>
            <a:ext cx="2359428" cy="1572952"/>
          </a:xfrm>
          <a:prstGeom prst="rect">
            <a:avLst/>
          </a:prstGeom>
        </p:spPr>
      </p:pic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B80726F-CF38-7AC7-E51D-A65670069437}"/>
              </a:ext>
            </a:extLst>
          </p:cNvPr>
          <p:cNvSpPr txBox="1">
            <a:spLocks/>
          </p:cNvSpPr>
          <p:nvPr/>
        </p:nvSpPr>
        <p:spPr>
          <a:xfrm>
            <a:off x="-109987" y="0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20</a:t>
            </a:r>
          </a:p>
        </p:txBody>
      </p:sp>
    </p:spTree>
    <p:extLst>
      <p:ext uri="{BB962C8B-B14F-4D97-AF65-F5344CB8AC3E}">
        <p14:creationId xmlns:p14="http://schemas.microsoft.com/office/powerpoint/2010/main" val="15971675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8871E44-F44E-F1E2-C4D6-59341DBD2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14">
            <a:extLst>
              <a:ext uri="{FF2B5EF4-FFF2-40B4-BE49-F238E27FC236}">
                <a16:creationId xmlns:a16="http://schemas.microsoft.com/office/drawing/2014/main" id="{A25390FE-FEC3-92B5-67B7-C8F48008AD66}"/>
              </a:ext>
            </a:extLst>
          </p:cNvPr>
          <p:cNvSpPr txBox="1"/>
          <p:nvPr/>
        </p:nvSpPr>
        <p:spPr>
          <a:xfrm>
            <a:off x="6392584" y="841944"/>
            <a:ext cx="601258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Front &amp; rear of rear pontoons, more streamlined shape</a:t>
            </a:r>
          </a:p>
        </p:txBody>
      </p:sp>
      <p:pic>
        <p:nvPicPr>
          <p:cNvPr id="17" name="Picture 16" descr="A blue and grey car&#10;&#10;AI-generated content may be incorrect.">
            <a:extLst>
              <a:ext uri="{FF2B5EF4-FFF2-40B4-BE49-F238E27FC236}">
                <a16:creationId xmlns:a16="http://schemas.microsoft.com/office/drawing/2014/main" id="{E013364D-0108-48F8-DB13-5E7334C50A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56" r="6371" b="3271"/>
          <a:stretch>
            <a:fillRect/>
          </a:stretch>
        </p:blipFill>
        <p:spPr>
          <a:xfrm>
            <a:off x="6490858" y="5250269"/>
            <a:ext cx="1971172" cy="1356484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8" name="Picture 17" descr="A blue and silver race car&#10;&#10;AI-generated content may be incorrect.">
            <a:extLst>
              <a:ext uri="{FF2B5EF4-FFF2-40B4-BE49-F238E27FC236}">
                <a16:creationId xmlns:a16="http://schemas.microsoft.com/office/drawing/2014/main" id="{F3BDB777-B340-A687-8244-649CE3EB2F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156" r="347" b="221"/>
          <a:stretch>
            <a:fillRect/>
          </a:stretch>
        </p:blipFill>
        <p:spPr>
          <a:xfrm>
            <a:off x="8467611" y="5250269"/>
            <a:ext cx="1601871" cy="1356484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0" name="Picture 19" descr="A model of a plane&#10;&#10;AI-generated content may be incorrect.">
            <a:extLst>
              <a:ext uri="{FF2B5EF4-FFF2-40B4-BE49-F238E27FC236}">
                <a16:creationId xmlns:a16="http://schemas.microsoft.com/office/drawing/2014/main" id="{D0E566A3-D0B7-4AD1-690B-860183CF8E0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0185"/>
          <a:stretch>
            <a:fillRect/>
          </a:stretch>
        </p:blipFill>
        <p:spPr>
          <a:xfrm>
            <a:off x="6490858" y="3251790"/>
            <a:ext cx="2133159" cy="1463896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4CA5CAA-004B-40C9-DB57-6951A09941F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363" t="14573" r="35501" b="13065"/>
          <a:stretch>
            <a:fillRect/>
          </a:stretch>
        </p:blipFill>
        <p:spPr>
          <a:xfrm>
            <a:off x="8624017" y="3251790"/>
            <a:ext cx="1443124" cy="143613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26" name="Picture 6" descr="A blue and grey robot&#10;&#10;AI-generated content may be incorrect.">
            <a:extLst>
              <a:ext uri="{FF2B5EF4-FFF2-40B4-BE49-F238E27FC236}">
                <a16:creationId xmlns:a16="http://schemas.microsoft.com/office/drawing/2014/main" id="{FC44772A-32BA-0B40-AAC2-2A04695828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2" r="15320"/>
          <a:stretch>
            <a:fillRect/>
          </a:stretch>
        </p:blipFill>
        <p:spPr bwMode="auto">
          <a:xfrm>
            <a:off x="2148610" y="1255954"/>
            <a:ext cx="1982308" cy="144862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462C1B3D-C2BE-90EF-EE4F-FD1F265ABD39}"/>
              </a:ext>
            </a:extLst>
          </p:cNvPr>
          <p:cNvSpPr txBox="1"/>
          <p:nvPr/>
        </p:nvSpPr>
        <p:spPr>
          <a:xfrm>
            <a:off x="143657" y="906896"/>
            <a:ext cx="3234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2. Engine cover hump removed</a:t>
            </a:r>
            <a:r>
              <a:rPr lang="en-US" b="0" i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FBB998AB-776A-B67F-E46A-E4AB2D28CC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40" y="5250270"/>
            <a:ext cx="1864219" cy="1356484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A blue and silver race car&#10;&#10;AI-generated content may be incorrect.">
            <a:extLst>
              <a:ext uri="{FF2B5EF4-FFF2-40B4-BE49-F238E27FC236}">
                <a16:creationId xmlns:a16="http://schemas.microsoft.com/office/drawing/2014/main" id="{1B3FA81A-60AC-4758-7716-21E8E8319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9000" y="5250270"/>
            <a:ext cx="2100099" cy="1356484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A blue and silver race car&#10;&#10;AI-generated content may be incorrect.">
            <a:extLst>
              <a:ext uri="{FF2B5EF4-FFF2-40B4-BE49-F238E27FC236}">
                <a16:creationId xmlns:a16="http://schemas.microsoft.com/office/drawing/2014/main" id="{BE12CDEA-EC0F-1CA5-77DB-958FABEEFD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439"/>
          <a:stretch>
            <a:fillRect/>
          </a:stretch>
        </p:blipFill>
        <p:spPr bwMode="auto">
          <a:xfrm>
            <a:off x="201381" y="1255954"/>
            <a:ext cx="1942811" cy="1454567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7D517E3-002B-825A-C584-132EF95A4D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19"/>
          <a:stretch>
            <a:fillRect/>
          </a:stretch>
        </p:blipFill>
        <p:spPr bwMode="auto">
          <a:xfrm>
            <a:off x="376052" y="3251792"/>
            <a:ext cx="1782672" cy="1472284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 close-up of a metal object&#10;&#10;AI-generated content may be incorrect.">
            <a:extLst>
              <a:ext uri="{FF2B5EF4-FFF2-40B4-BE49-F238E27FC236}">
                <a16:creationId xmlns:a16="http://schemas.microsoft.com/office/drawing/2014/main" id="{C1D18546-B08E-1841-56D0-1D8ED6124B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4" t="758" r="21964" b="-758"/>
          <a:stretch>
            <a:fillRect/>
          </a:stretch>
        </p:blipFill>
        <p:spPr bwMode="auto">
          <a:xfrm>
            <a:off x="2158724" y="3251790"/>
            <a:ext cx="1834609" cy="1472285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F2FF0EA-1810-F563-B23E-754F5D80FF1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18888" y="3412565"/>
            <a:ext cx="1637208" cy="10914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F01E81E-A6EE-139D-9F8C-E2A94F8116C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218888" y="1371868"/>
            <a:ext cx="1637207" cy="1091471"/>
          </a:xfrm>
          <a:prstGeom prst="rect">
            <a:avLst/>
          </a:prstGeom>
        </p:spPr>
      </p:pic>
      <p:pic>
        <p:nvPicPr>
          <p:cNvPr id="36" name="Picture 35" descr="A blue and grey machine&#10;&#10;AI-generated content may be incorrect.">
            <a:extLst>
              <a:ext uri="{FF2B5EF4-FFF2-40B4-BE49-F238E27FC236}">
                <a16:creationId xmlns:a16="http://schemas.microsoft.com/office/drawing/2014/main" id="{E358EF13-A799-C9A7-B3C2-2BDD5483455C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234" r="9078" b="246"/>
          <a:stretch>
            <a:fillRect/>
          </a:stretch>
        </p:blipFill>
        <p:spPr>
          <a:xfrm>
            <a:off x="6392584" y="1224702"/>
            <a:ext cx="2049905" cy="1233513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37" name="Picture 36" descr="A blue and white race car&#10;&#10;AI-generated content may be incorrect.">
            <a:extLst>
              <a:ext uri="{FF2B5EF4-FFF2-40B4-BE49-F238E27FC236}">
                <a16:creationId xmlns:a16="http://schemas.microsoft.com/office/drawing/2014/main" id="{55A4CFC6-5370-EE0C-ABB2-D21CF9D3570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442489" y="1224702"/>
            <a:ext cx="1654713" cy="1233513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C359EFD3-64ED-EB19-0613-7B88B85078C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135153" y="5385144"/>
            <a:ext cx="1630100" cy="1086733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92867052-3A0A-4E7E-31AF-2B4B4EE53AC9}"/>
              </a:ext>
            </a:extLst>
          </p:cNvPr>
          <p:cNvSpPr txBox="1"/>
          <p:nvPr/>
        </p:nvSpPr>
        <p:spPr>
          <a:xfrm>
            <a:off x="141983" y="2882458"/>
            <a:ext cx="43666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Flush rear wheel fitment, smaller pontoons</a:t>
            </a:r>
            <a:endParaRPr lang="en-US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E820C8C-6B42-E94C-7F72-3100240437D8}"/>
              </a:ext>
            </a:extLst>
          </p:cNvPr>
          <p:cNvSpPr txBox="1"/>
          <p:nvPr/>
        </p:nvSpPr>
        <p:spPr>
          <a:xfrm>
            <a:off x="141983" y="180991"/>
            <a:ext cx="28733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</a:rPr>
              <a:t>Initial Designs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E487AA99-90B2-B2F7-93F6-172180D1E57F}"/>
              </a:ext>
            </a:extLst>
          </p:cNvPr>
          <p:cNvCxnSpPr>
            <a:cxnSpLocks/>
          </p:cNvCxnSpPr>
          <p:nvPr/>
        </p:nvCxnSpPr>
        <p:spPr>
          <a:xfrm flipV="1">
            <a:off x="-14096" y="836294"/>
            <a:ext cx="2873318" cy="204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E6C50ADA-1F8D-DB2B-B619-652F319CD16D}"/>
              </a:ext>
            </a:extLst>
          </p:cNvPr>
          <p:cNvSpPr txBox="1"/>
          <p:nvPr/>
        </p:nvSpPr>
        <p:spPr>
          <a:xfrm>
            <a:off x="143656" y="4880938"/>
            <a:ext cx="559624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'Rear of Rear Pontoons' pulled further rearward &amp; down</a:t>
            </a:r>
            <a:endParaRPr lang="en-US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003BCD2-6631-9563-1558-382B4173E3E0}"/>
              </a:ext>
            </a:extLst>
          </p:cNvPr>
          <p:cNvSpPr txBox="1"/>
          <p:nvPr/>
        </p:nvSpPr>
        <p:spPr>
          <a:xfrm>
            <a:off x="6452105" y="4844237"/>
            <a:ext cx="61201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'Boat' profile rear pontoons, tall leading edge 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32DEE1D7-2512-83EE-1095-B1885277F0AF}"/>
              </a:ext>
            </a:extLst>
          </p:cNvPr>
          <p:cNvSpPr txBox="1"/>
          <p:nvPr/>
        </p:nvSpPr>
        <p:spPr>
          <a:xfrm>
            <a:off x="6490858" y="2898153"/>
            <a:ext cx="30872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Engine cover rear smoothing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CBBFE9F-76AC-3581-1348-39CB5D222CAE}"/>
              </a:ext>
            </a:extLst>
          </p:cNvPr>
          <p:cNvSpPr txBox="1"/>
          <p:nvPr/>
        </p:nvSpPr>
        <p:spPr>
          <a:xfrm>
            <a:off x="3200230" y="1008688"/>
            <a:ext cx="15862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chemeClr val="bg2">
                    <a:lumMod val="10000"/>
                  </a:schemeClr>
                </a:solidFill>
              </a:rPr>
              <a:t>(Evans, 2025)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A4273C18-B773-A375-033D-6221D487CB48}"/>
              </a:ext>
            </a:extLst>
          </p:cNvPr>
          <p:cNvSpPr txBox="1"/>
          <p:nvPr/>
        </p:nvSpPr>
        <p:spPr>
          <a:xfrm>
            <a:off x="3993332" y="3162117"/>
            <a:ext cx="15862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chemeClr val="bg2">
                    <a:lumMod val="10000"/>
                  </a:schemeClr>
                </a:solidFill>
              </a:rPr>
              <a:t>(Evans, 2025)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C204F3B8-A1AB-0B71-E3F9-66EDE556783E}"/>
              </a:ext>
            </a:extLst>
          </p:cNvPr>
          <p:cNvSpPr txBox="1"/>
          <p:nvPr/>
        </p:nvSpPr>
        <p:spPr>
          <a:xfrm>
            <a:off x="9486078" y="2984967"/>
            <a:ext cx="158620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chemeClr val="bg2">
                    <a:lumMod val="10000"/>
                  </a:schemeClr>
                </a:solidFill>
              </a:rPr>
              <a:t>(Evans, 2025)</a:t>
            </a:r>
          </a:p>
        </p:txBody>
      </p:sp>
      <p:pic>
        <p:nvPicPr>
          <p:cNvPr id="2059" name="Picture 2058">
            <a:extLst>
              <a:ext uri="{FF2B5EF4-FFF2-40B4-BE49-F238E27FC236}">
                <a16:creationId xmlns:a16="http://schemas.microsoft.com/office/drawing/2014/main" id="{1C6ABD23-69F0-21C5-72D5-15686609409E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133527" y="1296142"/>
            <a:ext cx="1633121" cy="1090631"/>
          </a:xfrm>
          <a:prstGeom prst="rect">
            <a:avLst/>
          </a:prstGeom>
        </p:spPr>
      </p:pic>
      <p:pic>
        <p:nvPicPr>
          <p:cNvPr id="2064" name="Picture 2063">
            <a:extLst>
              <a:ext uri="{FF2B5EF4-FFF2-40B4-BE49-F238E27FC236}">
                <a16:creationId xmlns:a16="http://schemas.microsoft.com/office/drawing/2014/main" id="{23139BE9-3208-26E8-381D-D5791CC5F07C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136442" y="3438002"/>
            <a:ext cx="1628811" cy="1091471"/>
          </a:xfrm>
          <a:prstGeom prst="rect">
            <a:avLst/>
          </a:prstGeom>
        </p:spPr>
      </p:pic>
      <p:pic>
        <p:nvPicPr>
          <p:cNvPr id="2066" name="Picture 2065">
            <a:extLst>
              <a:ext uri="{FF2B5EF4-FFF2-40B4-BE49-F238E27FC236}">
                <a16:creationId xmlns:a16="http://schemas.microsoft.com/office/drawing/2014/main" id="{1BF9272A-35A3-0796-1E81-DDE6F692905E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254770" y="5382776"/>
            <a:ext cx="1631580" cy="1091471"/>
          </a:xfrm>
          <a:prstGeom prst="rect">
            <a:avLst/>
          </a:prstGeom>
        </p:spPr>
      </p:pic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A953D59-679E-4D8D-A722-D7185C3320C1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val="1928789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635C6FA-8C17-9A8B-6884-19BBD64A67E1}"/>
              </a:ext>
            </a:extLst>
          </p:cNvPr>
          <p:cNvSpPr txBox="1"/>
          <p:nvPr/>
        </p:nvSpPr>
        <p:spPr>
          <a:xfrm>
            <a:off x="250257" y="4783723"/>
            <a:ext cx="6755679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GB" b="0" i="0" u="none" strike="noStrike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1. Baseline S2nB ‘JI’</a:t>
            </a:r>
          </a:p>
          <a:p>
            <a:pPr algn="l" rtl="0" fontAlgn="base">
              <a:buNone/>
            </a:pPr>
            <a:r>
              <a:rPr lang="en-GB" b="0" i="0" u="none" strike="noStrike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2. Engine cover hump removed</a:t>
            </a:r>
            <a:r>
              <a:rPr lang="en-US" b="0" i="0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</a:p>
          <a:p>
            <a:pPr algn="l" rtl="0" fontAlgn="base">
              <a:buNone/>
            </a:pPr>
            <a:r>
              <a:rPr lang="en-GB" b="0" i="0" u="none" strike="noStrike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3. Flush rear wheel fitment, smaller pontoons</a:t>
            </a:r>
            <a:endParaRPr lang="en-US" b="0" i="0">
              <a:solidFill>
                <a:schemeClr val="bg2">
                  <a:lumMod val="1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 rtl="0" fontAlgn="base">
              <a:buNone/>
            </a:pPr>
            <a:r>
              <a:rPr lang="en-GB" b="0" i="0" u="none" strike="noStrike">
                <a:solidFill>
                  <a:schemeClr val="bg2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4. 'Rear of Rear Pontoons' pulled further rearward &amp; down</a:t>
            </a:r>
          </a:p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Front and rear of rear pontoons, more streamlined shape</a:t>
            </a:r>
          </a:p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Engine cover rear smoothing</a:t>
            </a:r>
          </a:p>
          <a:p>
            <a:r>
              <a:rPr lang="en-GB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'Boat' profile rear pontoons, tall leading edge 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6168E17-E6C2-4E1D-7179-6B789B383C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5936" y="411972"/>
            <a:ext cx="4841154" cy="2931695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3F7C575-6B77-48A8-34EC-7696102BCB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910" y="961069"/>
            <a:ext cx="6335980" cy="3786442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CD2C423-0BF8-DBFF-126C-83F6381C3C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3957" y="3514333"/>
            <a:ext cx="4841154" cy="2950982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CC8DA3-D116-AA83-DF92-FC5FF26CCE0D}"/>
              </a:ext>
            </a:extLst>
          </p:cNvPr>
          <p:cNvSpPr txBox="1"/>
          <p:nvPr/>
        </p:nvSpPr>
        <p:spPr>
          <a:xfrm>
            <a:off x="164559" y="232416"/>
            <a:ext cx="59783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</a:rPr>
              <a:t>Performance Plots 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82DFF553-2A9C-0065-AFB8-0A720954EE7D}"/>
              </a:ext>
            </a:extLst>
          </p:cNvPr>
          <p:cNvCxnSpPr>
            <a:cxnSpLocks/>
          </p:cNvCxnSpPr>
          <p:nvPr/>
        </p:nvCxnSpPr>
        <p:spPr>
          <a:xfrm>
            <a:off x="0" y="833482"/>
            <a:ext cx="3612333" cy="0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CAD90D3-B054-62DD-D53C-E8E576594A2D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34458412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0B8AC45-0208-278F-29B4-5BE9B5CF0D96}"/>
              </a:ext>
            </a:extLst>
          </p:cNvPr>
          <p:cNvSpPr txBox="1"/>
          <p:nvPr/>
        </p:nvSpPr>
        <p:spPr>
          <a:xfrm>
            <a:off x="427267" y="381376"/>
            <a:ext cx="374842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Roll Hoop Fairing</a:t>
            </a:r>
            <a:endParaRPr lang="en-GB" sz="36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74A232-BE70-57FF-6EF0-8DFF38681B01}"/>
              </a:ext>
            </a:extLst>
          </p:cNvPr>
          <p:cNvSpPr txBox="1"/>
          <p:nvPr/>
        </p:nvSpPr>
        <p:spPr>
          <a:xfrm>
            <a:off x="9728789" y="297584"/>
            <a:ext cx="5069940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Regulations: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5.6 iv c : Symmetry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MSUK NCR 7.2.6.11</a:t>
            </a:r>
          </a:p>
          <a:p>
            <a:r>
              <a:rPr lang="en-GB">
                <a:latin typeface="Times New Roman"/>
                <a:cs typeface="Times New Roman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BA47FE-9270-58C6-F5F2-B8B70E9E89A7}"/>
              </a:ext>
            </a:extLst>
          </p:cNvPr>
          <p:cNvSpPr txBox="1"/>
          <p:nvPr/>
        </p:nvSpPr>
        <p:spPr>
          <a:xfrm>
            <a:off x="8363607" y="6581001"/>
            <a:ext cx="3828394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err="1">
                <a:solidFill>
                  <a:schemeClr val="bg2">
                    <a:lumMod val="10000"/>
                  </a:schemeClr>
                </a:solidFill>
              </a:rPr>
              <a:t>Airfoil</a:t>
            </a:r>
            <a:r>
              <a:rPr lang="en-GB" sz="1200">
                <a:solidFill>
                  <a:schemeClr val="bg2">
                    <a:lumMod val="10000"/>
                  </a:schemeClr>
                </a:solidFill>
              </a:rPr>
              <a:t> Tools (2025), MS UK (2025), MSV (2025)</a:t>
            </a:r>
          </a:p>
        </p:txBody>
      </p:sp>
      <p:pic>
        <p:nvPicPr>
          <p:cNvPr id="18" name="Picture 17" descr="A silver race car with red roof&#10;&#10;AI-generated content may be incorrect.">
            <a:extLst>
              <a:ext uri="{FF2B5EF4-FFF2-40B4-BE49-F238E27FC236}">
                <a16:creationId xmlns:a16="http://schemas.microsoft.com/office/drawing/2014/main" id="{67D06AED-C0FC-B4C6-7688-DAE38C060C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9373" y="4547041"/>
            <a:ext cx="3710903" cy="146625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C8500D5-EF64-C640-49F0-5C12F4B45C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6899" y="4547041"/>
            <a:ext cx="4199656" cy="1366701"/>
          </a:xfrm>
          <a:prstGeom prst="rect">
            <a:avLst/>
          </a:prstGeom>
        </p:spPr>
      </p:pic>
      <p:pic>
        <p:nvPicPr>
          <p:cNvPr id="20" name="Picture 2">
            <a:extLst>
              <a:ext uri="{FF2B5EF4-FFF2-40B4-BE49-F238E27FC236}">
                <a16:creationId xmlns:a16="http://schemas.microsoft.com/office/drawing/2014/main" id="{43BBE041-E38A-8B90-5AFD-0F915FCF9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01" y="4981607"/>
            <a:ext cx="2390925" cy="46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A silver race car with a red roof&#10;&#10;AI-generated content may be incorrect.">
            <a:extLst>
              <a:ext uri="{FF2B5EF4-FFF2-40B4-BE49-F238E27FC236}">
                <a16:creationId xmlns:a16="http://schemas.microsoft.com/office/drawing/2014/main" id="{9B90BCA5-BF08-7DD5-50E7-50A509686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320" y="3016519"/>
            <a:ext cx="3739527" cy="130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>
            <a:extLst>
              <a:ext uri="{FF2B5EF4-FFF2-40B4-BE49-F238E27FC236}">
                <a16:creationId xmlns:a16="http://schemas.microsoft.com/office/drawing/2014/main" id="{7C4B1AFA-D3AD-3E3B-BFCE-474E4A2BA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183" y="3023433"/>
            <a:ext cx="4199658" cy="124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A graph with lines drawn on it&#10;&#10;AI-generated content may be incorrect.">
            <a:extLst>
              <a:ext uri="{FF2B5EF4-FFF2-40B4-BE49-F238E27FC236}">
                <a16:creationId xmlns:a16="http://schemas.microsoft.com/office/drawing/2014/main" id="{F35CFD3F-993C-A673-7AB5-F0D00F3E22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88" y="3354791"/>
            <a:ext cx="2456321" cy="62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>
            <a:extLst>
              <a:ext uri="{FF2B5EF4-FFF2-40B4-BE49-F238E27FC236}">
                <a16:creationId xmlns:a16="http://schemas.microsoft.com/office/drawing/2014/main" id="{AF4190C8-464E-B1AB-002D-46A25A7638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946" y="1547149"/>
            <a:ext cx="3710901" cy="1167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>
            <a:extLst>
              <a:ext uri="{FF2B5EF4-FFF2-40B4-BE49-F238E27FC236}">
                <a16:creationId xmlns:a16="http://schemas.microsoft.com/office/drawing/2014/main" id="{4A17A54F-A655-C104-469F-C83627DAF9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989" y="1547149"/>
            <a:ext cx="4199655" cy="119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B30FD6C-4B58-718F-CE66-F6D1AFD360D9}"/>
              </a:ext>
            </a:extLst>
          </p:cNvPr>
          <p:cNvSpPr txBox="1"/>
          <p:nvPr/>
        </p:nvSpPr>
        <p:spPr>
          <a:xfrm>
            <a:off x="714168" y="3983509"/>
            <a:ext cx="1747160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</a:rPr>
              <a:t>NACA4421 aerofoil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63A16D8-B83B-6747-DEF9-4193B6885498}"/>
              </a:ext>
            </a:extLst>
          </p:cNvPr>
          <p:cNvSpPr txBox="1"/>
          <p:nvPr/>
        </p:nvSpPr>
        <p:spPr>
          <a:xfrm>
            <a:off x="698731" y="5451028"/>
            <a:ext cx="1778034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</a:rPr>
              <a:t>NACA2412 aerofoil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301875F-4951-7FE5-CB71-7C4745CB34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9589" y="1699113"/>
            <a:ext cx="2456321" cy="83467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E26E6B9-19CC-E405-CCC8-A3777A046068}"/>
              </a:ext>
            </a:extLst>
          </p:cNvPr>
          <p:cNvSpPr txBox="1"/>
          <p:nvPr/>
        </p:nvSpPr>
        <p:spPr>
          <a:xfrm>
            <a:off x="788269" y="2510374"/>
            <a:ext cx="1598958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 dirty="0">
                <a:solidFill>
                  <a:schemeClr val="bg2">
                    <a:lumMod val="10000"/>
                  </a:schemeClr>
                </a:solidFill>
              </a:rPr>
              <a:t>Current Fairing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A785CCD5-6418-8831-4B75-9F1F777F0CDD}"/>
              </a:ext>
            </a:extLst>
          </p:cNvPr>
          <p:cNvCxnSpPr/>
          <p:nvPr/>
        </p:nvCxnSpPr>
        <p:spPr>
          <a:xfrm flipV="1">
            <a:off x="7114535" y="2145072"/>
            <a:ext cx="440588" cy="1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7F022B08-76B7-E192-7940-3CD95258857B}"/>
              </a:ext>
            </a:extLst>
          </p:cNvPr>
          <p:cNvCxnSpPr/>
          <p:nvPr/>
        </p:nvCxnSpPr>
        <p:spPr>
          <a:xfrm flipV="1">
            <a:off x="7172401" y="3669150"/>
            <a:ext cx="440588" cy="1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C3668CA-7891-30D8-E378-FEEE7CE75B1C}"/>
              </a:ext>
            </a:extLst>
          </p:cNvPr>
          <p:cNvCxnSpPr/>
          <p:nvPr/>
        </p:nvCxnSpPr>
        <p:spPr>
          <a:xfrm flipV="1">
            <a:off x="7158293" y="5280170"/>
            <a:ext cx="440588" cy="1"/>
          </a:xfrm>
          <a:prstGeom prst="straightConnector1">
            <a:avLst/>
          </a:prstGeom>
          <a:ln>
            <a:solidFill>
              <a:schemeClr val="bg2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8CB5C9A3-6510-FE63-039E-DC4D223FF648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9" name="Picture 38">
            <a:extLst>
              <a:ext uri="{FF2B5EF4-FFF2-40B4-BE49-F238E27FC236}">
                <a16:creationId xmlns:a16="http://schemas.microsoft.com/office/drawing/2014/main" id="{B01A5D1D-CD5D-9405-B56A-22B05B0E0FEE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8495" t="12088" b="9382"/>
          <a:stretch>
            <a:fillRect/>
          </a:stretch>
        </p:blipFill>
        <p:spPr>
          <a:xfrm>
            <a:off x="6177516" y="262277"/>
            <a:ext cx="2400881" cy="949902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7353CED-1EEF-2F5E-5865-6E21BABCD951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23</a:t>
            </a:r>
          </a:p>
        </p:txBody>
      </p:sp>
    </p:spTree>
    <p:extLst>
      <p:ext uri="{BB962C8B-B14F-4D97-AF65-F5344CB8AC3E}">
        <p14:creationId xmlns:p14="http://schemas.microsoft.com/office/powerpoint/2010/main" val="15432759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DA8705-C329-8FC4-4C83-729ECF4F62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87DD7C8-F4D5-8DA0-8FFB-C24DE6A79390}"/>
              </a:ext>
            </a:extLst>
          </p:cNvPr>
          <p:cNvSpPr txBox="1"/>
          <p:nvPr/>
        </p:nvSpPr>
        <p:spPr>
          <a:xfrm>
            <a:off x="345375" y="384079"/>
            <a:ext cx="374842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Roll Hoop Fairing</a:t>
            </a:r>
            <a:endParaRPr lang="en-GB" sz="36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98BBD-38FA-3959-58A8-925116E257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5894" y="205618"/>
            <a:ext cx="3230731" cy="18687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45001A-804B-288D-C49D-86D34ACC62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6739" y="218314"/>
            <a:ext cx="3230731" cy="18750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7063BA-9587-8F88-1CD3-25A1DF97BA3C}"/>
              </a:ext>
            </a:extLst>
          </p:cNvPr>
          <p:cNvSpPr txBox="1"/>
          <p:nvPr/>
        </p:nvSpPr>
        <p:spPr>
          <a:xfrm>
            <a:off x="8710112" y="2136848"/>
            <a:ext cx="17137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u="sng">
                <a:solidFill>
                  <a:srgbClr val="000000"/>
                </a:solidFill>
              </a:rPr>
              <a:t>Pressure over central plane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601E17-3264-5967-0BE2-514328772B01}"/>
              </a:ext>
            </a:extLst>
          </p:cNvPr>
          <p:cNvSpPr txBox="1"/>
          <p:nvPr/>
        </p:nvSpPr>
        <p:spPr>
          <a:xfrm>
            <a:off x="2891755" y="2134748"/>
            <a:ext cx="17137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u="sng">
                <a:solidFill>
                  <a:srgbClr val="000000"/>
                </a:solidFill>
              </a:rPr>
              <a:t>Velocity over central plane</a:t>
            </a:r>
          </a:p>
        </p:txBody>
      </p:sp>
      <p:pic>
        <p:nvPicPr>
          <p:cNvPr id="3" name="Picture 2" descr="A yellow and blue background&#10;&#10;AI-generated content may be incorrect.">
            <a:extLst>
              <a:ext uri="{FF2B5EF4-FFF2-40B4-BE49-F238E27FC236}">
                <a16:creationId xmlns:a16="http://schemas.microsoft.com/office/drawing/2014/main" id="{D87FF351-ACD9-6A45-8F79-F9C382C8098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81" b="23203"/>
          <a:stretch>
            <a:fillRect/>
          </a:stretch>
        </p:blipFill>
        <p:spPr>
          <a:xfrm>
            <a:off x="1469175" y="5283074"/>
            <a:ext cx="4559268" cy="118785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4641DF6-6D22-0B1F-1F00-DAFB6343D21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20526"/>
          <a:stretch>
            <a:fillRect/>
          </a:stretch>
        </p:blipFill>
        <p:spPr>
          <a:xfrm>
            <a:off x="7287351" y="5283074"/>
            <a:ext cx="4559269" cy="117264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DDC3A46-56D6-5908-FC6E-9936D500FA17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/>
          </a:blip>
          <a:srcRect l="17724" t="19650" r="7548" b="23769"/>
          <a:stretch>
            <a:fillRect/>
          </a:stretch>
        </p:blipFill>
        <p:spPr>
          <a:xfrm>
            <a:off x="1468994" y="3873585"/>
            <a:ext cx="4559269" cy="117330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0D94AC0-D5CC-4253-D3DA-7DCA9B02B79F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rcRect l="17523" t="16714" r="7867" b="26523"/>
          <a:stretch>
            <a:fillRect/>
          </a:stretch>
        </p:blipFill>
        <p:spPr>
          <a:xfrm>
            <a:off x="7295768" y="3874235"/>
            <a:ext cx="4559269" cy="117265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57FC7D8-3197-D14F-805C-7E4A03F6725F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/>
          </a:blip>
          <a:srcRect l="25528" t="24112" r="17752" b="23627"/>
          <a:stretch>
            <a:fillRect/>
          </a:stretch>
        </p:blipFill>
        <p:spPr>
          <a:xfrm>
            <a:off x="1477589" y="2431276"/>
            <a:ext cx="4559269" cy="117330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1ED5A91-E52B-8CB4-3A07-E23353F6C8B6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/>
          </a:blip>
          <a:srcRect l="25804" t="31324" r="18242" b="22530"/>
          <a:stretch>
            <a:fillRect/>
          </a:stretch>
        </p:blipFill>
        <p:spPr>
          <a:xfrm>
            <a:off x="7287355" y="2425156"/>
            <a:ext cx="4559270" cy="117264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864C772-D5B8-82E1-5B98-372521198F1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363" t="8270" r="5166" b="19948"/>
          <a:stretch>
            <a:fillRect/>
          </a:stretch>
        </p:blipFill>
        <p:spPr>
          <a:xfrm>
            <a:off x="442490" y="1242475"/>
            <a:ext cx="3306138" cy="800372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BD7508DD-E22A-7AA0-731E-122F69EA485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3558" y="3018647"/>
            <a:ext cx="997095" cy="2843146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F0C543C-80CD-8438-4097-612F1919CA9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5375" y="3011480"/>
            <a:ext cx="1001432" cy="284314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9F212236-F755-18A5-6964-3F307E5DD4C7}"/>
              </a:ext>
            </a:extLst>
          </p:cNvPr>
          <p:cNvSpPr txBox="1"/>
          <p:nvPr/>
        </p:nvSpPr>
        <p:spPr>
          <a:xfrm>
            <a:off x="2949149" y="3577056"/>
            <a:ext cx="1598958" cy="2616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10000"/>
                  </a:schemeClr>
                </a:solidFill>
              </a:rPr>
              <a:t>Current Fairing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44DE7FE-CAD7-7229-C2DC-EFD96B0AE873}"/>
              </a:ext>
            </a:extLst>
          </p:cNvPr>
          <p:cNvSpPr txBox="1"/>
          <p:nvPr/>
        </p:nvSpPr>
        <p:spPr>
          <a:xfrm>
            <a:off x="2875048" y="5021464"/>
            <a:ext cx="1747160" cy="2616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10000"/>
                  </a:schemeClr>
                </a:solidFill>
              </a:rPr>
              <a:t>NACA4421 aerofoil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38B2CA2-CE2D-6FDD-BCDB-7FDD3C8BBEB3}"/>
              </a:ext>
            </a:extLst>
          </p:cNvPr>
          <p:cNvSpPr txBox="1"/>
          <p:nvPr/>
        </p:nvSpPr>
        <p:spPr>
          <a:xfrm>
            <a:off x="2868206" y="6482421"/>
            <a:ext cx="1778034" cy="2616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10000"/>
                  </a:schemeClr>
                </a:solidFill>
              </a:rPr>
              <a:t>NACA2412 aerofoil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9AD2FA2-719B-F87A-BF1B-935DBC6A0393}"/>
              </a:ext>
            </a:extLst>
          </p:cNvPr>
          <p:cNvSpPr txBox="1"/>
          <p:nvPr/>
        </p:nvSpPr>
        <p:spPr>
          <a:xfrm>
            <a:off x="8767506" y="3597805"/>
            <a:ext cx="1598958" cy="2616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100">
                <a:solidFill>
                  <a:schemeClr val="bg2">
                    <a:lumMod val="10000"/>
                  </a:schemeClr>
                </a:solidFill>
              </a:rPr>
              <a:t>Current Fairing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D3FA96A-C98A-B4DF-33AA-35F8FD492588}"/>
              </a:ext>
            </a:extLst>
          </p:cNvPr>
          <p:cNvSpPr txBox="1"/>
          <p:nvPr/>
        </p:nvSpPr>
        <p:spPr>
          <a:xfrm>
            <a:off x="8698917" y="5021464"/>
            <a:ext cx="1747160" cy="2616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100">
                <a:solidFill>
                  <a:schemeClr val="bg2">
                    <a:lumMod val="10000"/>
                  </a:schemeClr>
                </a:solidFill>
              </a:rPr>
              <a:t>NACA4421 aerofoil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5A1C905-8C2C-ED16-8370-17412CB8A824}"/>
              </a:ext>
            </a:extLst>
          </p:cNvPr>
          <p:cNvSpPr txBox="1"/>
          <p:nvPr/>
        </p:nvSpPr>
        <p:spPr>
          <a:xfrm>
            <a:off x="8686385" y="6467601"/>
            <a:ext cx="1778034" cy="2616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100" dirty="0">
                <a:solidFill>
                  <a:schemeClr val="bg2">
                    <a:lumMod val="10000"/>
                  </a:schemeClr>
                </a:solidFill>
              </a:rPr>
              <a:t>NACA2412 aerofoil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5C1741B5-7B19-D184-94BB-47E8CF31FF07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5174ED9-8309-028E-B58C-48E8CC698459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24</a:t>
            </a:r>
          </a:p>
        </p:txBody>
      </p:sp>
    </p:spTree>
    <p:extLst>
      <p:ext uri="{BB962C8B-B14F-4D97-AF65-F5344CB8AC3E}">
        <p14:creationId xmlns:p14="http://schemas.microsoft.com/office/powerpoint/2010/main" val="22161121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F40C4-3D85-D751-A4CA-BEE99E714F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179E8-AFD8-9B95-8D9E-6147814F32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solidFill>
                  <a:schemeClr val="bg2">
                    <a:lumMod val="10000"/>
                  </a:schemeClr>
                </a:solidFill>
              </a:rPr>
              <a:t>Suspension Kinematics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3D9701F-9A8C-D126-A765-44FFA37D9957}"/>
              </a:ext>
            </a:extLst>
          </p:cNvPr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18A95B8-04F5-762D-CFDE-4CC7CC6BC06B}"/>
                </a:ext>
              </a:extLst>
            </p:cNvPr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ACDC7C44-EBF2-3B6F-2CBB-883F058935AB}"/>
                </a:ext>
              </a:extLst>
            </p:cNvPr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FCA7DC8B-73B8-50F5-44E2-45C6DB9E83FE}"/>
                </a:ext>
              </a:extLst>
            </p:cNvPr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70747883-2BDE-8A9D-1673-6205BCFCDBFF}"/>
                </a:ext>
              </a:extLst>
            </p:cNvPr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7FD21545-3088-F4E8-DB8C-8E62625ACE5D}"/>
                </a:ext>
              </a:extLst>
            </p:cNvPr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93C274D9-ABF5-D3B1-5C5D-EB062610C90D}"/>
                </a:ext>
              </a:extLst>
            </p:cNvPr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804006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1">
            <a:extLst>
              <a:ext uri="{FF2B5EF4-FFF2-40B4-BE49-F238E27FC236}">
                <a16:creationId xmlns:a16="http://schemas.microsoft.com/office/drawing/2014/main" id="{2794A9D5-99B7-A28B-1968-BAD96EC7912E}"/>
              </a:ext>
            </a:extLst>
          </p:cNvPr>
          <p:cNvSpPr txBox="1"/>
          <p:nvPr/>
        </p:nvSpPr>
        <p:spPr>
          <a:xfrm>
            <a:off x="418560" y="1506391"/>
            <a:ext cx="340868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rgbClr val="000000"/>
                </a:solidFill>
                <a:cs typeface="Times New Roman"/>
              </a:rPr>
              <a:t>Primarily Looking at Corners</a:t>
            </a:r>
          </a:p>
        </p:txBody>
      </p:sp>
      <p:sp>
        <p:nvSpPr>
          <p:cNvPr id="7" name="TextBox 11">
            <a:extLst>
              <a:ext uri="{FF2B5EF4-FFF2-40B4-BE49-F238E27FC236}">
                <a16:creationId xmlns:a16="http://schemas.microsoft.com/office/drawing/2014/main" id="{E576D17E-54DB-0CE8-0998-1D1D4E5F889F}"/>
              </a:ext>
            </a:extLst>
          </p:cNvPr>
          <p:cNvSpPr txBox="1"/>
          <p:nvPr/>
        </p:nvSpPr>
        <p:spPr>
          <a:xfrm>
            <a:off x="4254951" y="5093844"/>
            <a:ext cx="1728722" cy="7078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>
                <a:solidFill>
                  <a:srgbClr val="000000"/>
                </a:solidFill>
                <a:cs typeface="Times New Roman"/>
              </a:rPr>
              <a:t>More In Depth Investigation</a:t>
            </a: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57148D6A-B613-404F-8EE3-4A57C89C4416}"/>
              </a:ext>
            </a:extLst>
          </p:cNvPr>
          <p:cNvSpPr txBox="1"/>
          <p:nvPr/>
        </p:nvSpPr>
        <p:spPr>
          <a:xfrm>
            <a:off x="-118116" y="64421"/>
            <a:ext cx="4479508" cy="94503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rgbClr val="000000"/>
                </a:solidFill>
                <a:latin typeface="Times New Roman"/>
                <a:cs typeface="Times New Roman"/>
              </a:rPr>
              <a:t>Initial Investigation</a:t>
            </a:r>
            <a:endParaRPr lang="en-US" sz="3600"/>
          </a:p>
          <a:p>
            <a:pPr algn="ctr"/>
            <a:r>
              <a:rPr lang="en-US" sz="2000">
                <a:solidFill>
                  <a:srgbClr val="000000"/>
                </a:solidFill>
                <a:latin typeface="Times New Roman"/>
                <a:cs typeface="Times New Roman"/>
              </a:rPr>
              <a:t>Methodology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B631301-B4E7-9485-BC51-F7D34D22E45D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16EE5691-D6E5-66A4-8301-BF378FC3C7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799" t="32659" r="22402" b="46532"/>
          <a:stretch>
            <a:fillRect/>
          </a:stretch>
        </p:blipFill>
        <p:spPr>
          <a:xfrm>
            <a:off x="6189490" y="4285741"/>
            <a:ext cx="5385705" cy="2331161"/>
          </a:xfrm>
          <a:prstGeom prst="rect">
            <a:avLst/>
          </a:prstGeom>
        </p:spPr>
      </p:pic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69B2C3-D2A9-2C9F-D68A-B9D5FC015B4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3391" t="22338" r="20340" b="67974"/>
          <a:stretch>
            <a:fillRect/>
          </a:stretch>
        </p:blipFill>
        <p:spPr>
          <a:xfrm>
            <a:off x="4249559" y="178211"/>
            <a:ext cx="5170432" cy="8457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2A32A22-556D-70D5-6C1D-755F7B03118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5584" t="27323" r="26596" b="44798"/>
          <a:stretch>
            <a:fillRect/>
          </a:stretch>
        </p:blipFill>
        <p:spPr>
          <a:xfrm>
            <a:off x="4141461" y="1258013"/>
            <a:ext cx="2932550" cy="2935196"/>
          </a:xfrm>
          <a:prstGeom prst="rect">
            <a:avLst/>
          </a:prstGeom>
        </p:spPr>
      </p:pic>
      <p:pic>
        <p:nvPicPr>
          <p:cNvPr id="3" name="Picture 2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5EB50121-3FA2-4B9E-6989-B50F2F6361E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428" t="17303" r="2941" b="2898"/>
          <a:stretch>
            <a:fillRect/>
          </a:stretch>
        </p:blipFill>
        <p:spPr>
          <a:xfrm>
            <a:off x="7314347" y="1268248"/>
            <a:ext cx="4258246" cy="2926682"/>
          </a:xfrm>
          <a:prstGeom prst="rect">
            <a:avLst/>
          </a:prstGeom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0190C7C-9FB5-E972-4017-99E257EA13D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752" t="33267" r="63884" b="34469"/>
          <a:stretch>
            <a:fillRect/>
          </a:stretch>
        </p:blipFill>
        <p:spPr>
          <a:xfrm>
            <a:off x="110430" y="2011163"/>
            <a:ext cx="3919040" cy="16769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99758E3-6844-DA37-AB6A-2E6F5A3FF8C2}"/>
              </a:ext>
            </a:extLst>
          </p:cNvPr>
          <p:cNvSpPr txBox="1"/>
          <p:nvPr/>
        </p:nvSpPr>
        <p:spPr>
          <a:xfrm>
            <a:off x="108857" y="3684469"/>
            <a:ext cx="151410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rgbClr val="000000"/>
                </a:solidFill>
                <a:cs typeface="Times New Roman"/>
              </a:rPr>
              <a:t>(Dixon, 2009, p. 90)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13E276-0B79-0625-F79A-3B51020D01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387" y="4496320"/>
            <a:ext cx="3911253" cy="1905002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76793A5-FFA4-7586-A07F-C4AC97736B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0235" t="22953" r="13947" b="72752"/>
          <a:stretch>
            <a:fillRect/>
          </a:stretch>
        </p:blipFill>
        <p:spPr>
          <a:xfrm>
            <a:off x="9526175" y="365759"/>
            <a:ext cx="2502999" cy="507698"/>
          </a:xfrm>
          <a:prstGeom prst="rect">
            <a:avLst/>
          </a:prstGeom>
        </p:spPr>
      </p:pic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A8AFB981-A53F-7EBC-653E-BF566237FAA7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26</a:t>
            </a:r>
          </a:p>
        </p:txBody>
      </p:sp>
    </p:spTree>
    <p:extLst>
      <p:ext uri="{BB962C8B-B14F-4D97-AF65-F5344CB8AC3E}">
        <p14:creationId xmlns:p14="http://schemas.microsoft.com/office/powerpoint/2010/main" val="23087695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83800-FA57-5F46-CD7B-EC4758175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0DFD3D-9330-70D1-4783-D06A0E03C4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263" y="1189078"/>
            <a:ext cx="3047871" cy="228020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FA69A7-1A98-CDD0-6B53-AE08DB2F04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694" y="1189077"/>
            <a:ext cx="3043206" cy="22802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94A1D1-5DC1-E62D-DEE8-143F48743B9F}"/>
              </a:ext>
            </a:extLst>
          </p:cNvPr>
          <p:cNvSpPr txBox="1"/>
          <p:nvPr/>
        </p:nvSpPr>
        <p:spPr>
          <a:xfrm>
            <a:off x="481263" y="250461"/>
            <a:ext cx="54242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u="sng">
                <a:solidFill>
                  <a:srgbClr val="000000"/>
                </a:solidFill>
              </a:rPr>
              <a:t>Droop Stop Validation</a:t>
            </a:r>
          </a:p>
        </p:txBody>
      </p:sp>
      <p:pic>
        <p:nvPicPr>
          <p:cNvPr id="11" name="Picture 10" descr="A hand holding a piece of paper with text&#10;&#10;AI-generated content may be incorrect.">
            <a:extLst>
              <a:ext uri="{FF2B5EF4-FFF2-40B4-BE49-F238E27FC236}">
                <a16:creationId xmlns:a16="http://schemas.microsoft.com/office/drawing/2014/main" id="{EB6099DC-3F7D-B672-CB3A-F6C16C0AA57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401" t="11127" r="16374" b="14202"/>
          <a:stretch>
            <a:fillRect/>
          </a:stretch>
        </p:blipFill>
        <p:spPr>
          <a:xfrm>
            <a:off x="688977" y="3616704"/>
            <a:ext cx="1990333" cy="2826514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7AE10B3-0406-7308-32D2-CF5061CDE53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7284" t="12157" r="3210" b="30409"/>
          <a:stretch>
            <a:fillRect/>
          </a:stretch>
        </p:blipFill>
        <p:spPr>
          <a:xfrm>
            <a:off x="6809460" y="1189077"/>
            <a:ext cx="4719568" cy="191530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62E9779-9FB5-431F-7CAA-269C62707243}"/>
              </a:ext>
            </a:extLst>
          </p:cNvPr>
          <p:cNvSpPr txBox="1"/>
          <p:nvPr/>
        </p:nvSpPr>
        <p:spPr>
          <a:xfrm>
            <a:off x="8043411" y="4014297"/>
            <a:ext cx="319839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Max Deflection = 11.62 mm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Max Stress = 95.41 </a:t>
            </a:r>
            <a:r>
              <a:rPr lang="en-GB" dirty="0" err="1">
                <a:solidFill>
                  <a:srgbClr val="000000"/>
                </a:solidFill>
              </a:rPr>
              <a:t>Mpa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Max Strain = 11.62 mm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Accuracy = 99.74%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3E86290-795B-E047-B3B0-53B87E48F8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0073742"/>
              </p:ext>
            </p:extLst>
          </p:nvPr>
        </p:nvGraphicFramePr>
        <p:xfrm>
          <a:off x="4031821" y="3883030"/>
          <a:ext cx="2659079" cy="2293861"/>
        </p:xfrm>
        <a:graphic>
          <a:graphicData uri="http://schemas.openxmlformats.org/drawingml/2006/table">
            <a:tbl>
              <a:tblPr firstRow="1" bandRow="1"/>
              <a:tblGrid>
                <a:gridCol w="2659079">
                  <a:extLst>
                    <a:ext uri="{9D8B030D-6E8A-4147-A177-3AD203B41FA5}">
                      <a16:colId xmlns:a16="http://schemas.microsoft.com/office/drawing/2014/main" val="3511063626"/>
                    </a:ext>
                  </a:extLst>
                </a:gridCol>
              </a:tblGrid>
              <a:tr h="482478">
                <a:tc>
                  <a:txBody>
                    <a:bodyPr/>
                    <a:lstStyle/>
                    <a:p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Boundary Conditions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260451"/>
                  </a:ext>
                </a:extLst>
              </a:tr>
              <a:tr h="482478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</a:rPr>
                        <a:t>Element size of 1mm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624756"/>
                  </a:ext>
                </a:extLst>
              </a:tr>
              <a:tr h="68882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</a:rPr>
                        <a:t>Load Applied on the leading edge – 4N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9077010"/>
                  </a:ext>
                </a:extLst>
              </a:tr>
              <a:tr h="48247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</a:rPr>
                        <a:t>Fixed Support on trailing edge of the beam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551395"/>
                  </a:ext>
                </a:extLst>
              </a:tr>
            </a:tbl>
          </a:graphicData>
        </a:graphic>
      </p:graphicFrame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BFE70A-36C4-19B4-A4A5-E7E5AEE6ACE8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7F0D7-7F42-BA83-DA42-C7CAAF9C1BBC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27</a:t>
            </a:r>
          </a:p>
        </p:txBody>
      </p:sp>
    </p:spTree>
    <p:extLst>
      <p:ext uri="{BB962C8B-B14F-4D97-AF65-F5344CB8AC3E}">
        <p14:creationId xmlns:p14="http://schemas.microsoft.com/office/powerpoint/2010/main" val="11830644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924CA5A-12D1-31C2-A53D-36249AA5B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A43CF-062D-D1DE-CAD2-70357C406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53" y="213790"/>
            <a:ext cx="10018713" cy="782906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rgbClr val="000000"/>
                </a:solidFill>
              </a:rPr>
              <a:t>Design</a:t>
            </a:r>
            <a:endParaRPr lang="en-US" sz="3600">
              <a:solidFill>
                <a:srgbClr val="000000"/>
              </a:solidFill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0C71DC09-A2AF-6EC8-721B-E5F205AE4C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67038"/>
              </p:ext>
            </p:extLst>
          </p:nvPr>
        </p:nvGraphicFramePr>
        <p:xfrm>
          <a:off x="7762844" y="4455712"/>
          <a:ext cx="4064000" cy="1752600"/>
        </p:xfrm>
        <a:graphic>
          <a:graphicData uri="http://schemas.openxmlformats.org/drawingml/2006/table">
            <a:tbl>
              <a:tblPr firstRow="1" bandRow="1"/>
              <a:tblGrid>
                <a:gridCol w="4064000">
                  <a:extLst>
                    <a:ext uri="{9D8B030D-6E8A-4147-A177-3AD203B41FA5}">
                      <a16:colId xmlns:a16="http://schemas.microsoft.com/office/drawing/2014/main" val="35110636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Boundary Conditions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1260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</a:rPr>
                        <a:t>Element size = 0.9mm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6247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000000"/>
                          </a:solidFill>
                        </a:rPr>
                        <a:t>Fixed load Applied on the angled face of the droop stop – 250N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9077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00"/>
                          </a:solidFill>
                        </a:rPr>
                        <a:t>Fixed Supports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551395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8EC14735-5024-0760-764D-10359F3D141B}"/>
              </a:ext>
            </a:extLst>
          </p:cNvPr>
          <p:cNvSpPr txBox="1"/>
          <p:nvPr/>
        </p:nvSpPr>
        <p:spPr>
          <a:xfrm>
            <a:off x="5884753" y="1177920"/>
            <a:ext cx="406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000000"/>
                </a:solidFill>
              </a:rPr>
              <a:t>Max Deformation = </a:t>
            </a:r>
            <a:r>
              <a:rPr lang="en-GB" b="1">
                <a:solidFill>
                  <a:srgbClr val="000000"/>
                </a:solidFill>
              </a:rPr>
              <a:t>0.1mm</a:t>
            </a:r>
          </a:p>
          <a:p>
            <a:r>
              <a:rPr lang="en-GB">
                <a:solidFill>
                  <a:srgbClr val="000000"/>
                </a:solidFill>
              </a:rPr>
              <a:t>Max Stress = </a:t>
            </a:r>
            <a:r>
              <a:rPr lang="en-GB" b="1">
                <a:solidFill>
                  <a:srgbClr val="000000"/>
                </a:solidFill>
              </a:rPr>
              <a:t>239.1 </a:t>
            </a:r>
            <a:r>
              <a:rPr lang="en-GB" b="1" err="1">
                <a:solidFill>
                  <a:srgbClr val="000000"/>
                </a:solidFill>
              </a:rPr>
              <a:t>Mpa</a:t>
            </a:r>
            <a:endParaRPr lang="en-GB" b="1">
              <a:solidFill>
                <a:srgbClr val="000000"/>
              </a:solidFill>
            </a:endParaRP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B329487F-3C98-CF2B-FC2A-F4161900D5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1967866"/>
              </p:ext>
            </p:extLst>
          </p:nvPr>
        </p:nvGraphicFramePr>
        <p:xfrm>
          <a:off x="5618809" y="2191968"/>
          <a:ext cx="6208038" cy="1688392"/>
        </p:xfrm>
        <a:graphic>
          <a:graphicData uri="http://schemas.openxmlformats.org/drawingml/2006/table">
            <a:tbl>
              <a:tblPr firstRow="1" bandRow="1"/>
              <a:tblGrid>
                <a:gridCol w="1034673">
                  <a:extLst>
                    <a:ext uri="{9D8B030D-6E8A-4147-A177-3AD203B41FA5}">
                      <a16:colId xmlns:a16="http://schemas.microsoft.com/office/drawing/2014/main" val="837576442"/>
                    </a:ext>
                  </a:extLst>
                </a:gridCol>
                <a:gridCol w="1034673">
                  <a:extLst>
                    <a:ext uri="{9D8B030D-6E8A-4147-A177-3AD203B41FA5}">
                      <a16:colId xmlns:a16="http://schemas.microsoft.com/office/drawing/2014/main" val="899177524"/>
                    </a:ext>
                  </a:extLst>
                </a:gridCol>
                <a:gridCol w="1034673">
                  <a:extLst>
                    <a:ext uri="{9D8B030D-6E8A-4147-A177-3AD203B41FA5}">
                      <a16:colId xmlns:a16="http://schemas.microsoft.com/office/drawing/2014/main" val="2697929766"/>
                    </a:ext>
                  </a:extLst>
                </a:gridCol>
                <a:gridCol w="1034673">
                  <a:extLst>
                    <a:ext uri="{9D8B030D-6E8A-4147-A177-3AD203B41FA5}">
                      <a16:colId xmlns:a16="http://schemas.microsoft.com/office/drawing/2014/main" val="1870217775"/>
                    </a:ext>
                  </a:extLst>
                </a:gridCol>
                <a:gridCol w="1034673">
                  <a:extLst>
                    <a:ext uri="{9D8B030D-6E8A-4147-A177-3AD203B41FA5}">
                      <a16:colId xmlns:a16="http://schemas.microsoft.com/office/drawing/2014/main" val="1748633570"/>
                    </a:ext>
                  </a:extLst>
                </a:gridCol>
                <a:gridCol w="1034673">
                  <a:extLst>
                    <a:ext uri="{9D8B030D-6E8A-4147-A177-3AD203B41FA5}">
                      <a16:colId xmlns:a16="http://schemas.microsoft.com/office/drawing/2014/main" val="3496152828"/>
                    </a:ext>
                  </a:extLst>
                </a:gridCol>
              </a:tblGrid>
              <a:tr h="993172"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Factor of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Density (g/cm^3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Total Mass (g)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Yield Strength (Pa)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Young Modulus</a:t>
                      </a:r>
                    </a:p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(Gpa)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4982247"/>
                  </a:ext>
                </a:extLst>
              </a:tr>
              <a:tr h="695220"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Carbon Steel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1.38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7.85</a:t>
                      </a:r>
                    </a:p>
                    <a:p>
                      <a:pPr algn="ctr"/>
                      <a:endParaRPr lang="en-GB" u="none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81.58</a:t>
                      </a:r>
                    </a:p>
                    <a:p>
                      <a:pPr algn="ctr"/>
                      <a:endParaRPr lang="en-GB" u="none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9.3x10^8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none">
                          <a:solidFill>
                            <a:srgbClr val="000000"/>
                          </a:solidFill>
                        </a:rPr>
                        <a:t>210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927821"/>
                  </a:ext>
                </a:extLst>
              </a:tr>
            </a:tbl>
          </a:graphicData>
        </a:graphic>
      </p:graphicFrame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09606D2-293C-EAD3-FAAD-E9FCBE922DB0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7A5E868-DCEA-D3B5-306D-9F27C88B85C5}"/>
              </a:ext>
            </a:extLst>
          </p:cNvPr>
          <p:cNvSpPr txBox="1"/>
          <p:nvPr/>
        </p:nvSpPr>
        <p:spPr>
          <a:xfrm>
            <a:off x="609453" y="6337426"/>
            <a:ext cx="4825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Metal Properties </a:t>
            </a:r>
            <a:r>
              <a:rPr lang="en-GB" i="1" dirty="0">
                <a:solidFill>
                  <a:srgbClr val="000000"/>
                </a:solidFill>
              </a:rPr>
              <a:t>(Matweb,2025)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4EBE84-581E-46FA-689D-6CB99577E2DE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28</a:t>
            </a:r>
          </a:p>
        </p:txBody>
      </p:sp>
      <p:pic>
        <p:nvPicPr>
          <p:cNvPr id="12" name="Picture 11" descr="A blue and green object&#10;&#10;AI-generated content may be incorrect.">
            <a:extLst>
              <a:ext uri="{FF2B5EF4-FFF2-40B4-BE49-F238E27FC236}">
                <a16:creationId xmlns:a16="http://schemas.microsoft.com/office/drawing/2014/main" id="{4ECDD947-808E-262F-EF7C-5A75467FD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9978" y="1633651"/>
            <a:ext cx="4155174" cy="2176762"/>
          </a:xfrm>
          <a:prstGeom prst="rect">
            <a:avLst/>
          </a:prstGeom>
        </p:spPr>
      </p:pic>
      <p:pic>
        <p:nvPicPr>
          <p:cNvPr id="18" name="Picture 17" descr="A colorful rectangular numbers on a blue background&#10;&#10;AI-generated content may be incorrect.">
            <a:extLst>
              <a:ext uri="{FF2B5EF4-FFF2-40B4-BE49-F238E27FC236}">
                <a16:creationId xmlns:a16="http://schemas.microsoft.com/office/drawing/2014/main" id="{4F376920-FBD9-FCB1-66F8-093C1CC632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79" y="1633651"/>
            <a:ext cx="1190625" cy="2176760"/>
          </a:xfrm>
          <a:prstGeom prst="rect">
            <a:avLst/>
          </a:prstGeom>
        </p:spPr>
      </p:pic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30B37CE-2448-EC8B-C5AF-58D6FF31D4D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9001" t="19980" r="9368" b="33151"/>
          <a:stretch>
            <a:fillRect/>
          </a:stretch>
        </p:blipFill>
        <p:spPr>
          <a:xfrm>
            <a:off x="847793" y="3816345"/>
            <a:ext cx="4587358" cy="2530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5592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84E4A5-80B4-2779-611D-5E515913813B}"/>
              </a:ext>
            </a:extLst>
          </p:cNvPr>
          <p:cNvSpPr txBox="1"/>
          <p:nvPr/>
        </p:nvSpPr>
        <p:spPr>
          <a:xfrm>
            <a:off x="236530" y="284099"/>
            <a:ext cx="55486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solidFill>
                  <a:srgbClr val="000000"/>
                </a:solidFill>
                <a:latin typeface="Times New Roman"/>
                <a:cs typeface="Times New Roman"/>
              </a:rPr>
              <a:t>Droop Stops Manufactured</a:t>
            </a:r>
          </a:p>
        </p:txBody>
      </p:sp>
      <p:pic>
        <p:nvPicPr>
          <p:cNvPr id="3" name="Picture 2" descr="A metal piece with a drill bit&#10;&#10;AI-generated content may be incorrect.">
            <a:extLst>
              <a:ext uri="{FF2B5EF4-FFF2-40B4-BE49-F238E27FC236}">
                <a16:creationId xmlns:a16="http://schemas.microsoft.com/office/drawing/2014/main" id="{2B88A008-EC77-BEFC-81CA-6FDBB524D3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2233" y="1151784"/>
            <a:ext cx="3494457" cy="2612303"/>
          </a:xfrm>
          <a:prstGeom prst="rect">
            <a:avLst/>
          </a:prstGeom>
        </p:spPr>
      </p:pic>
      <p:pic>
        <p:nvPicPr>
          <p:cNvPr id="5" name="Picture 4" descr="A metal object with nuts on a grey surface&#10;&#10;AI-generated content may be incorrect.">
            <a:extLst>
              <a:ext uri="{FF2B5EF4-FFF2-40B4-BE49-F238E27FC236}">
                <a16:creationId xmlns:a16="http://schemas.microsoft.com/office/drawing/2014/main" id="{77A3E9CE-6704-84E2-ED09-D6B9ADEE33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5344005" y="4348433"/>
            <a:ext cx="2887579" cy="2005262"/>
          </a:xfrm>
          <a:prstGeom prst="rect">
            <a:avLst/>
          </a:prstGeom>
        </p:spPr>
      </p:pic>
      <p:pic>
        <p:nvPicPr>
          <p:cNvPr id="7" name="Picture 6" descr="A close up of a yellow car&#10;&#10;AI-generated content may be incorrect.">
            <a:extLst>
              <a:ext uri="{FF2B5EF4-FFF2-40B4-BE49-F238E27FC236}">
                <a16:creationId xmlns:a16="http://schemas.microsoft.com/office/drawing/2014/main" id="{674F0490-0389-7736-47E7-61980F121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421" y="3975955"/>
            <a:ext cx="3786939" cy="2750219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4BE6025-4CD9-0A04-D2F0-EE2919DD1584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close up of a car&#10;&#10;AI-generated content may be incorrect.">
            <a:extLst>
              <a:ext uri="{FF2B5EF4-FFF2-40B4-BE49-F238E27FC236}">
                <a16:creationId xmlns:a16="http://schemas.microsoft.com/office/drawing/2014/main" id="{BA2FF760-8435-D223-6AB7-527163CD61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4236" y="1151784"/>
            <a:ext cx="3596828" cy="2675018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C837795B-B975-D3B4-2B5A-9962C94D743D}"/>
              </a:ext>
            </a:extLst>
          </p:cNvPr>
          <p:cNvSpPr/>
          <p:nvPr/>
        </p:nvSpPr>
        <p:spPr>
          <a:xfrm>
            <a:off x="4023360" y="2187579"/>
            <a:ext cx="1069848" cy="475488"/>
          </a:xfrm>
          <a:prstGeom prst="righ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Bent 9">
            <a:extLst>
              <a:ext uri="{FF2B5EF4-FFF2-40B4-BE49-F238E27FC236}">
                <a16:creationId xmlns:a16="http://schemas.microsoft.com/office/drawing/2014/main" id="{7CFCEFB3-986F-2E6A-9D97-EDB23BC2021A}"/>
              </a:ext>
            </a:extLst>
          </p:cNvPr>
          <p:cNvSpPr/>
          <p:nvPr/>
        </p:nvSpPr>
        <p:spPr>
          <a:xfrm rot="5400000">
            <a:off x="9601200" y="1709928"/>
            <a:ext cx="749808" cy="1399032"/>
          </a:xfrm>
          <a:prstGeom prst="ben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  <a:solidFill>
                <a:srgbClr val="000000"/>
              </a:solidFill>
            </a:endParaRPr>
          </a:p>
        </p:txBody>
      </p:sp>
      <p:pic>
        <p:nvPicPr>
          <p:cNvPr id="1026" name="Picture 2" descr="A metal piece on a concrete surface&#10;&#10;AI-generated content may be incorrect.">
            <a:extLst>
              <a:ext uri="{FF2B5EF4-FFF2-40B4-BE49-F238E27FC236}">
                <a16:creationId xmlns:a16="http://schemas.microsoft.com/office/drawing/2014/main" id="{907D5A34-03C2-151B-B614-834A0A800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915640" y="4125035"/>
            <a:ext cx="2887580" cy="216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AF776F29-1FCB-736E-8236-599AB4C7D830}"/>
              </a:ext>
            </a:extLst>
          </p:cNvPr>
          <p:cNvSpPr/>
          <p:nvPr/>
        </p:nvSpPr>
        <p:spPr>
          <a:xfrm rot="10800000">
            <a:off x="7998582" y="4970133"/>
            <a:ext cx="1069848" cy="475488"/>
          </a:xfrm>
          <a:prstGeom prst="righ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CEAEE4CC-7F1F-EFFF-6E48-592B97F99968}"/>
              </a:ext>
            </a:extLst>
          </p:cNvPr>
          <p:cNvSpPr/>
          <p:nvPr/>
        </p:nvSpPr>
        <p:spPr>
          <a:xfrm rot="10800000">
            <a:off x="4385367" y="4960304"/>
            <a:ext cx="1069848" cy="475488"/>
          </a:xfrm>
          <a:prstGeom prst="rightArrow">
            <a:avLst/>
          </a:prstGeom>
          <a:solidFill>
            <a:srgbClr val="000000"/>
          </a:solidFill>
          <a:ln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7CE3894-9CB7-6BFE-526D-9575D793449C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29</a:t>
            </a:r>
          </a:p>
        </p:txBody>
      </p:sp>
    </p:spTree>
    <p:extLst>
      <p:ext uri="{BB962C8B-B14F-4D97-AF65-F5344CB8AC3E}">
        <p14:creationId xmlns:p14="http://schemas.microsoft.com/office/powerpoint/2010/main" val="4680653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31F1A24-F362-F16F-44EC-E7BE08007731}"/>
              </a:ext>
            </a:extLst>
          </p:cNvPr>
          <p:cNvGrpSpPr/>
          <p:nvPr/>
        </p:nvGrpSpPr>
        <p:grpSpPr>
          <a:xfrm>
            <a:off x="1008577" y="5832102"/>
            <a:ext cx="3889994" cy="911267"/>
            <a:chOff x="6185064" y="2800596"/>
            <a:chExt cx="5531922" cy="1246909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71245455-850A-1FAB-1CFE-65FE8C2DD399}"/>
                </a:ext>
              </a:extLst>
            </p:cNvPr>
            <p:cNvSpPr/>
            <p:nvPr/>
          </p:nvSpPr>
          <p:spPr>
            <a:xfrm>
              <a:off x="6185064" y="2800596"/>
              <a:ext cx="5531922" cy="1246909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" name="Picture 9" descr="A screenshot of a computer&#10;&#10;AI-generated content may be incorrect.">
              <a:extLst>
                <a:ext uri="{FF2B5EF4-FFF2-40B4-BE49-F238E27FC236}">
                  <a16:creationId xmlns:a16="http://schemas.microsoft.com/office/drawing/2014/main" id="{1EDF6E30-5B44-8569-BBF3-A2D71C6367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4848" t="46394" r="2991" b="29240"/>
            <a:stretch>
              <a:fillRect/>
            </a:stretch>
          </p:blipFill>
          <p:spPr>
            <a:xfrm>
              <a:off x="6234719" y="2848089"/>
              <a:ext cx="5444080" cy="1156465"/>
            </a:xfrm>
            <a:prstGeom prst="rect">
              <a:avLst/>
            </a:prstGeom>
          </p:spPr>
        </p:pic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D846119-6CBE-A454-345D-5953DFEEF8E1}"/>
              </a:ext>
            </a:extLst>
          </p:cNvPr>
          <p:cNvGrpSpPr/>
          <p:nvPr/>
        </p:nvGrpSpPr>
        <p:grpSpPr>
          <a:xfrm>
            <a:off x="239427" y="1094264"/>
            <a:ext cx="5430536" cy="3636018"/>
            <a:chOff x="339213" y="2863645"/>
            <a:chExt cx="5430536" cy="3636018"/>
          </a:xfrm>
        </p:grpSpPr>
        <p:pic>
          <p:nvPicPr>
            <p:cNvPr id="11" name="Picture 10" descr="A screenshot of a computer screen&#10;&#10;AI-generated content may be incorrect.">
              <a:extLst>
                <a:ext uri="{FF2B5EF4-FFF2-40B4-BE49-F238E27FC236}">
                  <a16:creationId xmlns:a16="http://schemas.microsoft.com/office/drawing/2014/main" id="{AAE62140-31B5-FABA-CE42-C136C517584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l="23852" t="17204" r="2799" b="3433"/>
            <a:stretch>
              <a:fillRect/>
            </a:stretch>
          </p:blipFill>
          <p:spPr>
            <a:xfrm>
              <a:off x="339213" y="2863645"/>
              <a:ext cx="5430536" cy="3636018"/>
            </a:xfrm>
            <a:prstGeom prst="rect">
              <a:avLst/>
            </a:prstGeom>
          </p:spPr>
        </p:pic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00B445-11E0-269F-13CE-E13BF679BF3F}"/>
                </a:ext>
              </a:extLst>
            </p:cNvPr>
            <p:cNvSpPr/>
            <p:nvPr/>
          </p:nvSpPr>
          <p:spPr>
            <a:xfrm>
              <a:off x="3415392" y="4360332"/>
              <a:ext cx="634999" cy="644071"/>
            </a:xfrm>
            <a:prstGeom prst="ellipse">
              <a:avLst/>
            </a:prstGeom>
            <a:noFill/>
            <a:ln w="28575">
              <a:solidFill>
                <a:srgbClr val="FFC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6336F453-9F66-62E5-E66D-166AF2CEE3D7}"/>
                </a:ext>
              </a:extLst>
            </p:cNvPr>
            <p:cNvSpPr/>
            <p:nvPr/>
          </p:nvSpPr>
          <p:spPr>
            <a:xfrm>
              <a:off x="775605" y="4723188"/>
              <a:ext cx="544285" cy="562429"/>
            </a:xfrm>
            <a:prstGeom prst="ellipse">
              <a:avLst/>
            </a:prstGeom>
            <a:noFill/>
            <a:ln w="28575"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7EDEB13-6039-EC21-BC50-D20ACB976186}"/>
              </a:ext>
            </a:extLst>
          </p:cNvPr>
          <p:cNvGrpSpPr/>
          <p:nvPr/>
        </p:nvGrpSpPr>
        <p:grpSpPr>
          <a:xfrm>
            <a:off x="1008578" y="4830066"/>
            <a:ext cx="3889994" cy="911267"/>
            <a:chOff x="5150921" y="1467095"/>
            <a:chExt cx="3889994" cy="91126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C1474F-CA18-BF56-796D-3549BC6EDA41}"/>
                </a:ext>
              </a:extLst>
            </p:cNvPr>
            <p:cNvSpPr/>
            <p:nvPr/>
          </p:nvSpPr>
          <p:spPr>
            <a:xfrm>
              <a:off x="5150921" y="1467095"/>
              <a:ext cx="3889994" cy="911267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BF7A45C-A9E4-EF1E-95DF-013C2C5C86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rcRect l="24098" t="47075" r="2941" b="28859"/>
            <a:stretch>
              <a:fillRect/>
            </a:stretch>
          </p:blipFill>
          <p:spPr>
            <a:xfrm>
              <a:off x="5184743" y="1491494"/>
              <a:ext cx="3832987" cy="852135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</p:pic>
      </p:grpSp>
      <p:sp>
        <p:nvSpPr>
          <p:cNvPr id="18" name="TextBox 1">
            <a:extLst>
              <a:ext uri="{FF2B5EF4-FFF2-40B4-BE49-F238E27FC236}">
                <a16:creationId xmlns:a16="http://schemas.microsoft.com/office/drawing/2014/main" id="{ECB0DE1D-4AAE-A6C3-B9F4-8E44BAF7E619}"/>
              </a:ext>
            </a:extLst>
          </p:cNvPr>
          <p:cNvSpPr txBox="1"/>
          <p:nvPr/>
        </p:nvSpPr>
        <p:spPr>
          <a:xfrm>
            <a:off x="6002253" y="1102192"/>
            <a:ext cx="2384960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bg2">
                    <a:lumMod val="10000"/>
                  </a:schemeClr>
                </a:solidFill>
              </a:rPr>
              <a:t>Red – No Droop Stops</a:t>
            </a:r>
          </a:p>
          <a:p>
            <a:r>
              <a:rPr lang="en-US">
                <a:solidFill>
                  <a:schemeClr val="bg2">
                    <a:lumMod val="10000"/>
                  </a:schemeClr>
                </a:solidFill>
              </a:rPr>
              <a:t>White – Just Touching</a:t>
            </a:r>
          </a:p>
          <a:p>
            <a:r>
              <a:rPr lang="en-US">
                <a:solidFill>
                  <a:schemeClr val="bg2">
                    <a:lumMod val="10000"/>
                  </a:schemeClr>
                </a:solidFill>
              </a:rPr>
              <a:t>Green – 2mm Preload</a:t>
            </a:r>
          </a:p>
        </p:txBody>
      </p:sp>
      <p:pic>
        <p:nvPicPr>
          <p:cNvPr id="5" name="Picture 4" descr="A screen shot of a graph&#10;&#10;AI-generated content may be incorrect.">
            <a:extLst>
              <a:ext uri="{FF2B5EF4-FFF2-40B4-BE49-F238E27FC236}">
                <a16:creationId xmlns:a16="http://schemas.microsoft.com/office/drawing/2014/main" id="{6D7FAC43-8FD6-2CB4-4314-5CBA5B6F6D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04833" y="2150133"/>
            <a:ext cx="5770337" cy="3896180"/>
          </a:xfrm>
          <a:prstGeom prst="rect">
            <a:avLst/>
          </a:prstGeom>
        </p:spPr>
      </p:pic>
      <p:sp>
        <p:nvSpPr>
          <p:cNvPr id="7" name="TextBox 11">
            <a:extLst>
              <a:ext uri="{FF2B5EF4-FFF2-40B4-BE49-F238E27FC236}">
                <a16:creationId xmlns:a16="http://schemas.microsoft.com/office/drawing/2014/main" id="{6E59242D-7D6E-67AF-7BFA-A4E10A371CDC}"/>
              </a:ext>
            </a:extLst>
          </p:cNvPr>
          <p:cNvSpPr txBox="1"/>
          <p:nvPr/>
        </p:nvSpPr>
        <p:spPr>
          <a:xfrm>
            <a:off x="80614" y="42084"/>
            <a:ext cx="3809870" cy="96565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err="1">
                <a:solidFill>
                  <a:srgbClr val="000000"/>
                </a:solidFill>
                <a:cs typeface="Times New Roman"/>
              </a:rPr>
              <a:t>Pembrey</a:t>
            </a:r>
            <a:r>
              <a:rPr lang="en-US" sz="3600">
                <a:solidFill>
                  <a:srgbClr val="000000"/>
                </a:solidFill>
                <a:cs typeface="Times New Roman"/>
              </a:rPr>
              <a:t> Analysis</a:t>
            </a:r>
          </a:p>
          <a:p>
            <a:pPr algn="ctr"/>
            <a:r>
              <a:rPr lang="en-US" sz="2000">
                <a:solidFill>
                  <a:srgbClr val="000000"/>
                </a:solidFill>
                <a:cs typeface="Times New Roman"/>
              </a:rPr>
              <a:t>What Did The Droop Stops Do</a:t>
            </a: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20912849-5C62-BA52-50A6-919F070F402E}"/>
              </a:ext>
            </a:extLst>
          </p:cNvPr>
          <p:cNvSpPr txBox="1"/>
          <p:nvPr/>
        </p:nvSpPr>
        <p:spPr>
          <a:xfrm>
            <a:off x="8386576" y="1092161"/>
            <a:ext cx="3515668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  <a:cs typeface="Times New Roman"/>
              </a:rPr>
              <a:t>Little to no chassis load changes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  <a:cs typeface="Times New Roman"/>
              </a:rPr>
              <a:t>CoP impact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  <a:cs typeface="Times New Roman"/>
              </a:rPr>
              <a:t>+ Rake </a:t>
            </a:r>
            <a:r>
              <a:rPr lang="en-US" i="1" dirty="0">
                <a:solidFill>
                  <a:schemeClr val="bg2">
                    <a:lumMod val="10000"/>
                  </a:schemeClr>
                </a:solidFill>
                <a:cs typeface="Times New Roman"/>
              </a:rPr>
              <a:t>(F1 Chronicle, 2025)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123D9C6-68EA-9D69-7FB4-2665BE8F9B30}"/>
              </a:ext>
            </a:extLst>
          </p:cNvPr>
          <p:cNvCxnSpPr>
            <a:cxnSpLocks/>
          </p:cNvCxnSpPr>
          <p:nvPr/>
        </p:nvCxnSpPr>
        <p:spPr>
          <a:xfrm flipV="1">
            <a:off x="-1" y="996696"/>
            <a:ext cx="4143375" cy="5935"/>
          </a:xfrm>
          <a:prstGeom prst="straightConnector1">
            <a:avLst/>
          </a:prstGeom>
          <a:ln w="28575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9213483-F3C0-51AE-B419-B028D163DE2C}"/>
              </a:ext>
            </a:extLst>
          </p:cNvPr>
          <p:cNvSpPr txBox="1"/>
          <p:nvPr/>
        </p:nvSpPr>
        <p:spPr>
          <a:xfrm>
            <a:off x="4827582" y="392861"/>
            <a:ext cx="6946408" cy="461665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"1. They could be having an aero benefit by reducing droop on the inside wheel and therefore reducing FRH"</a:t>
            </a:r>
          </a:p>
          <a:p>
            <a:r>
              <a:rPr lang="en-US" sz="1200" i="1" dirty="0">
                <a:solidFill>
                  <a:srgbClr val="000000"/>
                </a:solidFill>
                <a:cs typeface="Times New Roman"/>
              </a:rPr>
              <a:t>(Knapton J, 2025)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F1A2B76-4BE6-A225-711E-06A8C45675C6}"/>
              </a:ext>
            </a:extLst>
          </p:cNvPr>
          <p:cNvSpPr txBox="1"/>
          <p:nvPr/>
        </p:nvSpPr>
        <p:spPr>
          <a:xfrm>
            <a:off x="5519156" y="6339188"/>
            <a:ext cx="625481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cs typeface="Times New Roman"/>
              </a:rPr>
              <a:t>Other References: </a:t>
            </a:r>
            <a:r>
              <a:rPr lang="en-US" sz="1400" i="1" dirty="0">
                <a:solidFill>
                  <a:srgbClr val="000000"/>
                </a:solidFill>
                <a:cs typeface="Times New Roman"/>
              </a:rPr>
              <a:t>(The Hobbies Gate, 2025)</a:t>
            </a:r>
            <a:br>
              <a:rPr lang="en-US" sz="1400" dirty="0">
                <a:solidFill>
                  <a:srgbClr val="000000"/>
                </a:solidFill>
                <a:cs typeface="Times New Roman"/>
              </a:rPr>
            </a:br>
            <a:endParaRPr lang="en-US" sz="14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F59BB398-78C2-CBDA-11E7-723309863569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30</a:t>
            </a:r>
          </a:p>
        </p:txBody>
      </p:sp>
    </p:spTree>
    <p:extLst>
      <p:ext uri="{BB962C8B-B14F-4D97-AF65-F5344CB8AC3E}">
        <p14:creationId xmlns:p14="http://schemas.microsoft.com/office/powerpoint/2010/main" val="32726646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ED017-BC22-7C36-C3AC-3503BBFC93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Data &amp; Simulation</a:t>
            </a:r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1B3BD5F-6480-8E00-6B83-465CED1B7F87}"/>
              </a:ext>
            </a:extLst>
          </p:cNvPr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5B85D41-9275-0884-44AB-984EEB7CAD6A}"/>
                </a:ext>
              </a:extLst>
            </p:cNvPr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3130D68-F1D4-8651-4DD8-38865758F08B}"/>
                </a:ext>
              </a:extLst>
            </p:cNvPr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DD526A92-5328-23D1-C1C4-03DA646C3A32}"/>
                </a:ext>
              </a:extLst>
            </p:cNvPr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4DA07CF-51A3-23C8-F50A-0FEB5F587B80}"/>
                </a:ext>
              </a:extLst>
            </p:cNvPr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D1536686-D3EF-3B04-B717-0857B5DC428E}"/>
                </a:ext>
              </a:extLst>
            </p:cNvPr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4AE37553-8973-3376-E5A2-443E5583A592}"/>
                </a:ext>
              </a:extLst>
            </p:cNvPr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533598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DED390-32BC-C001-E0D6-490FE6CBEF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979" y="2547668"/>
            <a:ext cx="5734050" cy="238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3ADC9B-A7AF-CC6C-FF76-F2DB148754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6507" y="123302"/>
            <a:ext cx="3280930" cy="23153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705EB0-5274-7459-9291-6B5DDC29D0CC}"/>
              </a:ext>
            </a:extLst>
          </p:cNvPr>
          <p:cNvSpPr txBox="1"/>
          <p:nvPr/>
        </p:nvSpPr>
        <p:spPr>
          <a:xfrm>
            <a:off x="408876" y="533380"/>
            <a:ext cx="371103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Compared VI-Grade simulation with real world data. </a:t>
            </a:r>
          </a:p>
          <a:p>
            <a:pPr marL="285750" indent="-285750">
              <a:buFont typeface="Calibri"/>
              <a:buChar char="-"/>
            </a:pPr>
            <a:endParaRPr lang="en-GB" sz="2000" dirty="0">
              <a:solidFill>
                <a:schemeClr val="bg2">
                  <a:lumMod val="10000"/>
                </a:schemeClr>
              </a:solidFill>
              <a:latin typeface="Times New Roman"/>
              <a:cs typeface="Times New Roman"/>
            </a:endParaRPr>
          </a:p>
          <a:p>
            <a:pPr marL="285750" indent="-285750">
              <a:buFont typeface="Calibri"/>
              <a:buChar char="-"/>
            </a:pPr>
            <a:r>
              <a:rPr lang="en-US" sz="2000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Created spreadsheet that contains all input values from VI-Grade </a:t>
            </a:r>
            <a:r>
              <a:rPr lang="en-US" sz="2000" i="1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(Balena, </a:t>
            </a:r>
            <a:r>
              <a:rPr lang="en-US" sz="2000" i="1" dirty="0" err="1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Mantriota</a:t>
            </a:r>
            <a:r>
              <a:rPr lang="en-US" sz="2000" i="1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 and Reina, 2021).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80A0B1B-E02A-816D-FEA3-B31EF01C7DA7}"/>
              </a:ext>
            </a:extLst>
          </p:cNvPr>
          <p:cNvSpPr txBox="1"/>
          <p:nvPr/>
        </p:nvSpPr>
        <p:spPr>
          <a:xfrm>
            <a:off x="-4777" y="122420"/>
            <a:ext cx="12201552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Initial Workings</a:t>
            </a:r>
            <a:endParaRPr lang="en-US"/>
          </a:p>
          <a:p>
            <a:pPr algn="ctr"/>
            <a:r>
              <a:rPr lang="en-US" sz="20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en-US" sz="16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pic>
        <p:nvPicPr>
          <p:cNvPr id="7" name="Picture 6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985ECE13-0068-8CC4-3B49-6B008246E4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4717" y="2891464"/>
            <a:ext cx="8953331" cy="3891327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10" name="Picture 9" descr="A yellow and purple squares&#10;&#10;AI-generated content may be incorrect.">
            <a:extLst>
              <a:ext uri="{FF2B5EF4-FFF2-40B4-BE49-F238E27FC236}">
                <a16:creationId xmlns:a16="http://schemas.microsoft.com/office/drawing/2014/main" id="{D9A39EF4-DD1E-10F2-79EB-05CD2EC831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4066" y="1015222"/>
            <a:ext cx="4035905" cy="69406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3653C7-5F95-87A7-D946-529E6619FA05}"/>
              </a:ext>
            </a:extLst>
          </p:cNvPr>
          <p:cNvSpPr txBox="1"/>
          <p:nvPr/>
        </p:nvSpPr>
        <p:spPr>
          <a:xfrm>
            <a:off x="2387808" y="2899468"/>
            <a:ext cx="1488163" cy="374976"/>
          </a:xfrm>
          <a:prstGeom prst="rect">
            <a:avLst/>
          </a:prstGeom>
          <a:solidFill>
            <a:srgbClr val="E1ECEC"/>
          </a:solidFill>
        </p:spPr>
        <p:txBody>
          <a:bodyPr wrap="square" rtlCol="0">
            <a:spAutoFit/>
          </a:bodyPr>
          <a:lstStyle/>
          <a:p>
            <a:r>
              <a:rPr lang="en-GB" b="1" u="sng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Original MCR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4DFF52-B326-8E11-7C19-F8C0D643EF06}"/>
              </a:ext>
            </a:extLst>
          </p:cNvPr>
          <p:cNvSpPr txBox="1"/>
          <p:nvPr/>
        </p:nvSpPr>
        <p:spPr>
          <a:xfrm>
            <a:off x="5076964" y="2905112"/>
            <a:ext cx="2126987" cy="374976"/>
          </a:xfrm>
          <a:prstGeom prst="rect">
            <a:avLst/>
          </a:prstGeom>
          <a:solidFill>
            <a:srgbClr val="E1ECEC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S2n(b)</a:t>
            </a:r>
            <a:endParaRPr lang="en-GB" b="1" u="sng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908247C7-5FF3-5F99-D415-55705C5A7AD8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32</a:t>
            </a:r>
          </a:p>
        </p:txBody>
      </p:sp>
    </p:spTree>
    <p:extLst>
      <p:ext uri="{BB962C8B-B14F-4D97-AF65-F5344CB8AC3E}">
        <p14:creationId xmlns:p14="http://schemas.microsoft.com/office/powerpoint/2010/main" val="23297416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aph showing a line&#10;&#10;AI-generated content may be incorrect.">
            <a:extLst>
              <a:ext uri="{FF2B5EF4-FFF2-40B4-BE49-F238E27FC236}">
                <a16:creationId xmlns:a16="http://schemas.microsoft.com/office/drawing/2014/main" id="{5DD1D339-D899-B10D-A116-5A3AA8B4F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39" y="389775"/>
            <a:ext cx="4457700" cy="2171700"/>
          </a:xfrm>
          <a:prstGeom prst="rect">
            <a:avLst/>
          </a:prstGeom>
        </p:spPr>
      </p:pic>
      <p:pic>
        <p:nvPicPr>
          <p:cNvPr id="4" name="Picture 3" descr="A graph showing a line graph&#10;&#10;AI-generated content may be incorrect.">
            <a:extLst>
              <a:ext uri="{FF2B5EF4-FFF2-40B4-BE49-F238E27FC236}">
                <a16:creationId xmlns:a16="http://schemas.microsoft.com/office/drawing/2014/main" id="{A91FAF20-988A-4E6E-0B27-4A24982BFF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74" y="5058255"/>
            <a:ext cx="4583381" cy="1771156"/>
          </a:xfrm>
          <a:prstGeom prst="rect">
            <a:avLst/>
          </a:prstGeom>
        </p:spPr>
      </p:pic>
      <p:pic>
        <p:nvPicPr>
          <p:cNvPr id="6" name="Picture 5" descr="A graph with blue and orange lines&#10;&#10;AI-generated content may be incorrect.">
            <a:extLst>
              <a:ext uri="{FF2B5EF4-FFF2-40B4-BE49-F238E27FC236}">
                <a16:creationId xmlns:a16="http://schemas.microsoft.com/office/drawing/2014/main" id="{454E2FA3-D414-081A-75C9-604F335879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4" y="2971290"/>
            <a:ext cx="4595257" cy="16679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07494B-E193-B5D8-9BFD-179BF2442F6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0964" y="4646049"/>
            <a:ext cx="449655" cy="4115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35F97ED-7BED-9909-0BCF-BC9850AEA76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0964" y="2563791"/>
            <a:ext cx="449655" cy="411555"/>
          </a:xfrm>
          <a:prstGeom prst="rect">
            <a:avLst/>
          </a:prstGeom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6C072BBC-48D7-6928-CBB8-EEEBBD19BE56}"/>
              </a:ext>
            </a:extLst>
          </p:cNvPr>
          <p:cNvCxnSpPr>
            <a:cxnSpLocks/>
          </p:cNvCxnSpPr>
          <p:nvPr/>
        </p:nvCxnSpPr>
        <p:spPr>
          <a:xfrm>
            <a:off x="4894890" y="382053"/>
            <a:ext cx="8964" cy="7446144"/>
          </a:xfrm>
          <a:prstGeom prst="straightConnector1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graph showing a number of data&#10;&#10;AI-generated content may be incorrect.">
            <a:extLst>
              <a:ext uri="{FF2B5EF4-FFF2-40B4-BE49-F238E27FC236}">
                <a16:creationId xmlns:a16="http://schemas.microsoft.com/office/drawing/2014/main" id="{294E5CD4-8179-D5EA-D1A6-5775F4C4D6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6805" y="393184"/>
            <a:ext cx="7026234" cy="26516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CDA51A-C160-CC22-476E-667F017C2EDA}"/>
              </a:ext>
            </a:extLst>
          </p:cNvPr>
          <p:cNvSpPr txBox="1"/>
          <p:nvPr/>
        </p:nvSpPr>
        <p:spPr>
          <a:xfrm>
            <a:off x="7712092" y="2896647"/>
            <a:ext cx="15833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Time  (Measured by no. data points)</a:t>
            </a:r>
          </a:p>
          <a:p>
            <a:endParaRPr lang="en-US" sz="7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22D681-884C-4131-1586-AC5E0751675F}"/>
              </a:ext>
            </a:extLst>
          </p:cNvPr>
          <p:cNvSpPr txBox="1"/>
          <p:nvPr/>
        </p:nvSpPr>
        <p:spPr>
          <a:xfrm>
            <a:off x="1533196" y="6676142"/>
            <a:ext cx="1557877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b="0" i="0" u="none" strike="noStrike" baseline="0">
                <a:solidFill>
                  <a:srgbClr val="000000"/>
                </a:solidFill>
                <a:latin typeface="Calibri"/>
              </a:rPr>
              <a:t>Time (Measured by no. data points)</a:t>
            </a:r>
            <a:endParaRPr lang="en-US"/>
          </a:p>
        </p:txBody>
      </p:sp>
      <p:pic>
        <p:nvPicPr>
          <p:cNvPr id="17" name="Picture 16" descr="A graph showing a number of data&#10;&#10;AI-generated content may be incorrect.">
            <a:extLst>
              <a:ext uri="{FF2B5EF4-FFF2-40B4-BE49-F238E27FC236}">
                <a16:creationId xmlns:a16="http://schemas.microsoft.com/office/drawing/2014/main" id="{64E826BB-5748-06F0-397B-9E78041AAC2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6122" y="3103785"/>
            <a:ext cx="7144988" cy="265165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7EE199F-AF2B-F427-7895-4EA483DFCDBC}"/>
              </a:ext>
            </a:extLst>
          </p:cNvPr>
          <p:cNvSpPr txBox="1"/>
          <p:nvPr/>
        </p:nvSpPr>
        <p:spPr>
          <a:xfrm>
            <a:off x="7837016" y="5596420"/>
            <a:ext cx="1583375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Time (Measured by no. data points)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93594FA-3182-3A68-68DE-FCB4A7007019}"/>
              </a:ext>
            </a:extLst>
          </p:cNvPr>
          <p:cNvSpPr/>
          <p:nvPr/>
        </p:nvSpPr>
        <p:spPr>
          <a:xfrm>
            <a:off x="860078" y="5970066"/>
            <a:ext cx="251011" cy="25101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FF73DDC-6577-F0E2-7F14-3E86D4258E0E}"/>
              </a:ext>
            </a:extLst>
          </p:cNvPr>
          <p:cNvSpPr/>
          <p:nvPr/>
        </p:nvSpPr>
        <p:spPr>
          <a:xfrm>
            <a:off x="1132220" y="5824922"/>
            <a:ext cx="251011" cy="25101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924F790-AAF9-A994-48DA-C5EB48FA5CFC}"/>
              </a:ext>
            </a:extLst>
          </p:cNvPr>
          <p:cNvSpPr/>
          <p:nvPr/>
        </p:nvSpPr>
        <p:spPr>
          <a:xfrm>
            <a:off x="1476934" y="5652566"/>
            <a:ext cx="378010" cy="34172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CAD8A6F-12BD-3461-3AF6-DBDC1288F867}"/>
              </a:ext>
            </a:extLst>
          </p:cNvPr>
          <p:cNvSpPr/>
          <p:nvPr/>
        </p:nvSpPr>
        <p:spPr>
          <a:xfrm rot="5400000">
            <a:off x="1894219" y="5716065"/>
            <a:ext cx="378010" cy="341724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A81DC94-B3A8-6281-67ED-9CEDEC712BA6}"/>
              </a:ext>
            </a:extLst>
          </p:cNvPr>
          <p:cNvGrpSpPr/>
          <p:nvPr/>
        </p:nvGrpSpPr>
        <p:grpSpPr>
          <a:xfrm rot="16200000">
            <a:off x="6752985" y="4456419"/>
            <a:ext cx="295837" cy="313766"/>
            <a:chOff x="6457149" y="5720443"/>
            <a:chExt cx="1075765" cy="914400"/>
          </a:xfrm>
        </p:grpSpPr>
        <p:pic>
          <p:nvPicPr>
            <p:cNvPr id="24" name="Graphic 23" descr="Arrow Right with solid fill">
              <a:extLst>
                <a:ext uri="{FF2B5EF4-FFF2-40B4-BE49-F238E27FC236}">
                  <a16:creationId xmlns:a16="http://schemas.microsoft.com/office/drawing/2014/main" id="{A5540D3E-DC5A-35FE-B2FA-9573AA13576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618514" y="5720443"/>
              <a:ext cx="914400" cy="914400"/>
            </a:xfrm>
            <a:prstGeom prst="rect">
              <a:avLst/>
            </a:prstGeom>
          </p:spPr>
        </p:pic>
        <p:pic>
          <p:nvPicPr>
            <p:cNvPr id="25" name="Graphic 24" descr="Arrow Right with solid fill">
              <a:extLst>
                <a:ext uri="{FF2B5EF4-FFF2-40B4-BE49-F238E27FC236}">
                  <a16:creationId xmlns:a16="http://schemas.microsoft.com/office/drawing/2014/main" id="{D56E0923-BAD6-5FDB-6443-DE993B733449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rot="10800000">
              <a:off x="6457149" y="5720443"/>
              <a:ext cx="914400" cy="9144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3A788EE-F1BB-F200-F354-A543B8FCC8D2}"/>
              </a:ext>
            </a:extLst>
          </p:cNvPr>
          <p:cNvGrpSpPr/>
          <p:nvPr/>
        </p:nvGrpSpPr>
        <p:grpSpPr>
          <a:xfrm rot="16200000">
            <a:off x="7326726" y="4321948"/>
            <a:ext cx="295837" cy="313766"/>
            <a:chOff x="6457149" y="5720443"/>
            <a:chExt cx="1075765" cy="914400"/>
          </a:xfrm>
        </p:grpSpPr>
        <p:pic>
          <p:nvPicPr>
            <p:cNvPr id="28" name="Graphic 27" descr="Arrow Right with solid fill">
              <a:extLst>
                <a:ext uri="{FF2B5EF4-FFF2-40B4-BE49-F238E27FC236}">
                  <a16:creationId xmlns:a16="http://schemas.microsoft.com/office/drawing/2014/main" id="{7B6948E7-75CB-2854-6F4D-7D9A5557020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618514" y="5720443"/>
              <a:ext cx="914400" cy="914400"/>
            </a:xfrm>
            <a:prstGeom prst="rect">
              <a:avLst/>
            </a:prstGeom>
          </p:spPr>
        </p:pic>
        <p:pic>
          <p:nvPicPr>
            <p:cNvPr id="29" name="Graphic 28" descr="Arrow Right with solid fill">
              <a:extLst>
                <a:ext uri="{FF2B5EF4-FFF2-40B4-BE49-F238E27FC236}">
                  <a16:creationId xmlns:a16="http://schemas.microsoft.com/office/drawing/2014/main" id="{BF2496CA-4A15-070B-D494-B8BA41A30F6A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rot="10800000">
              <a:off x="6457149" y="5720443"/>
              <a:ext cx="914400" cy="914400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D08F0D7-357F-E5D6-7237-A5151675B848}"/>
              </a:ext>
            </a:extLst>
          </p:cNvPr>
          <p:cNvGrpSpPr/>
          <p:nvPr/>
        </p:nvGrpSpPr>
        <p:grpSpPr>
          <a:xfrm rot="16200000">
            <a:off x="6277855" y="4635713"/>
            <a:ext cx="295837" cy="313766"/>
            <a:chOff x="6457149" y="5720443"/>
            <a:chExt cx="1075765" cy="914400"/>
          </a:xfrm>
        </p:grpSpPr>
        <p:pic>
          <p:nvPicPr>
            <p:cNvPr id="31" name="Graphic 30" descr="Arrow Right with solid fill">
              <a:extLst>
                <a:ext uri="{FF2B5EF4-FFF2-40B4-BE49-F238E27FC236}">
                  <a16:creationId xmlns:a16="http://schemas.microsoft.com/office/drawing/2014/main" id="{2C82123A-2BA6-CCBD-D724-4978CB0EE944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618514" y="5720443"/>
              <a:ext cx="914400" cy="914400"/>
            </a:xfrm>
            <a:prstGeom prst="rect">
              <a:avLst/>
            </a:prstGeom>
          </p:spPr>
        </p:pic>
        <p:pic>
          <p:nvPicPr>
            <p:cNvPr id="32" name="Graphic 31" descr="Arrow Right with solid fill">
              <a:extLst>
                <a:ext uri="{FF2B5EF4-FFF2-40B4-BE49-F238E27FC236}">
                  <a16:creationId xmlns:a16="http://schemas.microsoft.com/office/drawing/2014/main" id="{B88EA1D5-F1D3-D802-AACB-D5E2581EC81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rot="10800000">
              <a:off x="6457149" y="5720443"/>
              <a:ext cx="914400" cy="914400"/>
            </a:xfrm>
            <a:prstGeom prst="rect">
              <a:avLst/>
            </a:prstGeom>
          </p:spPr>
        </p:pic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B7ED35CE-8FB7-6DCA-07CE-3159512506F4}"/>
              </a:ext>
            </a:extLst>
          </p:cNvPr>
          <p:cNvSpPr txBox="1"/>
          <p:nvPr/>
        </p:nvSpPr>
        <p:spPr>
          <a:xfrm rot="16200000">
            <a:off x="4564259" y="4185815"/>
            <a:ext cx="993101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Speed (km/h)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7937BB8-0467-042A-0CA4-59CE4FCAC373}"/>
              </a:ext>
            </a:extLst>
          </p:cNvPr>
          <p:cNvSpPr txBox="1"/>
          <p:nvPr/>
        </p:nvSpPr>
        <p:spPr>
          <a:xfrm>
            <a:off x="1586984" y="4479788"/>
            <a:ext cx="1557877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b="0" i="0" u="none" strike="noStrike" baseline="0">
                <a:solidFill>
                  <a:srgbClr val="000000"/>
                </a:solidFill>
                <a:latin typeface="Calibri"/>
              </a:rPr>
              <a:t>Time (Measured by no. data points)</a:t>
            </a:r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4E55F3D-6FCB-C4D6-94A2-0F868B9EE09E}"/>
              </a:ext>
            </a:extLst>
          </p:cNvPr>
          <p:cNvSpPr txBox="1"/>
          <p:nvPr/>
        </p:nvSpPr>
        <p:spPr>
          <a:xfrm>
            <a:off x="1542160" y="2399977"/>
            <a:ext cx="1557877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 b="0" i="0" u="none" strike="noStrike" baseline="0">
                <a:solidFill>
                  <a:srgbClr val="000000"/>
                </a:solidFill>
                <a:latin typeface="Calibri"/>
              </a:rPr>
              <a:t>Time (Measured by no. data points)</a:t>
            </a:r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345D3B1-E663-7C96-465B-7A101EDAB5E3}"/>
              </a:ext>
            </a:extLst>
          </p:cNvPr>
          <p:cNvSpPr txBox="1"/>
          <p:nvPr/>
        </p:nvSpPr>
        <p:spPr>
          <a:xfrm rot="16200000">
            <a:off x="4644940" y="1397791"/>
            <a:ext cx="993101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Speed (km/h)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15D278C-21FB-ECC1-4893-3988A523E5E1}"/>
              </a:ext>
            </a:extLst>
          </p:cNvPr>
          <p:cNvSpPr txBox="1"/>
          <p:nvPr/>
        </p:nvSpPr>
        <p:spPr>
          <a:xfrm rot="16200000">
            <a:off x="-366330" y="1200567"/>
            <a:ext cx="993101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Speed (km/h)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AC39BE6-4C5B-A0E3-0647-556211CF5D57}"/>
              </a:ext>
            </a:extLst>
          </p:cNvPr>
          <p:cNvSpPr txBox="1"/>
          <p:nvPr/>
        </p:nvSpPr>
        <p:spPr>
          <a:xfrm rot="16200000">
            <a:off x="-357365" y="3594144"/>
            <a:ext cx="993101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Speed (km/h)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F923685-B800-0C27-D1D5-9CA87F74F9A4}"/>
              </a:ext>
            </a:extLst>
          </p:cNvPr>
          <p:cNvSpPr txBox="1"/>
          <p:nvPr/>
        </p:nvSpPr>
        <p:spPr>
          <a:xfrm rot="16200000">
            <a:off x="-312541" y="5871180"/>
            <a:ext cx="993101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Speed (km/h)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39A6B74-8C25-23D1-BBD7-2160463D58A7}"/>
              </a:ext>
            </a:extLst>
          </p:cNvPr>
          <p:cNvSpPr txBox="1"/>
          <p:nvPr/>
        </p:nvSpPr>
        <p:spPr>
          <a:xfrm>
            <a:off x="-4777" y="-83768"/>
            <a:ext cx="1219258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solidFill>
                  <a:schemeClr val="bg2">
                    <a:lumMod val="10000"/>
                  </a:schemeClr>
                </a:solidFill>
                <a:cs typeface="Times New Roman"/>
              </a:rPr>
              <a:t>Creating an Accurate Speed Trace</a:t>
            </a:r>
          </a:p>
          <a:p>
            <a:pPr algn="ctr"/>
            <a:r>
              <a:rPr lang="en-US" sz="20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en-US" sz="16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FCAEE9F-AA81-DB4F-20EB-8B189B548894}"/>
              </a:ext>
            </a:extLst>
          </p:cNvPr>
          <p:cNvSpPr txBox="1"/>
          <p:nvPr/>
        </p:nvSpPr>
        <p:spPr>
          <a:xfrm>
            <a:off x="5285676" y="5974957"/>
            <a:ext cx="371103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- Increased peak tyre coefficient </a:t>
            </a:r>
            <a:r>
              <a:rPr lang="en-GB" sz="2000" i="1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(Groot and Winter, 2011).</a:t>
            </a:r>
            <a:endParaRPr lang="en-GB" sz="2000" i="1" dirty="0">
              <a:solidFill>
                <a:schemeClr val="bg2">
                  <a:lumMod val="10000"/>
                </a:schemeClr>
              </a:solidFill>
              <a:cs typeface="Times New Roman"/>
            </a:endParaRPr>
          </a:p>
          <a:p>
            <a:pPr marL="285750" indent="-285750">
              <a:buFont typeface="Calibri"/>
              <a:buChar char="-"/>
            </a:pPr>
            <a:endParaRPr lang="en-GB" sz="2000" dirty="0">
              <a:solidFill>
                <a:schemeClr val="bg2">
                  <a:lumMod val="10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65AEA70-C61F-94EF-0AE8-539A04BE3CBD}"/>
              </a:ext>
            </a:extLst>
          </p:cNvPr>
          <p:cNvSpPr txBox="1"/>
          <p:nvPr/>
        </p:nvSpPr>
        <p:spPr>
          <a:xfrm>
            <a:off x="9131534" y="5831521"/>
            <a:ext cx="3711038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- Increased aerodynamic downforce </a:t>
            </a:r>
            <a:r>
              <a:rPr lang="en-GB" sz="2000" i="1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(</a:t>
            </a:r>
            <a:r>
              <a:rPr lang="en-GB" sz="2000" i="1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Srivastava</a:t>
            </a:r>
            <a:r>
              <a:rPr lang="en-GB" sz="2000" i="1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, S and </a:t>
            </a:r>
            <a:r>
              <a:rPr lang="en-GB" sz="2000" i="1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Sankaran</a:t>
            </a:r>
            <a:r>
              <a:rPr lang="en-GB" sz="2000" i="1" dirty="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, 2022).</a:t>
            </a:r>
            <a:endParaRPr lang="en-GB" sz="2000" i="1" dirty="0">
              <a:solidFill>
                <a:schemeClr val="bg2">
                  <a:lumMod val="10000"/>
                </a:schemeClr>
              </a:solidFill>
              <a:cs typeface="Times New Roman"/>
            </a:endParaRPr>
          </a:p>
          <a:p>
            <a:pPr marL="285750" indent="-285750">
              <a:buFont typeface="Calibri"/>
              <a:buChar char="-"/>
            </a:pPr>
            <a:endParaRPr lang="en-GB" sz="2000" dirty="0">
              <a:solidFill>
                <a:schemeClr val="bg2">
                  <a:lumMod val="10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5E4568C-6964-1C68-F659-280F8C0B273F}"/>
              </a:ext>
            </a:extLst>
          </p:cNvPr>
          <p:cNvSpPr/>
          <p:nvPr/>
        </p:nvSpPr>
        <p:spPr>
          <a:xfrm rot="5400000">
            <a:off x="3023611" y="5394028"/>
            <a:ext cx="378010" cy="44151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lose up of a logo&#10;&#10;AI-generated content may be incorrect.">
            <a:extLst>
              <a:ext uri="{FF2B5EF4-FFF2-40B4-BE49-F238E27FC236}">
                <a16:creationId xmlns:a16="http://schemas.microsoft.com/office/drawing/2014/main" id="{7EFA9D65-0926-529E-4A94-1D59B67E36F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36319" y="1617208"/>
            <a:ext cx="491218" cy="3760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904EEFE-3340-5FDD-5436-94A2EC133E1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68952" y="1575479"/>
            <a:ext cx="154668" cy="17825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5303F62-36CC-5906-B2EB-A675160A9B3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67818" y="1809750"/>
            <a:ext cx="138793" cy="181429"/>
          </a:xfrm>
          <a:prstGeom prst="rect">
            <a:avLst/>
          </a:prstGeom>
        </p:spPr>
      </p:pic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56F8AC47-18AA-F438-9DA2-54DCC889076C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33</a:t>
            </a:r>
          </a:p>
        </p:txBody>
      </p:sp>
    </p:spTree>
    <p:extLst>
      <p:ext uri="{BB962C8B-B14F-4D97-AF65-F5344CB8AC3E}">
        <p14:creationId xmlns:p14="http://schemas.microsoft.com/office/powerpoint/2010/main" val="13788731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027A196-69C5-85F2-0A13-70287ADA897F}"/>
              </a:ext>
            </a:extLst>
          </p:cNvPr>
          <p:cNvSpPr txBox="1"/>
          <p:nvPr/>
        </p:nvSpPr>
        <p:spPr>
          <a:xfrm>
            <a:off x="-4777" y="29963"/>
            <a:ext cx="1219258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solidFill>
                  <a:schemeClr val="bg2">
                    <a:lumMod val="10000"/>
                  </a:schemeClr>
                </a:solidFill>
                <a:cs typeface="Times New Roman"/>
              </a:rPr>
              <a:t>Combined Speed Trace</a:t>
            </a:r>
          </a:p>
          <a:p>
            <a:pPr algn="ctr"/>
            <a:r>
              <a:rPr lang="en-US" sz="20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en-US" sz="16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CAEF857-AFB7-C425-52D6-FDD538F1A1EF}"/>
              </a:ext>
            </a:extLst>
          </p:cNvPr>
          <p:cNvCxnSpPr/>
          <p:nvPr/>
        </p:nvCxnSpPr>
        <p:spPr>
          <a:xfrm flipV="1">
            <a:off x="-2302" y="3099583"/>
            <a:ext cx="12430158" cy="2437"/>
          </a:xfrm>
          <a:prstGeom prst="straightConnector1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F8AE94E-BC26-5709-2ADC-77A0A75AD2E0}"/>
              </a:ext>
            </a:extLst>
          </p:cNvPr>
          <p:cNvSpPr txBox="1"/>
          <p:nvPr/>
        </p:nvSpPr>
        <p:spPr>
          <a:xfrm>
            <a:off x="-4778" y="3100708"/>
            <a:ext cx="1219258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>
                <a:solidFill>
                  <a:schemeClr val="bg2">
                    <a:lumMod val="10000"/>
                  </a:schemeClr>
                </a:solidFill>
                <a:cs typeface="Times New Roman"/>
              </a:rPr>
              <a:t>Simulating Droop Stops</a:t>
            </a:r>
          </a:p>
          <a:p>
            <a:pPr algn="ctr"/>
            <a:r>
              <a:rPr lang="en-US" sz="20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en-US" sz="16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A0D5611-1B55-51B8-002E-43DB972D4A2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26" t="17725" r="2844" b="3036"/>
          <a:stretch>
            <a:fillRect/>
          </a:stretch>
        </p:blipFill>
        <p:spPr>
          <a:xfrm>
            <a:off x="7379810" y="3634915"/>
            <a:ext cx="4603285" cy="3141312"/>
          </a:xfrm>
          <a:prstGeom prst="rect">
            <a:avLst/>
          </a:prstGeom>
        </p:spPr>
      </p:pic>
      <p:pic>
        <p:nvPicPr>
          <p:cNvPr id="9" name="Picture 8" descr="A graph of a graph&#10;&#10;AI-generated content may be incorrect.">
            <a:extLst>
              <a:ext uri="{FF2B5EF4-FFF2-40B4-BE49-F238E27FC236}">
                <a16:creationId xmlns:a16="http://schemas.microsoft.com/office/drawing/2014/main" id="{86AEDF8A-DC38-F92B-284A-3B4B6B04CA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873" y="3583213"/>
            <a:ext cx="5358397" cy="32203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80C524-9462-B665-005D-24163D631BB3}"/>
              </a:ext>
            </a:extLst>
          </p:cNvPr>
          <p:cNvSpPr txBox="1"/>
          <p:nvPr/>
        </p:nvSpPr>
        <p:spPr>
          <a:xfrm>
            <a:off x="7245105" y="1040100"/>
            <a:ext cx="3711038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2">
                    <a:lumMod val="10000"/>
                  </a:schemeClr>
                </a:solidFill>
                <a:latin typeface="Times New Roman"/>
                <a:cs typeface="Times New Roman"/>
              </a:rPr>
              <a:t>Created a speed trace with increased downforce and peak friction coefficient increased.</a:t>
            </a:r>
            <a:endParaRPr lang="en-GB" sz="2000">
              <a:solidFill>
                <a:schemeClr val="bg2">
                  <a:lumMod val="10000"/>
                </a:schemeClr>
              </a:solidFill>
              <a:cs typeface="Times New Roman"/>
            </a:endParaRPr>
          </a:p>
          <a:p>
            <a:pPr marL="285750" indent="-285750">
              <a:buFont typeface="Calibri"/>
              <a:buChar char="-"/>
            </a:pPr>
            <a:endParaRPr lang="en-GB" sz="2000">
              <a:solidFill>
                <a:schemeClr val="bg2">
                  <a:lumMod val="10000"/>
                </a:schemeClr>
              </a:solidFill>
              <a:latin typeface="Times New Roman"/>
              <a:cs typeface="Times New Roman"/>
            </a:endParaRPr>
          </a:p>
        </p:txBody>
      </p:sp>
      <p:pic>
        <p:nvPicPr>
          <p:cNvPr id="10" name="Picture 9" descr="A graph showing a number of data&#10;&#10;AI-generated content may be incorrect.">
            <a:extLst>
              <a:ext uri="{FF2B5EF4-FFF2-40B4-BE49-F238E27FC236}">
                <a16:creationId xmlns:a16="http://schemas.microsoft.com/office/drawing/2014/main" id="{775E29CF-998C-A6B7-557A-C5CF7E6C1A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0330" y="599488"/>
            <a:ext cx="6275295" cy="2368977"/>
          </a:xfrm>
          <a:prstGeom prst="rect">
            <a:avLst/>
          </a:prstGeom>
        </p:spPr>
      </p:pic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52E2099-6DB8-74A2-5834-F339D334BBD4}"/>
              </a:ext>
            </a:extLst>
          </p:cNvPr>
          <p:cNvSpPr txBox="1">
            <a:spLocks/>
          </p:cNvSpPr>
          <p:nvPr/>
        </p:nvSpPr>
        <p:spPr>
          <a:xfrm>
            <a:off x="-104202" y="20216"/>
            <a:ext cx="492369" cy="2834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b="0" i="0" kern="120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>
                <a:cs typeface="Times New Roman"/>
              </a:rPr>
              <a:t>34</a:t>
            </a:r>
          </a:p>
        </p:txBody>
      </p:sp>
    </p:spTree>
    <p:extLst>
      <p:ext uri="{BB962C8B-B14F-4D97-AF65-F5344CB8AC3E}">
        <p14:creationId xmlns:p14="http://schemas.microsoft.com/office/powerpoint/2010/main" val="38854848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80216D2-46BA-CA17-A49E-75D2E78F2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F355564-781E-3708-C7EF-4662444028AF}"/>
              </a:ext>
            </a:extLst>
          </p:cNvPr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6E86BA1C-27E0-62C1-ADC1-B43394C17AC1}"/>
                </a:ext>
              </a:extLst>
            </p:cNvPr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AAF0628-CF17-4E60-CAAA-7C92D1704F1C}"/>
                </a:ext>
              </a:extLst>
            </p:cNvPr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B5EF49AE-685A-96EC-F667-0095433A4E4B}"/>
                </a:ext>
              </a:extLst>
            </p:cNvPr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9770E316-AB6D-1AEE-1501-6F4F6E934F85}"/>
                </a:ext>
              </a:extLst>
            </p:cNvPr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D770053-47D4-F5D7-FD04-AE428989495E}"/>
                </a:ext>
              </a:extLst>
            </p:cNvPr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7ACBE608-C1D1-785C-D918-8016E6C31984}"/>
                </a:ext>
              </a:extLst>
            </p:cNvPr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CA712978-B259-6ED5-D217-417625877D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-1022" b="7400"/>
          <a:stretch>
            <a:fillRect/>
          </a:stretch>
        </p:blipFill>
        <p:spPr>
          <a:xfrm>
            <a:off x="94639" y="6197212"/>
            <a:ext cx="2098600" cy="5838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476221-321F-9110-299B-4C4C10EC2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5965" y="6230419"/>
            <a:ext cx="1431396" cy="62758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06EF6FA-0C0B-6210-8B7B-7B68758078F3}"/>
              </a:ext>
            </a:extLst>
          </p:cNvPr>
          <p:cNvSpPr/>
          <p:nvPr/>
        </p:nvSpPr>
        <p:spPr>
          <a:xfrm>
            <a:off x="3240087" y="1331007"/>
            <a:ext cx="8588523" cy="2179178"/>
          </a:xfrm>
          <a:prstGeom prst="rect">
            <a:avLst/>
          </a:prstGeom>
          <a:solidFill>
            <a:schemeClr val="bg1">
              <a:alpha val="50196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Thanks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3532845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72838-25F4-C6D3-C371-A0D9BDFBA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60" y="224073"/>
            <a:ext cx="2363412" cy="850125"/>
          </a:xfrm>
        </p:spPr>
        <p:txBody>
          <a:bodyPr/>
          <a:lstStyle/>
          <a:p>
            <a:r>
              <a:rPr lang="en-GB" u="sng">
                <a:solidFill>
                  <a:srgbClr val="000000"/>
                </a:solidFill>
              </a:rPr>
              <a:t>Appendix</a:t>
            </a:r>
          </a:p>
        </p:txBody>
      </p:sp>
      <p:pic>
        <p:nvPicPr>
          <p:cNvPr id="7" name="Content Placeholder 6" descr="A screenshot of a chat&#10;&#10;AI-generated content may be incorrect.">
            <a:extLst>
              <a:ext uri="{FF2B5EF4-FFF2-40B4-BE49-F238E27FC236}">
                <a16:creationId xmlns:a16="http://schemas.microsoft.com/office/drawing/2014/main" id="{23759E52-633F-C37F-B8CB-460CFBDDAC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829" t="3117" r="5680" b="10072"/>
          <a:stretch>
            <a:fillRect/>
          </a:stretch>
        </p:blipFill>
        <p:spPr>
          <a:xfrm>
            <a:off x="655561" y="1074199"/>
            <a:ext cx="4696086" cy="2871322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E33532F-58B5-6047-4EC2-C9E23D34C8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961" t="13719" r="9605" b="29298"/>
          <a:stretch>
            <a:fillRect/>
          </a:stretch>
        </p:blipFill>
        <p:spPr>
          <a:xfrm>
            <a:off x="5834464" y="1074198"/>
            <a:ext cx="5701975" cy="27332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EA1E9C-06BC-6986-A215-34E2F7B28FB6}"/>
              </a:ext>
            </a:extLst>
          </p:cNvPr>
          <p:cNvSpPr txBox="1"/>
          <p:nvPr/>
        </p:nvSpPr>
        <p:spPr>
          <a:xfrm>
            <a:off x="6612556" y="539015"/>
            <a:ext cx="492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>
                <a:solidFill>
                  <a:srgbClr val="000000"/>
                </a:solidFill>
              </a:rPr>
              <a:t>Aluminium Alloy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876107-99CC-6E0F-8D8B-7A24071E256E}"/>
              </a:ext>
            </a:extLst>
          </p:cNvPr>
          <p:cNvSpPr txBox="1"/>
          <p:nvPr/>
        </p:nvSpPr>
        <p:spPr>
          <a:xfrm>
            <a:off x="8148346" y="3945521"/>
            <a:ext cx="33880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000000"/>
                </a:solidFill>
              </a:rPr>
              <a:t>Max Deformation = </a:t>
            </a:r>
            <a:r>
              <a:rPr lang="en-GB" b="1">
                <a:solidFill>
                  <a:srgbClr val="000000"/>
                </a:solidFill>
              </a:rPr>
              <a:t>0.24585 mm</a:t>
            </a:r>
          </a:p>
          <a:p>
            <a:r>
              <a:rPr lang="en-GB">
                <a:solidFill>
                  <a:srgbClr val="000000"/>
                </a:solidFill>
              </a:rPr>
              <a:t>Max Stress = </a:t>
            </a:r>
            <a:r>
              <a:rPr lang="en-GB" b="1">
                <a:solidFill>
                  <a:srgbClr val="000000"/>
                </a:solidFill>
              </a:rPr>
              <a:t>96.136 </a:t>
            </a:r>
            <a:r>
              <a:rPr lang="en-GB" b="1" err="1">
                <a:solidFill>
                  <a:srgbClr val="000000"/>
                </a:solidFill>
              </a:rPr>
              <a:t>Mpa</a:t>
            </a:r>
            <a:endParaRPr lang="en-GB" b="1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Max Strain = </a:t>
            </a:r>
            <a:r>
              <a:rPr lang="en-GB" b="1">
                <a:solidFill>
                  <a:srgbClr val="000000"/>
                </a:solidFill>
              </a:rPr>
              <a:t>1.354 x 10^3</a:t>
            </a:r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6A6EABDA-0177-379C-2556-FC600C38B2E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3397115"/>
              </p:ext>
            </p:extLst>
          </p:nvPr>
        </p:nvGraphicFramePr>
        <p:xfrm>
          <a:off x="655560" y="4132032"/>
          <a:ext cx="6545655" cy="2469669"/>
        </p:xfrm>
        <a:graphic>
          <a:graphicData uri="http://schemas.openxmlformats.org/drawingml/2006/table">
            <a:tbl>
              <a:tblPr firstRow="1" bandRow="1"/>
              <a:tblGrid>
                <a:gridCol w="1309131">
                  <a:extLst>
                    <a:ext uri="{9D8B030D-6E8A-4147-A177-3AD203B41FA5}">
                      <a16:colId xmlns:a16="http://schemas.microsoft.com/office/drawing/2014/main" val="1882700563"/>
                    </a:ext>
                  </a:extLst>
                </a:gridCol>
                <a:gridCol w="1309131">
                  <a:extLst>
                    <a:ext uri="{9D8B030D-6E8A-4147-A177-3AD203B41FA5}">
                      <a16:colId xmlns:a16="http://schemas.microsoft.com/office/drawing/2014/main" val="900847947"/>
                    </a:ext>
                  </a:extLst>
                </a:gridCol>
                <a:gridCol w="1309131">
                  <a:extLst>
                    <a:ext uri="{9D8B030D-6E8A-4147-A177-3AD203B41FA5}">
                      <a16:colId xmlns:a16="http://schemas.microsoft.com/office/drawing/2014/main" val="3626250099"/>
                    </a:ext>
                  </a:extLst>
                </a:gridCol>
                <a:gridCol w="1309131">
                  <a:extLst>
                    <a:ext uri="{9D8B030D-6E8A-4147-A177-3AD203B41FA5}">
                      <a16:colId xmlns:a16="http://schemas.microsoft.com/office/drawing/2014/main" val="1617967338"/>
                    </a:ext>
                  </a:extLst>
                </a:gridCol>
                <a:gridCol w="1309131">
                  <a:extLst>
                    <a:ext uri="{9D8B030D-6E8A-4147-A177-3AD203B41FA5}">
                      <a16:colId xmlns:a16="http://schemas.microsoft.com/office/drawing/2014/main" val="2304743676"/>
                    </a:ext>
                  </a:extLst>
                </a:gridCol>
              </a:tblGrid>
              <a:tr h="1029029"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Factor of 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Density (g/mm^3)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Total Mass (g)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Yield Strength (Mpa)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8525821"/>
                  </a:ext>
                </a:extLst>
              </a:tr>
              <a:tr h="72032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rgbClr val="000000"/>
                          </a:solidFill>
                        </a:rPr>
                        <a:t>Carbon Steel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>
                          <a:solidFill>
                            <a:srgbClr val="000000"/>
                          </a:solidFill>
                        </a:rPr>
                        <a:t>1.38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0.00785</a:t>
                      </a:r>
                    </a:p>
                    <a:p>
                      <a:pPr algn="ctr"/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81.58</a:t>
                      </a:r>
                    </a:p>
                    <a:p>
                      <a:pPr algn="ctr"/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9.3x10^8</a:t>
                      </a:r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8190965"/>
                  </a:ext>
                </a:extLst>
              </a:tr>
              <a:tr h="72032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rgbClr val="000000"/>
                          </a:solidFill>
                        </a:rPr>
                        <a:t>Aluminium Alloy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2.9</a:t>
                      </a:r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0.00277</a:t>
                      </a:r>
                    </a:p>
                    <a:p>
                      <a:pPr algn="ctr"/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30.75</a:t>
                      </a:r>
                    </a:p>
                    <a:p>
                      <a:pPr algn="ctr"/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u="sng">
                          <a:solidFill>
                            <a:srgbClr val="000000"/>
                          </a:solidFill>
                        </a:rPr>
                        <a:t>2.8x10^8</a:t>
                      </a:r>
                      <a:endParaRPr lang="en-GB" b="1" u="sng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6837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19980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able with numbers and numbers&#10;&#10;AI-generated content may be incorrect.">
            <a:extLst>
              <a:ext uri="{FF2B5EF4-FFF2-40B4-BE49-F238E27FC236}">
                <a16:creationId xmlns:a16="http://schemas.microsoft.com/office/drawing/2014/main" id="{303B6E01-ADE3-F94C-BC12-91DF3955A6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90" y="124587"/>
            <a:ext cx="5118210" cy="4941189"/>
          </a:xfrm>
          <a:prstGeom prst="rect">
            <a:avLst/>
          </a:prstGeom>
        </p:spPr>
      </p:pic>
      <p:pic>
        <p:nvPicPr>
          <p:cNvPr id="7" name="Picture 6" descr="A graph with numbers and a line&#10;&#10;AI-generated content may be incorrect.">
            <a:extLst>
              <a:ext uri="{FF2B5EF4-FFF2-40B4-BE49-F238E27FC236}">
                <a16:creationId xmlns:a16="http://schemas.microsoft.com/office/drawing/2014/main" id="{291CEB1F-DB6C-8944-FF15-FD788A71F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166" y="209550"/>
            <a:ext cx="5174786" cy="3005288"/>
          </a:xfrm>
          <a:prstGeom prst="rect">
            <a:avLst/>
          </a:prstGeom>
        </p:spPr>
      </p:pic>
      <p:pic>
        <p:nvPicPr>
          <p:cNvPr id="9" name="Picture 8" descr="A graph with a line going up&#10;&#10;AI-generated content may be incorrect.">
            <a:extLst>
              <a:ext uri="{FF2B5EF4-FFF2-40B4-BE49-F238E27FC236}">
                <a16:creationId xmlns:a16="http://schemas.microsoft.com/office/drawing/2014/main" id="{4C66EAB7-65F0-E7AD-DD0E-A4F731582F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0165" y="3429000"/>
            <a:ext cx="5213383" cy="308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4888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AA48111-59CC-ABA1-313E-A6D442D74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BCC019F-BA81-4C83-B5B8-39B689402C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71" t="22888" r="55223" b="47398"/>
          <a:stretch>
            <a:fillRect/>
          </a:stretch>
        </p:blipFill>
        <p:spPr>
          <a:xfrm>
            <a:off x="273533" y="4202381"/>
            <a:ext cx="11644933" cy="240956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060DDAA-CF9B-7C35-F0EE-8D85A757E934}"/>
              </a:ext>
            </a:extLst>
          </p:cNvPr>
          <p:cNvSpPr txBox="1"/>
          <p:nvPr/>
        </p:nvSpPr>
        <p:spPr>
          <a:xfrm>
            <a:off x="273533" y="3740716"/>
            <a:ext cx="3618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S2n (b) Attitude Study Data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3A1292A-4A21-5EAE-3D57-A9025E21E3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533" y="871692"/>
            <a:ext cx="11707450" cy="240956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92E89F1-5799-1871-52D8-EA605571396E}"/>
              </a:ext>
            </a:extLst>
          </p:cNvPr>
          <p:cNvSpPr txBox="1"/>
          <p:nvPr/>
        </p:nvSpPr>
        <p:spPr>
          <a:xfrm>
            <a:off x="273532" y="410027"/>
            <a:ext cx="3182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S2n Attitude Study Data</a:t>
            </a:r>
          </a:p>
        </p:txBody>
      </p:sp>
    </p:spTree>
    <p:extLst>
      <p:ext uri="{BB962C8B-B14F-4D97-AF65-F5344CB8AC3E}">
        <p14:creationId xmlns:p14="http://schemas.microsoft.com/office/powerpoint/2010/main" val="734241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785ACA-5D77-DE8B-31A5-961EDE829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56" y="304800"/>
            <a:ext cx="3733800" cy="3124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D153D7-400D-EF02-62F9-7F2E97BF0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47" y="304800"/>
            <a:ext cx="7603297" cy="2130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1398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06EA81E4-F954-32FA-11F0-6B52CE02BA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C3199AD-D441-2539-27AE-C79A31726E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945" t="-805" r="122" b="3012"/>
          <a:stretch>
            <a:fillRect/>
          </a:stretch>
        </p:blipFill>
        <p:spPr>
          <a:xfrm>
            <a:off x="625384" y="450320"/>
            <a:ext cx="3032147" cy="4101011"/>
          </a:xfrm>
          <a:prstGeom prst="rect">
            <a:avLst/>
          </a:prstGeom>
        </p:spPr>
      </p:pic>
      <p:pic>
        <p:nvPicPr>
          <p:cNvPr id="12" name="Picture 11" descr="A number on a white background&#10;&#10;AI-generated content may be incorrect.">
            <a:extLst>
              <a:ext uri="{FF2B5EF4-FFF2-40B4-BE49-F238E27FC236}">
                <a16:creationId xmlns:a16="http://schemas.microsoft.com/office/drawing/2014/main" id="{C2FE03FD-C667-873C-0949-8EC2A8CCE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2800" y="451612"/>
            <a:ext cx="5656178" cy="1170906"/>
          </a:xfrm>
          <a:prstGeom prst="rect">
            <a:avLst/>
          </a:prstGeom>
        </p:spPr>
      </p:pic>
      <p:pic>
        <p:nvPicPr>
          <p:cNvPr id="13" name="Picture 12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CCAC16B5-F50C-1E37-0A65-65FC6E8364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9557" y="1833562"/>
            <a:ext cx="6159499" cy="133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9628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8BC5EFD1-8D92-C157-52AD-A29E0AA33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6DC34CB-36FD-C8B3-AD37-41A8EB88B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017" y="657670"/>
            <a:ext cx="6963312" cy="1431020"/>
          </a:xfrm>
          <a:prstGeom prst="rect">
            <a:avLst/>
          </a:prstGeom>
          <a:solidFill>
            <a:srgbClr val="F6F7F9"/>
          </a:solidFill>
          <a:ln>
            <a:solidFill>
              <a:srgbClr val="000000"/>
            </a:solidFill>
          </a:ln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84ACBF7-C8DB-F2D9-B49F-681896A6EE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307" t="74753" r="17269" b="4747"/>
          <a:stretch>
            <a:fillRect/>
          </a:stretch>
        </p:blipFill>
        <p:spPr bwMode="auto">
          <a:xfrm>
            <a:off x="234071" y="2887541"/>
            <a:ext cx="5238281" cy="2641952"/>
          </a:xfrm>
          <a:prstGeom prst="rect">
            <a:avLst/>
          </a:prstGeom>
          <a:ln>
            <a:noFill/>
          </a:ln>
          <a:effectLst/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327465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4F6E9B-3EB6-0DE4-3C6B-46BB5D6426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711" y="672862"/>
            <a:ext cx="10952699" cy="43533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2350A8-E0FF-6E5D-2846-D3F0BE745291}"/>
              </a:ext>
            </a:extLst>
          </p:cNvPr>
          <p:cNvSpPr txBox="1"/>
          <p:nvPr/>
        </p:nvSpPr>
        <p:spPr>
          <a:xfrm>
            <a:off x="454712" y="5026202"/>
            <a:ext cx="43624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solidFill>
                  <a:srgbClr val="000000"/>
                </a:solidFill>
                <a:cs typeface="Times New Roman"/>
              </a:rPr>
              <a:t>VI-Grade Inputs Excel Sheet</a:t>
            </a:r>
            <a:endParaRPr lang="en-US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4306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465343-F8E8-CBF0-59FA-2C9DBF54F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2170084-3265-933C-0789-99B688B86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901" y="2178025"/>
            <a:ext cx="6334194" cy="4469973"/>
          </a:xfrm>
          <a:prstGeom prst="rect">
            <a:avLst/>
          </a:prstGeom>
        </p:spPr>
      </p:pic>
      <p:pic>
        <p:nvPicPr>
          <p:cNvPr id="5" name="Picture 4" descr="A yellow and purple squares&#10;&#10;AI-generated content may be incorrect.">
            <a:extLst>
              <a:ext uri="{FF2B5EF4-FFF2-40B4-BE49-F238E27FC236}">
                <a16:creationId xmlns:a16="http://schemas.microsoft.com/office/drawing/2014/main" id="{2371E823-EC5D-6F29-7B5E-8224496358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216" y="210002"/>
            <a:ext cx="10775565" cy="185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81576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865986-9C25-FFEB-C874-BB2D3CCCCB77}"/>
              </a:ext>
            </a:extLst>
          </p:cNvPr>
          <p:cNvSpPr txBox="1"/>
          <p:nvPr/>
        </p:nvSpPr>
        <p:spPr>
          <a:xfrm>
            <a:off x="2779413" y="1831654"/>
            <a:ext cx="51242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</a:rPr>
              <a:t>Cara’s Belbin Model Personality Test</a:t>
            </a:r>
          </a:p>
        </p:txBody>
      </p:sp>
      <p:pic>
        <p:nvPicPr>
          <p:cNvPr id="3" name="Picture 2" descr="A pink sheet of paper with writing on it&#10;&#10;AI-generated content may be incorrect.">
            <a:extLst>
              <a:ext uri="{FF2B5EF4-FFF2-40B4-BE49-F238E27FC236}">
                <a16:creationId xmlns:a16="http://schemas.microsoft.com/office/drawing/2014/main" id="{E72F02F2-42FF-0AA5-AAAE-11724BA6E2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072" y="2471988"/>
            <a:ext cx="6195695" cy="4318635"/>
          </a:xfrm>
          <a:prstGeom prst="rect">
            <a:avLst/>
          </a:prstGeom>
        </p:spPr>
      </p:pic>
      <p:pic>
        <p:nvPicPr>
          <p:cNvPr id="4" name="Picture 3" descr="A grid of numbers with blue writing&#10;&#10;AI-generated content may be incorrect.">
            <a:extLst>
              <a:ext uri="{FF2B5EF4-FFF2-40B4-BE49-F238E27FC236}">
                <a16:creationId xmlns:a16="http://schemas.microsoft.com/office/drawing/2014/main" id="{6A33788B-A901-2317-FDFF-6249E0F9C3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394" y="2471988"/>
            <a:ext cx="4416499" cy="4278137"/>
          </a:xfrm>
          <a:prstGeom prst="rect">
            <a:avLst/>
          </a:prstGeom>
        </p:spPr>
      </p:pic>
      <p:pic>
        <p:nvPicPr>
          <p:cNvPr id="5" name="Picture 4" descr="A table of tasks with text&#10;&#10;AI-generated content may be incorrect.">
            <a:extLst>
              <a:ext uri="{FF2B5EF4-FFF2-40B4-BE49-F238E27FC236}">
                <a16:creationId xmlns:a16="http://schemas.microsoft.com/office/drawing/2014/main" id="{6628CD91-8FDE-4A1E-10C2-882CF08A8B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0457" y="67377"/>
            <a:ext cx="5251310" cy="22484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9A211E-DA6D-E9C1-E869-DE487A6ED72C}"/>
              </a:ext>
            </a:extLst>
          </p:cNvPr>
          <p:cNvSpPr txBox="1"/>
          <p:nvPr/>
        </p:nvSpPr>
        <p:spPr>
          <a:xfrm>
            <a:off x="4043973" y="2644660"/>
            <a:ext cx="164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</a:rPr>
              <a:t>Scoring Card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F1382D-6B76-2703-1A40-B1B615D9F230}"/>
              </a:ext>
            </a:extLst>
          </p:cNvPr>
          <p:cNvSpPr txBox="1"/>
          <p:nvPr/>
        </p:nvSpPr>
        <p:spPr>
          <a:xfrm>
            <a:off x="6948027" y="199176"/>
            <a:ext cx="164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</a:rPr>
              <a:t>Scoring Table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7383A9-8017-E5B4-58FE-EF1192EE536C}"/>
              </a:ext>
            </a:extLst>
          </p:cNvPr>
          <p:cNvSpPr txBox="1"/>
          <p:nvPr/>
        </p:nvSpPr>
        <p:spPr>
          <a:xfrm>
            <a:off x="9589938" y="2491157"/>
            <a:ext cx="2876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2">
                    <a:lumMod val="10000"/>
                  </a:schemeClr>
                </a:solidFill>
              </a:rPr>
              <a:t>Organised Scoring Card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487DC72-9FA1-E00E-FAF8-8F22C1EEBCBE}"/>
              </a:ext>
            </a:extLst>
          </p:cNvPr>
          <p:cNvSpPr/>
          <p:nvPr/>
        </p:nvSpPr>
        <p:spPr>
          <a:xfrm>
            <a:off x="10773624" y="5658416"/>
            <a:ext cx="561315" cy="1132207"/>
          </a:xfrm>
          <a:prstGeom prst="ellipse">
            <a:avLst/>
          </a:prstGeom>
          <a:noFill/>
          <a:ln w="38100">
            <a:solidFill>
              <a:srgbClr val="0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4976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background with white lines&#10;&#10;AI-generated content may be incorrect.">
            <a:extLst>
              <a:ext uri="{FF2B5EF4-FFF2-40B4-BE49-F238E27FC236}">
                <a16:creationId xmlns:a16="http://schemas.microsoft.com/office/drawing/2014/main" id="{EE0265C7-6C90-2E60-B521-7985BC961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93" y="157842"/>
            <a:ext cx="7220858" cy="29500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E66B07-49C1-1E18-001D-A5CE54EC5EE2}"/>
              </a:ext>
            </a:extLst>
          </p:cNvPr>
          <p:cNvSpPr txBox="1"/>
          <p:nvPr/>
        </p:nvSpPr>
        <p:spPr>
          <a:xfrm>
            <a:off x="242046" y="3155576"/>
            <a:ext cx="4688541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solidFill>
                  <a:srgbClr val="000000"/>
                </a:solidFill>
                <a:cs typeface="Times New Roman"/>
              </a:rPr>
              <a:t>Kiera's Belbin Model</a:t>
            </a:r>
            <a:endParaRPr lang="en-US" i="1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638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CB2822CF-B903-9AAB-DC09-6FD9DADE0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714" y="425904"/>
            <a:ext cx="8763000" cy="11620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4BCC0F-41E7-3D54-A4B7-6E3ECC18E7B0}"/>
              </a:ext>
            </a:extLst>
          </p:cNvPr>
          <p:cNvSpPr txBox="1"/>
          <p:nvPr/>
        </p:nvSpPr>
        <p:spPr>
          <a:xfrm>
            <a:off x="342241" y="1714500"/>
            <a:ext cx="2349500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0000"/>
                </a:solidFill>
                <a:cs typeface="Times New Roman"/>
              </a:rPr>
              <a:t>Jason's Belbin's model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2389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47804-B2B2-5A20-DCF2-EE86A7CC2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0628" y="-434928"/>
            <a:ext cx="2774244" cy="1325563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2E451C-74C4-1412-BA69-7013B2D6DDAA}"/>
              </a:ext>
            </a:extLst>
          </p:cNvPr>
          <p:cNvSpPr txBox="1"/>
          <p:nvPr/>
        </p:nvSpPr>
        <p:spPr>
          <a:xfrm>
            <a:off x="0" y="478010"/>
            <a:ext cx="11878705" cy="63709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Airfoil Tools (2025)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NACA 4 digit airfoil generator (NACA 2412 AIRFOIL).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 Available at: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http://airfoiltools.com/airfoil/naca4digit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 (Accessed: 09 December 2025).</a:t>
            </a:r>
          </a:p>
          <a:p>
            <a:endParaRPr lang="en-US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Calibri"/>
            </a:endParaRPr>
          </a:p>
          <a:p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Ansys (2025)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Body of Influence Sizing.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 Available At: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https://ansyshelp.ansys.com/public/account/secured?returnurl=///Views/Secured/corp/v251/en/wb_msh/msh_wrkflw_boisize.html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 (Accessed: 09 December 2025).</a:t>
            </a:r>
          </a:p>
          <a:p>
            <a:pPr marL="171450" indent="-171450">
              <a:buFont typeface="Calibri"/>
              <a:buChar char="-"/>
            </a:pPr>
            <a:endParaRPr lang="en-US" sz="600" dirty="0">
              <a:solidFill>
                <a:schemeClr val="bg2">
                  <a:lumMod val="10000"/>
                </a:schemeClr>
              </a:solidFill>
              <a:highlight>
                <a:srgbClr val="FFFF00"/>
              </a:highlight>
              <a:latin typeface="Calibri"/>
              <a:ea typeface="Calibri"/>
              <a:cs typeface="Calibri"/>
            </a:endParaRPr>
          </a:p>
          <a:p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Balena, M., </a:t>
            </a:r>
            <a:r>
              <a:rPr lang="en-US" sz="1200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Mantriota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, G. and Reina, G. (2021) '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Dynamic Handling Characterization and Set-Up Optimization for a Formula SAE Race Car via Multi-Body Simulation',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Machines,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 9(6)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 , pp. 126. Available at: 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https://www.proquest.com/docview/2544890327?accountid=130472&amp;parentSessionId=7vC9kGJ%2BAYMDduNNF6%2FRlYLDI1ARUSKcRoScTtO6F68%3D&amp;pq-origsite=primo&amp;sourcetype=Scholarly%20Journals</a:t>
            </a:r>
            <a:endParaRPr lang="en-US" sz="12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Calibri"/>
            </a:endParaRPr>
          </a:p>
          <a:p>
            <a:endParaRPr lang="en-GB" sz="600" dirty="0">
              <a:solidFill>
                <a:schemeClr val="bg2">
                  <a:lumMod val="10000"/>
                </a:schemeClr>
              </a:solidFill>
              <a:ea typeface="+mn-lt"/>
              <a:cs typeface="+mn-lt"/>
            </a:endParaRPr>
          </a:p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Baur, K. (2024)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How small is too small? optimal CFD domain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,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CADFEM Blog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. Available at: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https://blog.cadfem.net/en/cadfem-blog/how-small-is-too-small-optimal-cfd-domain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 (Accessed: 08 December 2025). </a:t>
            </a:r>
          </a:p>
          <a:p>
            <a:endParaRPr lang="en-GB" sz="1200" dirty="0">
              <a:solidFill>
                <a:schemeClr val="bg2">
                  <a:lumMod val="10000"/>
                </a:schemeClr>
              </a:solidFill>
              <a:ea typeface="+mn-lt"/>
              <a:cs typeface="+mn-lt"/>
            </a:endParaRPr>
          </a:p>
          <a:p>
            <a:r>
              <a:rPr lang="en-US" altLang="en-US" sz="12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Benson, T. (2024). </a:t>
            </a:r>
            <a:r>
              <a:rPr lang="en-US" altLang="en-US" sz="1200" i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 of Size on Drag</a:t>
            </a:r>
            <a:r>
              <a:rPr lang="en-US" altLang="en-US" sz="12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www.grc.nasa.gov. Available at: </a:t>
            </a:r>
            <a:r>
              <a:rPr lang="en-US" altLang="en-US" sz="12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https://www.grc.nasa.gov/www/k-12/VirtualAero/BottleRocket/airplane/sized.html</a:t>
            </a:r>
            <a:r>
              <a:rPr lang="en-US" altLang="en-US" sz="12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200" dirty="0">
              <a:solidFill>
                <a:schemeClr val="bg2">
                  <a:lumMod val="10000"/>
                </a:schemeClr>
              </a:solidFill>
              <a:ea typeface="+mn-lt"/>
              <a:cs typeface="+mn-lt"/>
            </a:endParaRPr>
          </a:p>
          <a:p>
            <a:endParaRPr lang="en-GB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Car Racing Reporter (2025)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24 Hours of Le Mans: </a:t>
            </a:r>
            <a:r>
              <a:rPr lang="en-GB" sz="1200" i="1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Intereuropol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wins LMP2 class.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Available at: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https://www.carracingreporter.com/home/wec-2023-lemans-lmp-race</a:t>
            </a:r>
          </a:p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(Accessed: 08 November 2025).</a:t>
            </a:r>
          </a:p>
          <a:p>
            <a:endParaRPr lang="en-GB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CFD Online (2012)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[ICEM] ICEM CFD Build Topology.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Available at: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https://www.cfd-online.com/Forums/ansys-meshing/97273-icem-cfd-build-topology.html (Accessed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: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ea typeface="+mn-lt"/>
                <a:cs typeface="+mn-lt"/>
              </a:rPr>
              <a:t>09 December 2025).</a:t>
            </a:r>
            <a:endParaRPr lang="en-GB" sz="1200" dirty="0">
              <a:solidFill>
                <a:schemeClr val="bg2">
                  <a:lumMod val="10000"/>
                </a:schemeClr>
              </a:solidFill>
              <a:ea typeface="+mn-lt"/>
              <a:cs typeface="+mn-lt"/>
            </a:endParaRPr>
          </a:p>
          <a:p>
            <a:endParaRPr lang="en-GB" sz="600" dirty="0">
              <a:solidFill>
                <a:schemeClr val="bg2">
                  <a:lumMod val="10000"/>
                </a:schemeClr>
              </a:solidFill>
              <a:ea typeface="Calibri"/>
              <a:cs typeface="+mn-lt"/>
            </a:endParaRPr>
          </a:p>
          <a:p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Dippold, V. (2005) </a:t>
            </a:r>
            <a:r>
              <a:rPr lang="en-US" sz="1200" i="1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Investigation of Wall Function and Turbulence Model Performance within the Wind Code</a:t>
            </a:r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</a:t>
            </a:r>
            <a:endParaRPr lang="en-GB" dirty="0">
              <a:cs typeface="Times New Roman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sz="60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Dixon, J. (2009) </a:t>
            </a:r>
            <a:r>
              <a:rPr lang="en-GB" sz="1200" i="1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Suspension Geometry and Computation</a:t>
            </a:r>
            <a:endParaRPr lang="en-US" sz="1200" dirty="0">
              <a:solidFill>
                <a:srgbClr val="FFCC00"/>
              </a:solidFill>
              <a:latin typeface="Times New Roman"/>
              <a:ea typeface="Calibri"/>
              <a:cs typeface="Times New Roman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endParaRPr lang="en-GB" sz="600" i="1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sz="1200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Dlubal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Software. “D1.3 Size of Computational Domain.” </a:t>
            </a:r>
            <a:r>
              <a:rPr lang="en-US" sz="1200" i="1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Dlubal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Software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, 31 Oct. 2024,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www.dlubal.com/en/downloads-and-information/documents/online-manuals/cfd-analysis-application/005829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. (Accessed 9 Dec. 2025).</a:t>
            </a:r>
            <a:endParaRPr lang="en-GB" dirty="0">
              <a:solidFill>
                <a:schemeClr val="bg2">
                  <a:lumMod val="10000"/>
                </a:schemeClr>
              </a:solidFill>
            </a:endParaRPr>
          </a:p>
          <a:p>
            <a:endParaRPr lang="en-GB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Evans, E. (2025) Various CFD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Methodology &amp; Research 2023</a:t>
            </a:r>
          </a:p>
          <a:p>
            <a:r>
              <a:rPr lang="en-US" sz="1200" dirty="0">
                <a:solidFill>
                  <a:srgbClr val="000000"/>
                </a:solidFill>
                <a:ea typeface="Calibri"/>
                <a:cs typeface="Times New Roman"/>
              </a:rPr>
              <a:t>Evans. E (2025) SolidWorks file for S2n B with radiators and dual ducts</a:t>
            </a:r>
            <a:endParaRPr lang="en-GB" sz="12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endParaRPr lang="en-US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Ferziger, J.H. and Peric, M. (2012) </a:t>
            </a:r>
            <a:r>
              <a:rPr lang="en-US" sz="1200" i="1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Computational Methods for Fluid Dynamics</a:t>
            </a:r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Springer Science &amp; Business Media.</a:t>
            </a:r>
          </a:p>
          <a:p>
            <a:endParaRPr lang="en-US" alt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altLang="en-US" sz="12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Fuller, M.J. (2025). </a:t>
            </a:r>
            <a:r>
              <a:rPr lang="en-US" altLang="en-US" sz="1200" i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Mulsanne’s Corner News, November/December 2010</a:t>
            </a:r>
            <a:r>
              <a:rPr lang="en-US" altLang="en-US" sz="12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Mulsannescorner.com. Available at: https://www.mulsannescorner.com/newsnov10.html [Accessed 9 Dec. 2025].</a:t>
            </a:r>
            <a:endParaRPr lang="en-US" dirty="0"/>
          </a:p>
          <a:p>
            <a:endParaRPr lang="en-US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Gregory, A. (2023) </a:t>
            </a:r>
            <a:r>
              <a:rPr lang="en-US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Le Mans Classic 2023: Photo Gallery.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Available at: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https://www.heritagepartscentre.com/uk/blog/le-mans-classic-2023-photo-gallery.html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(Accessed: 09 December 2025).</a:t>
            </a:r>
          </a:p>
          <a:p>
            <a:endParaRPr lang="en-US" sz="6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endParaRPr lang="en-GB" dirty="0">
              <a:solidFill>
                <a:schemeClr val="bg2">
                  <a:lumMod val="10000"/>
                </a:schemeClr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866461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E750FAC-D18A-C2B4-D168-DB5C63086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6127530-D07A-BDA1-E137-0DF2513593AB}"/>
              </a:ext>
            </a:extLst>
          </p:cNvPr>
          <p:cNvSpPr txBox="1"/>
          <p:nvPr/>
        </p:nvSpPr>
        <p:spPr>
          <a:xfrm>
            <a:off x="1580521" y="1432322"/>
            <a:ext cx="2836253" cy="73866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1200">
              <a:solidFill>
                <a:schemeClr val="bg2">
                  <a:lumMod val="10000"/>
                </a:schemeClr>
              </a:solidFill>
              <a:cs typeface="Times New Roman"/>
            </a:endParaRPr>
          </a:p>
          <a:p>
            <a:endParaRPr lang="en-GB">
              <a:solidFill>
                <a:schemeClr val="bg2">
                  <a:lumMod val="10000"/>
                </a:schemeClr>
              </a:solidFill>
            </a:endParaRPr>
          </a:p>
          <a:p>
            <a:endParaRPr lang="en-GB" sz="1200">
              <a:solidFill>
                <a:schemeClr val="bg2">
                  <a:lumMod val="10000"/>
                </a:schemeClr>
              </a:solidFill>
              <a:cs typeface="Times New Roman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F0FB175-5287-DBDF-0EFF-4F53D2C561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7652" y="1380227"/>
            <a:ext cx="5232903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670D1DFF-F5F5-732F-0201-FAA772E468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0053" y="1532627"/>
            <a:ext cx="495375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FB8E65C-F448-7420-F6D6-99D1B5CE5C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8016" y="3120458"/>
            <a:ext cx="10264663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+mn-lt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+mn-lt"/>
              <a:cs typeface="Times New Roman"/>
            </a:endParaRPr>
          </a:p>
          <a:p>
            <a:endParaRPr lang="en-US" altLang="en-US" sz="12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+mn-lt"/>
              <a:cs typeface="Times New Roman"/>
            </a:endParaRPr>
          </a:p>
          <a:p>
            <a:endParaRPr lang="en-US" altLang="en-US" sz="8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Times New Roman"/>
              <a:ea typeface="Calibri"/>
              <a:cs typeface="Times New Roman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b="0" i="0" u="none" strike="noStrike" cap="none" normalizeH="0" baseline="0">
              <a:ln>
                <a:noFill/>
              </a:ln>
              <a:solidFill>
                <a:schemeClr val="bg2">
                  <a:lumMod val="10000"/>
                </a:schemeClr>
              </a:solidFill>
              <a:effectLst/>
              <a:latin typeface="+mn-lt"/>
              <a:cs typeface="Times New Roman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120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4AF053A-DDE2-E0E9-46C2-4965DFDF9316}"/>
              </a:ext>
            </a:extLst>
          </p:cNvPr>
          <p:cNvSpPr txBox="1">
            <a:spLocks/>
          </p:cNvSpPr>
          <p:nvPr/>
        </p:nvSpPr>
        <p:spPr>
          <a:xfrm>
            <a:off x="-100480" y="-424875"/>
            <a:ext cx="2774244" cy="132556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D3EDCCC-96EA-1F8B-A046-A12E5391F1CE}"/>
              </a:ext>
            </a:extLst>
          </p:cNvPr>
          <p:cNvSpPr txBox="1"/>
          <p:nvPr/>
        </p:nvSpPr>
        <p:spPr>
          <a:xfrm>
            <a:off x="1592" y="2713126"/>
            <a:ext cx="12037925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Lai, C., Fu, H., Hu, B., Ling, Z. and Jiang, L. 2020. Aerodynamic Drag Reduction and Optimization of MIRA Model Based on Plasma Actuator.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Actuators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9(3), p. 64. </a:t>
            </a:r>
            <a:r>
              <a:rPr lang="en-US" sz="1200" dirty="0" err="1">
                <a:solidFill>
                  <a:srgbClr val="000000"/>
                </a:solidFill>
                <a:cs typeface="Times New Roman"/>
              </a:rPr>
              <a:t>doi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: https://doi.org/10.3390/act9030064.</a:t>
            </a:r>
            <a:endParaRPr lang="en-US" dirty="0"/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GB" sz="1200" dirty="0">
                <a:solidFill>
                  <a:srgbClr val="000000"/>
                </a:solidFill>
                <a:cs typeface="Times New Roman"/>
              </a:rPr>
              <a:t>Leapaust.com.au. (2023). </a:t>
            </a:r>
            <a:r>
              <a:rPr lang="en-GB" sz="1200" i="1" dirty="0">
                <a:solidFill>
                  <a:srgbClr val="000000"/>
                </a:solidFill>
                <a:cs typeface="Times New Roman"/>
              </a:rPr>
              <a:t>What y+ should I use? Part 3 – Understanding impact of Y+ and number of prism layers on flow resolution – LEAP Australia Blog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. [online] Available at: </a:t>
            </a:r>
            <a:r>
              <a:rPr lang="en-GB" sz="1200" dirty="0">
                <a:solidFill>
                  <a:srgbClr val="000000"/>
                </a:solidFill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https://www.leapaust.com.au/blog/cfd/y-plus_part3_understanding-impact-of-y-and-number-of-prism-layers-on-flow-resolution/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.</a:t>
            </a:r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LEAP CFD. 2023.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What y+ should I use? Part 3 – Understanding impact of Y+ and number of prism layers on flow resolution – LEAP Australia Blog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. 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https://www.leapaust.com.au/blog/cfd/y-plus_part3_understanding-impact-of-y-and-number-of-prism-layers-on-flow-resolution/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(Accessed: 08 December 2025). </a:t>
            </a:r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endParaRPr lang="en-US" sz="6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Levell, H. CFD Methodology &amp; Research 2025 and Flo </a:t>
            </a:r>
            <a:r>
              <a:rPr lang="en-US" sz="1200" dirty="0" err="1">
                <a:solidFill>
                  <a:srgbClr val="000000"/>
                </a:solidFill>
                <a:cs typeface="Times New Roman"/>
              </a:rPr>
              <a:t>Visualisation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Images 2025</a:t>
            </a: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GB" sz="1200" dirty="0">
                <a:solidFill>
                  <a:srgbClr val="000000"/>
                </a:solidFill>
                <a:cs typeface="Times New Roman"/>
              </a:rPr>
              <a:t>Liu, C., Chen, G., Wand, Q., Sun, L. and Wand, K. (2024) 'A study on the aerodynamic </a:t>
            </a:r>
            <a:r>
              <a:rPr lang="en-GB" sz="1200" dirty="0" err="1">
                <a:solidFill>
                  <a:srgbClr val="000000"/>
                </a:solidFill>
                <a:cs typeface="Times New Roman"/>
              </a:rPr>
              <a:t>behaviors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 learned from microscopy imaging of beetle corrugated hindwing' </a:t>
            </a:r>
            <a:r>
              <a:rPr lang="en-GB" sz="1200" i="1" dirty="0">
                <a:solidFill>
                  <a:srgbClr val="000000"/>
                </a:solidFill>
                <a:cs typeface="Times New Roman"/>
              </a:rPr>
              <a:t>Microscopy Research and Technique,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 87(8) pp. 1822-1835. Available at: </a:t>
            </a:r>
            <a:r>
              <a:rPr lang="en-GB" sz="1200" dirty="0">
                <a:solidFill>
                  <a:srgbClr val="000000"/>
                </a:solidFill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https://analyticalsciencejournals.onlinelibrary.wiley.com/doi/full/10.1002/jemt.24562</a:t>
            </a: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GB" sz="1200" dirty="0" err="1">
                <a:solidFill>
                  <a:srgbClr val="000000"/>
                </a:solidFill>
                <a:cs typeface="Times New Roman"/>
              </a:rPr>
              <a:t>Matweb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 (2025) </a:t>
            </a:r>
            <a:r>
              <a:rPr lang="en-GB" sz="1200" i="1" dirty="0" err="1">
                <a:solidFill>
                  <a:srgbClr val="000000"/>
                </a:solidFill>
                <a:cs typeface="Times New Roman"/>
              </a:rPr>
              <a:t>Ovako</a:t>
            </a:r>
            <a:r>
              <a:rPr lang="en-GB" sz="1200" i="1" dirty="0">
                <a:solidFill>
                  <a:srgbClr val="000000"/>
                </a:solidFill>
                <a:cs typeface="Times New Roman"/>
              </a:rPr>
              <a:t> S275JR SB1412 Steel, +AR.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 Available at: </a:t>
            </a:r>
            <a:r>
              <a:rPr lang="en-GB" sz="1200" dirty="0">
                <a:solidFill>
                  <a:srgbClr val="000000"/>
                </a:solidFill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https://www.matweb.com/search/DataSheet.aspx?MatGUID=c63e73e4a831418985cece9dd2607269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 (Accessed: 02 December 2025).</a:t>
            </a:r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GB" sz="1200" dirty="0">
                <a:solidFill>
                  <a:srgbClr val="000000"/>
                </a:solidFill>
                <a:cs typeface="Times New Roman"/>
              </a:rPr>
              <a:t>Motorsport UK (2025) </a:t>
            </a:r>
            <a:r>
              <a:rPr lang="en-GB" sz="1200" i="1" dirty="0">
                <a:solidFill>
                  <a:srgbClr val="000000"/>
                </a:solidFill>
                <a:cs typeface="Times New Roman"/>
              </a:rPr>
              <a:t>2026 National Competition Rules. 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https://ebooks.motorsportuk.org/najd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(Accessed: 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08 December 2025). </a:t>
            </a:r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endParaRPr lang="en-US" sz="6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MSV (2025)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SRCC SPORTS 2000 DURATEC CHAMPIONSHIP SPORTING &amp; TECHNICAL REGULATIONS 2025. 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https://docs.msv.com/SRCC%20Duratec%20Championship%202025%20Regulations%20(NCR).pdf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(Accessed: 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08 December 2025). </a:t>
            </a: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US" alt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occamsracers. 2024. </a:t>
            </a:r>
            <a:r>
              <a:rPr lang="en-US" altLang="en-US" sz="1200" i="1" dirty="0">
                <a:solidFill>
                  <a:srgbClr val="000000"/>
                </a:solidFill>
                <a:latin typeface="Times New Roman"/>
                <a:cs typeface="Times New Roman"/>
              </a:rPr>
              <a:t>Thinking in Aerodynamic Coefficients</a:t>
            </a:r>
            <a:r>
              <a:rPr lang="en-US" altLang="en-US" sz="1200" dirty="0">
                <a:solidFill>
                  <a:srgbClr val="000000"/>
                </a:solidFill>
                <a:latin typeface="Times New Roman"/>
                <a:cs typeface="Times New Roman"/>
              </a:rPr>
              <a:t>. Available at: https://occamsracers.com/2024/03/22/thinking-in-aerodynamic-coefficients/ [Accessed: 4 September 2025].</a:t>
            </a:r>
            <a:endParaRPr 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endParaRPr lang="en-GB" sz="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200" dirty="0">
              <a:latin typeface="Calibri"/>
              <a:ea typeface="Calibri"/>
              <a:cs typeface="Calibri"/>
            </a:endParaRPr>
          </a:p>
          <a:p>
            <a:pPr algn="l"/>
            <a:endParaRPr lang="en-US" dirty="0"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5FD74E-B0F7-2D54-CF7C-CB8C56758EF2}"/>
              </a:ext>
            </a:extLst>
          </p:cNvPr>
          <p:cNvSpPr txBox="1"/>
          <p:nvPr/>
        </p:nvSpPr>
        <p:spPr>
          <a:xfrm>
            <a:off x="0" y="866467"/>
            <a:ext cx="10557848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Groot, S. and Winter, J.C.F (2011)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On the way to pole position: The effect of tire grip on learning to drive a </a:t>
            </a:r>
            <a:r>
              <a:rPr lang="en-GB" sz="1200" i="1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racecar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,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Delft University of Technology, Delft, The Netherlands. Available at: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https://repository.tudelft.nl/file/File_c15b3a37-2e3e-4690-a096-21c3c1215e6a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Calibri"/>
              </a:rPr>
              <a:t> </a:t>
            </a:r>
            <a:endParaRPr lang="en-US" sz="12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Times New Roman"/>
            </a:endParaRPr>
          </a:p>
          <a:p>
            <a:endParaRPr lang="en-GB" sz="12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Calibri"/>
            </a:endParaRPr>
          </a:p>
          <a:p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Kirchberger, M. 2023. </a:t>
            </a:r>
            <a:r>
              <a:rPr lang="en-US" sz="1200" i="1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CFD Simulation and Validation of a Formula Student Car Michael Kirchberger under the supervision of</a:t>
            </a:r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</a:t>
            </a:r>
            <a:endParaRPr lang="en-GB" sz="120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endParaRPr lang="en-US" sz="120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Knapton, J. (2025) Team Communication with Iley, J., September 2025.</a:t>
            </a:r>
          </a:p>
          <a:p>
            <a:endParaRPr lang="en-GB" sz="1200" dirty="0">
              <a:solidFill>
                <a:schemeClr val="bg2">
                  <a:lumMod val="10000"/>
                </a:schemeClr>
              </a:solidFill>
              <a:latin typeface="Times New Roman"/>
              <a:ea typeface="Calibri"/>
              <a:cs typeface="Calibri"/>
            </a:endParaRPr>
          </a:p>
          <a:p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laserdrive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(2015). </a:t>
            </a:r>
            <a:r>
              <a:rPr lang="en-GB" sz="1200" i="1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Nissan Reveals New GT-R LM NISMO – Innovative Racer Leads Charge to Le Mans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. [online] </a:t>
            </a:r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CarNichiWa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®. Available at: 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https://www.carnichiwa.com/racing/nissan-reveals-new-gt-r-lm-nismo-innovative-racer-leads-charge-to-le-mans/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Times New Roman"/>
                <a:ea typeface="Calibri"/>
                <a:cs typeface="Times New Roman"/>
              </a:rPr>
              <a:t> (Accessed 9 Dec. 2025).</a:t>
            </a:r>
            <a:endParaRPr lang="en-GB" sz="1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6345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D4EA52A-FB78-2BDD-1DEC-A6ADF980DD98}"/>
              </a:ext>
            </a:extLst>
          </p:cNvPr>
          <p:cNvSpPr txBox="1"/>
          <p:nvPr/>
        </p:nvSpPr>
        <p:spPr>
          <a:xfrm>
            <a:off x="79219" y="87868"/>
            <a:ext cx="60975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E0D53E-888F-A1F6-E827-E002931A9912}"/>
              </a:ext>
            </a:extLst>
          </p:cNvPr>
          <p:cNvSpPr txBox="1"/>
          <p:nvPr/>
        </p:nvSpPr>
        <p:spPr>
          <a:xfrm>
            <a:off x="79219" y="879054"/>
            <a:ext cx="9145508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cs typeface="Times New Roman"/>
              </a:rPr>
              <a:t>Renn, J. 'What Is Ride Height In F1?' </a:t>
            </a:r>
            <a:r>
              <a:rPr lang="en-GB" sz="1200" i="1" dirty="0">
                <a:solidFill>
                  <a:srgbClr val="000000"/>
                </a:solidFill>
                <a:cs typeface="Times New Roman"/>
              </a:rPr>
              <a:t>F1 Explained, 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23 November. Available at: </a:t>
            </a:r>
            <a:r>
              <a:rPr lang="en-GB" sz="1200" dirty="0">
                <a:solidFill>
                  <a:srgbClr val="000000"/>
                </a:solidFill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https://f1chronicle.com/formula-1-car-ride-height/#Mechanical-Grip</a:t>
            </a:r>
            <a:r>
              <a:rPr lang="en-GB" sz="1200" dirty="0">
                <a:solidFill>
                  <a:srgbClr val="000000"/>
                </a:solidFill>
                <a:cs typeface="Times New Roman"/>
              </a:rPr>
              <a:t> (Accessed: 09 December 2025).</a:t>
            </a:r>
          </a:p>
          <a:p>
            <a:endParaRPr lang="en-GB" sz="6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Simon, B. (2017)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How to Use Teamwork Roles to Build Winning Teams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. 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https://www.smartsheet.com/how-to-use-team-roles-to-boost-performance?srsltid=AfmBOor9LlKs7J7U_i2OxtzVVYJGcldQVrsXu9kDIRC3iR8MSLe23W4R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(Accessed: 9 December 2025).</a:t>
            </a:r>
            <a:endParaRPr lang="en-GB" sz="1200" dirty="0">
              <a:solidFill>
                <a:srgbClr val="000000"/>
              </a:solidFill>
              <a:cs typeface="Times New Roman"/>
            </a:endParaRPr>
          </a:p>
          <a:p>
            <a:endParaRPr lang="en-US" sz="600" dirty="0">
              <a:solidFill>
                <a:srgbClr val="000000"/>
              </a:solidFill>
              <a:cs typeface="Times New Roman"/>
            </a:endParaRPr>
          </a:p>
          <a:p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SNOW YOUTUBE (2022). ✅💯✅ Ansys Fluent Project # 35 : Dynamic Mesh CFD Analysis of </a:t>
            </a:r>
            <a:r>
              <a:rPr lang="en-GB" sz="12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Airfoil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| Dynamic Mesh Tutorial. [online] YouTube. Available at: 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https://www.youtube.com/watch?v=1coC7_XVADo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(Accessed 1 Dec. 2025).</a:t>
            </a: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r>
              <a:rPr lang="en-GB" sz="1200" dirty="0">
                <a:solidFill>
                  <a:srgbClr val="000000"/>
                </a:solidFill>
                <a:cs typeface="Times New Roman"/>
              </a:rPr>
              <a:t>Straw, E. 2025. The role of the vortex and its effect on Formula 1 aerodynamics. Available at: https://www.raceteq.com/articles/2025/08/the-role-of-the-vortex-and-its-effect-on-formula-1-aerodynamics [Accessed: 13 October 2025].</a:t>
            </a:r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Srivastava, S., S, A. and Sankaran, A. (2022) 'Increasing Downforce In High-Speed Vehicles Using Wheel Rotation',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IRJET,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e-ISSN 2395-0056. 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https://www.irjet.net/archives/V9/i4/IRJET-V9I4424.pdf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</a:t>
            </a:r>
            <a:endParaRPr lang="en-GB" sz="1200" dirty="0">
              <a:solidFill>
                <a:srgbClr val="000000"/>
              </a:solidFill>
              <a:cs typeface="Times New Roman"/>
            </a:endParaRPr>
          </a:p>
          <a:p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The Hobbies Gate (2025)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The Droop.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https://thehobbiesgate.fr/en/blog/droop-setup-rc-touring-1-10-n3?srsltid=AfmBOory8pEqXrLRnOEA-6sxBoNa2x5PVJtMrnrL7z3mvaelpVlgjE6O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 (Accessed 16 November 2025).</a:t>
            </a:r>
          </a:p>
          <a:p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UWTSD Motorsport (2020) UWTSD Sports 2000 Aerodynamic Development Project. Available at: </a:t>
            </a:r>
            <a:r>
              <a:rPr lang="en-US" sz="1200" dirty="0">
                <a:solidFill>
                  <a:srgbClr val="000000"/>
                </a:solidFill>
                <a:cs typeface="Times New Roman"/>
                <a:hlinkClick r:id="rId7"/>
              </a:rPr>
              <a:t>https://uowtsd.sharepoint.com/sites/Msport-Eng/Shared%20Documents/General/MCR%20Aero%20project/MCR%20Aero%20Project.pdf?CT=1765306273838&amp;OR=ItemsView&amp;wdOrigin=TEAMSFILE.FILEBROWSER.DOCUMENTLIBRARY</a:t>
            </a:r>
            <a:endParaRPr lang="en-US" sz="1200" dirty="0">
              <a:solidFill>
                <a:srgbClr val="000000"/>
              </a:solidFill>
              <a:cs typeface="Times New Roman"/>
            </a:endParaRPr>
          </a:p>
          <a:p>
            <a:endParaRPr lang="en-US" sz="1200" dirty="0">
              <a:solidFill>
                <a:srgbClr val="000000"/>
              </a:solidFill>
              <a:latin typeface="Calibri"/>
              <a:ea typeface="Calibri"/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cs typeface="Times New Roman"/>
              </a:rPr>
              <a:t>Washington U. 2006. </a:t>
            </a:r>
            <a:r>
              <a:rPr lang="en-US" sz="1200" i="1" dirty="0">
                <a:solidFill>
                  <a:srgbClr val="000000"/>
                </a:solidFill>
                <a:cs typeface="Times New Roman"/>
              </a:rPr>
              <a:t>Modeling Turbulence 12.4 Standard, RNG, and Realizable k-Models Theory</a:t>
            </a:r>
            <a:r>
              <a:rPr lang="en-US" sz="1200" dirty="0">
                <a:solidFill>
                  <a:srgbClr val="000000"/>
                </a:solidFill>
                <a:cs typeface="Times New Roman"/>
              </a:rPr>
              <a:t>.</a:t>
            </a:r>
            <a:endParaRPr lang="en-GB" sz="1200" dirty="0">
              <a:solidFill>
                <a:srgbClr val="000000"/>
              </a:solidFill>
              <a:cs typeface="Times New Roman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41917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Custom 3">
      <a:dk1>
        <a:srgbClr val="FFCA08"/>
      </a:dk1>
      <a:lt1>
        <a:srgbClr val="FFFFFF"/>
      </a:lt1>
      <a:dk2>
        <a:srgbClr val="F2F2F2"/>
      </a:dk2>
      <a:lt2>
        <a:srgbClr val="E5DEDB"/>
      </a:lt2>
      <a:accent1>
        <a:srgbClr val="2998E3"/>
      </a:accent1>
      <a:accent2>
        <a:srgbClr val="92D050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19" ma:contentTypeDescription="Create a new document." ma:contentTypeScope="" ma:versionID="a04e6fef9e171f781bcff612d3e9b087">
  <xsd:schema xmlns:xsd="http://www.w3.org/2001/XMLSchema" xmlns:xs="http://www.w3.org/2001/XMLSchema" xmlns:p="http://schemas.microsoft.com/office/2006/metadata/properties" xmlns:ns2="6dd1c96b-863d-4352-8496-166d9a9d3ee1" xmlns:ns3="88300f37-b0e0-4981-9a82-34132d376673" targetNamespace="http://schemas.microsoft.com/office/2006/metadata/properties" ma:root="true" ma:fieldsID="61af8da97cf7af7e88f500b639d3a6f2" ns2:_="" ns3:_="">
    <xsd:import namespace="6dd1c96b-863d-4352-8496-166d9a9d3ee1"/>
    <xsd:import namespace="88300f37-b0e0-4981-9a82-34132d3766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Location" minOccurs="0"/>
                <xsd:element ref="ns2:CountryOrRegion6a14fa7c-9b78-46a2-9668-fb9a7630dc3e" minOccurs="0"/>
                <xsd:element ref="ns2:State6a14fa7c-9b78-46a2-9668-fb9a7630dc3e" minOccurs="0"/>
                <xsd:element ref="ns2:City6a14fa7c-9b78-46a2-9668-fb9a7630dc3e" minOccurs="0"/>
                <xsd:element ref="ns2:PostalCode6a14fa7c-9b78-46a2-9668-fb9a7630dc3e" minOccurs="0"/>
                <xsd:element ref="ns2:Street6a14fa7c-9b78-46a2-9668-fb9a7630dc3e" minOccurs="0"/>
                <xsd:element ref="ns2:GeoLoc6a14fa7c-9b78-46a2-9668-fb9a7630dc3e" minOccurs="0"/>
                <xsd:element ref="ns2:DispName6a14fa7c-9b78-46a2-9668-fb9a7630dc3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ocation" ma:index="19" nillable="true" ma:displayName="Location" ma:format="Dropdown" ma:internalName="Location">
      <xsd:simpleType>
        <xsd:restriction base="dms:Unknown"/>
      </xsd:simpleType>
    </xsd:element>
    <xsd:element name="CountryOrRegion6a14fa7c-9b78-46a2-9668-fb9a7630dc3e" ma:index="20" nillable="true" ma:displayName="Location: Country/Region" ma:internalName="CountryOrRegion" ma:readOnly="true">
      <xsd:simpleType>
        <xsd:restriction base="dms:Text"/>
      </xsd:simpleType>
    </xsd:element>
    <xsd:element name="State6a14fa7c-9b78-46a2-9668-fb9a7630dc3e" ma:index="21" nillable="true" ma:displayName="Location: State" ma:internalName="State" ma:readOnly="true">
      <xsd:simpleType>
        <xsd:restriction base="dms:Text"/>
      </xsd:simpleType>
    </xsd:element>
    <xsd:element name="City6a14fa7c-9b78-46a2-9668-fb9a7630dc3e" ma:index="22" nillable="true" ma:displayName="Location: City" ma:internalName="City" ma:readOnly="true">
      <xsd:simpleType>
        <xsd:restriction base="dms:Text"/>
      </xsd:simpleType>
    </xsd:element>
    <xsd:element name="PostalCode6a14fa7c-9b78-46a2-9668-fb9a7630dc3e" ma:index="23" nillable="true" ma:displayName="Location: Postal Code" ma:internalName="PostalCode" ma:readOnly="true">
      <xsd:simpleType>
        <xsd:restriction base="dms:Text"/>
      </xsd:simpleType>
    </xsd:element>
    <xsd:element name="Street6a14fa7c-9b78-46a2-9668-fb9a7630dc3e" ma:index="24" nillable="true" ma:displayName="Location: Street" ma:internalName="Street" ma:readOnly="true">
      <xsd:simpleType>
        <xsd:restriction base="dms:Text"/>
      </xsd:simpleType>
    </xsd:element>
    <xsd:element name="GeoLoc6a14fa7c-9b78-46a2-9668-fb9a7630dc3e" ma:index="25" nillable="true" ma:displayName="Location: Coordinates" ma:internalName="GeoLoc" ma:readOnly="true">
      <xsd:simpleType>
        <xsd:restriction base="dms:Unknown"/>
      </xsd:simpleType>
    </xsd:element>
    <xsd:element name="DispName6a14fa7c-9b78-46a2-9668-fb9a7630dc3e" ma:index="26" nillable="true" ma:displayName="Location: Name" ma:internalName="DispNa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00f37-b0e0-4981-9a82-34132d376673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f8ad1da5-1061-427f-9612-d241e642ac38}" ma:internalName="TaxCatchAll" ma:showField="CatchAllData" ma:web="88300f37-b0e0-4981-9a82-34132d3766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00f37-b0e0-4981-9a82-34132d376673" xsi:nil="true"/>
    <Location xmlns="6dd1c96b-863d-4352-8496-166d9a9d3ee1" xsi:nil="true"/>
    <lcf76f155ced4ddcb4097134ff3c332f xmlns="6dd1c96b-863d-4352-8496-166d9a9d3ee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A8C77C9-9DCB-4040-B415-70A9260D729D}">
  <ds:schemaRefs>
    <ds:schemaRef ds:uri="6dd1c96b-863d-4352-8496-166d9a9d3ee1"/>
    <ds:schemaRef ds:uri="88300f37-b0e0-4981-9a82-34132d3766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8C38E32-8835-4A62-9E4B-7A9C936E52F8}">
  <ds:schemaRefs>
    <ds:schemaRef ds:uri="http://schemas.microsoft.com/office/2006/metadata/properties"/>
    <ds:schemaRef ds:uri="http://schemas.microsoft.com/office/2006/documentManagement/types"/>
    <ds:schemaRef ds:uri="88300f37-b0e0-4981-9a82-34132d376673"/>
    <ds:schemaRef ds:uri="http://purl.org/dc/dcmitype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6dd1c96b-863d-4352-8496-166d9a9d3ee1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9DE096F-EBAF-4C7A-9B16-4B96F1B8D33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3789</Words>
  <Application>Microsoft Office PowerPoint</Application>
  <PresentationFormat>Widescreen</PresentationFormat>
  <Paragraphs>510</Paragraphs>
  <Slides>49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Arial,Sans-Serif</vt:lpstr>
      <vt:lpstr>Aptos</vt:lpstr>
      <vt:lpstr>Arial</vt:lpstr>
      <vt:lpstr>Calibri</vt:lpstr>
      <vt:lpstr>Segoe UI</vt:lpstr>
      <vt:lpstr>Times New Roman</vt:lpstr>
      <vt:lpstr>Parallax</vt:lpstr>
      <vt:lpstr>PowerPoint Presentation</vt:lpstr>
      <vt:lpstr>PowerPoint Presentation</vt:lpstr>
      <vt:lpstr>Team Roles</vt:lpstr>
      <vt:lpstr>Team Management</vt:lpstr>
      <vt:lpstr>Aerodynamics</vt:lpstr>
      <vt:lpstr>Learning CFD</vt:lpstr>
      <vt:lpstr>Domain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Suspension Kinematics</vt:lpstr>
      <vt:lpstr>PowerPoint Presentation</vt:lpstr>
      <vt:lpstr>PowerPoint Presentation</vt:lpstr>
      <vt:lpstr>Design</vt:lpstr>
      <vt:lpstr>PowerPoint Presentation</vt:lpstr>
      <vt:lpstr>PowerPoint Presentation</vt:lpstr>
      <vt:lpstr>Data &amp; Simulation</vt:lpstr>
      <vt:lpstr>PowerPoint Presentation</vt:lpstr>
      <vt:lpstr>PowerPoint Presentation</vt:lpstr>
      <vt:lpstr>PowerPoint Presentation</vt:lpstr>
      <vt:lpstr>PowerPoint Presentation</vt:lpstr>
      <vt:lpstr>Appendix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Ethan Davies (2305338)</dc:creator>
  <cp:lastModifiedBy>Ethan Davies (2305338)</cp:lastModifiedBy>
  <cp:revision>1</cp:revision>
  <dcterms:created xsi:type="dcterms:W3CDTF">2025-12-05T14:17:56Z</dcterms:created>
  <dcterms:modified xsi:type="dcterms:W3CDTF">2025-12-09T21:23:00Z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  <property fmtid="{D5CDD505-2E9C-101B-9397-08002B2CF9AE}" pid="3" name="MediaServiceImageTags">
    <vt:lpwstr/>
  </property>
</Properties>
</file>