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1"/>
  </p:notesMasterIdLst>
  <p:sldIdLst>
    <p:sldId id="281" r:id="rId5"/>
    <p:sldId id="304" r:id="rId6"/>
    <p:sldId id="258" r:id="rId7"/>
    <p:sldId id="283" r:id="rId8"/>
    <p:sldId id="284" r:id="rId9"/>
    <p:sldId id="285" r:id="rId10"/>
    <p:sldId id="303" r:id="rId11"/>
    <p:sldId id="300" r:id="rId12"/>
    <p:sldId id="294" r:id="rId13"/>
    <p:sldId id="295" r:id="rId14"/>
    <p:sldId id="296" r:id="rId15"/>
    <p:sldId id="307" r:id="rId16"/>
    <p:sldId id="299" r:id="rId17"/>
    <p:sldId id="302" r:id="rId18"/>
    <p:sldId id="305" r:id="rId19"/>
    <p:sldId id="30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71679" autoAdjust="0"/>
  </p:normalViewPr>
  <p:slideViewPr>
    <p:cSldViewPr snapToGrid="0" showGuides="1">
      <p:cViewPr varScale="1">
        <p:scale>
          <a:sx n="83" d="100"/>
          <a:sy n="83" d="100"/>
        </p:scale>
        <p:origin x="45" y="43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911AB1-419E-4AF5-A18A-18AF43500A94}"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GB"/>
        </a:p>
      </dgm:t>
    </dgm:pt>
    <dgm:pt modelId="{7BF17697-FC6C-41D2-8709-9474C63B006C}">
      <dgm:prSet phldrT="[Text]" custT="1"/>
      <dgm:spPr/>
      <dgm:t>
        <a:bodyPr/>
        <a:lstStyle/>
        <a:p>
          <a:r>
            <a:rPr lang="en-GB" sz="1600" dirty="0">
              <a:latin typeface="Arial" panose="020B0604020202020204" pitchFamily="34" charset="0"/>
              <a:cs typeface="Arial" panose="020B0604020202020204" pitchFamily="34" charset="0"/>
            </a:rPr>
            <a:t>Proposal &amp; Ethics Approved </a:t>
          </a:r>
        </a:p>
      </dgm:t>
    </dgm:pt>
    <dgm:pt modelId="{8D1F4D94-F606-41FC-BBF4-8AFF11FDCD88}" type="parTrans" cxnId="{77546108-E205-4208-9A54-906E7D33644D}">
      <dgm:prSet/>
      <dgm:spPr/>
      <dgm:t>
        <a:bodyPr/>
        <a:lstStyle/>
        <a:p>
          <a:endParaRPr lang="en-GB" sz="1600">
            <a:latin typeface="Arial" panose="020B0604020202020204" pitchFamily="34" charset="0"/>
            <a:cs typeface="Arial" panose="020B0604020202020204" pitchFamily="34" charset="0"/>
          </a:endParaRPr>
        </a:p>
      </dgm:t>
    </dgm:pt>
    <dgm:pt modelId="{CD247292-4AC4-4F4C-A5BE-D1380F249893}" type="sibTrans" cxnId="{77546108-E205-4208-9A54-906E7D33644D}">
      <dgm:prSet/>
      <dgm:spPr/>
      <dgm:t>
        <a:bodyPr/>
        <a:lstStyle/>
        <a:p>
          <a:endParaRPr lang="en-GB" sz="1600">
            <a:latin typeface="Arial" panose="020B0604020202020204" pitchFamily="34" charset="0"/>
            <a:cs typeface="Arial" panose="020B0604020202020204" pitchFamily="34" charset="0"/>
          </a:endParaRPr>
        </a:p>
      </dgm:t>
    </dgm:pt>
    <dgm:pt modelId="{D2E20A60-2CAE-40B3-9021-D01ECD950486}">
      <dgm:prSet phldrT="[Text]" custT="1"/>
      <dgm:spPr/>
      <dgm:t>
        <a:bodyPr/>
        <a:lstStyle/>
        <a:p>
          <a:r>
            <a:rPr lang="en-GB" sz="1600" dirty="0">
              <a:latin typeface="Arial" panose="020B0604020202020204" pitchFamily="34" charset="0"/>
              <a:cs typeface="Arial" panose="020B0604020202020204" pitchFamily="34" charset="0"/>
            </a:rPr>
            <a:t>Recruitment by invitation &amp; consent to Participants  </a:t>
          </a:r>
        </a:p>
      </dgm:t>
    </dgm:pt>
    <dgm:pt modelId="{36FF622F-3ECC-4153-B0F6-C6390ABED65F}" type="parTrans" cxnId="{55B2D730-5EBB-49C2-80AD-C1B94A3A4526}">
      <dgm:prSet/>
      <dgm:spPr/>
      <dgm:t>
        <a:bodyPr/>
        <a:lstStyle/>
        <a:p>
          <a:endParaRPr lang="en-GB" sz="1600">
            <a:latin typeface="Arial" panose="020B0604020202020204" pitchFamily="34" charset="0"/>
            <a:cs typeface="Arial" panose="020B0604020202020204" pitchFamily="34" charset="0"/>
          </a:endParaRPr>
        </a:p>
      </dgm:t>
    </dgm:pt>
    <dgm:pt modelId="{EEC88790-392D-4455-BF20-42C4007BCB4A}" type="sibTrans" cxnId="{55B2D730-5EBB-49C2-80AD-C1B94A3A4526}">
      <dgm:prSet/>
      <dgm:spPr/>
      <dgm:t>
        <a:bodyPr/>
        <a:lstStyle/>
        <a:p>
          <a:endParaRPr lang="en-GB" sz="1600">
            <a:latin typeface="Arial" panose="020B0604020202020204" pitchFamily="34" charset="0"/>
            <a:cs typeface="Arial" panose="020B0604020202020204" pitchFamily="34" charset="0"/>
          </a:endParaRPr>
        </a:p>
      </dgm:t>
    </dgm:pt>
    <dgm:pt modelId="{F5167554-E262-4ABE-A8AB-2FFDB9F830E3}">
      <dgm:prSet phldrT="[Text]" custT="1"/>
      <dgm:spPr/>
      <dgm:t>
        <a:bodyPr/>
        <a:lstStyle/>
        <a:p>
          <a:r>
            <a:rPr lang="en-GB" sz="1600" dirty="0">
              <a:latin typeface="Arial" panose="020B0604020202020204" pitchFamily="34" charset="0"/>
              <a:cs typeface="Arial" panose="020B0604020202020204" pitchFamily="34" charset="0"/>
            </a:rPr>
            <a:t>Visit 1 to my clinic, initial evaluations &amp; Treatment </a:t>
          </a:r>
        </a:p>
      </dgm:t>
    </dgm:pt>
    <dgm:pt modelId="{E02E1C46-E9C8-4D60-9D37-85D60B66BC42}" type="parTrans" cxnId="{6E5B759A-B629-487C-978A-C445C386260E}">
      <dgm:prSet/>
      <dgm:spPr/>
      <dgm:t>
        <a:bodyPr/>
        <a:lstStyle/>
        <a:p>
          <a:endParaRPr lang="en-GB" sz="1600">
            <a:latin typeface="Arial" panose="020B0604020202020204" pitchFamily="34" charset="0"/>
            <a:cs typeface="Arial" panose="020B0604020202020204" pitchFamily="34" charset="0"/>
          </a:endParaRPr>
        </a:p>
      </dgm:t>
    </dgm:pt>
    <dgm:pt modelId="{82D7A8C8-2C16-4DA0-8A9A-24D2C1AB6925}" type="sibTrans" cxnId="{6E5B759A-B629-487C-978A-C445C386260E}">
      <dgm:prSet/>
      <dgm:spPr/>
      <dgm:t>
        <a:bodyPr/>
        <a:lstStyle/>
        <a:p>
          <a:endParaRPr lang="en-GB" sz="1600">
            <a:latin typeface="Arial" panose="020B0604020202020204" pitchFamily="34" charset="0"/>
            <a:cs typeface="Arial" panose="020B0604020202020204" pitchFamily="34" charset="0"/>
          </a:endParaRPr>
        </a:p>
      </dgm:t>
    </dgm:pt>
    <dgm:pt modelId="{138DDCB0-9706-4C16-9F29-B2B71E5D3B0F}">
      <dgm:prSet custT="1"/>
      <dgm:spPr/>
      <dgm:t>
        <a:bodyPr/>
        <a:lstStyle/>
        <a:p>
          <a:r>
            <a:rPr lang="en-GB" sz="1600" dirty="0">
              <a:latin typeface="Arial" panose="020B0604020202020204" pitchFamily="34" charset="0"/>
              <a:cs typeface="Arial" panose="020B0604020202020204" pitchFamily="34" charset="0"/>
            </a:rPr>
            <a:t>Further visits to clinic for treatment</a:t>
          </a:r>
        </a:p>
      </dgm:t>
    </dgm:pt>
    <dgm:pt modelId="{FDAF2E6C-CEC4-4735-9985-0995579E6F3B}" type="parTrans" cxnId="{313F9130-7E36-4C84-A526-B16E7889DE28}">
      <dgm:prSet/>
      <dgm:spPr/>
      <dgm:t>
        <a:bodyPr/>
        <a:lstStyle/>
        <a:p>
          <a:endParaRPr lang="en-GB" sz="1600">
            <a:latin typeface="Arial" panose="020B0604020202020204" pitchFamily="34" charset="0"/>
            <a:cs typeface="Arial" panose="020B0604020202020204" pitchFamily="34" charset="0"/>
          </a:endParaRPr>
        </a:p>
      </dgm:t>
    </dgm:pt>
    <dgm:pt modelId="{4FFE0DDF-CA52-4E94-A067-B8D013A4476B}" type="sibTrans" cxnId="{313F9130-7E36-4C84-A526-B16E7889DE28}">
      <dgm:prSet/>
      <dgm:spPr/>
      <dgm:t>
        <a:bodyPr/>
        <a:lstStyle/>
        <a:p>
          <a:endParaRPr lang="en-GB" sz="1600">
            <a:latin typeface="Arial" panose="020B0604020202020204" pitchFamily="34" charset="0"/>
            <a:cs typeface="Arial" panose="020B0604020202020204" pitchFamily="34" charset="0"/>
          </a:endParaRPr>
        </a:p>
      </dgm:t>
    </dgm:pt>
    <dgm:pt modelId="{3CC1493A-7BA2-4680-8DC0-04E42050B399}">
      <dgm:prSet custT="1"/>
      <dgm:spPr/>
      <dgm:t>
        <a:bodyPr/>
        <a:lstStyle/>
        <a:p>
          <a:r>
            <a:rPr lang="en-GB" sz="1600" dirty="0">
              <a:latin typeface="Arial" panose="020B0604020202020204" pitchFamily="34" charset="0"/>
              <a:cs typeface="Arial" panose="020B0604020202020204" pitchFamily="34" charset="0"/>
            </a:rPr>
            <a:t>Re-evaluate &amp; discharge </a:t>
          </a:r>
        </a:p>
      </dgm:t>
    </dgm:pt>
    <dgm:pt modelId="{0C2BEC38-6B81-45AD-88C9-F0BE952DC8A5}" type="parTrans" cxnId="{166D6246-26AC-4EB7-B99A-61D3CC15392B}">
      <dgm:prSet/>
      <dgm:spPr/>
      <dgm:t>
        <a:bodyPr/>
        <a:lstStyle/>
        <a:p>
          <a:endParaRPr lang="en-GB" sz="1600">
            <a:latin typeface="Arial" panose="020B0604020202020204" pitchFamily="34" charset="0"/>
            <a:cs typeface="Arial" panose="020B0604020202020204" pitchFamily="34" charset="0"/>
          </a:endParaRPr>
        </a:p>
      </dgm:t>
    </dgm:pt>
    <dgm:pt modelId="{E3C2C4CF-0D26-4868-881A-70C19928102A}" type="sibTrans" cxnId="{166D6246-26AC-4EB7-B99A-61D3CC15392B}">
      <dgm:prSet/>
      <dgm:spPr/>
      <dgm:t>
        <a:bodyPr/>
        <a:lstStyle/>
        <a:p>
          <a:endParaRPr lang="en-GB" sz="1600">
            <a:latin typeface="Arial" panose="020B0604020202020204" pitchFamily="34" charset="0"/>
            <a:cs typeface="Arial" panose="020B0604020202020204" pitchFamily="34" charset="0"/>
          </a:endParaRPr>
        </a:p>
      </dgm:t>
    </dgm:pt>
    <dgm:pt modelId="{FD8D217D-824A-4824-A01C-1EA095290D87}">
      <dgm:prSet custT="1"/>
      <dgm:spPr/>
      <dgm:t>
        <a:bodyPr/>
        <a:lstStyle/>
        <a:p>
          <a:r>
            <a:rPr lang="en-GB" sz="1600" dirty="0">
              <a:latin typeface="Arial" panose="020B0604020202020204" pitchFamily="34" charset="0"/>
              <a:cs typeface="Arial" panose="020B0604020202020204" pitchFamily="34" charset="0"/>
            </a:rPr>
            <a:t>Analysis of data and production of paper</a:t>
          </a:r>
        </a:p>
      </dgm:t>
    </dgm:pt>
    <dgm:pt modelId="{D7D7B2AA-4508-48FD-A5DA-392CED871B0D}" type="parTrans" cxnId="{1EF9EBC5-4FF2-4084-AD2A-6AC1261F4455}">
      <dgm:prSet/>
      <dgm:spPr/>
      <dgm:t>
        <a:bodyPr/>
        <a:lstStyle/>
        <a:p>
          <a:endParaRPr lang="en-GB" sz="1600">
            <a:latin typeface="Arial" panose="020B0604020202020204" pitchFamily="34" charset="0"/>
            <a:cs typeface="Arial" panose="020B0604020202020204" pitchFamily="34" charset="0"/>
          </a:endParaRPr>
        </a:p>
      </dgm:t>
    </dgm:pt>
    <dgm:pt modelId="{F1F13636-813E-43C3-B5C0-AC1B9DC2D3DF}" type="sibTrans" cxnId="{1EF9EBC5-4FF2-4084-AD2A-6AC1261F4455}">
      <dgm:prSet/>
      <dgm:spPr/>
      <dgm:t>
        <a:bodyPr/>
        <a:lstStyle/>
        <a:p>
          <a:endParaRPr lang="en-GB" sz="1600">
            <a:latin typeface="Arial" panose="020B0604020202020204" pitchFamily="34" charset="0"/>
            <a:cs typeface="Arial" panose="020B0604020202020204" pitchFamily="34" charset="0"/>
          </a:endParaRPr>
        </a:p>
      </dgm:t>
    </dgm:pt>
    <dgm:pt modelId="{23D9F47C-52F0-4633-9E16-2BADD5884DA6}" type="pres">
      <dgm:prSet presAssocID="{0B911AB1-419E-4AF5-A18A-18AF43500A94}" presName="CompostProcess" presStyleCnt="0">
        <dgm:presLayoutVars>
          <dgm:dir/>
          <dgm:resizeHandles val="exact"/>
        </dgm:presLayoutVars>
      </dgm:prSet>
      <dgm:spPr/>
    </dgm:pt>
    <dgm:pt modelId="{B4855E06-D120-46F6-83AC-D2EFD1C22F9E}" type="pres">
      <dgm:prSet presAssocID="{0B911AB1-419E-4AF5-A18A-18AF43500A94}" presName="arrow" presStyleLbl="bgShp" presStyleIdx="0" presStyleCnt="1"/>
      <dgm:spPr/>
    </dgm:pt>
    <dgm:pt modelId="{E976DC45-EE1B-4143-9396-6D8BFA87BF72}" type="pres">
      <dgm:prSet presAssocID="{0B911AB1-419E-4AF5-A18A-18AF43500A94}" presName="linearProcess" presStyleCnt="0"/>
      <dgm:spPr/>
    </dgm:pt>
    <dgm:pt modelId="{E80F1048-5EA1-4EC7-A8A4-C7B51A5716F3}" type="pres">
      <dgm:prSet presAssocID="{7BF17697-FC6C-41D2-8709-9474C63B006C}" presName="textNode" presStyleLbl="node1" presStyleIdx="0" presStyleCnt="6">
        <dgm:presLayoutVars>
          <dgm:bulletEnabled val="1"/>
        </dgm:presLayoutVars>
      </dgm:prSet>
      <dgm:spPr/>
    </dgm:pt>
    <dgm:pt modelId="{AB8BFF43-06E2-4799-8F6B-B3BE96F86685}" type="pres">
      <dgm:prSet presAssocID="{CD247292-4AC4-4F4C-A5BE-D1380F249893}" presName="sibTrans" presStyleCnt="0"/>
      <dgm:spPr/>
    </dgm:pt>
    <dgm:pt modelId="{FE12460D-F547-49AB-BD92-B983562D260A}" type="pres">
      <dgm:prSet presAssocID="{D2E20A60-2CAE-40B3-9021-D01ECD950486}" presName="textNode" presStyleLbl="node1" presStyleIdx="1" presStyleCnt="6">
        <dgm:presLayoutVars>
          <dgm:bulletEnabled val="1"/>
        </dgm:presLayoutVars>
      </dgm:prSet>
      <dgm:spPr/>
    </dgm:pt>
    <dgm:pt modelId="{F156C8C1-F215-4CEF-B37A-1C038836B16C}" type="pres">
      <dgm:prSet presAssocID="{EEC88790-392D-4455-BF20-42C4007BCB4A}" presName="sibTrans" presStyleCnt="0"/>
      <dgm:spPr/>
    </dgm:pt>
    <dgm:pt modelId="{7167597C-F4A6-4C6A-9028-37C80E9FC0E9}" type="pres">
      <dgm:prSet presAssocID="{F5167554-E262-4ABE-A8AB-2FFDB9F830E3}" presName="textNode" presStyleLbl="node1" presStyleIdx="2" presStyleCnt="6">
        <dgm:presLayoutVars>
          <dgm:bulletEnabled val="1"/>
        </dgm:presLayoutVars>
      </dgm:prSet>
      <dgm:spPr/>
    </dgm:pt>
    <dgm:pt modelId="{38862BF8-907C-4ECC-98CA-4F4C0AC52A88}" type="pres">
      <dgm:prSet presAssocID="{82D7A8C8-2C16-4DA0-8A9A-24D2C1AB6925}" presName="sibTrans" presStyleCnt="0"/>
      <dgm:spPr/>
    </dgm:pt>
    <dgm:pt modelId="{06E2079E-85CB-4800-8BDD-CC9E66E35B1A}" type="pres">
      <dgm:prSet presAssocID="{138DDCB0-9706-4C16-9F29-B2B71E5D3B0F}" presName="textNode" presStyleLbl="node1" presStyleIdx="3" presStyleCnt="6">
        <dgm:presLayoutVars>
          <dgm:bulletEnabled val="1"/>
        </dgm:presLayoutVars>
      </dgm:prSet>
      <dgm:spPr/>
    </dgm:pt>
    <dgm:pt modelId="{610C8DC7-73E8-45AC-9A5F-20B20005DEAE}" type="pres">
      <dgm:prSet presAssocID="{4FFE0DDF-CA52-4E94-A067-B8D013A4476B}" presName="sibTrans" presStyleCnt="0"/>
      <dgm:spPr/>
    </dgm:pt>
    <dgm:pt modelId="{7A03C693-D275-4325-A8BB-2D3A7B141D85}" type="pres">
      <dgm:prSet presAssocID="{3CC1493A-7BA2-4680-8DC0-04E42050B399}" presName="textNode" presStyleLbl="node1" presStyleIdx="4" presStyleCnt="6">
        <dgm:presLayoutVars>
          <dgm:bulletEnabled val="1"/>
        </dgm:presLayoutVars>
      </dgm:prSet>
      <dgm:spPr/>
    </dgm:pt>
    <dgm:pt modelId="{46F56D64-7E35-474B-A4DE-9301E69F0783}" type="pres">
      <dgm:prSet presAssocID="{E3C2C4CF-0D26-4868-881A-70C19928102A}" presName="sibTrans" presStyleCnt="0"/>
      <dgm:spPr/>
    </dgm:pt>
    <dgm:pt modelId="{9AF6846C-B2ED-48F9-926C-B6A69CCE6B70}" type="pres">
      <dgm:prSet presAssocID="{FD8D217D-824A-4824-A01C-1EA095290D87}" presName="textNode" presStyleLbl="node1" presStyleIdx="5" presStyleCnt="6">
        <dgm:presLayoutVars>
          <dgm:bulletEnabled val="1"/>
        </dgm:presLayoutVars>
      </dgm:prSet>
      <dgm:spPr/>
    </dgm:pt>
  </dgm:ptLst>
  <dgm:cxnLst>
    <dgm:cxn modelId="{77546108-E205-4208-9A54-906E7D33644D}" srcId="{0B911AB1-419E-4AF5-A18A-18AF43500A94}" destId="{7BF17697-FC6C-41D2-8709-9474C63B006C}" srcOrd="0" destOrd="0" parTransId="{8D1F4D94-F606-41FC-BBF4-8AFF11FDCD88}" sibTransId="{CD247292-4AC4-4F4C-A5BE-D1380F249893}"/>
    <dgm:cxn modelId="{C6D57E0C-6E8E-4B29-8E0C-5A202F9C21F9}" type="presOf" srcId="{F5167554-E262-4ABE-A8AB-2FFDB9F830E3}" destId="{7167597C-F4A6-4C6A-9028-37C80E9FC0E9}" srcOrd="0" destOrd="0" presId="urn:microsoft.com/office/officeart/2005/8/layout/hProcess9"/>
    <dgm:cxn modelId="{313F9130-7E36-4C84-A526-B16E7889DE28}" srcId="{0B911AB1-419E-4AF5-A18A-18AF43500A94}" destId="{138DDCB0-9706-4C16-9F29-B2B71E5D3B0F}" srcOrd="3" destOrd="0" parTransId="{FDAF2E6C-CEC4-4735-9985-0995579E6F3B}" sibTransId="{4FFE0DDF-CA52-4E94-A067-B8D013A4476B}"/>
    <dgm:cxn modelId="{55B2D730-5EBB-49C2-80AD-C1B94A3A4526}" srcId="{0B911AB1-419E-4AF5-A18A-18AF43500A94}" destId="{D2E20A60-2CAE-40B3-9021-D01ECD950486}" srcOrd="1" destOrd="0" parTransId="{36FF622F-3ECC-4153-B0F6-C6390ABED65F}" sibTransId="{EEC88790-392D-4455-BF20-42C4007BCB4A}"/>
    <dgm:cxn modelId="{5956D960-4570-4457-A31D-C3A25C587653}" type="presOf" srcId="{138DDCB0-9706-4C16-9F29-B2B71E5D3B0F}" destId="{06E2079E-85CB-4800-8BDD-CC9E66E35B1A}" srcOrd="0" destOrd="0" presId="urn:microsoft.com/office/officeart/2005/8/layout/hProcess9"/>
    <dgm:cxn modelId="{166D6246-26AC-4EB7-B99A-61D3CC15392B}" srcId="{0B911AB1-419E-4AF5-A18A-18AF43500A94}" destId="{3CC1493A-7BA2-4680-8DC0-04E42050B399}" srcOrd="4" destOrd="0" parTransId="{0C2BEC38-6B81-45AD-88C9-F0BE952DC8A5}" sibTransId="{E3C2C4CF-0D26-4868-881A-70C19928102A}"/>
    <dgm:cxn modelId="{01502147-CE31-4B0B-92A4-B70F78DE20F5}" type="presOf" srcId="{FD8D217D-824A-4824-A01C-1EA095290D87}" destId="{9AF6846C-B2ED-48F9-926C-B6A69CCE6B70}" srcOrd="0" destOrd="0" presId="urn:microsoft.com/office/officeart/2005/8/layout/hProcess9"/>
    <dgm:cxn modelId="{0C2FED79-57CA-4ECA-B45B-6F26DC193B4C}" type="presOf" srcId="{7BF17697-FC6C-41D2-8709-9474C63B006C}" destId="{E80F1048-5EA1-4EC7-A8A4-C7B51A5716F3}" srcOrd="0" destOrd="0" presId="urn:microsoft.com/office/officeart/2005/8/layout/hProcess9"/>
    <dgm:cxn modelId="{A98C2C80-D099-4528-AB8B-89254B50C0FA}" type="presOf" srcId="{D2E20A60-2CAE-40B3-9021-D01ECD950486}" destId="{FE12460D-F547-49AB-BD92-B983562D260A}" srcOrd="0" destOrd="0" presId="urn:microsoft.com/office/officeart/2005/8/layout/hProcess9"/>
    <dgm:cxn modelId="{96B87E88-462C-4C7F-BFD8-6D49E3E19FAE}" type="presOf" srcId="{0B911AB1-419E-4AF5-A18A-18AF43500A94}" destId="{23D9F47C-52F0-4633-9E16-2BADD5884DA6}" srcOrd="0" destOrd="0" presId="urn:microsoft.com/office/officeart/2005/8/layout/hProcess9"/>
    <dgm:cxn modelId="{6E5B759A-B629-487C-978A-C445C386260E}" srcId="{0B911AB1-419E-4AF5-A18A-18AF43500A94}" destId="{F5167554-E262-4ABE-A8AB-2FFDB9F830E3}" srcOrd="2" destOrd="0" parTransId="{E02E1C46-E9C8-4D60-9D37-85D60B66BC42}" sibTransId="{82D7A8C8-2C16-4DA0-8A9A-24D2C1AB6925}"/>
    <dgm:cxn modelId="{1EF9EBC5-4FF2-4084-AD2A-6AC1261F4455}" srcId="{0B911AB1-419E-4AF5-A18A-18AF43500A94}" destId="{FD8D217D-824A-4824-A01C-1EA095290D87}" srcOrd="5" destOrd="0" parTransId="{D7D7B2AA-4508-48FD-A5DA-392CED871B0D}" sibTransId="{F1F13636-813E-43C3-B5C0-AC1B9DC2D3DF}"/>
    <dgm:cxn modelId="{C51561DF-BD20-4C41-A58A-ACEA6B59BCF3}" type="presOf" srcId="{3CC1493A-7BA2-4680-8DC0-04E42050B399}" destId="{7A03C693-D275-4325-A8BB-2D3A7B141D85}" srcOrd="0" destOrd="0" presId="urn:microsoft.com/office/officeart/2005/8/layout/hProcess9"/>
    <dgm:cxn modelId="{E312C457-ABF3-47BB-A385-A82C576B9D11}" type="presParOf" srcId="{23D9F47C-52F0-4633-9E16-2BADD5884DA6}" destId="{B4855E06-D120-46F6-83AC-D2EFD1C22F9E}" srcOrd="0" destOrd="0" presId="urn:microsoft.com/office/officeart/2005/8/layout/hProcess9"/>
    <dgm:cxn modelId="{E2DF7D09-B034-410D-A553-AB84EFF5C793}" type="presParOf" srcId="{23D9F47C-52F0-4633-9E16-2BADD5884DA6}" destId="{E976DC45-EE1B-4143-9396-6D8BFA87BF72}" srcOrd="1" destOrd="0" presId="urn:microsoft.com/office/officeart/2005/8/layout/hProcess9"/>
    <dgm:cxn modelId="{842281C4-D9D3-474C-99DD-4A048D7648AF}" type="presParOf" srcId="{E976DC45-EE1B-4143-9396-6D8BFA87BF72}" destId="{E80F1048-5EA1-4EC7-A8A4-C7B51A5716F3}" srcOrd="0" destOrd="0" presId="urn:microsoft.com/office/officeart/2005/8/layout/hProcess9"/>
    <dgm:cxn modelId="{725C3FE1-B77C-4D7A-8A66-3E194E3BFA05}" type="presParOf" srcId="{E976DC45-EE1B-4143-9396-6D8BFA87BF72}" destId="{AB8BFF43-06E2-4799-8F6B-B3BE96F86685}" srcOrd="1" destOrd="0" presId="urn:microsoft.com/office/officeart/2005/8/layout/hProcess9"/>
    <dgm:cxn modelId="{C3537361-F348-453A-8213-389BF1A0B1FD}" type="presParOf" srcId="{E976DC45-EE1B-4143-9396-6D8BFA87BF72}" destId="{FE12460D-F547-49AB-BD92-B983562D260A}" srcOrd="2" destOrd="0" presId="urn:microsoft.com/office/officeart/2005/8/layout/hProcess9"/>
    <dgm:cxn modelId="{713F176F-7B81-4704-9C2D-DB5CD0141BBD}" type="presParOf" srcId="{E976DC45-EE1B-4143-9396-6D8BFA87BF72}" destId="{F156C8C1-F215-4CEF-B37A-1C038836B16C}" srcOrd="3" destOrd="0" presId="urn:microsoft.com/office/officeart/2005/8/layout/hProcess9"/>
    <dgm:cxn modelId="{B0E6CFEC-3BCA-400F-85DF-9D67C1D3DE27}" type="presParOf" srcId="{E976DC45-EE1B-4143-9396-6D8BFA87BF72}" destId="{7167597C-F4A6-4C6A-9028-37C80E9FC0E9}" srcOrd="4" destOrd="0" presId="urn:microsoft.com/office/officeart/2005/8/layout/hProcess9"/>
    <dgm:cxn modelId="{86DAE943-EDB7-4045-980C-A045B594FA53}" type="presParOf" srcId="{E976DC45-EE1B-4143-9396-6D8BFA87BF72}" destId="{38862BF8-907C-4ECC-98CA-4F4C0AC52A88}" srcOrd="5" destOrd="0" presId="urn:microsoft.com/office/officeart/2005/8/layout/hProcess9"/>
    <dgm:cxn modelId="{4CC40163-3BFC-4D87-AEFD-983424CEDBA8}" type="presParOf" srcId="{E976DC45-EE1B-4143-9396-6D8BFA87BF72}" destId="{06E2079E-85CB-4800-8BDD-CC9E66E35B1A}" srcOrd="6" destOrd="0" presId="urn:microsoft.com/office/officeart/2005/8/layout/hProcess9"/>
    <dgm:cxn modelId="{C186E579-DC90-49C2-B87D-60331D307A02}" type="presParOf" srcId="{E976DC45-EE1B-4143-9396-6D8BFA87BF72}" destId="{610C8DC7-73E8-45AC-9A5F-20B20005DEAE}" srcOrd="7" destOrd="0" presId="urn:microsoft.com/office/officeart/2005/8/layout/hProcess9"/>
    <dgm:cxn modelId="{96FBC159-6C98-4E07-B6AF-AD83920FD085}" type="presParOf" srcId="{E976DC45-EE1B-4143-9396-6D8BFA87BF72}" destId="{7A03C693-D275-4325-A8BB-2D3A7B141D85}" srcOrd="8" destOrd="0" presId="urn:microsoft.com/office/officeart/2005/8/layout/hProcess9"/>
    <dgm:cxn modelId="{D74A5B23-6E1E-41C7-86B8-F2A76CDE54B7}" type="presParOf" srcId="{E976DC45-EE1B-4143-9396-6D8BFA87BF72}" destId="{46F56D64-7E35-474B-A4DE-9301E69F0783}" srcOrd="9" destOrd="0" presId="urn:microsoft.com/office/officeart/2005/8/layout/hProcess9"/>
    <dgm:cxn modelId="{40E6A689-FBA7-4305-8325-02DA5BE514DA}" type="presParOf" srcId="{E976DC45-EE1B-4143-9396-6D8BFA87BF72}" destId="{9AF6846C-B2ED-48F9-926C-B6A69CCE6B70}" srcOrd="1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55E06-D120-46F6-83AC-D2EFD1C22F9E}">
      <dsp:nvSpPr>
        <dsp:cNvPr id="0" name=""/>
        <dsp:cNvSpPr/>
      </dsp:nvSpPr>
      <dsp:spPr>
        <a:xfrm>
          <a:off x="742949" y="0"/>
          <a:ext cx="8420100" cy="3541712"/>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F1048-5EA1-4EC7-A8A4-C7B51A5716F3}">
      <dsp:nvSpPr>
        <dsp:cNvPr id="0" name=""/>
        <dsp:cNvSpPr/>
      </dsp:nvSpPr>
      <dsp:spPr>
        <a:xfrm>
          <a:off x="120" y="1062513"/>
          <a:ext cx="1449623" cy="141668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Proposal &amp; Ethics Approved </a:t>
          </a:r>
        </a:p>
      </dsp:txBody>
      <dsp:txXfrm>
        <a:off x="69277" y="1131670"/>
        <a:ext cx="1311309" cy="1278370"/>
      </dsp:txXfrm>
    </dsp:sp>
    <dsp:sp modelId="{FE12460D-F547-49AB-BD92-B983562D260A}">
      <dsp:nvSpPr>
        <dsp:cNvPr id="0" name=""/>
        <dsp:cNvSpPr/>
      </dsp:nvSpPr>
      <dsp:spPr>
        <a:xfrm>
          <a:off x="1691347" y="1062513"/>
          <a:ext cx="1449623" cy="1416684"/>
        </a:xfrm>
        <a:prstGeom prst="roundRect">
          <a:avLst/>
        </a:prstGeom>
        <a:solidFill>
          <a:schemeClr val="accent5">
            <a:hueOff val="-661711"/>
            <a:satOff val="-3554"/>
            <a:lumOff val="12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Recruitment by invitation &amp; consent to Participants  </a:t>
          </a:r>
        </a:p>
      </dsp:txBody>
      <dsp:txXfrm>
        <a:off x="1760504" y="1131670"/>
        <a:ext cx="1311309" cy="1278370"/>
      </dsp:txXfrm>
    </dsp:sp>
    <dsp:sp modelId="{7167597C-F4A6-4C6A-9028-37C80E9FC0E9}">
      <dsp:nvSpPr>
        <dsp:cNvPr id="0" name=""/>
        <dsp:cNvSpPr/>
      </dsp:nvSpPr>
      <dsp:spPr>
        <a:xfrm>
          <a:off x="3382574" y="1062513"/>
          <a:ext cx="1449623" cy="1416684"/>
        </a:xfrm>
        <a:prstGeom prst="roundRect">
          <a:avLst/>
        </a:prstGeom>
        <a:solidFill>
          <a:schemeClr val="accent5">
            <a:hueOff val="-1323423"/>
            <a:satOff val="-7108"/>
            <a:lumOff val="2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Visit 1 to my clinic, initial evaluations &amp; Treatment </a:t>
          </a:r>
        </a:p>
      </dsp:txBody>
      <dsp:txXfrm>
        <a:off x="3451731" y="1131670"/>
        <a:ext cx="1311309" cy="1278370"/>
      </dsp:txXfrm>
    </dsp:sp>
    <dsp:sp modelId="{06E2079E-85CB-4800-8BDD-CC9E66E35B1A}">
      <dsp:nvSpPr>
        <dsp:cNvPr id="0" name=""/>
        <dsp:cNvSpPr/>
      </dsp:nvSpPr>
      <dsp:spPr>
        <a:xfrm>
          <a:off x="5073801" y="1062513"/>
          <a:ext cx="1449623" cy="1416684"/>
        </a:xfrm>
        <a:prstGeom prst="roundRect">
          <a:avLst/>
        </a:prstGeom>
        <a:solidFill>
          <a:schemeClr val="accent5">
            <a:hueOff val="-1985134"/>
            <a:satOff val="-10662"/>
            <a:lumOff val="3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Further visits to clinic for treatment</a:t>
          </a:r>
        </a:p>
      </dsp:txBody>
      <dsp:txXfrm>
        <a:off x="5142958" y="1131670"/>
        <a:ext cx="1311309" cy="1278370"/>
      </dsp:txXfrm>
    </dsp:sp>
    <dsp:sp modelId="{7A03C693-D275-4325-A8BB-2D3A7B141D85}">
      <dsp:nvSpPr>
        <dsp:cNvPr id="0" name=""/>
        <dsp:cNvSpPr/>
      </dsp:nvSpPr>
      <dsp:spPr>
        <a:xfrm>
          <a:off x="6765028" y="1062513"/>
          <a:ext cx="1449623" cy="1416684"/>
        </a:xfrm>
        <a:prstGeom prst="roundRect">
          <a:avLst/>
        </a:prstGeom>
        <a:solidFill>
          <a:schemeClr val="accent5">
            <a:hueOff val="-2646845"/>
            <a:satOff val="-14216"/>
            <a:lumOff val="48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Re-evaluate &amp; discharge </a:t>
          </a:r>
        </a:p>
      </dsp:txBody>
      <dsp:txXfrm>
        <a:off x="6834185" y="1131670"/>
        <a:ext cx="1311309" cy="1278370"/>
      </dsp:txXfrm>
    </dsp:sp>
    <dsp:sp modelId="{9AF6846C-B2ED-48F9-926C-B6A69CCE6B70}">
      <dsp:nvSpPr>
        <dsp:cNvPr id="0" name=""/>
        <dsp:cNvSpPr/>
      </dsp:nvSpPr>
      <dsp:spPr>
        <a:xfrm>
          <a:off x="8456255" y="1062513"/>
          <a:ext cx="1449623" cy="1416684"/>
        </a:xfrm>
        <a:prstGeom prst="roundRect">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Analysis of data and production of paper</a:t>
          </a:r>
        </a:p>
      </dsp:txBody>
      <dsp:txXfrm>
        <a:off x="8525412" y="1131670"/>
        <a:ext cx="1311309" cy="127837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3D3A7-298B-439A-95FE-E609D36659A9}" type="datetimeFigureOut">
              <a:rPr lang="en-GB" smtClean="0"/>
              <a:t>02/08/2023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2F51B-71AA-4727-BE33-2D17C8A6EE18}" type="slidenum">
              <a:rPr lang="en-GB" smtClean="0"/>
              <a:t>‹#›</a:t>
            </a:fld>
            <a:endParaRPr lang="en-GB"/>
          </a:p>
        </p:txBody>
      </p:sp>
    </p:spTree>
    <p:extLst>
      <p:ext uri="{BB962C8B-B14F-4D97-AF65-F5344CB8AC3E}">
        <p14:creationId xmlns:p14="http://schemas.microsoft.com/office/powerpoint/2010/main" val="2526995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2F51B-71AA-4727-BE33-2D17C8A6EE18}" type="slidenum">
              <a:rPr lang="en-GB" smtClean="0"/>
              <a:t>2</a:t>
            </a:fld>
            <a:endParaRPr lang="en-GB"/>
          </a:p>
        </p:txBody>
      </p:sp>
    </p:spTree>
    <p:extLst>
      <p:ext uri="{BB962C8B-B14F-4D97-AF65-F5344CB8AC3E}">
        <p14:creationId xmlns:p14="http://schemas.microsoft.com/office/powerpoint/2010/main" val="3228135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2F51B-71AA-4727-BE33-2D17C8A6EE18}" type="slidenum">
              <a:rPr lang="en-GB" smtClean="0"/>
              <a:t>4</a:t>
            </a:fld>
            <a:endParaRPr lang="en-GB"/>
          </a:p>
        </p:txBody>
      </p:sp>
    </p:spTree>
    <p:extLst>
      <p:ext uri="{BB962C8B-B14F-4D97-AF65-F5344CB8AC3E}">
        <p14:creationId xmlns:p14="http://schemas.microsoft.com/office/powerpoint/2010/main" val="3021648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2F51B-71AA-4727-BE33-2D17C8A6EE18}" type="slidenum">
              <a:rPr lang="en-GB" smtClean="0"/>
              <a:t>6</a:t>
            </a:fld>
            <a:endParaRPr lang="en-GB"/>
          </a:p>
        </p:txBody>
      </p:sp>
    </p:spTree>
    <p:extLst>
      <p:ext uri="{BB962C8B-B14F-4D97-AF65-F5344CB8AC3E}">
        <p14:creationId xmlns:p14="http://schemas.microsoft.com/office/powerpoint/2010/main" val="2052987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2F51B-71AA-4727-BE33-2D17C8A6EE18}" type="slidenum">
              <a:rPr lang="en-GB" smtClean="0"/>
              <a:t>10</a:t>
            </a:fld>
            <a:endParaRPr lang="en-GB"/>
          </a:p>
        </p:txBody>
      </p:sp>
    </p:spTree>
    <p:extLst>
      <p:ext uri="{BB962C8B-B14F-4D97-AF65-F5344CB8AC3E}">
        <p14:creationId xmlns:p14="http://schemas.microsoft.com/office/powerpoint/2010/main" val="3483529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8/2/2023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8/2/2023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8/2/2023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ubmed.ncbi.nlm.nih.gov/?term=Pestana+PM&amp;cauthor_id=2834267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177/155868980934969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ubmed.ncbi.nlm.nih.gov/?term=Vaz-Freitas+S&amp;cauthor_id=28342677" TargetMode="External"/><Relationship Id="rId2" Type="http://schemas.openxmlformats.org/officeDocument/2006/relationships/hyperlink" Target="https://pubmed.ncbi.nlm.nih.gov/?term=Pestana+PM&amp;cauthor_id=28342677" TargetMode="External"/><Relationship Id="rId1" Type="http://schemas.openxmlformats.org/officeDocument/2006/relationships/slideLayout" Target="../slideLayouts/slideLayout2.xml"/><Relationship Id="rId6" Type="http://schemas.openxmlformats.org/officeDocument/2006/relationships/hyperlink" Target="https://link.springer.com/journal/11577" TargetMode="External"/><Relationship Id="rId5" Type="http://schemas.openxmlformats.org/officeDocument/2006/relationships/hyperlink" Target="https://doi.org/10.1016/j.jvoice.2017.02.010" TargetMode="External"/><Relationship Id="rId4" Type="http://schemas.openxmlformats.org/officeDocument/2006/relationships/hyperlink" Target="https://pubmed.ncbi.nlm.nih.gov/?term=Manso+MC&amp;cauthor_id=2834267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522A-1F09-8F2B-66EE-EDF7D5A8BF81}"/>
              </a:ext>
            </a:extLst>
          </p:cNvPr>
          <p:cNvSpPr>
            <a:spLocks noGrp="1"/>
          </p:cNvSpPr>
          <p:nvPr>
            <p:ph type="title"/>
          </p:nvPr>
        </p:nvSpPr>
        <p:spPr/>
        <p:txBody>
          <a:bodyPr>
            <a:normAutofit/>
          </a:bodyPr>
          <a:lstStyle/>
          <a:p>
            <a:r>
              <a:rPr lang="en-GB" sz="3200" b="1" kern="0" dirty="0">
                <a:effectLst/>
                <a:latin typeface="Arial" panose="020B0604020202020204" pitchFamily="34" charset="0"/>
                <a:ea typeface="Calibri" panose="020F0502020204030204" pitchFamily="34" charset="0"/>
              </a:rPr>
              <a:t>To develop a protocol to effectively screen and categorise dysfunctional breathing patterns in singers</a:t>
            </a:r>
            <a:endParaRPr lang="en-GB" sz="3200" b="1" dirty="0"/>
          </a:p>
        </p:txBody>
      </p:sp>
      <p:sp>
        <p:nvSpPr>
          <p:cNvPr id="3" name="Content Placeholder 2">
            <a:extLst>
              <a:ext uri="{FF2B5EF4-FFF2-40B4-BE49-F238E27FC236}">
                <a16:creationId xmlns:a16="http://schemas.microsoft.com/office/drawing/2014/main" id="{DE184241-92BA-BCA6-B6A8-EB2216C021C4}"/>
              </a:ext>
            </a:extLst>
          </p:cNvPr>
          <p:cNvSpPr>
            <a:spLocks noGrp="1"/>
          </p:cNvSpPr>
          <p:nvPr>
            <p:ph idx="1"/>
          </p:nvPr>
        </p:nvSpPr>
        <p:spPr>
          <a:xfrm>
            <a:off x="1141413" y="2697768"/>
            <a:ext cx="9905999" cy="3541714"/>
          </a:xfrm>
        </p:spPr>
        <p:txBody>
          <a:bodyPr/>
          <a:lstStyle/>
          <a:p>
            <a:endParaRPr lang="en-GB" dirty="0"/>
          </a:p>
          <a:p>
            <a:pPr marL="0" indent="0">
              <a:buNone/>
            </a:pPr>
            <a:r>
              <a:rPr lang="en-GB" dirty="0"/>
              <a:t>JOSEPHINE HALSALL, REGISTERED OSTEOPATH AND OPERA SINGER</a:t>
            </a:r>
          </a:p>
          <a:p>
            <a:endParaRPr lang="en-GB" dirty="0"/>
          </a:p>
          <a:p>
            <a:pPr marL="0" indent="0">
              <a:buNone/>
            </a:pPr>
            <a:r>
              <a:rPr lang="en-GB" sz="1800" dirty="0"/>
              <a:t>1/8/2023</a:t>
            </a:r>
          </a:p>
        </p:txBody>
      </p:sp>
    </p:spTree>
    <p:extLst>
      <p:ext uri="{BB962C8B-B14F-4D97-AF65-F5344CB8AC3E}">
        <p14:creationId xmlns:p14="http://schemas.microsoft.com/office/powerpoint/2010/main" val="611745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8DFA-79F2-9C5F-E65E-43EB61181AD7}"/>
              </a:ext>
            </a:extLst>
          </p:cNvPr>
          <p:cNvSpPr>
            <a:spLocks noGrp="1"/>
          </p:cNvSpPr>
          <p:nvPr>
            <p:ph type="title"/>
          </p:nvPr>
        </p:nvSpPr>
        <p:spPr>
          <a:xfrm>
            <a:off x="704505" y="0"/>
            <a:ext cx="9905998" cy="673569"/>
          </a:xfrm>
        </p:spPr>
        <p:txBody>
          <a:bodyPr/>
          <a:lstStyle/>
          <a:p>
            <a:r>
              <a:rPr lang="en-GB" dirty="0"/>
              <a:t>CONTENTS</a:t>
            </a:r>
          </a:p>
        </p:txBody>
      </p:sp>
      <p:sp>
        <p:nvSpPr>
          <p:cNvPr id="3" name="Content Placeholder 2">
            <a:extLst>
              <a:ext uri="{FF2B5EF4-FFF2-40B4-BE49-F238E27FC236}">
                <a16:creationId xmlns:a16="http://schemas.microsoft.com/office/drawing/2014/main" id="{E0B82593-690C-492E-1F4A-DD082711913F}"/>
              </a:ext>
            </a:extLst>
          </p:cNvPr>
          <p:cNvSpPr>
            <a:spLocks noGrp="1"/>
          </p:cNvSpPr>
          <p:nvPr>
            <p:ph idx="1"/>
          </p:nvPr>
        </p:nvSpPr>
        <p:spPr>
          <a:xfrm>
            <a:off x="815009" y="1124743"/>
            <a:ext cx="4895678" cy="4660705"/>
          </a:xfrm>
        </p:spPr>
        <p:txBody>
          <a:bodyPr>
            <a:normAutofit fontScale="92500"/>
          </a:bodyPr>
          <a:lstStyle/>
          <a:p>
            <a:r>
              <a:rPr lang="en-GB" sz="2000" kern="0" dirty="0">
                <a:solidFill>
                  <a:schemeClr val="tx2">
                    <a:lumMod val="20000"/>
                    <a:lumOff val="80000"/>
                  </a:schemeClr>
                </a:solidFill>
                <a:latin typeface="Arial" panose="020B0604020202020204" pitchFamily="34" charset="0"/>
                <a:ea typeface="Calibri" panose="020F0502020204030204" pitchFamily="34" charset="0"/>
              </a:rPr>
              <a:t>Introduction to Dysfunctional Breathing</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Literature review</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Rib function influencing diaphragm recruitment</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Research Methodology</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Method</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Quantitative analysis &amp; correlation </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Qualitative findings</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Discussion, Conclusions and Limitations</a:t>
            </a:r>
          </a:p>
          <a:p>
            <a:r>
              <a:rPr lang="en-GB" sz="2000" kern="0" dirty="0">
                <a:solidFill>
                  <a:schemeClr val="tx2">
                    <a:lumMod val="20000"/>
                    <a:lumOff val="80000"/>
                  </a:schemeClr>
                </a:solidFill>
                <a:latin typeface="Arial" panose="020B0604020202020204" pitchFamily="34" charset="0"/>
                <a:ea typeface="Calibri" panose="020F0502020204030204" pitchFamily="34" charset="0"/>
              </a:rPr>
              <a:t>Appendices </a:t>
            </a:r>
          </a:p>
          <a:p>
            <a:endParaRPr lang="en-GB" sz="2000" kern="0" dirty="0">
              <a:solidFill>
                <a:schemeClr val="tx2">
                  <a:lumMod val="20000"/>
                  <a:lumOff val="80000"/>
                </a:schemeClr>
              </a:solidFill>
              <a:latin typeface="Arial" panose="020B0604020202020204" pitchFamily="34" charset="0"/>
              <a:ea typeface="Calibri" panose="020F0502020204030204" pitchFamily="34" charset="0"/>
            </a:endParaRPr>
          </a:p>
          <a:p>
            <a:endParaRPr lang="en-GB" sz="2000" kern="0" dirty="0">
              <a:solidFill>
                <a:schemeClr val="tx2">
                  <a:lumMod val="20000"/>
                  <a:lumOff val="80000"/>
                </a:schemeClr>
              </a:solidFill>
              <a:latin typeface="Arial" panose="020B0604020202020204" pitchFamily="34" charset="0"/>
              <a:ea typeface="Calibri" panose="020F0502020204030204" pitchFamily="34" charset="0"/>
            </a:endParaRPr>
          </a:p>
          <a:p>
            <a:endParaRPr lang="en-GB" sz="2000" kern="0" dirty="0">
              <a:solidFill>
                <a:schemeClr val="tx2">
                  <a:lumMod val="20000"/>
                  <a:lumOff val="80000"/>
                </a:schemeClr>
              </a:solidFill>
              <a:latin typeface="Arial" panose="020B0604020202020204" pitchFamily="34" charset="0"/>
              <a:ea typeface="Calibri" panose="020F0502020204030204" pitchFamily="34" charset="0"/>
            </a:endParaRPr>
          </a:p>
          <a:p>
            <a:endParaRPr lang="en-GB" sz="2000" kern="0" dirty="0">
              <a:solidFill>
                <a:schemeClr val="tx2">
                  <a:lumMod val="20000"/>
                  <a:lumOff val="80000"/>
                </a:schemeClr>
              </a:solidFill>
              <a:latin typeface="Arial" panose="020B0604020202020204" pitchFamily="34" charset="0"/>
              <a:ea typeface="Calibri" panose="020F0502020204030204" pitchFamily="34" charset="0"/>
            </a:endParaRPr>
          </a:p>
          <a:p>
            <a:endParaRPr lang="en-GB" sz="2000" kern="0" dirty="0">
              <a:solidFill>
                <a:schemeClr val="tx2">
                  <a:lumMod val="20000"/>
                  <a:lumOff val="80000"/>
                </a:schemeClr>
              </a:solidFill>
              <a:latin typeface="Arial" panose="020B0604020202020204" pitchFamily="34" charset="0"/>
              <a:ea typeface="Calibri" panose="020F0502020204030204" pitchFamily="34" charset="0"/>
            </a:endParaRPr>
          </a:p>
          <a:p>
            <a:endParaRPr lang="en-GB" sz="2000" kern="0" dirty="0">
              <a:solidFill>
                <a:schemeClr val="tx2">
                  <a:lumMod val="20000"/>
                  <a:lumOff val="80000"/>
                </a:schemeClr>
              </a:solidFill>
              <a:latin typeface="Arial" panose="020B0604020202020204" pitchFamily="34" charset="0"/>
              <a:ea typeface="Calibri" panose="020F0502020204030204" pitchFamily="34" charset="0"/>
            </a:endParaRPr>
          </a:p>
          <a:p>
            <a:endParaRPr lang="en-GB" sz="2000" dirty="0">
              <a:solidFill>
                <a:schemeClr val="tx2">
                  <a:lumMod val="20000"/>
                  <a:lumOff val="80000"/>
                </a:schemeClr>
              </a:solidFill>
            </a:endParaRPr>
          </a:p>
        </p:txBody>
      </p:sp>
    </p:spTree>
    <p:extLst>
      <p:ext uri="{BB962C8B-B14F-4D97-AF65-F5344CB8AC3E}">
        <p14:creationId xmlns:p14="http://schemas.microsoft.com/office/powerpoint/2010/main" val="3106430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F2F50-D87D-4695-A318-036A0878E276}"/>
              </a:ext>
            </a:extLst>
          </p:cNvPr>
          <p:cNvSpPr>
            <a:spLocks noGrp="1"/>
          </p:cNvSpPr>
          <p:nvPr>
            <p:ph type="title"/>
          </p:nvPr>
        </p:nvSpPr>
        <p:spPr>
          <a:xfrm>
            <a:off x="679174" y="0"/>
            <a:ext cx="6665843" cy="775252"/>
          </a:xfrm>
        </p:spPr>
        <p:txBody>
          <a:bodyPr/>
          <a:lstStyle/>
          <a:p>
            <a:r>
              <a:rPr lang="en-GB" dirty="0"/>
              <a:t>Dysfunctional Breathing (</a:t>
            </a:r>
            <a:r>
              <a:rPr lang="en-GB" dirty="0" err="1"/>
              <a:t>db</a:t>
            </a:r>
            <a:r>
              <a:rPr lang="en-GB" dirty="0"/>
              <a:t>) </a:t>
            </a:r>
          </a:p>
        </p:txBody>
      </p:sp>
      <p:sp>
        <p:nvSpPr>
          <p:cNvPr id="8" name="Content Placeholder 7">
            <a:extLst>
              <a:ext uri="{FF2B5EF4-FFF2-40B4-BE49-F238E27FC236}">
                <a16:creationId xmlns:a16="http://schemas.microsoft.com/office/drawing/2014/main" id="{9B27AFD8-7738-4E5F-BC0B-E5D3ABBC9DF9}"/>
              </a:ext>
            </a:extLst>
          </p:cNvPr>
          <p:cNvSpPr>
            <a:spLocks noGrp="1"/>
          </p:cNvSpPr>
          <p:nvPr>
            <p:ph idx="1"/>
          </p:nvPr>
        </p:nvSpPr>
        <p:spPr>
          <a:xfrm>
            <a:off x="445674" y="1298713"/>
            <a:ext cx="4238970" cy="3541714"/>
          </a:xfrm>
        </p:spPr>
        <p:txBody>
          <a:bodyPr>
            <a:noAutofit/>
          </a:bodyPr>
          <a:lstStyle/>
          <a:p>
            <a:r>
              <a:rPr lang="en-GB" sz="1800" dirty="0">
                <a:latin typeface="Arial" panose="020B0604020202020204" pitchFamily="34" charset="0"/>
                <a:cs typeface="Arial" panose="020B0604020202020204" pitchFamily="34" charset="0"/>
              </a:rPr>
              <a:t>Generalised term used to describe breathing disorders in the absence of pathology, ( Cardiovascular disease or physiological disease)</a:t>
            </a:r>
            <a:r>
              <a:rPr lang="en-GB" sz="1800" kern="0" dirty="0">
                <a:effectLst/>
                <a:latin typeface="Arial" panose="020B0604020202020204" pitchFamily="34" charset="0"/>
                <a:ea typeface="Calibri" panose="020F0502020204030204" pitchFamily="34" charset="0"/>
                <a:cs typeface="Arial" panose="020B0604020202020204" pitchFamily="34" charset="0"/>
              </a:rPr>
              <a:t>, where chronic changes in breathing patterns occur resulting in dyspnoea or other musculoskeletal issues. </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DB is very treatable and doesn’t require medication </a:t>
            </a:r>
          </a:p>
          <a:p>
            <a:r>
              <a:rPr lang="en-GB" sz="1800" dirty="0">
                <a:latin typeface="Arial" panose="020B0604020202020204" pitchFamily="34" charset="0"/>
                <a:cs typeface="Arial" panose="020B0604020202020204" pitchFamily="34" charset="0"/>
              </a:rPr>
              <a:t>Not screened for routinely as GPs tend to look for diseases that can be treated medically.</a:t>
            </a:r>
          </a:p>
          <a:p>
            <a:pPr marL="0" indent="0">
              <a:buNone/>
            </a:pP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974F797-7A88-92F6-4B5A-4C689CECCF6D}"/>
              </a:ext>
            </a:extLst>
          </p:cNvPr>
          <p:cNvSpPr txBox="1"/>
          <p:nvPr/>
        </p:nvSpPr>
        <p:spPr>
          <a:xfrm>
            <a:off x="5155499" y="5535560"/>
            <a:ext cx="3418398"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Figure 1 (Courtney 2017)</a:t>
            </a:r>
          </a:p>
        </p:txBody>
      </p:sp>
      <p:sp>
        <p:nvSpPr>
          <p:cNvPr id="18" name="Rectangle 17">
            <a:extLst>
              <a:ext uri="{FF2B5EF4-FFF2-40B4-BE49-F238E27FC236}">
                <a16:creationId xmlns:a16="http://schemas.microsoft.com/office/drawing/2014/main" id="{7B226C83-D155-FEDF-8E18-A84FE2A9591C}"/>
              </a:ext>
            </a:extLst>
          </p:cNvPr>
          <p:cNvSpPr/>
          <p:nvPr/>
        </p:nvSpPr>
        <p:spPr>
          <a:xfrm>
            <a:off x="5231958" y="1160890"/>
            <a:ext cx="6376946" cy="43414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Connector 18">
            <a:extLst>
              <a:ext uri="{FF2B5EF4-FFF2-40B4-BE49-F238E27FC236}">
                <a16:creationId xmlns:a16="http://schemas.microsoft.com/office/drawing/2014/main" id="{85BC252C-8F58-9E37-6C2C-F11FE617E802}"/>
              </a:ext>
            </a:extLst>
          </p:cNvPr>
          <p:cNvSpPr/>
          <p:nvPr/>
        </p:nvSpPr>
        <p:spPr>
          <a:xfrm>
            <a:off x="6663168" y="1355697"/>
            <a:ext cx="2202611" cy="2124652"/>
          </a:xfrm>
          <a:prstGeom prst="flowChartConnector">
            <a:avLst/>
          </a:prstGeom>
          <a:noFill/>
          <a:ln w="412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Flowchart: Connector 19">
            <a:extLst>
              <a:ext uri="{FF2B5EF4-FFF2-40B4-BE49-F238E27FC236}">
                <a16:creationId xmlns:a16="http://schemas.microsoft.com/office/drawing/2014/main" id="{1BA71944-6784-438B-5C8A-7426401B8548}"/>
              </a:ext>
            </a:extLst>
          </p:cNvPr>
          <p:cNvSpPr/>
          <p:nvPr/>
        </p:nvSpPr>
        <p:spPr>
          <a:xfrm>
            <a:off x="8311788" y="1355697"/>
            <a:ext cx="2202611" cy="2124652"/>
          </a:xfrm>
          <a:prstGeom prst="flowChartConnector">
            <a:avLst/>
          </a:prstGeom>
          <a:noFill/>
          <a:ln w="412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Flowchart: Connector 20">
            <a:extLst>
              <a:ext uri="{FF2B5EF4-FFF2-40B4-BE49-F238E27FC236}">
                <a16:creationId xmlns:a16="http://schemas.microsoft.com/office/drawing/2014/main" id="{E1DFF9CF-6EF4-ECF4-47FB-0080FA0E088D}"/>
              </a:ext>
            </a:extLst>
          </p:cNvPr>
          <p:cNvSpPr/>
          <p:nvPr/>
        </p:nvSpPr>
        <p:spPr>
          <a:xfrm>
            <a:off x="7548052" y="2619082"/>
            <a:ext cx="2202611" cy="2124652"/>
          </a:xfrm>
          <a:prstGeom prst="flowChartConnector">
            <a:avLst/>
          </a:prstGeom>
          <a:noFill/>
          <a:ln w="41275">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2" name="Picture 21">
            <a:extLst>
              <a:ext uri="{FF2B5EF4-FFF2-40B4-BE49-F238E27FC236}">
                <a16:creationId xmlns:a16="http://schemas.microsoft.com/office/drawing/2014/main" id="{ADBF9E60-A6FD-89A0-9686-CDB6652B58A5}"/>
              </a:ext>
            </a:extLst>
          </p:cNvPr>
          <p:cNvPicPr>
            <a:picLocks noChangeAspect="1"/>
          </p:cNvPicPr>
          <p:nvPr/>
        </p:nvPicPr>
        <p:blipFill rotWithShape="1">
          <a:blip r:embed="rId2"/>
          <a:srcRect l="11763" t="7454" r="72996" b="70917"/>
          <a:stretch/>
        </p:blipFill>
        <p:spPr>
          <a:xfrm>
            <a:off x="5867060" y="1482772"/>
            <a:ext cx="1075952" cy="954657"/>
          </a:xfrm>
          <a:prstGeom prst="rect">
            <a:avLst/>
          </a:prstGeom>
        </p:spPr>
      </p:pic>
      <p:pic>
        <p:nvPicPr>
          <p:cNvPr id="23" name="Picture 22">
            <a:extLst>
              <a:ext uri="{FF2B5EF4-FFF2-40B4-BE49-F238E27FC236}">
                <a16:creationId xmlns:a16="http://schemas.microsoft.com/office/drawing/2014/main" id="{CB1D08DD-192A-B93A-95BE-03C87D6A317E}"/>
              </a:ext>
            </a:extLst>
          </p:cNvPr>
          <p:cNvPicPr>
            <a:picLocks noChangeAspect="1"/>
          </p:cNvPicPr>
          <p:nvPr/>
        </p:nvPicPr>
        <p:blipFill rotWithShape="1">
          <a:blip r:embed="rId2"/>
          <a:srcRect l="25978" t="70246" r="57648" b="6817"/>
          <a:stretch/>
        </p:blipFill>
        <p:spPr>
          <a:xfrm>
            <a:off x="6982135" y="4223972"/>
            <a:ext cx="1155940" cy="1012377"/>
          </a:xfrm>
          <a:prstGeom prst="rect">
            <a:avLst/>
          </a:prstGeom>
        </p:spPr>
      </p:pic>
      <p:pic>
        <p:nvPicPr>
          <p:cNvPr id="24" name="Picture 23">
            <a:extLst>
              <a:ext uri="{FF2B5EF4-FFF2-40B4-BE49-F238E27FC236}">
                <a16:creationId xmlns:a16="http://schemas.microsoft.com/office/drawing/2014/main" id="{D9A4EDC7-A072-DC20-69CE-7D93A43AC3DC}"/>
              </a:ext>
            </a:extLst>
          </p:cNvPr>
          <p:cNvPicPr>
            <a:picLocks noChangeAspect="1"/>
          </p:cNvPicPr>
          <p:nvPr/>
        </p:nvPicPr>
        <p:blipFill rotWithShape="1">
          <a:blip r:embed="rId2"/>
          <a:srcRect l="74112" t="6613" r="10247" b="70716"/>
          <a:stretch/>
        </p:blipFill>
        <p:spPr>
          <a:xfrm>
            <a:off x="10230629" y="1436764"/>
            <a:ext cx="1104182" cy="1000665"/>
          </a:xfrm>
          <a:prstGeom prst="rect">
            <a:avLst/>
          </a:prstGeom>
        </p:spPr>
      </p:pic>
      <p:sp>
        <p:nvSpPr>
          <p:cNvPr id="25" name="TextBox 24">
            <a:extLst>
              <a:ext uri="{FF2B5EF4-FFF2-40B4-BE49-F238E27FC236}">
                <a16:creationId xmlns:a16="http://schemas.microsoft.com/office/drawing/2014/main" id="{71AE1FAB-48A0-0E80-BDD7-9C3EFAE27B94}"/>
              </a:ext>
            </a:extLst>
          </p:cNvPr>
          <p:cNvSpPr txBox="1"/>
          <p:nvPr/>
        </p:nvSpPr>
        <p:spPr>
          <a:xfrm>
            <a:off x="8890647" y="1972578"/>
            <a:ext cx="1542480" cy="307777"/>
          </a:xfrm>
          <a:prstGeom prst="rect">
            <a:avLst/>
          </a:prstGeom>
          <a:noFill/>
        </p:spPr>
        <p:txBody>
          <a:bodyPr wrap="square" rtlCol="0">
            <a:spAutoFit/>
          </a:bodyPr>
          <a:lstStyle/>
          <a:p>
            <a:r>
              <a:rPr lang="en-GB" sz="1400" dirty="0">
                <a:solidFill>
                  <a:schemeClr val="accent3"/>
                </a:solidFill>
                <a:latin typeface="Arial" panose="020B0604020202020204" pitchFamily="34" charset="0"/>
                <a:cs typeface="Arial" panose="020B0604020202020204" pitchFamily="34" charset="0"/>
              </a:rPr>
              <a:t>Biomechanical</a:t>
            </a:r>
          </a:p>
        </p:txBody>
      </p:sp>
      <p:sp>
        <p:nvSpPr>
          <p:cNvPr id="26" name="TextBox 25">
            <a:extLst>
              <a:ext uri="{FF2B5EF4-FFF2-40B4-BE49-F238E27FC236}">
                <a16:creationId xmlns:a16="http://schemas.microsoft.com/office/drawing/2014/main" id="{6E559F12-1DD1-8A9C-D024-0C3D6DFA797D}"/>
              </a:ext>
            </a:extLst>
          </p:cNvPr>
          <p:cNvSpPr txBox="1"/>
          <p:nvPr/>
        </p:nvSpPr>
        <p:spPr>
          <a:xfrm>
            <a:off x="7803699" y="3781473"/>
            <a:ext cx="2328832" cy="307777"/>
          </a:xfrm>
          <a:prstGeom prst="rect">
            <a:avLst/>
          </a:prstGeom>
          <a:noFill/>
        </p:spPr>
        <p:txBody>
          <a:bodyPr wrap="square" rtlCol="0">
            <a:spAutoFit/>
          </a:bodyPr>
          <a:lstStyle/>
          <a:p>
            <a:r>
              <a:rPr lang="en-GB" sz="1400" dirty="0">
                <a:solidFill>
                  <a:schemeClr val="accent1">
                    <a:lumMod val="75000"/>
                  </a:schemeClr>
                </a:solidFill>
                <a:latin typeface="Arial" panose="020B0604020202020204" pitchFamily="34" charset="0"/>
                <a:cs typeface="Arial" panose="020B0604020202020204" pitchFamily="34" charset="0"/>
              </a:rPr>
              <a:t>Psychophysiological</a:t>
            </a:r>
          </a:p>
        </p:txBody>
      </p:sp>
      <p:sp>
        <p:nvSpPr>
          <p:cNvPr id="27" name="TextBox 26">
            <a:extLst>
              <a:ext uri="{FF2B5EF4-FFF2-40B4-BE49-F238E27FC236}">
                <a16:creationId xmlns:a16="http://schemas.microsoft.com/office/drawing/2014/main" id="{D104CCF2-5E0D-3AE2-7D61-178BCB2AE8A0}"/>
              </a:ext>
            </a:extLst>
          </p:cNvPr>
          <p:cNvSpPr txBox="1"/>
          <p:nvPr/>
        </p:nvSpPr>
        <p:spPr>
          <a:xfrm>
            <a:off x="7147985" y="1964598"/>
            <a:ext cx="1542480" cy="307777"/>
          </a:xfrm>
          <a:prstGeom prst="rect">
            <a:avLst/>
          </a:prstGeom>
          <a:noFill/>
        </p:spPr>
        <p:txBody>
          <a:bodyPr wrap="square" rtlCol="0">
            <a:spAutoFit/>
          </a:bodyPr>
          <a:lstStyle/>
          <a:p>
            <a:r>
              <a:rPr lang="en-GB" sz="1400" dirty="0">
                <a:solidFill>
                  <a:schemeClr val="bg2"/>
                </a:solidFill>
                <a:latin typeface="Arial" panose="020B0604020202020204" pitchFamily="34" charset="0"/>
                <a:cs typeface="Arial" panose="020B0604020202020204" pitchFamily="34" charset="0"/>
              </a:rPr>
              <a:t>Biochemical</a:t>
            </a:r>
          </a:p>
        </p:txBody>
      </p:sp>
    </p:spTree>
    <p:extLst>
      <p:ext uri="{BB962C8B-B14F-4D97-AF65-F5344CB8AC3E}">
        <p14:creationId xmlns:p14="http://schemas.microsoft.com/office/powerpoint/2010/main" val="1603701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8DFA-79F2-9C5F-E65E-43EB61181AD7}"/>
              </a:ext>
            </a:extLst>
          </p:cNvPr>
          <p:cNvSpPr>
            <a:spLocks noGrp="1"/>
          </p:cNvSpPr>
          <p:nvPr>
            <p:ph type="title"/>
          </p:nvPr>
        </p:nvSpPr>
        <p:spPr>
          <a:xfrm>
            <a:off x="704505" y="0"/>
            <a:ext cx="9905998" cy="673569"/>
          </a:xfrm>
        </p:spPr>
        <p:txBody>
          <a:bodyPr/>
          <a:lstStyle/>
          <a:p>
            <a:r>
              <a:rPr lang="en-GB" dirty="0"/>
              <a:t>Literature Review </a:t>
            </a:r>
          </a:p>
        </p:txBody>
      </p:sp>
      <p:sp>
        <p:nvSpPr>
          <p:cNvPr id="3" name="Content Placeholder 2">
            <a:extLst>
              <a:ext uri="{FF2B5EF4-FFF2-40B4-BE49-F238E27FC236}">
                <a16:creationId xmlns:a16="http://schemas.microsoft.com/office/drawing/2014/main" id="{E0B82593-690C-492E-1F4A-DD082711913F}"/>
              </a:ext>
            </a:extLst>
          </p:cNvPr>
          <p:cNvSpPr>
            <a:spLocks noGrp="1"/>
          </p:cNvSpPr>
          <p:nvPr>
            <p:ph idx="1"/>
          </p:nvPr>
        </p:nvSpPr>
        <p:spPr>
          <a:xfrm>
            <a:off x="815009" y="1124743"/>
            <a:ext cx="10051774" cy="4608513"/>
          </a:xfrm>
        </p:spPr>
        <p:txBody>
          <a:bodyPr>
            <a:normAutofit/>
          </a:bodyPr>
          <a:lstStyle/>
          <a:p>
            <a:r>
              <a:rPr lang="en-GB" sz="2000" kern="0" dirty="0">
                <a:solidFill>
                  <a:schemeClr val="tx2">
                    <a:lumMod val="20000"/>
                    <a:lumOff val="80000"/>
                  </a:schemeClr>
                </a:solidFill>
                <a:latin typeface="Arial" panose="020B0604020202020204" pitchFamily="34" charset="0"/>
                <a:ea typeface="Calibri" panose="020F0502020204030204" pitchFamily="34" charset="0"/>
              </a:rPr>
              <a:t>In 2023 B</a:t>
            </a:r>
            <a:r>
              <a:rPr lang="en-GB" sz="2000" kern="0" dirty="0">
                <a:solidFill>
                  <a:schemeClr val="tx2">
                    <a:lumMod val="20000"/>
                    <a:lumOff val="80000"/>
                  </a:schemeClr>
                </a:solidFill>
                <a:effectLst/>
                <a:latin typeface="Arial" panose="020B0604020202020204" pitchFamily="34" charset="0"/>
                <a:ea typeface="Calibri" panose="020F0502020204030204" pitchFamily="34" charset="0"/>
              </a:rPr>
              <a:t>iomechanical DBPs were identified in 90.6% of 1,933 athletes screened across multiple ages and sports (</a:t>
            </a:r>
            <a:r>
              <a:rPr lang="en-GB" sz="1800" kern="0" dirty="0">
                <a:solidFill>
                  <a:schemeClr val="tx2">
                    <a:lumMod val="20000"/>
                    <a:lumOff val="80000"/>
                  </a:schemeClr>
                </a:solidFill>
                <a:effectLst/>
                <a:latin typeface="Arial" panose="020B0604020202020204" pitchFamily="34" charset="0"/>
                <a:ea typeface="Calibri" panose="020F0502020204030204" pitchFamily="34" charset="0"/>
              </a:rPr>
              <a:t>(</a:t>
            </a:r>
            <a:r>
              <a:rPr lang="en-GB" sz="1800" kern="0" dirty="0" err="1">
                <a:solidFill>
                  <a:schemeClr val="tx2">
                    <a:lumMod val="20000"/>
                    <a:lumOff val="80000"/>
                  </a:schemeClr>
                </a:solidFill>
                <a:effectLst/>
                <a:latin typeface="Arial" panose="020B0604020202020204" pitchFamily="34" charset="0"/>
                <a:ea typeface="Times New Roman" panose="02020603050405020304" pitchFamily="18" charset="0"/>
              </a:rPr>
              <a:t>Shimozawa</a:t>
            </a:r>
            <a:r>
              <a:rPr lang="en-GB" sz="1800" kern="0" dirty="0">
                <a:solidFill>
                  <a:schemeClr val="tx2">
                    <a:lumMod val="20000"/>
                    <a:lumOff val="80000"/>
                  </a:schemeClr>
                </a:solidFill>
                <a:effectLst/>
                <a:latin typeface="Arial" panose="020B0604020202020204" pitchFamily="34" charset="0"/>
                <a:ea typeface="Times New Roman" panose="02020603050405020304" pitchFamily="18" charset="0"/>
              </a:rPr>
              <a:t> </a:t>
            </a:r>
            <a:r>
              <a:rPr lang="en-GB" sz="1800" i="1" kern="0" dirty="0">
                <a:solidFill>
                  <a:schemeClr val="tx2">
                    <a:lumMod val="20000"/>
                    <a:lumOff val="80000"/>
                  </a:schemeClr>
                </a:solidFill>
                <a:effectLst/>
                <a:latin typeface="Arial" panose="020B0604020202020204" pitchFamily="34" charset="0"/>
                <a:ea typeface="Times New Roman" panose="02020603050405020304" pitchFamily="18" charset="0"/>
              </a:rPr>
              <a:t>et al.</a:t>
            </a:r>
            <a:r>
              <a:rPr lang="en-GB" sz="1800" kern="0" dirty="0">
                <a:solidFill>
                  <a:schemeClr val="tx2">
                    <a:lumMod val="20000"/>
                    <a:lumOff val="80000"/>
                  </a:schemeClr>
                </a:solidFill>
                <a:effectLst/>
                <a:latin typeface="Arial" panose="020B0604020202020204" pitchFamily="34" charset="0"/>
                <a:ea typeface="Times New Roman" panose="02020603050405020304" pitchFamily="18" charset="0"/>
              </a:rPr>
              <a:t>, 2023).</a:t>
            </a:r>
          </a:p>
          <a:p>
            <a:r>
              <a:rPr lang="en-GB" sz="1800" kern="0" dirty="0">
                <a:effectLst/>
                <a:latin typeface="Arial" panose="020B0604020202020204" pitchFamily="34" charset="0"/>
                <a:ea typeface="Calibri" panose="020F0502020204030204" pitchFamily="34" charset="0"/>
              </a:rPr>
              <a:t>DB appears to be common in singers and wind and brass instrument players but is not reported in the literature to any notable degree (Barker and Everard, 2015)</a:t>
            </a:r>
          </a:p>
          <a:p>
            <a:r>
              <a:rPr lang="en-GB" sz="1800" kern="0" dirty="0">
                <a:effectLst/>
                <a:latin typeface="Arial" panose="020B0604020202020204" pitchFamily="34" charset="0"/>
                <a:ea typeface="Calibri" panose="020F0502020204030204" pitchFamily="34" charset="0"/>
              </a:rPr>
              <a:t>there is no model or gold standard assessment for clinicians to use to identify these patients,  so misdiagnosis and treatment with drug therapy occur, rather than perhaps a simple intervention (</a:t>
            </a:r>
            <a:r>
              <a:rPr lang="en-GB" sz="1800" kern="0" dirty="0" err="1">
                <a:effectLst/>
                <a:latin typeface="Arial" panose="020B0604020202020204" pitchFamily="34" charset="0"/>
                <a:ea typeface="Calibri" panose="020F0502020204030204" pitchFamily="34" charset="0"/>
              </a:rPr>
              <a:t>Depiazzi</a:t>
            </a:r>
            <a:r>
              <a:rPr lang="en-GB" sz="1800" kern="0" dirty="0">
                <a:effectLst/>
                <a:latin typeface="Arial" panose="020B0604020202020204" pitchFamily="34" charset="0"/>
                <a:ea typeface="Calibri" panose="020F0502020204030204" pitchFamily="34" charset="0"/>
              </a:rPr>
              <a:t> and Everard, 2016), </a:t>
            </a:r>
          </a:p>
          <a:p>
            <a:r>
              <a:rPr lang="en-GB" sz="1800" kern="0" dirty="0">
                <a:effectLst/>
                <a:latin typeface="Arial" panose="020B0604020202020204" pitchFamily="34" charset="0"/>
                <a:ea typeface="Calibri" panose="020F0502020204030204" pitchFamily="34" charset="0"/>
              </a:rPr>
              <a:t>Since there are multiple components that contribute to dysfunctional breathing (Barker &amp; Everard, 2015 ), it is not sufficient to include just a single criterion for establishing DBPs</a:t>
            </a:r>
          </a:p>
          <a:p>
            <a:r>
              <a:rPr lang="en-GB" sz="1800" kern="0" dirty="0">
                <a:solidFill>
                  <a:schemeClr val="tx2">
                    <a:lumMod val="20000"/>
                    <a:lumOff val="80000"/>
                  </a:schemeClr>
                </a:solidFill>
                <a:effectLst/>
                <a:latin typeface="Arial" panose="020B0604020202020204" pitchFamily="34" charset="0"/>
                <a:ea typeface="DengXian Light" panose="02010600030101010101" pitchFamily="2" charset="-122"/>
              </a:rPr>
              <a:t>In a </a:t>
            </a:r>
            <a:r>
              <a:rPr lang="en-GB" sz="1800" kern="1800" dirty="0">
                <a:solidFill>
                  <a:schemeClr val="tx2">
                    <a:lumMod val="20000"/>
                    <a:lumOff val="80000"/>
                  </a:schemeClr>
                </a:solidFill>
                <a:effectLst/>
                <a:latin typeface="Arial" panose="020B0604020202020204" pitchFamily="34" charset="0"/>
                <a:ea typeface="Times New Roman" panose="02020603050405020304" pitchFamily="18" charset="0"/>
              </a:rPr>
              <a:t>Systematic Review and Meta-Analysis of 11 studies identified from </a:t>
            </a:r>
            <a:r>
              <a:rPr lang="en-GB" sz="1800" kern="0" dirty="0">
                <a:solidFill>
                  <a:schemeClr val="tx2">
                    <a:lumMod val="20000"/>
                    <a:lumOff val="80000"/>
                  </a:schemeClr>
                </a:solidFill>
                <a:effectLst/>
                <a:latin typeface="Arial" panose="020B0604020202020204" pitchFamily="34" charset="0"/>
                <a:ea typeface="DengXian Light" panose="02010600030101010101" pitchFamily="2" charset="-122"/>
              </a:rPr>
              <a:t>2371 articles, 46.09% of singers irrespective of their skills or singing style, reported self-perceived dysphonia over their careers ((</a:t>
            </a:r>
            <a:r>
              <a:rPr lang="en-GB" sz="1800" u="none" strike="noStrike" kern="0" dirty="0" err="1">
                <a:solidFill>
                  <a:schemeClr val="tx2">
                    <a:lumMod val="20000"/>
                    <a:lumOff val="80000"/>
                  </a:schemeClr>
                </a:solidFill>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Pestana</a:t>
            </a:r>
            <a:r>
              <a:rPr lang="en-GB" sz="1800" kern="0" dirty="0">
                <a:solidFill>
                  <a:schemeClr val="tx2">
                    <a:lumMod val="20000"/>
                    <a:lumOff val="80000"/>
                  </a:schemeClr>
                </a:solidFill>
                <a:effectLst/>
                <a:latin typeface="Arial" panose="020B0604020202020204" pitchFamily="34" charset="0"/>
                <a:ea typeface="Times New Roman" panose="02020603050405020304" pitchFamily="18" charset="0"/>
              </a:rPr>
              <a:t>, 2017) </a:t>
            </a:r>
            <a:endParaRPr lang="en-GB" sz="2000" dirty="0">
              <a:solidFill>
                <a:schemeClr val="tx2">
                  <a:lumMod val="20000"/>
                  <a:lumOff val="80000"/>
                </a:schemeClr>
              </a:solidFill>
            </a:endParaRPr>
          </a:p>
        </p:txBody>
      </p:sp>
    </p:spTree>
    <p:extLst>
      <p:ext uri="{BB962C8B-B14F-4D97-AF65-F5344CB8AC3E}">
        <p14:creationId xmlns:p14="http://schemas.microsoft.com/office/powerpoint/2010/main" val="2038819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A20B3-501C-F148-1D8B-F26CC3ED4E30}"/>
              </a:ext>
            </a:extLst>
          </p:cNvPr>
          <p:cNvSpPr>
            <a:spLocks noGrp="1"/>
          </p:cNvSpPr>
          <p:nvPr>
            <p:ph type="title"/>
          </p:nvPr>
        </p:nvSpPr>
        <p:spPr>
          <a:xfrm>
            <a:off x="496956" y="29316"/>
            <a:ext cx="11297478" cy="574178"/>
          </a:xfrm>
        </p:spPr>
        <p:txBody>
          <a:bodyPr>
            <a:noAutofit/>
          </a:bodyPr>
          <a:lstStyle/>
          <a:p>
            <a:pPr algn="ctr"/>
            <a:r>
              <a:rPr lang="en-GB" dirty="0"/>
              <a:t>RIB FUNCTION INFLUENCING DIAPHRAGM RECRUITMENT </a:t>
            </a:r>
          </a:p>
        </p:txBody>
      </p:sp>
      <p:pic>
        <p:nvPicPr>
          <p:cNvPr id="4" name="Content Placeholder 3">
            <a:extLst>
              <a:ext uri="{FF2B5EF4-FFF2-40B4-BE49-F238E27FC236}">
                <a16:creationId xmlns:a16="http://schemas.microsoft.com/office/drawing/2014/main" id="{F37249AA-8DFA-1C85-B203-7CB51805DA64}"/>
              </a:ext>
            </a:extLst>
          </p:cNvPr>
          <p:cNvPicPr>
            <a:picLocks noGrp="1" noChangeAspect="1"/>
          </p:cNvPicPr>
          <p:nvPr>
            <p:ph idx="1"/>
          </p:nvPr>
        </p:nvPicPr>
        <p:blipFill rotWithShape="1">
          <a:blip r:embed="rId2"/>
          <a:srcRect l="8463" t="3324" r="8139" b="23387"/>
          <a:stretch/>
        </p:blipFill>
        <p:spPr>
          <a:xfrm>
            <a:off x="382086" y="1883219"/>
            <a:ext cx="2775519" cy="3047369"/>
          </a:xfrm>
          <a:prstGeom prst="rect">
            <a:avLst/>
          </a:prstGeom>
          <a:solidFill>
            <a:schemeClr val="tx1"/>
          </a:solidFill>
        </p:spPr>
      </p:pic>
      <p:pic>
        <p:nvPicPr>
          <p:cNvPr id="5" name="Picture 4" descr="A diagram of a bone&#10;&#10;Description automatically generated">
            <a:extLst>
              <a:ext uri="{FF2B5EF4-FFF2-40B4-BE49-F238E27FC236}">
                <a16:creationId xmlns:a16="http://schemas.microsoft.com/office/drawing/2014/main" id="{670830D7-DA8F-A20A-4991-0AF00DC06C01}"/>
              </a:ext>
            </a:extLst>
          </p:cNvPr>
          <p:cNvPicPr>
            <a:picLocks noChangeAspect="1"/>
          </p:cNvPicPr>
          <p:nvPr/>
        </p:nvPicPr>
        <p:blipFill rotWithShape="1">
          <a:blip r:embed="rId3">
            <a:extLst>
              <a:ext uri="{28A0092B-C50C-407E-A947-70E740481C1C}">
                <a14:useLocalDpi xmlns:a14="http://schemas.microsoft.com/office/drawing/2010/main" val="0"/>
              </a:ext>
            </a:extLst>
          </a:blip>
          <a:srcRect l="8212" t="24824" r="19776" b="7747"/>
          <a:stretch/>
        </p:blipFill>
        <p:spPr bwMode="auto">
          <a:xfrm>
            <a:off x="3464547" y="2187022"/>
            <a:ext cx="3749053" cy="2240026"/>
          </a:xfrm>
          <a:prstGeom prst="rect">
            <a:avLst/>
          </a:prstGeom>
          <a:noFill/>
          <a:ln>
            <a:noFill/>
          </a:ln>
          <a:extLst>
            <a:ext uri="{53640926-AAD7-44D8-BBD7-CCE9431645EC}">
              <a14:shadowObscured xmlns:a14="http://schemas.microsoft.com/office/drawing/2010/main"/>
            </a:ext>
          </a:extLst>
        </p:spPr>
      </p:pic>
      <p:grpSp>
        <p:nvGrpSpPr>
          <p:cNvPr id="6" name="Group 5">
            <a:extLst>
              <a:ext uri="{FF2B5EF4-FFF2-40B4-BE49-F238E27FC236}">
                <a16:creationId xmlns:a16="http://schemas.microsoft.com/office/drawing/2014/main" id="{2E6F6AD5-468A-1DAC-1DE5-B0F3678DA31E}"/>
              </a:ext>
            </a:extLst>
          </p:cNvPr>
          <p:cNvGrpSpPr/>
          <p:nvPr/>
        </p:nvGrpSpPr>
        <p:grpSpPr>
          <a:xfrm>
            <a:off x="7476565" y="2028342"/>
            <a:ext cx="4225103" cy="3115716"/>
            <a:chOff x="1762432" y="2367116"/>
            <a:chExt cx="3871944" cy="2861187"/>
          </a:xfrm>
          <a:solidFill>
            <a:schemeClr val="tx1"/>
          </a:solidFill>
        </p:grpSpPr>
        <p:pic>
          <p:nvPicPr>
            <p:cNvPr id="7" name="Picture 6">
              <a:extLst>
                <a:ext uri="{FF2B5EF4-FFF2-40B4-BE49-F238E27FC236}">
                  <a16:creationId xmlns:a16="http://schemas.microsoft.com/office/drawing/2014/main" id="{CF3E44E4-5D30-8F72-9CAF-1810AA18521B}"/>
                </a:ext>
              </a:extLst>
            </p:cNvPr>
            <p:cNvPicPr>
              <a:picLocks noChangeAspect="1"/>
            </p:cNvPicPr>
            <p:nvPr/>
          </p:nvPicPr>
          <p:blipFill rotWithShape="1">
            <a:blip r:embed="rId4"/>
            <a:srcRect l="1742" t="1998" r="11018" b="1831"/>
            <a:stretch/>
          </p:blipFill>
          <p:spPr>
            <a:xfrm>
              <a:off x="1762432" y="2367116"/>
              <a:ext cx="3871944" cy="2861187"/>
            </a:xfrm>
            <a:prstGeom prst="rect">
              <a:avLst/>
            </a:prstGeom>
            <a:grpFill/>
          </p:spPr>
        </p:pic>
        <p:sp>
          <p:nvSpPr>
            <p:cNvPr id="8" name="Rectangle 7">
              <a:extLst>
                <a:ext uri="{FF2B5EF4-FFF2-40B4-BE49-F238E27FC236}">
                  <a16:creationId xmlns:a16="http://schemas.microsoft.com/office/drawing/2014/main" id="{099F25C2-2EA0-B113-4D98-A68319016C5F}"/>
                </a:ext>
              </a:extLst>
            </p:cNvPr>
            <p:cNvSpPr/>
            <p:nvPr/>
          </p:nvSpPr>
          <p:spPr>
            <a:xfrm>
              <a:off x="5428635" y="3726180"/>
              <a:ext cx="205740" cy="56388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 name="TextBox 9">
            <a:extLst>
              <a:ext uri="{FF2B5EF4-FFF2-40B4-BE49-F238E27FC236}">
                <a16:creationId xmlns:a16="http://schemas.microsoft.com/office/drawing/2014/main" id="{FEC02261-28BB-89CD-A7C9-BB4C7CF89573}"/>
              </a:ext>
            </a:extLst>
          </p:cNvPr>
          <p:cNvSpPr txBox="1"/>
          <p:nvPr/>
        </p:nvSpPr>
        <p:spPr>
          <a:xfrm>
            <a:off x="1088103" y="4936564"/>
            <a:ext cx="1718235"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Dimon</a:t>
            </a:r>
            <a:r>
              <a:rPr lang="en-GB" sz="1600" dirty="0">
                <a:latin typeface="Arial" panose="020B0604020202020204" pitchFamily="34" charset="0"/>
                <a:cs typeface="Arial" panose="020B0604020202020204" pitchFamily="34" charset="0"/>
              </a:rPr>
              <a:t>, 2018) </a:t>
            </a:r>
          </a:p>
        </p:txBody>
      </p:sp>
      <p:sp>
        <p:nvSpPr>
          <p:cNvPr id="13" name="TextBox 12">
            <a:extLst>
              <a:ext uri="{FF2B5EF4-FFF2-40B4-BE49-F238E27FC236}">
                <a16:creationId xmlns:a16="http://schemas.microsoft.com/office/drawing/2014/main" id="{DB3A7012-EB7F-7AD2-96BB-FFACE2868B68}"/>
              </a:ext>
            </a:extLst>
          </p:cNvPr>
          <p:cNvSpPr txBox="1"/>
          <p:nvPr/>
        </p:nvSpPr>
        <p:spPr>
          <a:xfrm>
            <a:off x="4162612" y="4349857"/>
            <a:ext cx="2178423"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(Duprey et al, 2018) </a:t>
            </a:r>
          </a:p>
        </p:txBody>
      </p:sp>
      <p:sp>
        <p:nvSpPr>
          <p:cNvPr id="15" name="TextBox 14">
            <a:extLst>
              <a:ext uri="{FF2B5EF4-FFF2-40B4-BE49-F238E27FC236}">
                <a16:creationId xmlns:a16="http://schemas.microsoft.com/office/drawing/2014/main" id="{D48234A3-5D45-9C78-408F-2EB6F9CA1E21}"/>
              </a:ext>
            </a:extLst>
          </p:cNvPr>
          <p:cNvSpPr txBox="1"/>
          <p:nvPr/>
        </p:nvSpPr>
        <p:spPr>
          <a:xfrm>
            <a:off x="8172823" y="5129116"/>
            <a:ext cx="1544918" cy="338554"/>
          </a:xfrm>
          <a:prstGeom prst="rect">
            <a:avLst/>
          </a:prstGeom>
          <a:noFill/>
        </p:spPr>
        <p:txBody>
          <a:bodyPr wrap="square">
            <a:spAutoFit/>
          </a:bodyPr>
          <a:lstStyle/>
          <a:p>
            <a:r>
              <a:rPr lang="en-GB" sz="1600" dirty="0">
                <a:effectLst/>
                <a:latin typeface="Arial" panose="020B0604020202020204" pitchFamily="34" charset="0"/>
                <a:ea typeface="Calibri" panose="020F0502020204030204" pitchFamily="34" charset="0"/>
                <a:cs typeface="Arial" panose="020B0604020202020204" pitchFamily="34" charset="0"/>
              </a:rPr>
              <a:t>(</a:t>
            </a:r>
            <a:r>
              <a:rPr lang="en-GB" sz="1600" dirty="0" err="1">
                <a:effectLst/>
                <a:latin typeface="Arial" panose="020B0604020202020204" pitchFamily="34" charset="0"/>
                <a:ea typeface="Calibri" panose="020F0502020204030204" pitchFamily="34" charset="0"/>
                <a:cs typeface="Arial" panose="020B0604020202020204" pitchFamily="34" charset="0"/>
              </a:rPr>
              <a:t>Dimon</a:t>
            </a:r>
            <a:r>
              <a:rPr lang="en-GB" sz="1600" dirty="0">
                <a:effectLst/>
                <a:latin typeface="Arial" panose="020B0604020202020204" pitchFamily="34" charset="0"/>
                <a:ea typeface="Calibri" panose="020F0502020204030204" pitchFamily="34" charset="0"/>
                <a:cs typeface="Arial" panose="020B0604020202020204" pitchFamily="34" charset="0"/>
              </a:rPr>
              <a:t>, 2018)</a:t>
            </a:r>
            <a:endParaRPr lang="en-GB" sz="16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2D59F5A-E31B-BF20-68D8-864207B7D92F}"/>
              </a:ext>
            </a:extLst>
          </p:cNvPr>
          <p:cNvSpPr txBox="1"/>
          <p:nvPr/>
        </p:nvSpPr>
        <p:spPr>
          <a:xfrm>
            <a:off x="7374964" y="5136776"/>
            <a:ext cx="1144494"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Figure 4 </a:t>
            </a:r>
          </a:p>
        </p:txBody>
      </p:sp>
      <p:sp>
        <p:nvSpPr>
          <p:cNvPr id="17" name="TextBox 16">
            <a:extLst>
              <a:ext uri="{FF2B5EF4-FFF2-40B4-BE49-F238E27FC236}">
                <a16:creationId xmlns:a16="http://schemas.microsoft.com/office/drawing/2014/main" id="{9157B4FF-EE87-FF56-F553-FC2C44C04236}"/>
              </a:ext>
            </a:extLst>
          </p:cNvPr>
          <p:cNvSpPr txBox="1"/>
          <p:nvPr/>
        </p:nvSpPr>
        <p:spPr>
          <a:xfrm>
            <a:off x="3379838" y="4349857"/>
            <a:ext cx="1045739"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Figure 3 </a:t>
            </a:r>
          </a:p>
        </p:txBody>
      </p:sp>
      <p:sp>
        <p:nvSpPr>
          <p:cNvPr id="18" name="TextBox 17">
            <a:extLst>
              <a:ext uri="{FF2B5EF4-FFF2-40B4-BE49-F238E27FC236}">
                <a16:creationId xmlns:a16="http://schemas.microsoft.com/office/drawing/2014/main" id="{F74D6942-274C-7449-C43F-6BCA16C2AD1D}"/>
              </a:ext>
            </a:extLst>
          </p:cNvPr>
          <p:cNvSpPr txBox="1"/>
          <p:nvPr/>
        </p:nvSpPr>
        <p:spPr>
          <a:xfrm>
            <a:off x="290668" y="4930588"/>
            <a:ext cx="1479177"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Figure 2 </a:t>
            </a:r>
          </a:p>
        </p:txBody>
      </p:sp>
    </p:spTree>
    <p:extLst>
      <p:ext uri="{BB962C8B-B14F-4D97-AF65-F5344CB8AC3E}">
        <p14:creationId xmlns:p14="http://schemas.microsoft.com/office/powerpoint/2010/main" val="3295007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BCF24-DAEC-FB5A-FEF6-1C4C4852AA70}"/>
              </a:ext>
            </a:extLst>
          </p:cNvPr>
          <p:cNvSpPr>
            <a:spLocks noGrp="1"/>
          </p:cNvSpPr>
          <p:nvPr>
            <p:ph type="title"/>
          </p:nvPr>
        </p:nvSpPr>
        <p:spPr>
          <a:xfrm>
            <a:off x="712788" y="0"/>
            <a:ext cx="9905998" cy="866775"/>
          </a:xfrm>
        </p:spPr>
        <p:txBody>
          <a:bodyPr/>
          <a:lstStyle/>
          <a:p>
            <a:r>
              <a:rPr lang="en-GB" dirty="0"/>
              <a:t>RESEARCH METHODOLOGY</a:t>
            </a:r>
          </a:p>
        </p:txBody>
      </p:sp>
      <p:sp>
        <p:nvSpPr>
          <p:cNvPr id="5" name="TextBox 4">
            <a:extLst>
              <a:ext uri="{FF2B5EF4-FFF2-40B4-BE49-F238E27FC236}">
                <a16:creationId xmlns:a16="http://schemas.microsoft.com/office/drawing/2014/main" id="{59C88BFC-2F90-76E7-FC1C-DD2F5694C932}"/>
              </a:ext>
            </a:extLst>
          </p:cNvPr>
          <p:cNvSpPr txBox="1"/>
          <p:nvPr/>
        </p:nvSpPr>
        <p:spPr>
          <a:xfrm>
            <a:off x="1256955" y="2681515"/>
            <a:ext cx="9790456" cy="1815882"/>
          </a:xfrm>
          <a:prstGeom prst="rect">
            <a:avLst/>
          </a:prstGeom>
          <a:noFill/>
        </p:spPr>
        <p:txBody>
          <a:bodyPr wrap="square">
            <a:spAutoFit/>
          </a:bodyPr>
          <a:lstStyle/>
          <a:p>
            <a:r>
              <a:rPr lang="en-GB" sz="2800" kern="0" dirty="0">
                <a:effectLst/>
                <a:latin typeface="Arial" panose="020B0604020202020204" pitchFamily="34" charset="0"/>
                <a:ea typeface="Calibri" panose="020F0502020204030204" pitchFamily="34" charset="0"/>
              </a:rPr>
              <a:t>The pragmatic paradigm allows for a highly flexible research design (</a:t>
            </a:r>
            <a:r>
              <a:rPr lang="en-GB" sz="2800" kern="0" dirty="0" err="1">
                <a:effectLst/>
                <a:latin typeface="Arial" panose="020B0604020202020204" pitchFamily="34" charset="0"/>
                <a:ea typeface="Calibri" panose="020F0502020204030204" pitchFamily="34" charset="0"/>
              </a:rPr>
              <a:t>Feilzer</a:t>
            </a:r>
            <a:r>
              <a:rPr lang="en-GB" sz="2800" kern="0" dirty="0">
                <a:effectLst/>
                <a:latin typeface="Arial" panose="020B0604020202020204" pitchFamily="34" charset="0"/>
                <a:ea typeface="Calibri" panose="020F0502020204030204" pitchFamily="34" charset="0"/>
              </a:rPr>
              <a:t>, 2010) and enables the use of mixed methodologies which is in line with (</a:t>
            </a:r>
            <a:r>
              <a:rPr lang="en-GB" sz="2800" kern="0" dirty="0" err="1">
                <a:effectLst/>
                <a:latin typeface="Arial" panose="020B0604020202020204" pitchFamily="34" charset="0"/>
                <a:ea typeface="Calibri" panose="020F0502020204030204" pitchFamily="34" charset="0"/>
              </a:rPr>
              <a:t>Schoonenboom</a:t>
            </a:r>
            <a:r>
              <a:rPr lang="en-GB" sz="2800" kern="0" dirty="0">
                <a:effectLst/>
                <a:latin typeface="Arial" panose="020B0604020202020204" pitchFamily="34" charset="0"/>
                <a:ea typeface="Calibri" panose="020F0502020204030204" pitchFamily="34" charset="0"/>
              </a:rPr>
              <a:t> &amp; Johnson, 2017)</a:t>
            </a:r>
            <a:endParaRPr lang="en-GB" sz="2800" dirty="0"/>
          </a:p>
        </p:txBody>
      </p:sp>
    </p:spTree>
    <p:extLst>
      <p:ext uri="{BB962C8B-B14F-4D97-AF65-F5344CB8AC3E}">
        <p14:creationId xmlns:p14="http://schemas.microsoft.com/office/powerpoint/2010/main" val="3076059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DCC1A45-A56F-6454-8D99-3EFD682E4315}"/>
              </a:ext>
            </a:extLst>
          </p:cNvPr>
          <p:cNvGraphicFramePr>
            <a:graphicFrameLocks noGrp="1"/>
          </p:cNvGraphicFramePr>
          <p:nvPr>
            <p:ph idx="1"/>
            <p:extLst>
              <p:ext uri="{D42A27DB-BD31-4B8C-83A1-F6EECF244321}">
                <p14:modId xmlns:p14="http://schemas.microsoft.com/office/powerpoint/2010/main" val="4206293326"/>
              </p:ext>
            </p:extLst>
          </p:nvPr>
        </p:nvGraphicFramePr>
        <p:xfrm>
          <a:off x="868881" y="1535113"/>
          <a:ext cx="9906000" cy="3541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3B505A74-E444-6196-67F4-FC36DD21412D}"/>
              </a:ext>
            </a:extLst>
          </p:cNvPr>
          <p:cNvSpPr>
            <a:spLocks noGrp="1"/>
          </p:cNvSpPr>
          <p:nvPr>
            <p:ph type="title"/>
          </p:nvPr>
        </p:nvSpPr>
        <p:spPr>
          <a:xfrm>
            <a:off x="710303" y="16431"/>
            <a:ext cx="4404622" cy="662609"/>
          </a:xfrm>
        </p:spPr>
        <p:txBody>
          <a:bodyPr/>
          <a:lstStyle/>
          <a:p>
            <a:r>
              <a:rPr lang="en-GB" dirty="0"/>
              <a:t> RESEARCH METHOD</a:t>
            </a:r>
          </a:p>
        </p:txBody>
      </p:sp>
      <p:sp>
        <p:nvSpPr>
          <p:cNvPr id="7" name="TextBox 6">
            <a:extLst>
              <a:ext uri="{FF2B5EF4-FFF2-40B4-BE49-F238E27FC236}">
                <a16:creationId xmlns:a16="http://schemas.microsoft.com/office/drawing/2014/main" id="{4F283D97-2005-8A58-37DB-ACE0B33FDD24}"/>
              </a:ext>
            </a:extLst>
          </p:cNvPr>
          <p:cNvSpPr txBox="1"/>
          <p:nvPr/>
        </p:nvSpPr>
        <p:spPr>
          <a:xfrm>
            <a:off x="4232561" y="1279918"/>
            <a:ext cx="1514474" cy="954107"/>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Initial Oximeter &amp; Peak Flow;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0 fails!</a:t>
            </a:r>
          </a:p>
        </p:txBody>
      </p:sp>
      <p:sp>
        <p:nvSpPr>
          <p:cNvPr id="8" name="TextBox 7">
            <a:extLst>
              <a:ext uri="{FF2B5EF4-FFF2-40B4-BE49-F238E27FC236}">
                <a16:creationId xmlns:a16="http://schemas.microsoft.com/office/drawing/2014/main" id="{EEBAFA00-0E92-32A2-5713-E02731C6C044}"/>
              </a:ext>
            </a:extLst>
          </p:cNvPr>
          <p:cNvSpPr txBox="1"/>
          <p:nvPr/>
        </p:nvSpPr>
        <p:spPr>
          <a:xfrm>
            <a:off x="2487581" y="1169550"/>
            <a:ext cx="1514474" cy="1384995"/>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15 x invited</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7 x respond</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4 x female classical singers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D291004-A4D2-C47B-855D-7CB9F00D30F0}"/>
              </a:ext>
            </a:extLst>
          </p:cNvPr>
          <p:cNvSpPr txBox="1"/>
          <p:nvPr/>
        </p:nvSpPr>
        <p:spPr>
          <a:xfrm>
            <a:off x="3781425" y="4303456"/>
            <a:ext cx="2724150" cy="2677656"/>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Nijmegen (NJM) &amp; Self-Evaluating breathing Questionnaires (SEBQ)</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Non-Medical Case History (NMCH)</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Blood oxygen level test (BOLT)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Manual Assessment of Rib movement (MARM)</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Adult Breathing Criteria (ABC)</a:t>
            </a:r>
          </a:p>
          <a:p>
            <a:pPr algn="ctr"/>
            <a:endParaRPr lang="en-GB" sz="14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5C18583A-E48B-5BB2-BAAE-FCA6282462D9}"/>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0644665" y="554095"/>
            <a:ext cx="1035964" cy="1035964"/>
          </a:xfrm>
          <a:prstGeom prst="rect">
            <a:avLst/>
          </a:prstGeom>
          <a:noFill/>
        </p:spPr>
      </p:pic>
      <p:pic>
        <p:nvPicPr>
          <p:cNvPr id="11" name="Picture 10">
            <a:extLst>
              <a:ext uri="{FF2B5EF4-FFF2-40B4-BE49-F238E27FC236}">
                <a16:creationId xmlns:a16="http://schemas.microsoft.com/office/drawing/2014/main" id="{9CFB201E-A2C9-6A89-A332-19666B316D04}"/>
              </a:ext>
            </a:extLst>
          </p:cNvPr>
          <p:cNvPicPr>
            <a:picLocks noChangeAspect="1"/>
          </p:cNvPicPr>
          <p:nvPr/>
        </p:nvPicPr>
        <p:blipFill rotWithShape="1">
          <a:blip r:embed="rId8">
            <a:extLst>
              <a:ext uri="{28A0092B-C50C-407E-A947-70E740481C1C}">
                <a14:useLocalDpi xmlns:a14="http://schemas.microsoft.com/office/drawing/2010/main" val="0"/>
              </a:ext>
            </a:extLst>
          </a:blip>
          <a:srcRect l="37811" t="34663" r="36290" b="28550"/>
          <a:stretch/>
        </p:blipFill>
        <p:spPr bwMode="auto">
          <a:xfrm>
            <a:off x="9201430" y="554094"/>
            <a:ext cx="1128837" cy="1067000"/>
          </a:xfrm>
          <a:prstGeom prst="rect">
            <a:avLst/>
          </a:prstGeom>
          <a:noFill/>
        </p:spPr>
      </p:pic>
      <p:sp>
        <p:nvSpPr>
          <p:cNvPr id="13" name="TextBox 12">
            <a:extLst>
              <a:ext uri="{FF2B5EF4-FFF2-40B4-BE49-F238E27FC236}">
                <a16:creationId xmlns:a16="http://schemas.microsoft.com/office/drawing/2014/main" id="{4CAF3A2E-6FF1-9BDD-7AA8-34668B28E53E}"/>
              </a:ext>
            </a:extLst>
          </p:cNvPr>
          <p:cNvSpPr txBox="1"/>
          <p:nvPr/>
        </p:nvSpPr>
        <p:spPr>
          <a:xfrm>
            <a:off x="10584514" y="1545891"/>
            <a:ext cx="2683565" cy="369332"/>
          </a:xfrm>
          <a:prstGeom prst="rect">
            <a:avLst/>
          </a:prstGeom>
          <a:noFill/>
        </p:spPr>
        <p:txBody>
          <a:bodyPr wrap="square" rtlCol="0">
            <a:spAutoFit/>
          </a:bodyPr>
          <a:lstStyle/>
          <a:p>
            <a:r>
              <a:rPr lang="en-GB" dirty="0"/>
              <a:t>Spirometer</a:t>
            </a:r>
          </a:p>
        </p:txBody>
      </p:sp>
      <p:sp>
        <p:nvSpPr>
          <p:cNvPr id="14" name="TextBox 13">
            <a:extLst>
              <a:ext uri="{FF2B5EF4-FFF2-40B4-BE49-F238E27FC236}">
                <a16:creationId xmlns:a16="http://schemas.microsoft.com/office/drawing/2014/main" id="{BCFD88F3-B1B3-0795-1E08-8E2C1EFA4409}"/>
              </a:ext>
            </a:extLst>
          </p:cNvPr>
          <p:cNvSpPr txBox="1"/>
          <p:nvPr/>
        </p:nvSpPr>
        <p:spPr>
          <a:xfrm>
            <a:off x="9230003" y="1558441"/>
            <a:ext cx="2237423" cy="369332"/>
          </a:xfrm>
          <a:prstGeom prst="rect">
            <a:avLst/>
          </a:prstGeom>
          <a:noFill/>
        </p:spPr>
        <p:txBody>
          <a:bodyPr wrap="square" rtlCol="0">
            <a:spAutoFit/>
          </a:bodyPr>
          <a:lstStyle/>
          <a:p>
            <a:r>
              <a:rPr lang="en-GB" dirty="0"/>
              <a:t>Oximeter </a:t>
            </a:r>
          </a:p>
        </p:txBody>
      </p:sp>
      <p:sp>
        <p:nvSpPr>
          <p:cNvPr id="15" name="TextBox 14">
            <a:extLst>
              <a:ext uri="{FF2B5EF4-FFF2-40B4-BE49-F238E27FC236}">
                <a16:creationId xmlns:a16="http://schemas.microsoft.com/office/drawing/2014/main" id="{2FD3FC8F-3F68-8BBE-80CA-CEC7069A787E}"/>
              </a:ext>
            </a:extLst>
          </p:cNvPr>
          <p:cNvSpPr txBox="1"/>
          <p:nvPr/>
        </p:nvSpPr>
        <p:spPr>
          <a:xfrm>
            <a:off x="9694866" y="74075"/>
            <a:ext cx="1514474" cy="338554"/>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Equipment</a:t>
            </a:r>
          </a:p>
        </p:txBody>
      </p:sp>
      <p:sp>
        <p:nvSpPr>
          <p:cNvPr id="16" name="Rectangle 15">
            <a:extLst>
              <a:ext uri="{FF2B5EF4-FFF2-40B4-BE49-F238E27FC236}">
                <a16:creationId xmlns:a16="http://schemas.microsoft.com/office/drawing/2014/main" id="{60A3B025-DBB8-0043-2CBB-CDCE37A23C68}"/>
              </a:ext>
            </a:extLst>
          </p:cNvPr>
          <p:cNvSpPr/>
          <p:nvPr/>
        </p:nvSpPr>
        <p:spPr>
          <a:xfrm>
            <a:off x="8947183" y="88052"/>
            <a:ext cx="3080566" cy="1905726"/>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A43D822-EC2A-FB15-2935-4BA1CA3AAFA2}"/>
              </a:ext>
            </a:extLst>
          </p:cNvPr>
          <p:cNvSpPr txBox="1"/>
          <p:nvPr/>
        </p:nvSpPr>
        <p:spPr>
          <a:xfrm>
            <a:off x="5804456" y="1146749"/>
            <a:ext cx="1871261" cy="1169551"/>
          </a:xfrm>
          <a:prstGeom prst="rect">
            <a:avLst/>
          </a:prstGeom>
          <a:noFill/>
        </p:spPr>
        <p:txBody>
          <a:bodyPr wrap="square">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3 X 45 min sessions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Mobilisation of  costovertebral joints </a:t>
            </a:r>
          </a:p>
        </p:txBody>
      </p:sp>
    </p:spTree>
    <p:extLst>
      <p:ext uri="{BB962C8B-B14F-4D97-AF65-F5344CB8AC3E}">
        <p14:creationId xmlns:p14="http://schemas.microsoft.com/office/powerpoint/2010/main" val="387391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C2BA-7CC6-0D76-1CF2-3491F91FEE1B}"/>
              </a:ext>
            </a:extLst>
          </p:cNvPr>
          <p:cNvSpPr>
            <a:spLocks noGrp="1"/>
          </p:cNvSpPr>
          <p:nvPr>
            <p:ph type="title"/>
          </p:nvPr>
        </p:nvSpPr>
        <p:spPr>
          <a:xfrm>
            <a:off x="643335" y="-9525"/>
            <a:ext cx="9905998" cy="662609"/>
          </a:xfrm>
        </p:spPr>
        <p:txBody>
          <a:bodyPr/>
          <a:lstStyle/>
          <a:p>
            <a:r>
              <a:rPr lang="en-GB" dirty="0"/>
              <a:t> MARM SCORE PRE AND POST INTERVENTION </a:t>
            </a:r>
          </a:p>
        </p:txBody>
      </p:sp>
      <p:pic>
        <p:nvPicPr>
          <p:cNvPr id="4" name="Content Placeholder 3">
            <a:extLst>
              <a:ext uri="{FF2B5EF4-FFF2-40B4-BE49-F238E27FC236}">
                <a16:creationId xmlns:a16="http://schemas.microsoft.com/office/drawing/2014/main" id="{E627F697-343B-A30F-1A11-C1396CFE0927}"/>
              </a:ext>
            </a:extLst>
          </p:cNvPr>
          <p:cNvPicPr>
            <a:picLocks noGrp="1" noChangeAspect="1"/>
          </p:cNvPicPr>
          <p:nvPr>
            <p:ph idx="1"/>
          </p:nvPr>
        </p:nvPicPr>
        <p:blipFill>
          <a:blip r:embed="rId2"/>
          <a:stretch>
            <a:fillRect/>
          </a:stretch>
        </p:blipFill>
        <p:spPr>
          <a:xfrm>
            <a:off x="1232452" y="1319433"/>
            <a:ext cx="5850836" cy="3923775"/>
          </a:xfrm>
          <a:prstGeom prst="rect">
            <a:avLst/>
          </a:prstGeom>
        </p:spPr>
      </p:pic>
      <p:sp>
        <p:nvSpPr>
          <p:cNvPr id="5" name="Content Placeholder 2">
            <a:extLst>
              <a:ext uri="{FF2B5EF4-FFF2-40B4-BE49-F238E27FC236}">
                <a16:creationId xmlns:a16="http://schemas.microsoft.com/office/drawing/2014/main" id="{B32A9905-8B59-A25C-7309-F244498592C2}"/>
              </a:ext>
            </a:extLst>
          </p:cNvPr>
          <p:cNvSpPr txBox="1">
            <a:spLocks/>
          </p:cNvSpPr>
          <p:nvPr/>
        </p:nvSpPr>
        <p:spPr>
          <a:xfrm>
            <a:off x="7535587" y="1258453"/>
            <a:ext cx="3861284" cy="434109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r>
              <a:rPr lang="en-GB" dirty="0"/>
              <a:t>MARM sensitive to the biomechanical intervention </a:t>
            </a:r>
          </a:p>
          <a:p>
            <a:r>
              <a:rPr lang="en-GB" dirty="0"/>
              <a:t>Average increase in MARM score of 92% across participants </a:t>
            </a:r>
          </a:p>
          <a:p>
            <a:r>
              <a:rPr lang="en-GB" dirty="0"/>
              <a:t>OMT leads to greater rib movement </a:t>
            </a:r>
          </a:p>
          <a:p>
            <a:r>
              <a:rPr lang="en-GB" dirty="0"/>
              <a:t>What was the impact?</a:t>
            </a:r>
          </a:p>
          <a:p>
            <a:endParaRPr lang="en-GB" dirty="0"/>
          </a:p>
        </p:txBody>
      </p:sp>
      <p:sp>
        <p:nvSpPr>
          <p:cNvPr id="6" name="TextBox 5">
            <a:extLst>
              <a:ext uri="{FF2B5EF4-FFF2-40B4-BE49-F238E27FC236}">
                <a16:creationId xmlns:a16="http://schemas.microsoft.com/office/drawing/2014/main" id="{19E96189-289F-C100-CA3A-BC9D2B735453}"/>
              </a:ext>
            </a:extLst>
          </p:cNvPr>
          <p:cNvSpPr txBox="1"/>
          <p:nvPr/>
        </p:nvSpPr>
        <p:spPr>
          <a:xfrm>
            <a:off x="2387305" y="1965703"/>
            <a:ext cx="684725" cy="461665"/>
          </a:xfrm>
          <a:prstGeom prst="rect">
            <a:avLst/>
          </a:prstGeom>
          <a:noFill/>
        </p:spPr>
        <p:txBody>
          <a:bodyPr wrap="square" rtlCol="0">
            <a:spAutoFit/>
          </a:bodyPr>
          <a:lstStyle/>
          <a:p>
            <a:pPr algn="ctr"/>
            <a:r>
              <a:rPr lang="en-GB" sz="1200" dirty="0">
                <a:solidFill>
                  <a:schemeClr val="accent3"/>
                </a:solidFill>
              </a:rPr>
              <a:t>333% increase</a:t>
            </a:r>
          </a:p>
        </p:txBody>
      </p:sp>
      <p:sp>
        <p:nvSpPr>
          <p:cNvPr id="7" name="TextBox 6">
            <a:extLst>
              <a:ext uri="{FF2B5EF4-FFF2-40B4-BE49-F238E27FC236}">
                <a16:creationId xmlns:a16="http://schemas.microsoft.com/office/drawing/2014/main" id="{69B2D66C-2158-5096-2FE9-7FA511F90E98}"/>
              </a:ext>
            </a:extLst>
          </p:cNvPr>
          <p:cNvSpPr txBox="1"/>
          <p:nvPr/>
        </p:nvSpPr>
        <p:spPr>
          <a:xfrm>
            <a:off x="3668144" y="2596261"/>
            <a:ext cx="684725" cy="461665"/>
          </a:xfrm>
          <a:prstGeom prst="rect">
            <a:avLst/>
          </a:prstGeom>
          <a:noFill/>
        </p:spPr>
        <p:txBody>
          <a:bodyPr wrap="square" rtlCol="0">
            <a:spAutoFit/>
          </a:bodyPr>
          <a:lstStyle/>
          <a:p>
            <a:pPr algn="ctr"/>
            <a:r>
              <a:rPr lang="en-GB" sz="1200" dirty="0">
                <a:solidFill>
                  <a:schemeClr val="accent3"/>
                </a:solidFill>
              </a:rPr>
              <a:t>200% increase</a:t>
            </a:r>
          </a:p>
        </p:txBody>
      </p:sp>
      <p:sp>
        <p:nvSpPr>
          <p:cNvPr id="8" name="TextBox 7">
            <a:extLst>
              <a:ext uri="{FF2B5EF4-FFF2-40B4-BE49-F238E27FC236}">
                <a16:creationId xmlns:a16="http://schemas.microsoft.com/office/drawing/2014/main" id="{B0004DB2-EEB9-8253-C3B7-274163171037}"/>
              </a:ext>
            </a:extLst>
          </p:cNvPr>
          <p:cNvSpPr txBox="1"/>
          <p:nvPr/>
        </p:nvSpPr>
        <p:spPr>
          <a:xfrm>
            <a:off x="4911609" y="1788959"/>
            <a:ext cx="684725" cy="461665"/>
          </a:xfrm>
          <a:prstGeom prst="rect">
            <a:avLst/>
          </a:prstGeom>
          <a:noFill/>
        </p:spPr>
        <p:txBody>
          <a:bodyPr wrap="square" rtlCol="0">
            <a:spAutoFit/>
          </a:bodyPr>
          <a:lstStyle/>
          <a:p>
            <a:pPr algn="ctr"/>
            <a:r>
              <a:rPr lang="en-GB" sz="1200" dirty="0">
                <a:solidFill>
                  <a:schemeClr val="accent3"/>
                </a:solidFill>
              </a:rPr>
              <a:t>17% increase</a:t>
            </a:r>
          </a:p>
        </p:txBody>
      </p:sp>
      <p:sp>
        <p:nvSpPr>
          <p:cNvPr id="9" name="TextBox 8">
            <a:extLst>
              <a:ext uri="{FF2B5EF4-FFF2-40B4-BE49-F238E27FC236}">
                <a16:creationId xmlns:a16="http://schemas.microsoft.com/office/drawing/2014/main" id="{5F18DF7E-3C69-7F3C-92D4-5DF2446464E7}"/>
              </a:ext>
            </a:extLst>
          </p:cNvPr>
          <p:cNvSpPr txBox="1"/>
          <p:nvPr/>
        </p:nvSpPr>
        <p:spPr>
          <a:xfrm>
            <a:off x="6129971" y="2398559"/>
            <a:ext cx="684725" cy="461665"/>
          </a:xfrm>
          <a:prstGeom prst="rect">
            <a:avLst/>
          </a:prstGeom>
          <a:noFill/>
        </p:spPr>
        <p:txBody>
          <a:bodyPr wrap="square" rtlCol="0">
            <a:spAutoFit/>
          </a:bodyPr>
          <a:lstStyle/>
          <a:p>
            <a:pPr algn="ctr"/>
            <a:r>
              <a:rPr lang="en-GB" sz="1200" dirty="0">
                <a:solidFill>
                  <a:schemeClr val="accent3"/>
                </a:solidFill>
              </a:rPr>
              <a:t>67% increase</a:t>
            </a:r>
          </a:p>
        </p:txBody>
      </p:sp>
    </p:spTree>
    <p:extLst>
      <p:ext uri="{BB962C8B-B14F-4D97-AF65-F5344CB8AC3E}">
        <p14:creationId xmlns:p14="http://schemas.microsoft.com/office/powerpoint/2010/main" val="4201222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9AD02-DFD1-4985-F8AD-D67A71746F6E}"/>
              </a:ext>
            </a:extLst>
          </p:cNvPr>
          <p:cNvSpPr>
            <a:spLocks noGrp="1"/>
          </p:cNvSpPr>
          <p:nvPr>
            <p:ph type="title"/>
          </p:nvPr>
        </p:nvSpPr>
        <p:spPr>
          <a:xfrm>
            <a:off x="703263" y="0"/>
            <a:ext cx="9905998" cy="689113"/>
          </a:xfrm>
        </p:spPr>
        <p:txBody>
          <a:bodyPr anchor="t">
            <a:normAutofit/>
          </a:bodyPr>
          <a:lstStyle/>
          <a:p>
            <a:r>
              <a:rPr lang="en-GB" dirty="0"/>
              <a:t>PRE AND post OMT intervention FINDINGS</a:t>
            </a:r>
          </a:p>
        </p:txBody>
      </p:sp>
      <p:pic>
        <p:nvPicPr>
          <p:cNvPr id="144" name="Picture 143">
            <a:extLst>
              <a:ext uri="{FF2B5EF4-FFF2-40B4-BE49-F238E27FC236}">
                <a16:creationId xmlns:a16="http://schemas.microsoft.com/office/drawing/2014/main" id="{2301F749-AE6B-4BE4-973C-CB1A4CA69380}"/>
              </a:ext>
            </a:extLst>
          </p:cNvPr>
          <p:cNvPicPr>
            <a:picLocks noChangeAspect="1"/>
          </p:cNvPicPr>
          <p:nvPr/>
        </p:nvPicPr>
        <p:blipFill>
          <a:blip r:embed="rId2"/>
          <a:stretch>
            <a:fillRect/>
          </a:stretch>
        </p:blipFill>
        <p:spPr>
          <a:xfrm>
            <a:off x="158550" y="825936"/>
            <a:ext cx="3799562" cy="2531363"/>
          </a:xfrm>
          <a:prstGeom prst="rect">
            <a:avLst/>
          </a:prstGeom>
        </p:spPr>
      </p:pic>
      <p:sp>
        <p:nvSpPr>
          <p:cNvPr id="145" name="TextBox 144">
            <a:extLst>
              <a:ext uri="{FF2B5EF4-FFF2-40B4-BE49-F238E27FC236}">
                <a16:creationId xmlns:a16="http://schemas.microsoft.com/office/drawing/2014/main" id="{F1895B9B-D36C-F4DF-C9EB-AB10478F4392}"/>
              </a:ext>
            </a:extLst>
          </p:cNvPr>
          <p:cNvSpPr txBox="1"/>
          <p:nvPr/>
        </p:nvSpPr>
        <p:spPr>
          <a:xfrm>
            <a:off x="1051396" y="981308"/>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46" name="TextBox 145">
            <a:extLst>
              <a:ext uri="{FF2B5EF4-FFF2-40B4-BE49-F238E27FC236}">
                <a16:creationId xmlns:a16="http://schemas.microsoft.com/office/drawing/2014/main" id="{853452C5-ACA4-AA4C-F9E2-237C767FE1E8}"/>
              </a:ext>
            </a:extLst>
          </p:cNvPr>
          <p:cNvSpPr txBox="1"/>
          <p:nvPr/>
        </p:nvSpPr>
        <p:spPr>
          <a:xfrm>
            <a:off x="1865494" y="981309"/>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47" name="TextBox 146">
            <a:extLst>
              <a:ext uri="{FF2B5EF4-FFF2-40B4-BE49-F238E27FC236}">
                <a16:creationId xmlns:a16="http://schemas.microsoft.com/office/drawing/2014/main" id="{DDAA1F96-B71C-E188-6D4D-9E6B8F18C976}"/>
              </a:ext>
            </a:extLst>
          </p:cNvPr>
          <p:cNvSpPr txBox="1"/>
          <p:nvPr/>
        </p:nvSpPr>
        <p:spPr>
          <a:xfrm>
            <a:off x="2708269" y="629193"/>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48" name="TextBox 147">
            <a:extLst>
              <a:ext uri="{FF2B5EF4-FFF2-40B4-BE49-F238E27FC236}">
                <a16:creationId xmlns:a16="http://schemas.microsoft.com/office/drawing/2014/main" id="{EFC54EAD-D073-C675-ABB9-015B05BCE30D}"/>
              </a:ext>
            </a:extLst>
          </p:cNvPr>
          <p:cNvSpPr txBox="1"/>
          <p:nvPr/>
        </p:nvSpPr>
        <p:spPr>
          <a:xfrm>
            <a:off x="3371431" y="1352180"/>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49" name="TextBox 148">
            <a:extLst>
              <a:ext uri="{FF2B5EF4-FFF2-40B4-BE49-F238E27FC236}">
                <a16:creationId xmlns:a16="http://schemas.microsoft.com/office/drawing/2014/main" id="{F4928AD4-23E3-4272-173E-475F9CE3B78C}"/>
              </a:ext>
            </a:extLst>
          </p:cNvPr>
          <p:cNvSpPr txBox="1"/>
          <p:nvPr/>
        </p:nvSpPr>
        <p:spPr>
          <a:xfrm>
            <a:off x="795317" y="1004935"/>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0" name="TextBox 149">
            <a:extLst>
              <a:ext uri="{FF2B5EF4-FFF2-40B4-BE49-F238E27FC236}">
                <a16:creationId xmlns:a16="http://schemas.microsoft.com/office/drawing/2014/main" id="{4857CEDE-FDC7-60A6-CFC7-25D4E1AD7402}"/>
              </a:ext>
            </a:extLst>
          </p:cNvPr>
          <p:cNvSpPr txBox="1"/>
          <p:nvPr/>
        </p:nvSpPr>
        <p:spPr>
          <a:xfrm>
            <a:off x="1751030" y="976953"/>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1" name="TextBox 150">
            <a:extLst>
              <a:ext uri="{FF2B5EF4-FFF2-40B4-BE49-F238E27FC236}">
                <a16:creationId xmlns:a16="http://schemas.microsoft.com/office/drawing/2014/main" id="{6132CFE8-AEEA-6238-A096-D90119FC3237}"/>
              </a:ext>
            </a:extLst>
          </p:cNvPr>
          <p:cNvSpPr txBox="1"/>
          <p:nvPr/>
        </p:nvSpPr>
        <p:spPr>
          <a:xfrm>
            <a:off x="2547911" y="629193"/>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2" name="TextBox 151">
            <a:extLst>
              <a:ext uri="{FF2B5EF4-FFF2-40B4-BE49-F238E27FC236}">
                <a16:creationId xmlns:a16="http://schemas.microsoft.com/office/drawing/2014/main" id="{B27DAD53-BCA5-91CB-77F6-2FE9329EF2E5}"/>
              </a:ext>
            </a:extLst>
          </p:cNvPr>
          <p:cNvSpPr txBox="1"/>
          <p:nvPr/>
        </p:nvSpPr>
        <p:spPr>
          <a:xfrm>
            <a:off x="930567" y="981308"/>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pic>
        <p:nvPicPr>
          <p:cNvPr id="153" name="Picture 152">
            <a:extLst>
              <a:ext uri="{FF2B5EF4-FFF2-40B4-BE49-F238E27FC236}">
                <a16:creationId xmlns:a16="http://schemas.microsoft.com/office/drawing/2014/main" id="{3D572895-CD9F-FA86-3BA3-4D58BE20A8EE}"/>
              </a:ext>
            </a:extLst>
          </p:cNvPr>
          <p:cNvPicPr>
            <a:picLocks noChangeAspect="1"/>
          </p:cNvPicPr>
          <p:nvPr/>
        </p:nvPicPr>
        <p:blipFill>
          <a:blip r:embed="rId3"/>
          <a:stretch>
            <a:fillRect/>
          </a:stretch>
        </p:blipFill>
        <p:spPr>
          <a:xfrm>
            <a:off x="4155336" y="809946"/>
            <a:ext cx="3800894" cy="2547353"/>
          </a:xfrm>
          <a:prstGeom prst="rect">
            <a:avLst/>
          </a:prstGeom>
        </p:spPr>
      </p:pic>
      <p:sp>
        <p:nvSpPr>
          <p:cNvPr id="154" name="TextBox 153">
            <a:extLst>
              <a:ext uri="{FF2B5EF4-FFF2-40B4-BE49-F238E27FC236}">
                <a16:creationId xmlns:a16="http://schemas.microsoft.com/office/drawing/2014/main" id="{F09BABDF-B716-295E-9316-09E53DC95631}"/>
              </a:ext>
            </a:extLst>
          </p:cNvPr>
          <p:cNvSpPr txBox="1"/>
          <p:nvPr/>
        </p:nvSpPr>
        <p:spPr>
          <a:xfrm>
            <a:off x="5026513" y="1264794"/>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5" name="TextBox 154">
            <a:extLst>
              <a:ext uri="{FF2B5EF4-FFF2-40B4-BE49-F238E27FC236}">
                <a16:creationId xmlns:a16="http://schemas.microsoft.com/office/drawing/2014/main" id="{4E88B100-2649-89B3-9DE0-57EC29BE0AA8}"/>
              </a:ext>
            </a:extLst>
          </p:cNvPr>
          <p:cNvSpPr txBox="1"/>
          <p:nvPr/>
        </p:nvSpPr>
        <p:spPr>
          <a:xfrm>
            <a:off x="5769115" y="1614563"/>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6" name="TextBox 155">
            <a:extLst>
              <a:ext uri="{FF2B5EF4-FFF2-40B4-BE49-F238E27FC236}">
                <a16:creationId xmlns:a16="http://schemas.microsoft.com/office/drawing/2014/main" id="{27590E77-E046-7817-9BDC-E7191D7452D5}"/>
              </a:ext>
            </a:extLst>
          </p:cNvPr>
          <p:cNvSpPr txBox="1"/>
          <p:nvPr/>
        </p:nvSpPr>
        <p:spPr>
          <a:xfrm>
            <a:off x="6731409" y="1442371"/>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7" name="TextBox 156">
            <a:extLst>
              <a:ext uri="{FF2B5EF4-FFF2-40B4-BE49-F238E27FC236}">
                <a16:creationId xmlns:a16="http://schemas.microsoft.com/office/drawing/2014/main" id="{82EFE562-E1FD-E375-102D-37E146D4596D}"/>
              </a:ext>
            </a:extLst>
          </p:cNvPr>
          <p:cNvSpPr txBox="1"/>
          <p:nvPr/>
        </p:nvSpPr>
        <p:spPr>
          <a:xfrm>
            <a:off x="6633674" y="1423450"/>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8" name="TextBox 157">
            <a:extLst>
              <a:ext uri="{FF2B5EF4-FFF2-40B4-BE49-F238E27FC236}">
                <a16:creationId xmlns:a16="http://schemas.microsoft.com/office/drawing/2014/main" id="{94A974A8-225B-351C-BBB2-71CE7C236340}"/>
              </a:ext>
            </a:extLst>
          </p:cNvPr>
          <p:cNvSpPr txBox="1"/>
          <p:nvPr/>
        </p:nvSpPr>
        <p:spPr>
          <a:xfrm>
            <a:off x="6526808" y="1423450"/>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59" name="TextBox 158">
            <a:extLst>
              <a:ext uri="{FF2B5EF4-FFF2-40B4-BE49-F238E27FC236}">
                <a16:creationId xmlns:a16="http://schemas.microsoft.com/office/drawing/2014/main" id="{70891A3C-7ECB-23CB-7698-C60DDC1DC226}"/>
              </a:ext>
            </a:extLst>
          </p:cNvPr>
          <p:cNvSpPr txBox="1"/>
          <p:nvPr/>
        </p:nvSpPr>
        <p:spPr>
          <a:xfrm>
            <a:off x="7420153" y="987005"/>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pic>
        <p:nvPicPr>
          <p:cNvPr id="160" name="Picture 159">
            <a:extLst>
              <a:ext uri="{FF2B5EF4-FFF2-40B4-BE49-F238E27FC236}">
                <a16:creationId xmlns:a16="http://schemas.microsoft.com/office/drawing/2014/main" id="{C9AF531C-CB4B-74C4-1A01-C04BFF921BB4}"/>
              </a:ext>
            </a:extLst>
          </p:cNvPr>
          <p:cNvPicPr>
            <a:picLocks noChangeAspect="1"/>
          </p:cNvPicPr>
          <p:nvPr/>
        </p:nvPicPr>
        <p:blipFill>
          <a:blip r:embed="rId4"/>
          <a:stretch>
            <a:fillRect/>
          </a:stretch>
        </p:blipFill>
        <p:spPr>
          <a:xfrm>
            <a:off x="147837" y="3781827"/>
            <a:ext cx="3810275" cy="2531761"/>
          </a:xfrm>
          <a:prstGeom prst="rect">
            <a:avLst/>
          </a:prstGeom>
        </p:spPr>
      </p:pic>
      <p:sp>
        <p:nvSpPr>
          <p:cNvPr id="162" name="TextBox 161">
            <a:extLst>
              <a:ext uri="{FF2B5EF4-FFF2-40B4-BE49-F238E27FC236}">
                <a16:creationId xmlns:a16="http://schemas.microsoft.com/office/drawing/2014/main" id="{C29BE6E4-2272-47CC-5513-07A637481CAB}"/>
              </a:ext>
            </a:extLst>
          </p:cNvPr>
          <p:cNvSpPr txBox="1"/>
          <p:nvPr/>
        </p:nvSpPr>
        <p:spPr>
          <a:xfrm>
            <a:off x="2665585" y="4806902"/>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63" name="TextBox 162">
            <a:extLst>
              <a:ext uri="{FF2B5EF4-FFF2-40B4-BE49-F238E27FC236}">
                <a16:creationId xmlns:a16="http://schemas.microsoft.com/office/drawing/2014/main" id="{1D4B2EFD-0637-00C2-4B1F-0A2193B4B1C3}"/>
              </a:ext>
            </a:extLst>
          </p:cNvPr>
          <p:cNvSpPr txBox="1"/>
          <p:nvPr/>
        </p:nvSpPr>
        <p:spPr>
          <a:xfrm>
            <a:off x="2557857" y="4764757"/>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64" name="TextBox 163">
            <a:extLst>
              <a:ext uri="{FF2B5EF4-FFF2-40B4-BE49-F238E27FC236}">
                <a16:creationId xmlns:a16="http://schemas.microsoft.com/office/drawing/2014/main" id="{0F9918D9-FDFD-DC21-3157-85861CFE750C}"/>
              </a:ext>
            </a:extLst>
          </p:cNvPr>
          <p:cNvSpPr txBox="1"/>
          <p:nvPr/>
        </p:nvSpPr>
        <p:spPr>
          <a:xfrm>
            <a:off x="3418399" y="3883543"/>
            <a:ext cx="457200"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pic>
        <p:nvPicPr>
          <p:cNvPr id="165" name="Picture 164">
            <a:extLst>
              <a:ext uri="{FF2B5EF4-FFF2-40B4-BE49-F238E27FC236}">
                <a16:creationId xmlns:a16="http://schemas.microsoft.com/office/drawing/2014/main" id="{36C6D2D2-30E4-4332-D42E-013E568FB5BE}"/>
              </a:ext>
            </a:extLst>
          </p:cNvPr>
          <p:cNvPicPr>
            <a:picLocks noChangeAspect="1"/>
          </p:cNvPicPr>
          <p:nvPr/>
        </p:nvPicPr>
        <p:blipFill>
          <a:blip r:embed="rId5"/>
          <a:stretch>
            <a:fillRect/>
          </a:stretch>
        </p:blipFill>
        <p:spPr>
          <a:xfrm>
            <a:off x="4151383" y="3753314"/>
            <a:ext cx="3787721" cy="2543542"/>
          </a:xfrm>
          <a:prstGeom prst="rect">
            <a:avLst/>
          </a:prstGeom>
        </p:spPr>
      </p:pic>
      <p:sp>
        <p:nvSpPr>
          <p:cNvPr id="166" name="TextBox 165">
            <a:extLst>
              <a:ext uri="{FF2B5EF4-FFF2-40B4-BE49-F238E27FC236}">
                <a16:creationId xmlns:a16="http://schemas.microsoft.com/office/drawing/2014/main" id="{3E7E0DDE-3A22-9C8E-B7AD-F2DAE3A00128}"/>
              </a:ext>
            </a:extLst>
          </p:cNvPr>
          <p:cNvSpPr txBox="1"/>
          <p:nvPr/>
        </p:nvSpPr>
        <p:spPr>
          <a:xfrm>
            <a:off x="4987700" y="4764757"/>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67" name="TextBox 166">
            <a:extLst>
              <a:ext uri="{FF2B5EF4-FFF2-40B4-BE49-F238E27FC236}">
                <a16:creationId xmlns:a16="http://schemas.microsoft.com/office/drawing/2014/main" id="{5B65BCD4-7CFD-FD3C-8983-103D979A6FCD}"/>
              </a:ext>
            </a:extLst>
          </p:cNvPr>
          <p:cNvSpPr txBox="1"/>
          <p:nvPr/>
        </p:nvSpPr>
        <p:spPr>
          <a:xfrm>
            <a:off x="6669131" y="4877571"/>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68" name="TextBox 167">
            <a:extLst>
              <a:ext uri="{FF2B5EF4-FFF2-40B4-BE49-F238E27FC236}">
                <a16:creationId xmlns:a16="http://schemas.microsoft.com/office/drawing/2014/main" id="{6E8B750F-0D97-BA43-0ED5-CE36FCA519EE}"/>
              </a:ext>
            </a:extLst>
          </p:cNvPr>
          <p:cNvSpPr txBox="1"/>
          <p:nvPr/>
        </p:nvSpPr>
        <p:spPr>
          <a:xfrm>
            <a:off x="6538231" y="4877571"/>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69" name="TextBox 168">
            <a:extLst>
              <a:ext uri="{FF2B5EF4-FFF2-40B4-BE49-F238E27FC236}">
                <a16:creationId xmlns:a16="http://schemas.microsoft.com/office/drawing/2014/main" id="{14F6B11D-3705-3924-E797-D0CD426095B5}"/>
              </a:ext>
            </a:extLst>
          </p:cNvPr>
          <p:cNvSpPr txBox="1"/>
          <p:nvPr/>
        </p:nvSpPr>
        <p:spPr>
          <a:xfrm>
            <a:off x="7555479" y="3923464"/>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70" name="TextBox 169">
            <a:extLst>
              <a:ext uri="{FF2B5EF4-FFF2-40B4-BE49-F238E27FC236}">
                <a16:creationId xmlns:a16="http://schemas.microsoft.com/office/drawing/2014/main" id="{1B1A2C92-502E-CC9A-46FE-C4FD4496E572}"/>
              </a:ext>
            </a:extLst>
          </p:cNvPr>
          <p:cNvSpPr txBox="1"/>
          <p:nvPr/>
        </p:nvSpPr>
        <p:spPr>
          <a:xfrm>
            <a:off x="7292220" y="3923463"/>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71" name="TextBox 170">
            <a:extLst>
              <a:ext uri="{FF2B5EF4-FFF2-40B4-BE49-F238E27FC236}">
                <a16:creationId xmlns:a16="http://schemas.microsoft.com/office/drawing/2014/main" id="{8666E992-E071-5F64-A492-DB02112730AB}"/>
              </a:ext>
            </a:extLst>
          </p:cNvPr>
          <p:cNvSpPr txBox="1"/>
          <p:nvPr/>
        </p:nvSpPr>
        <p:spPr>
          <a:xfrm>
            <a:off x="7435049" y="3923463"/>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pic>
        <p:nvPicPr>
          <p:cNvPr id="172" name="Picture 171">
            <a:extLst>
              <a:ext uri="{FF2B5EF4-FFF2-40B4-BE49-F238E27FC236}">
                <a16:creationId xmlns:a16="http://schemas.microsoft.com/office/drawing/2014/main" id="{24D57391-7924-9D5F-9BF0-63F15548EFE4}"/>
              </a:ext>
            </a:extLst>
          </p:cNvPr>
          <p:cNvPicPr>
            <a:picLocks noChangeAspect="1"/>
          </p:cNvPicPr>
          <p:nvPr/>
        </p:nvPicPr>
        <p:blipFill>
          <a:blip r:embed="rId6"/>
          <a:stretch>
            <a:fillRect/>
          </a:stretch>
        </p:blipFill>
        <p:spPr>
          <a:xfrm>
            <a:off x="8143705" y="2218901"/>
            <a:ext cx="3841386" cy="2658669"/>
          </a:xfrm>
          <a:prstGeom prst="rect">
            <a:avLst/>
          </a:prstGeom>
        </p:spPr>
      </p:pic>
      <p:sp>
        <p:nvSpPr>
          <p:cNvPr id="173" name="TextBox 172">
            <a:extLst>
              <a:ext uri="{FF2B5EF4-FFF2-40B4-BE49-F238E27FC236}">
                <a16:creationId xmlns:a16="http://schemas.microsoft.com/office/drawing/2014/main" id="{825279FA-3C4B-8B4E-20B6-6726CBB09D92}"/>
              </a:ext>
            </a:extLst>
          </p:cNvPr>
          <p:cNvSpPr txBox="1"/>
          <p:nvPr/>
        </p:nvSpPr>
        <p:spPr>
          <a:xfrm>
            <a:off x="8931796" y="2474893"/>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74" name="TextBox 173">
            <a:extLst>
              <a:ext uri="{FF2B5EF4-FFF2-40B4-BE49-F238E27FC236}">
                <a16:creationId xmlns:a16="http://schemas.microsoft.com/office/drawing/2014/main" id="{BE7282AA-AFA5-9789-3192-B0AF7DDB9B41}"/>
              </a:ext>
            </a:extLst>
          </p:cNvPr>
          <p:cNvSpPr txBox="1"/>
          <p:nvPr/>
        </p:nvSpPr>
        <p:spPr>
          <a:xfrm>
            <a:off x="9049434" y="2474892"/>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75" name="TextBox 174">
            <a:extLst>
              <a:ext uri="{FF2B5EF4-FFF2-40B4-BE49-F238E27FC236}">
                <a16:creationId xmlns:a16="http://schemas.microsoft.com/office/drawing/2014/main" id="{BDAFF943-9C30-5B63-D291-D75C706C6543}"/>
              </a:ext>
            </a:extLst>
          </p:cNvPr>
          <p:cNvSpPr txBox="1"/>
          <p:nvPr/>
        </p:nvSpPr>
        <p:spPr>
          <a:xfrm>
            <a:off x="10588376" y="2568670"/>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76" name="TextBox 175">
            <a:extLst>
              <a:ext uri="{FF2B5EF4-FFF2-40B4-BE49-F238E27FC236}">
                <a16:creationId xmlns:a16="http://schemas.microsoft.com/office/drawing/2014/main" id="{96DE1DD0-CEC4-6064-FF81-0B3A73630D65}"/>
              </a:ext>
            </a:extLst>
          </p:cNvPr>
          <p:cNvSpPr txBox="1"/>
          <p:nvPr/>
        </p:nvSpPr>
        <p:spPr>
          <a:xfrm>
            <a:off x="11359398" y="2065261"/>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
        <p:nvSpPr>
          <p:cNvPr id="177" name="TextBox 176">
            <a:extLst>
              <a:ext uri="{FF2B5EF4-FFF2-40B4-BE49-F238E27FC236}">
                <a16:creationId xmlns:a16="http://schemas.microsoft.com/office/drawing/2014/main" id="{F04AD4F5-9082-1C90-C53C-90A890D4F965}"/>
              </a:ext>
            </a:extLst>
          </p:cNvPr>
          <p:cNvSpPr txBox="1"/>
          <p:nvPr/>
        </p:nvSpPr>
        <p:spPr>
          <a:xfrm>
            <a:off x="11481108" y="2083622"/>
            <a:ext cx="455072" cy="954107"/>
          </a:xfrm>
          <a:prstGeom prst="rect">
            <a:avLst/>
          </a:prstGeom>
          <a:noFill/>
        </p:spPr>
        <p:txBody>
          <a:bodyPr wrap="square" rtlCol="0">
            <a:spAutoFit/>
          </a:bodyPr>
          <a:lstStyle/>
          <a:p>
            <a:r>
              <a:rPr lang="en-GB" sz="2800" dirty="0">
                <a:solidFill>
                  <a:schemeClr val="bg1"/>
                </a:solidFill>
              </a:rPr>
              <a:t> </a:t>
            </a:r>
            <a:r>
              <a:rPr lang="en-GB" sz="2800" dirty="0">
                <a:solidFill>
                  <a:schemeClr val="bg1"/>
                </a:solidFill>
                <a:sym typeface="Wingdings" panose="05000000000000000000" pitchFamily="2" charset="2"/>
              </a:rPr>
              <a:t></a:t>
            </a:r>
            <a:endParaRPr lang="en-GB" sz="2800" dirty="0">
              <a:solidFill>
                <a:schemeClr val="bg1"/>
              </a:solidFill>
            </a:endParaRPr>
          </a:p>
        </p:txBody>
      </p:sp>
    </p:spTree>
    <p:extLst>
      <p:ext uri="{BB962C8B-B14F-4D97-AF65-F5344CB8AC3E}">
        <p14:creationId xmlns:p14="http://schemas.microsoft.com/office/powerpoint/2010/main" val="1932346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51F73-5BAF-F710-C67E-6BEA9438D6B3}"/>
              </a:ext>
            </a:extLst>
          </p:cNvPr>
          <p:cNvSpPr>
            <a:spLocks noGrp="1"/>
          </p:cNvSpPr>
          <p:nvPr>
            <p:ph type="title"/>
          </p:nvPr>
        </p:nvSpPr>
        <p:spPr>
          <a:xfrm>
            <a:off x="700778" y="0"/>
            <a:ext cx="9905998" cy="622852"/>
          </a:xfrm>
        </p:spPr>
        <p:txBody>
          <a:bodyPr/>
          <a:lstStyle/>
          <a:p>
            <a:r>
              <a:rPr lang="en-GB" dirty="0"/>
              <a:t> percentage findings post OMT intervention  </a:t>
            </a:r>
          </a:p>
        </p:txBody>
      </p:sp>
      <p:pic>
        <p:nvPicPr>
          <p:cNvPr id="9" name="Picture 8">
            <a:extLst>
              <a:ext uri="{FF2B5EF4-FFF2-40B4-BE49-F238E27FC236}">
                <a16:creationId xmlns:a16="http://schemas.microsoft.com/office/drawing/2014/main" id="{FFD9F54D-3C88-52B1-6D18-684E96BF7BB9}"/>
              </a:ext>
            </a:extLst>
          </p:cNvPr>
          <p:cNvPicPr>
            <a:picLocks noChangeAspect="1"/>
          </p:cNvPicPr>
          <p:nvPr/>
        </p:nvPicPr>
        <p:blipFill>
          <a:blip r:embed="rId3"/>
          <a:stretch>
            <a:fillRect/>
          </a:stretch>
        </p:blipFill>
        <p:spPr>
          <a:xfrm>
            <a:off x="1650442" y="1432195"/>
            <a:ext cx="8785097" cy="2310584"/>
          </a:xfrm>
          <a:prstGeom prst="rect">
            <a:avLst/>
          </a:prstGeom>
        </p:spPr>
      </p:pic>
      <p:sp>
        <p:nvSpPr>
          <p:cNvPr id="10" name="Arrow: Right 9">
            <a:extLst>
              <a:ext uri="{FF2B5EF4-FFF2-40B4-BE49-F238E27FC236}">
                <a16:creationId xmlns:a16="http://schemas.microsoft.com/office/drawing/2014/main" id="{A19B41DC-C186-6AB2-EA33-4DC3443FC8B4}"/>
              </a:ext>
            </a:extLst>
          </p:cNvPr>
          <p:cNvSpPr/>
          <p:nvPr/>
        </p:nvSpPr>
        <p:spPr>
          <a:xfrm>
            <a:off x="3836502" y="1490712"/>
            <a:ext cx="894522" cy="2517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C1B1846C-261F-294B-6101-E29F77AFA01A}"/>
              </a:ext>
            </a:extLst>
          </p:cNvPr>
          <p:cNvSpPr/>
          <p:nvPr/>
        </p:nvSpPr>
        <p:spPr>
          <a:xfrm>
            <a:off x="7656535" y="1490555"/>
            <a:ext cx="894522" cy="2517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11ABD89-4F4E-7757-A7C5-66A2BA4F04FA}"/>
              </a:ext>
            </a:extLst>
          </p:cNvPr>
          <p:cNvSpPr txBox="1"/>
          <p:nvPr/>
        </p:nvSpPr>
        <p:spPr>
          <a:xfrm>
            <a:off x="3086820" y="3867097"/>
            <a:ext cx="894522" cy="523220"/>
          </a:xfrm>
          <a:prstGeom prst="rect">
            <a:avLst/>
          </a:prstGeom>
          <a:noFill/>
        </p:spPr>
        <p:txBody>
          <a:bodyPr wrap="square" rtlCol="0">
            <a:spAutoFit/>
          </a:bodyPr>
          <a:lstStyle/>
          <a:p>
            <a:r>
              <a:rPr lang="en-GB" sz="2800" dirty="0"/>
              <a:t> </a:t>
            </a:r>
            <a:r>
              <a:rPr lang="en-GB" sz="2800" dirty="0">
                <a:sym typeface="Wingdings" panose="05000000000000000000" pitchFamily="2" charset="2"/>
              </a:rPr>
              <a:t>Yes</a:t>
            </a:r>
            <a:endParaRPr lang="en-GB" sz="2800" dirty="0"/>
          </a:p>
        </p:txBody>
      </p:sp>
      <p:sp>
        <p:nvSpPr>
          <p:cNvPr id="3" name="Rectangle 2">
            <a:extLst>
              <a:ext uri="{FF2B5EF4-FFF2-40B4-BE49-F238E27FC236}">
                <a16:creationId xmlns:a16="http://schemas.microsoft.com/office/drawing/2014/main" id="{A3D4FC45-5FEE-B2F5-F581-2FA8CBA40ED4}"/>
              </a:ext>
            </a:extLst>
          </p:cNvPr>
          <p:cNvSpPr/>
          <p:nvPr/>
        </p:nvSpPr>
        <p:spPr>
          <a:xfrm>
            <a:off x="1650442" y="3398785"/>
            <a:ext cx="8785097" cy="313936"/>
          </a:xfrm>
          <a:prstGeom prst="rect">
            <a:avLst/>
          </a:prstGeom>
          <a:noFill/>
          <a:ln w="381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9162DA9A-4A03-B6FB-4036-E3D1FEB43A6D}"/>
              </a:ext>
            </a:extLst>
          </p:cNvPr>
          <p:cNvSpPr txBox="1"/>
          <p:nvPr/>
        </p:nvSpPr>
        <p:spPr>
          <a:xfrm>
            <a:off x="5660944" y="3886573"/>
            <a:ext cx="894522" cy="523220"/>
          </a:xfrm>
          <a:prstGeom prst="rect">
            <a:avLst/>
          </a:prstGeom>
          <a:noFill/>
        </p:spPr>
        <p:txBody>
          <a:bodyPr wrap="square" rtlCol="0">
            <a:spAutoFit/>
          </a:bodyPr>
          <a:lstStyle/>
          <a:p>
            <a:r>
              <a:rPr lang="en-GB" sz="2800" dirty="0"/>
              <a:t> </a:t>
            </a:r>
            <a:r>
              <a:rPr lang="en-GB" sz="2800" dirty="0">
                <a:sym typeface="Wingdings" panose="05000000000000000000" pitchFamily="2" charset="2"/>
              </a:rPr>
              <a:t>Yes</a:t>
            </a:r>
            <a:endParaRPr lang="en-GB" sz="2800" dirty="0"/>
          </a:p>
        </p:txBody>
      </p:sp>
      <p:sp>
        <p:nvSpPr>
          <p:cNvPr id="5" name="TextBox 4">
            <a:extLst>
              <a:ext uri="{FF2B5EF4-FFF2-40B4-BE49-F238E27FC236}">
                <a16:creationId xmlns:a16="http://schemas.microsoft.com/office/drawing/2014/main" id="{8824FBE4-A839-CC3A-E095-487389CA2DA3}"/>
              </a:ext>
            </a:extLst>
          </p:cNvPr>
          <p:cNvSpPr txBox="1"/>
          <p:nvPr/>
        </p:nvSpPr>
        <p:spPr>
          <a:xfrm>
            <a:off x="6958515" y="3890017"/>
            <a:ext cx="894522" cy="523220"/>
          </a:xfrm>
          <a:prstGeom prst="rect">
            <a:avLst/>
          </a:prstGeom>
          <a:noFill/>
        </p:spPr>
        <p:txBody>
          <a:bodyPr wrap="square" rtlCol="0">
            <a:spAutoFit/>
          </a:bodyPr>
          <a:lstStyle/>
          <a:p>
            <a:r>
              <a:rPr lang="en-GB" sz="2800" dirty="0"/>
              <a:t> </a:t>
            </a:r>
            <a:r>
              <a:rPr lang="en-GB" sz="2800" dirty="0">
                <a:sym typeface="Wingdings" panose="05000000000000000000" pitchFamily="2" charset="2"/>
              </a:rPr>
              <a:t>Yes</a:t>
            </a:r>
            <a:endParaRPr lang="en-GB" sz="2800" dirty="0"/>
          </a:p>
        </p:txBody>
      </p:sp>
      <p:sp>
        <p:nvSpPr>
          <p:cNvPr id="6" name="TextBox 5">
            <a:extLst>
              <a:ext uri="{FF2B5EF4-FFF2-40B4-BE49-F238E27FC236}">
                <a16:creationId xmlns:a16="http://schemas.microsoft.com/office/drawing/2014/main" id="{158944DA-E948-6778-E231-64CDF2B3A64D}"/>
              </a:ext>
            </a:extLst>
          </p:cNvPr>
          <p:cNvSpPr txBox="1"/>
          <p:nvPr/>
        </p:nvSpPr>
        <p:spPr>
          <a:xfrm>
            <a:off x="8172798" y="3858676"/>
            <a:ext cx="894522" cy="523220"/>
          </a:xfrm>
          <a:prstGeom prst="rect">
            <a:avLst/>
          </a:prstGeom>
          <a:noFill/>
        </p:spPr>
        <p:txBody>
          <a:bodyPr wrap="square" rtlCol="0">
            <a:spAutoFit/>
          </a:bodyPr>
          <a:lstStyle/>
          <a:p>
            <a:r>
              <a:rPr lang="en-GB" sz="2800" dirty="0"/>
              <a:t> </a:t>
            </a:r>
            <a:r>
              <a:rPr lang="en-GB" sz="2800" dirty="0">
                <a:sym typeface="Wingdings" panose="05000000000000000000" pitchFamily="2" charset="2"/>
              </a:rPr>
              <a:t>Yes</a:t>
            </a:r>
            <a:endParaRPr lang="en-GB" sz="2800" dirty="0"/>
          </a:p>
        </p:txBody>
      </p:sp>
      <p:sp>
        <p:nvSpPr>
          <p:cNvPr id="7" name="TextBox 6">
            <a:extLst>
              <a:ext uri="{FF2B5EF4-FFF2-40B4-BE49-F238E27FC236}">
                <a16:creationId xmlns:a16="http://schemas.microsoft.com/office/drawing/2014/main" id="{BB9A6684-3AF9-7CE2-EDC1-7624992037E1}"/>
              </a:ext>
            </a:extLst>
          </p:cNvPr>
          <p:cNvSpPr txBox="1"/>
          <p:nvPr/>
        </p:nvSpPr>
        <p:spPr>
          <a:xfrm>
            <a:off x="9387081" y="3841833"/>
            <a:ext cx="894522" cy="523220"/>
          </a:xfrm>
          <a:prstGeom prst="rect">
            <a:avLst/>
          </a:prstGeom>
          <a:noFill/>
        </p:spPr>
        <p:txBody>
          <a:bodyPr wrap="square" rtlCol="0">
            <a:spAutoFit/>
          </a:bodyPr>
          <a:lstStyle/>
          <a:p>
            <a:r>
              <a:rPr lang="en-GB" sz="2800" dirty="0"/>
              <a:t> </a:t>
            </a:r>
            <a:r>
              <a:rPr lang="en-GB" sz="2800" dirty="0">
                <a:sym typeface="Wingdings" panose="05000000000000000000" pitchFamily="2" charset="2"/>
              </a:rPr>
              <a:t>Yes</a:t>
            </a:r>
            <a:endParaRPr lang="en-GB" sz="2800" dirty="0"/>
          </a:p>
        </p:txBody>
      </p:sp>
      <p:sp>
        <p:nvSpPr>
          <p:cNvPr id="8" name="TextBox 7">
            <a:extLst>
              <a:ext uri="{FF2B5EF4-FFF2-40B4-BE49-F238E27FC236}">
                <a16:creationId xmlns:a16="http://schemas.microsoft.com/office/drawing/2014/main" id="{33556D43-0A7A-DFDD-CA84-08A68881B51A}"/>
              </a:ext>
            </a:extLst>
          </p:cNvPr>
          <p:cNvSpPr txBox="1"/>
          <p:nvPr/>
        </p:nvSpPr>
        <p:spPr>
          <a:xfrm>
            <a:off x="4446661" y="3875518"/>
            <a:ext cx="894522" cy="523220"/>
          </a:xfrm>
          <a:prstGeom prst="rect">
            <a:avLst/>
          </a:prstGeom>
          <a:noFill/>
        </p:spPr>
        <p:txBody>
          <a:bodyPr wrap="square" rtlCol="0">
            <a:spAutoFit/>
          </a:bodyPr>
          <a:lstStyle/>
          <a:p>
            <a:r>
              <a:rPr lang="en-GB" sz="2800" dirty="0"/>
              <a:t> </a:t>
            </a:r>
            <a:r>
              <a:rPr lang="en-GB" sz="2800" dirty="0">
                <a:sym typeface="Wingdings" panose="05000000000000000000" pitchFamily="2" charset="2"/>
              </a:rPr>
              <a:t>Yes</a:t>
            </a:r>
            <a:endParaRPr lang="en-GB" sz="2800" dirty="0"/>
          </a:p>
        </p:txBody>
      </p:sp>
      <p:sp>
        <p:nvSpPr>
          <p:cNvPr id="17" name="TextBox 16">
            <a:extLst>
              <a:ext uri="{FF2B5EF4-FFF2-40B4-BE49-F238E27FC236}">
                <a16:creationId xmlns:a16="http://schemas.microsoft.com/office/drawing/2014/main" id="{B3B3EC92-ED98-9531-063D-0787E9684C12}"/>
              </a:ext>
            </a:extLst>
          </p:cNvPr>
          <p:cNvSpPr txBox="1"/>
          <p:nvPr/>
        </p:nvSpPr>
        <p:spPr>
          <a:xfrm>
            <a:off x="1572530" y="3815389"/>
            <a:ext cx="1689869" cy="923330"/>
          </a:xfrm>
          <a:prstGeom prst="rect">
            <a:avLst/>
          </a:prstGeom>
          <a:noFill/>
        </p:spPr>
        <p:txBody>
          <a:bodyPr wrap="square" rtlCol="0">
            <a:spAutoFit/>
          </a:bodyPr>
          <a:lstStyle/>
          <a:p>
            <a:r>
              <a:rPr lang="en-GB" dirty="0"/>
              <a:t> </a:t>
            </a:r>
            <a:r>
              <a:rPr lang="en-GB" dirty="0">
                <a:sym typeface="Wingdings" panose="05000000000000000000" pitchFamily="2" charset="2"/>
              </a:rPr>
              <a:t>Outcome conducive to DB improvement?</a:t>
            </a:r>
            <a:endParaRPr lang="en-GB" dirty="0"/>
          </a:p>
        </p:txBody>
      </p:sp>
    </p:spTree>
    <p:extLst>
      <p:ext uri="{BB962C8B-B14F-4D97-AF65-F5344CB8AC3E}">
        <p14:creationId xmlns:p14="http://schemas.microsoft.com/office/powerpoint/2010/main" val="3292160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2827-F99C-2238-A67C-287353D4C3E1}"/>
              </a:ext>
            </a:extLst>
          </p:cNvPr>
          <p:cNvSpPr>
            <a:spLocks noGrp="1"/>
          </p:cNvSpPr>
          <p:nvPr>
            <p:ph type="title"/>
          </p:nvPr>
        </p:nvSpPr>
        <p:spPr>
          <a:xfrm>
            <a:off x="752083" y="22243"/>
            <a:ext cx="9905998" cy="685869"/>
          </a:xfrm>
        </p:spPr>
        <p:txBody>
          <a:bodyPr anchor="t"/>
          <a:lstStyle/>
          <a:p>
            <a:r>
              <a:rPr lang="en-GB" dirty="0"/>
              <a:t>MARM pre/post delta correlations</a:t>
            </a:r>
          </a:p>
        </p:txBody>
      </p:sp>
      <p:pic>
        <p:nvPicPr>
          <p:cNvPr id="4" name="Content Placeholder 3">
            <a:extLst>
              <a:ext uri="{FF2B5EF4-FFF2-40B4-BE49-F238E27FC236}">
                <a16:creationId xmlns:a16="http://schemas.microsoft.com/office/drawing/2014/main" id="{6032109D-D772-8555-2AAF-8DF7968B6B1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329602" y="987568"/>
            <a:ext cx="2551045" cy="1749498"/>
          </a:xfrm>
          <a:prstGeom prst="rect">
            <a:avLst/>
          </a:prstGeom>
          <a:noFill/>
        </p:spPr>
      </p:pic>
      <p:sp>
        <p:nvSpPr>
          <p:cNvPr id="6" name="TextBox 5">
            <a:extLst>
              <a:ext uri="{FF2B5EF4-FFF2-40B4-BE49-F238E27FC236}">
                <a16:creationId xmlns:a16="http://schemas.microsoft.com/office/drawing/2014/main" id="{58FFE8F3-7A78-C69F-90A6-85194A2E942C}"/>
              </a:ext>
            </a:extLst>
          </p:cNvPr>
          <p:cNvSpPr txBox="1"/>
          <p:nvPr/>
        </p:nvSpPr>
        <p:spPr>
          <a:xfrm>
            <a:off x="1326941" y="2798093"/>
            <a:ext cx="2723324" cy="3970318"/>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The R</a:t>
            </a:r>
            <a:r>
              <a:rPr lang="en-GB" sz="1800" baseline="30000" dirty="0">
                <a:effectLst/>
                <a:latin typeface="Arial" panose="020B0604020202020204" pitchFamily="34" charset="0"/>
                <a:ea typeface="Calibri" panose="020F0502020204030204" pitchFamily="34" charset="0"/>
              </a:rPr>
              <a:t>2</a:t>
            </a:r>
            <a:r>
              <a:rPr lang="en-GB" sz="1800" dirty="0">
                <a:effectLst/>
                <a:latin typeface="Arial" panose="020B0604020202020204" pitchFamily="34" charset="0"/>
                <a:ea typeface="Calibri" panose="020F0502020204030204" pitchFamily="34" charset="0"/>
              </a:rPr>
              <a:t> value of 0.39 shows a low value correlation between the MARM scores and BOLT improvements, but am dealing with humans rather than process, and as there is a similar level of correlation between all findings, it would be useful to increase participant numbers as the correlation is very sensitive to outliers.</a:t>
            </a:r>
            <a:endParaRPr lang="en-GB" dirty="0"/>
          </a:p>
        </p:txBody>
      </p:sp>
      <p:pic>
        <p:nvPicPr>
          <p:cNvPr id="9" name="Picture 8">
            <a:extLst>
              <a:ext uri="{FF2B5EF4-FFF2-40B4-BE49-F238E27FC236}">
                <a16:creationId xmlns:a16="http://schemas.microsoft.com/office/drawing/2014/main" id="{1B1FE11B-82D1-54FA-B6DE-40BC63E6CF7F}"/>
              </a:ext>
            </a:extLst>
          </p:cNvPr>
          <p:cNvPicPr>
            <a:picLocks noChangeAspect="1"/>
          </p:cNvPicPr>
          <p:nvPr/>
        </p:nvPicPr>
        <p:blipFill>
          <a:blip r:embed="rId3"/>
          <a:stretch>
            <a:fillRect/>
          </a:stretch>
        </p:blipFill>
        <p:spPr>
          <a:xfrm>
            <a:off x="4432222" y="998435"/>
            <a:ext cx="2545721" cy="1749499"/>
          </a:xfrm>
          <a:prstGeom prst="rect">
            <a:avLst/>
          </a:prstGeom>
        </p:spPr>
      </p:pic>
      <p:sp>
        <p:nvSpPr>
          <p:cNvPr id="10" name="TextBox 9">
            <a:extLst>
              <a:ext uri="{FF2B5EF4-FFF2-40B4-BE49-F238E27FC236}">
                <a16:creationId xmlns:a16="http://schemas.microsoft.com/office/drawing/2014/main" id="{62F8D6E9-3B0D-FED4-FA58-661D95614093}"/>
              </a:ext>
            </a:extLst>
          </p:cNvPr>
          <p:cNvSpPr txBox="1"/>
          <p:nvPr/>
        </p:nvSpPr>
        <p:spPr>
          <a:xfrm>
            <a:off x="4468218" y="2781436"/>
            <a:ext cx="2919867" cy="3970318"/>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The graph shows that there is a correlation between the increase in the MARM scores and RR. The OMT intervention does influence the RR, but with such small sample sizes it is not possible to draw definite conclusions, although it does suggest that OMT and increasing the MARM could help DB, a bigger sample size would be needed. </a:t>
            </a:r>
            <a:endParaRPr lang="en-GB" dirty="0"/>
          </a:p>
        </p:txBody>
      </p:sp>
      <p:pic>
        <p:nvPicPr>
          <p:cNvPr id="11" name="Picture 10">
            <a:extLst>
              <a:ext uri="{FF2B5EF4-FFF2-40B4-BE49-F238E27FC236}">
                <a16:creationId xmlns:a16="http://schemas.microsoft.com/office/drawing/2014/main" id="{C75F179A-EC62-4E99-AA00-57339712E07C}"/>
              </a:ext>
            </a:extLst>
          </p:cNvPr>
          <p:cNvPicPr>
            <a:picLocks noChangeAspect="1"/>
          </p:cNvPicPr>
          <p:nvPr/>
        </p:nvPicPr>
        <p:blipFill>
          <a:blip r:embed="rId4"/>
          <a:stretch>
            <a:fillRect/>
          </a:stretch>
        </p:blipFill>
        <p:spPr>
          <a:xfrm>
            <a:off x="7724856" y="1029562"/>
            <a:ext cx="2536713" cy="1768531"/>
          </a:xfrm>
          <a:prstGeom prst="rect">
            <a:avLst/>
          </a:prstGeom>
        </p:spPr>
      </p:pic>
      <p:sp>
        <p:nvSpPr>
          <p:cNvPr id="12" name="TextBox 11">
            <a:extLst>
              <a:ext uri="{FF2B5EF4-FFF2-40B4-BE49-F238E27FC236}">
                <a16:creationId xmlns:a16="http://schemas.microsoft.com/office/drawing/2014/main" id="{68E8B849-4636-C54B-BA3E-9718A3C79BBE}"/>
              </a:ext>
            </a:extLst>
          </p:cNvPr>
          <p:cNvSpPr txBox="1"/>
          <p:nvPr/>
        </p:nvSpPr>
        <p:spPr>
          <a:xfrm>
            <a:off x="7724856" y="2862330"/>
            <a:ext cx="2723323" cy="3693319"/>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The graph indicates a fair correlation between MARM and Peak-flow with an R</a:t>
            </a:r>
            <a:r>
              <a:rPr lang="en-GB" sz="1800" baseline="30000" dirty="0">
                <a:effectLst/>
                <a:latin typeface="Arial" panose="020B0604020202020204" pitchFamily="34" charset="0"/>
                <a:ea typeface="Calibri" panose="020F0502020204030204" pitchFamily="34" charset="0"/>
              </a:rPr>
              <a:t>2</a:t>
            </a:r>
            <a:r>
              <a:rPr lang="en-GB" sz="1800" dirty="0">
                <a:effectLst/>
                <a:latin typeface="Arial" panose="020B0604020202020204" pitchFamily="34" charset="0"/>
                <a:ea typeface="Calibri" panose="020F0502020204030204" pitchFamily="34" charset="0"/>
              </a:rPr>
              <a:t> value of 0.46, which although quite low, is not fully representative of the possible potential results, as the sample size is very small, and the study would need to be repeated with more participants</a:t>
            </a:r>
            <a:endParaRPr lang="en-GB" dirty="0"/>
          </a:p>
        </p:txBody>
      </p:sp>
      <p:sp>
        <p:nvSpPr>
          <p:cNvPr id="13" name="TextBox 12">
            <a:extLst>
              <a:ext uri="{FF2B5EF4-FFF2-40B4-BE49-F238E27FC236}">
                <a16:creationId xmlns:a16="http://schemas.microsoft.com/office/drawing/2014/main" id="{4C5CEC03-B371-727A-4FF1-EC60BA6B57C8}"/>
              </a:ext>
            </a:extLst>
          </p:cNvPr>
          <p:cNvSpPr txBox="1"/>
          <p:nvPr/>
        </p:nvSpPr>
        <p:spPr>
          <a:xfrm>
            <a:off x="7870622" y="1029562"/>
            <a:ext cx="2193235" cy="276999"/>
          </a:xfrm>
          <a:prstGeom prst="rect">
            <a:avLst/>
          </a:prstGeom>
          <a:solidFill>
            <a:schemeClr val="tx1"/>
          </a:solidFill>
        </p:spPr>
        <p:txBody>
          <a:bodyPr wrap="square" rtlCol="0">
            <a:spAutoFit/>
          </a:bodyPr>
          <a:lstStyle/>
          <a:p>
            <a:pPr algn="ctr"/>
            <a:r>
              <a:rPr lang="en-GB" sz="1200" dirty="0">
                <a:solidFill>
                  <a:schemeClr val="accent3"/>
                </a:solidFill>
              </a:rPr>
              <a:t>MARM V PEAK FLOW</a:t>
            </a:r>
          </a:p>
        </p:txBody>
      </p:sp>
      <p:sp>
        <p:nvSpPr>
          <p:cNvPr id="14" name="TextBox 13">
            <a:extLst>
              <a:ext uri="{FF2B5EF4-FFF2-40B4-BE49-F238E27FC236}">
                <a16:creationId xmlns:a16="http://schemas.microsoft.com/office/drawing/2014/main" id="{01F7E91E-5718-E9CC-76C1-E3BA723887C0}"/>
              </a:ext>
            </a:extLst>
          </p:cNvPr>
          <p:cNvSpPr txBox="1"/>
          <p:nvPr/>
        </p:nvSpPr>
        <p:spPr>
          <a:xfrm>
            <a:off x="2433918" y="1422938"/>
            <a:ext cx="943144" cy="276999"/>
          </a:xfrm>
          <a:prstGeom prst="rect">
            <a:avLst/>
          </a:prstGeom>
          <a:solidFill>
            <a:schemeClr val="tx1"/>
          </a:solidFill>
        </p:spPr>
        <p:txBody>
          <a:bodyPr wrap="square" rtlCol="0">
            <a:spAutoFit/>
          </a:bodyPr>
          <a:lstStyle/>
          <a:p>
            <a:pPr algn="ctr"/>
            <a:r>
              <a:rPr lang="en-GB" sz="1200" dirty="0">
                <a:solidFill>
                  <a:schemeClr val="accent3"/>
                </a:solidFill>
              </a:rPr>
              <a:t>R2 = 0.39</a:t>
            </a:r>
          </a:p>
        </p:txBody>
      </p:sp>
      <p:cxnSp>
        <p:nvCxnSpPr>
          <p:cNvPr id="16" name="Straight Connector 15">
            <a:extLst>
              <a:ext uri="{FF2B5EF4-FFF2-40B4-BE49-F238E27FC236}">
                <a16:creationId xmlns:a16="http://schemas.microsoft.com/office/drawing/2014/main" id="{5C49D77C-0BA3-6859-7F9D-D018E1EB5032}"/>
              </a:ext>
            </a:extLst>
          </p:cNvPr>
          <p:cNvCxnSpPr/>
          <p:nvPr/>
        </p:nvCxnSpPr>
        <p:spPr>
          <a:xfrm flipV="1">
            <a:off x="2001076" y="1623391"/>
            <a:ext cx="1424609" cy="596348"/>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9F4B65EB-046C-D4CA-5B2D-CC933A11A71C}"/>
              </a:ext>
            </a:extLst>
          </p:cNvPr>
          <p:cNvSpPr txBox="1"/>
          <p:nvPr/>
        </p:nvSpPr>
        <p:spPr>
          <a:xfrm>
            <a:off x="4698567" y="999424"/>
            <a:ext cx="2193235" cy="276999"/>
          </a:xfrm>
          <a:prstGeom prst="rect">
            <a:avLst/>
          </a:prstGeom>
          <a:solidFill>
            <a:schemeClr val="tx1"/>
          </a:solidFill>
        </p:spPr>
        <p:txBody>
          <a:bodyPr wrap="square" rtlCol="0">
            <a:spAutoFit/>
          </a:bodyPr>
          <a:lstStyle/>
          <a:p>
            <a:pPr algn="ctr"/>
            <a:r>
              <a:rPr lang="en-GB" sz="1200" dirty="0">
                <a:solidFill>
                  <a:schemeClr val="accent3"/>
                </a:solidFill>
              </a:rPr>
              <a:t>MARM V RESPIRATORY RATE</a:t>
            </a:r>
          </a:p>
        </p:txBody>
      </p:sp>
      <p:sp>
        <p:nvSpPr>
          <p:cNvPr id="18" name="TextBox 17">
            <a:extLst>
              <a:ext uri="{FF2B5EF4-FFF2-40B4-BE49-F238E27FC236}">
                <a16:creationId xmlns:a16="http://schemas.microsoft.com/office/drawing/2014/main" id="{1D2079A7-6444-3F39-8719-96C969D3AB14}"/>
              </a:ext>
            </a:extLst>
          </p:cNvPr>
          <p:cNvSpPr txBox="1"/>
          <p:nvPr/>
        </p:nvSpPr>
        <p:spPr>
          <a:xfrm>
            <a:off x="5531214" y="2101083"/>
            <a:ext cx="943144" cy="276999"/>
          </a:xfrm>
          <a:prstGeom prst="rect">
            <a:avLst/>
          </a:prstGeom>
          <a:solidFill>
            <a:schemeClr val="tx1"/>
          </a:solidFill>
        </p:spPr>
        <p:txBody>
          <a:bodyPr wrap="square" rtlCol="0">
            <a:spAutoFit/>
          </a:bodyPr>
          <a:lstStyle/>
          <a:p>
            <a:pPr algn="ctr"/>
            <a:r>
              <a:rPr lang="en-GB" sz="1200" dirty="0">
                <a:solidFill>
                  <a:schemeClr val="accent3"/>
                </a:solidFill>
              </a:rPr>
              <a:t>R2 = 0.41</a:t>
            </a:r>
          </a:p>
        </p:txBody>
      </p:sp>
      <p:cxnSp>
        <p:nvCxnSpPr>
          <p:cNvPr id="19" name="Straight Connector 18">
            <a:extLst>
              <a:ext uri="{FF2B5EF4-FFF2-40B4-BE49-F238E27FC236}">
                <a16:creationId xmlns:a16="http://schemas.microsoft.com/office/drawing/2014/main" id="{CC799D1A-3AEA-EC5D-85C0-DBAC670BFF54}"/>
              </a:ext>
            </a:extLst>
          </p:cNvPr>
          <p:cNvCxnSpPr>
            <a:cxnSpLocks/>
          </p:cNvCxnSpPr>
          <p:nvPr/>
        </p:nvCxnSpPr>
        <p:spPr>
          <a:xfrm flipH="1" flipV="1">
            <a:off x="5098372" y="1623896"/>
            <a:ext cx="1387043" cy="615686"/>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57F3598B-F3F2-4349-7603-51527A300D48}"/>
              </a:ext>
            </a:extLst>
          </p:cNvPr>
          <p:cNvSpPr txBox="1"/>
          <p:nvPr/>
        </p:nvSpPr>
        <p:spPr>
          <a:xfrm>
            <a:off x="1508506" y="995089"/>
            <a:ext cx="2193235" cy="276999"/>
          </a:xfrm>
          <a:prstGeom prst="rect">
            <a:avLst/>
          </a:prstGeom>
          <a:solidFill>
            <a:schemeClr val="tx1"/>
          </a:solidFill>
        </p:spPr>
        <p:txBody>
          <a:bodyPr wrap="square" rtlCol="0">
            <a:spAutoFit/>
          </a:bodyPr>
          <a:lstStyle/>
          <a:p>
            <a:pPr algn="ctr"/>
            <a:r>
              <a:rPr lang="en-GB" sz="1200" dirty="0">
                <a:solidFill>
                  <a:schemeClr val="accent3"/>
                </a:solidFill>
              </a:rPr>
              <a:t>MARM V BOLT</a:t>
            </a:r>
          </a:p>
        </p:txBody>
      </p:sp>
      <p:sp>
        <p:nvSpPr>
          <p:cNvPr id="23" name="TextBox 22">
            <a:extLst>
              <a:ext uri="{FF2B5EF4-FFF2-40B4-BE49-F238E27FC236}">
                <a16:creationId xmlns:a16="http://schemas.microsoft.com/office/drawing/2014/main" id="{D92427DB-7559-7768-66BC-D90FA24AB6DF}"/>
              </a:ext>
            </a:extLst>
          </p:cNvPr>
          <p:cNvSpPr txBox="1"/>
          <p:nvPr/>
        </p:nvSpPr>
        <p:spPr>
          <a:xfrm>
            <a:off x="8837450" y="1370798"/>
            <a:ext cx="943144" cy="276999"/>
          </a:xfrm>
          <a:prstGeom prst="rect">
            <a:avLst/>
          </a:prstGeom>
          <a:solidFill>
            <a:schemeClr val="tx1"/>
          </a:solidFill>
        </p:spPr>
        <p:txBody>
          <a:bodyPr wrap="square" rtlCol="0">
            <a:spAutoFit/>
          </a:bodyPr>
          <a:lstStyle/>
          <a:p>
            <a:pPr algn="ctr"/>
            <a:r>
              <a:rPr lang="en-GB" sz="1200" dirty="0">
                <a:solidFill>
                  <a:schemeClr val="accent3"/>
                </a:solidFill>
              </a:rPr>
              <a:t>R2 = 0.46</a:t>
            </a:r>
          </a:p>
        </p:txBody>
      </p:sp>
      <p:cxnSp>
        <p:nvCxnSpPr>
          <p:cNvPr id="24" name="Straight Connector 23">
            <a:extLst>
              <a:ext uri="{FF2B5EF4-FFF2-40B4-BE49-F238E27FC236}">
                <a16:creationId xmlns:a16="http://schemas.microsoft.com/office/drawing/2014/main" id="{49F8612D-CE93-ADE6-9751-C51AB53AC7F0}"/>
              </a:ext>
            </a:extLst>
          </p:cNvPr>
          <p:cNvCxnSpPr>
            <a:cxnSpLocks/>
          </p:cNvCxnSpPr>
          <p:nvPr/>
        </p:nvCxnSpPr>
        <p:spPr>
          <a:xfrm flipV="1">
            <a:off x="8426140" y="1576909"/>
            <a:ext cx="1459980" cy="72734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6190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6B526-635C-A2A8-A32E-0AB834721D87}"/>
              </a:ext>
            </a:extLst>
          </p:cNvPr>
          <p:cNvSpPr>
            <a:spLocks noGrp="1"/>
          </p:cNvSpPr>
          <p:nvPr>
            <p:ph type="title"/>
          </p:nvPr>
        </p:nvSpPr>
        <p:spPr>
          <a:xfrm>
            <a:off x="695325" y="0"/>
            <a:ext cx="9905998" cy="638175"/>
          </a:xfrm>
        </p:spPr>
        <p:txBody>
          <a:bodyPr anchor="t">
            <a:normAutofit/>
          </a:bodyPr>
          <a:lstStyle/>
          <a:p>
            <a:r>
              <a:rPr lang="en-GB" dirty="0"/>
              <a:t>QUALITATIVE ANALYSIS – THEMES BASED </a:t>
            </a:r>
          </a:p>
        </p:txBody>
      </p:sp>
      <p:graphicFrame>
        <p:nvGraphicFramePr>
          <p:cNvPr id="5" name="Table 4">
            <a:extLst>
              <a:ext uri="{FF2B5EF4-FFF2-40B4-BE49-F238E27FC236}">
                <a16:creationId xmlns:a16="http://schemas.microsoft.com/office/drawing/2014/main" id="{CA8EA1DF-3245-85C9-E6D1-C59CB522DE00}"/>
              </a:ext>
            </a:extLst>
          </p:cNvPr>
          <p:cNvGraphicFramePr>
            <a:graphicFrameLocks noGrp="1"/>
          </p:cNvGraphicFramePr>
          <p:nvPr/>
        </p:nvGraphicFramePr>
        <p:xfrm>
          <a:off x="3894138" y="3700304"/>
          <a:ext cx="4400550" cy="640080"/>
        </p:xfrm>
        <a:graphic>
          <a:graphicData uri="http://schemas.openxmlformats.org/drawingml/2006/table">
            <a:tbl>
              <a:tblPr/>
              <a:tblGrid>
                <a:gridCol w="3983990">
                  <a:extLst>
                    <a:ext uri="{9D8B030D-6E8A-4147-A177-3AD203B41FA5}">
                      <a16:colId xmlns:a16="http://schemas.microsoft.com/office/drawing/2014/main" val="3650176624"/>
                    </a:ext>
                  </a:extLst>
                </a:gridCol>
                <a:gridCol w="208280">
                  <a:extLst>
                    <a:ext uri="{9D8B030D-6E8A-4147-A177-3AD203B41FA5}">
                      <a16:colId xmlns:a16="http://schemas.microsoft.com/office/drawing/2014/main" val="793161341"/>
                    </a:ext>
                  </a:extLst>
                </a:gridCol>
                <a:gridCol w="208280">
                  <a:extLst>
                    <a:ext uri="{9D8B030D-6E8A-4147-A177-3AD203B41FA5}">
                      <a16:colId xmlns:a16="http://schemas.microsoft.com/office/drawing/2014/main" val="361845918"/>
                    </a:ext>
                  </a:extLst>
                </a:gridCol>
              </a:tblGrid>
              <a:tr h="0">
                <a:tc gridSpan="3">
                  <a:txBody>
                    <a:bodyPr/>
                    <a:lstStyle/>
                    <a:p>
                      <a:endParaRPr lang="en-GB"/>
                    </a:p>
                  </a:txBody>
                  <a:tcPr marL="0" marR="0" marT="0" marB="0" anchor="ctr">
                    <a:lnL>
                      <a:noFill/>
                    </a:lnL>
                    <a:lnR>
                      <a:noFill/>
                    </a:lnR>
                    <a:lnT>
                      <a:noFill/>
                    </a:lnT>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26717196"/>
                  </a:ext>
                </a:extLst>
              </a:tr>
              <a:tr h="0">
                <a:tc>
                  <a:txBody>
                    <a:bodyPr/>
                    <a:lstStyle/>
                    <a:p>
                      <a:pPr fontAlgn="t"/>
                      <a:endParaRPr lang="en-GB">
                        <a:effectLst/>
                      </a:endParaRPr>
                    </a:p>
                  </a:txBody>
                  <a:tcPr marL="0" marR="0" marT="0" marB="0" anchor="ctr">
                    <a:lnL>
                      <a:noFill/>
                    </a:lnL>
                    <a:lnR>
                      <a:noFill/>
                    </a:lnR>
                    <a:lnT>
                      <a:noFill/>
                    </a:lnT>
                    <a:lnB>
                      <a:noFill/>
                    </a:lnB>
                  </a:tcPr>
                </a:tc>
                <a:tc>
                  <a:txBody>
                    <a:bodyPr/>
                    <a:lstStyle/>
                    <a:p>
                      <a:endParaRPr lang="en-GB"/>
                    </a:p>
                  </a:txBody>
                  <a:tcPr>
                    <a:lnL>
                      <a:noFill/>
                    </a:lnL>
                    <a:lnT>
                      <a:noFill/>
                    </a:lnT>
                  </a:tcPr>
                </a:tc>
                <a:tc>
                  <a:txBody>
                    <a:bodyPr/>
                    <a:lstStyle/>
                    <a:p>
                      <a:endParaRPr lang="en-GB"/>
                    </a:p>
                  </a:txBody>
                  <a:tcPr>
                    <a:lnT>
                      <a:noFill/>
                    </a:lnT>
                  </a:tcPr>
                </a:tc>
                <a:extLst>
                  <a:ext uri="{0D108BD9-81ED-4DB2-BD59-A6C34878D82A}">
                    <a16:rowId xmlns:a16="http://schemas.microsoft.com/office/drawing/2014/main" val="3484251137"/>
                  </a:ext>
                </a:extLst>
              </a:tr>
            </a:tbl>
          </a:graphicData>
        </a:graphic>
      </p:graphicFrame>
      <p:graphicFrame>
        <p:nvGraphicFramePr>
          <p:cNvPr id="6" name="Table 5">
            <a:extLst>
              <a:ext uri="{FF2B5EF4-FFF2-40B4-BE49-F238E27FC236}">
                <a16:creationId xmlns:a16="http://schemas.microsoft.com/office/drawing/2014/main" id="{A19051AA-179F-E546-5029-304C711ABE34}"/>
              </a:ext>
            </a:extLst>
          </p:cNvPr>
          <p:cNvGraphicFramePr>
            <a:graphicFrameLocks noGrp="1"/>
          </p:cNvGraphicFramePr>
          <p:nvPr>
            <p:extLst>
              <p:ext uri="{D42A27DB-BD31-4B8C-83A1-F6EECF244321}">
                <p14:modId xmlns:p14="http://schemas.microsoft.com/office/powerpoint/2010/main" val="604572828"/>
              </p:ext>
            </p:extLst>
          </p:nvPr>
        </p:nvGraphicFramePr>
        <p:xfrm>
          <a:off x="544536" y="768804"/>
          <a:ext cx="10592037" cy="5517355"/>
        </p:xfrm>
        <a:graphic>
          <a:graphicData uri="http://schemas.openxmlformats.org/drawingml/2006/table">
            <a:tbl>
              <a:tblPr>
                <a:tableStyleId>{5940675A-B579-460E-94D1-54222C63F5DA}</a:tableStyleId>
              </a:tblPr>
              <a:tblGrid>
                <a:gridCol w="1122783">
                  <a:extLst>
                    <a:ext uri="{9D8B030D-6E8A-4147-A177-3AD203B41FA5}">
                      <a16:colId xmlns:a16="http://schemas.microsoft.com/office/drawing/2014/main" val="1389840689"/>
                    </a:ext>
                  </a:extLst>
                </a:gridCol>
                <a:gridCol w="363210">
                  <a:extLst>
                    <a:ext uri="{9D8B030D-6E8A-4147-A177-3AD203B41FA5}">
                      <a16:colId xmlns:a16="http://schemas.microsoft.com/office/drawing/2014/main" val="3215831427"/>
                    </a:ext>
                  </a:extLst>
                </a:gridCol>
                <a:gridCol w="9106044">
                  <a:extLst>
                    <a:ext uri="{9D8B030D-6E8A-4147-A177-3AD203B41FA5}">
                      <a16:colId xmlns:a16="http://schemas.microsoft.com/office/drawing/2014/main" val="1959748940"/>
                    </a:ext>
                  </a:extLst>
                </a:gridCol>
              </a:tblGrid>
              <a:tr h="213835">
                <a:tc>
                  <a:txBody>
                    <a:bodyPr/>
                    <a:lstStyle/>
                    <a:p>
                      <a:pPr algn="ctr"/>
                      <a:r>
                        <a:rPr lang="en-GB" sz="1200" b="1" dirty="0">
                          <a:solidFill>
                            <a:schemeClr val="tx1"/>
                          </a:solidFill>
                          <a:effectLst/>
                        </a:rPr>
                        <a:t>Themes</a:t>
                      </a:r>
                    </a:p>
                  </a:txBody>
                  <a:tcPr marL="10711" marR="10711" marT="0" marB="0">
                    <a:solidFill>
                      <a:schemeClr val="bg1"/>
                    </a:solidFill>
                  </a:tcPr>
                </a:tc>
                <a:tc>
                  <a:txBody>
                    <a:bodyPr/>
                    <a:lstStyle/>
                    <a:p>
                      <a:pPr algn="ctr"/>
                      <a:r>
                        <a:rPr lang="en-GB" sz="1200" b="1" dirty="0">
                          <a:solidFill>
                            <a:schemeClr val="tx1"/>
                          </a:solidFill>
                          <a:effectLst/>
                        </a:rPr>
                        <a:t>P #</a:t>
                      </a:r>
                    </a:p>
                  </a:txBody>
                  <a:tcPr marL="10711" marR="10711" marT="0" marB="0">
                    <a:solidFill>
                      <a:schemeClr val="bg1"/>
                    </a:solidFill>
                  </a:tcPr>
                </a:tc>
                <a:tc>
                  <a:txBody>
                    <a:bodyPr/>
                    <a:lstStyle/>
                    <a:p>
                      <a:pPr algn="ctr"/>
                      <a:r>
                        <a:rPr lang="en-GB" sz="1200" b="1" dirty="0">
                          <a:solidFill>
                            <a:schemeClr val="tx1"/>
                          </a:solidFill>
                          <a:effectLst/>
                        </a:rPr>
                        <a:t>Response in their own words</a:t>
                      </a:r>
                    </a:p>
                  </a:txBody>
                  <a:tcPr marL="10711" marR="10711" marT="0" marB="0">
                    <a:solidFill>
                      <a:schemeClr val="bg1"/>
                    </a:solidFill>
                  </a:tcPr>
                </a:tc>
                <a:extLst>
                  <a:ext uri="{0D108BD9-81ED-4DB2-BD59-A6C34878D82A}">
                    <a16:rowId xmlns:a16="http://schemas.microsoft.com/office/drawing/2014/main" val="1985598426"/>
                  </a:ext>
                </a:extLst>
              </a:tr>
              <a:tr h="155562">
                <a:tc rowSpan="4">
                  <a:txBody>
                    <a:bodyPr/>
                    <a:lstStyle/>
                    <a:p>
                      <a:r>
                        <a:rPr lang="en-GB" sz="1200" dirty="0">
                          <a:solidFill>
                            <a:schemeClr val="bg1"/>
                          </a:solidFill>
                          <a:effectLst/>
                        </a:rPr>
                        <a:t>Were they satisfied with their breathing when singing?</a:t>
                      </a:r>
                    </a:p>
                  </a:txBody>
                  <a:tcPr marL="10711" marR="10711" marT="0" marB="0" anchor="ctr">
                    <a:solidFill>
                      <a:schemeClr val="accent2"/>
                    </a:solidFill>
                  </a:tcPr>
                </a:tc>
                <a:tc>
                  <a:txBody>
                    <a:bodyPr/>
                    <a:lstStyle/>
                    <a:p>
                      <a:pPr algn="ctr"/>
                      <a:r>
                        <a:rPr lang="en-GB" sz="1000" dirty="0">
                          <a:solidFill>
                            <a:schemeClr val="bg1"/>
                          </a:solidFill>
                          <a:effectLst/>
                        </a:rPr>
                        <a:t>1</a:t>
                      </a:r>
                    </a:p>
                  </a:txBody>
                  <a:tcPr marL="10711" marR="10711" marT="0" marB="0">
                    <a:solidFill>
                      <a:schemeClr val="accent2"/>
                    </a:solidFill>
                  </a:tcPr>
                </a:tc>
                <a:tc>
                  <a:txBody>
                    <a:bodyPr/>
                    <a:lstStyle/>
                    <a:p>
                      <a:pPr>
                        <a:spcAft>
                          <a:spcPts val="0"/>
                        </a:spcAft>
                      </a:pPr>
                      <a:r>
                        <a:rPr lang="en-GB" sz="1000" dirty="0">
                          <a:solidFill>
                            <a:schemeClr val="bg1"/>
                          </a:solidFill>
                          <a:effectLst/>
                        </a:rPr>
                        <a:t>‘No, but it is getting better’.</a:t>
                      </a:r>
                    </a:p>
                  </a:txBody>
                  <a:tcPr marL="10711" marR="10711" marT="0" marB="0">
                    <a:solidFill>
                      <a:schemeClr val="accent2"/>
                    </a:solidFill>
                  </a:tcPr>
                </a:tc>
                <a:extLst>
                  <a:ext uri="{0D108BD9-81ED-4DB2-BD59-A6C34878D82A}">
                    <a16:rowId xmlns:a16="http://schemas.microsoft.com/office/drawing/2014/main" val="2023854453"/>
                  </a:ext>
                </a:extLst>
              </a:tr>
              <a:tr h="114249">
                <a:tc vMerge="1">
                  <a:txBody>
                    <a:bodyPr/>
                    <a:lstStyle/>
                    <a:p>
                      <a:endParaRPr lang="en-GB"/>
                    </a:p>
                  </a:txBody>
                  <a:tcPr/>
                </a:tc>
                <a:tc>
                  <a:txBody>
                    <a:bodyPr/>
                    <a:lstStyle/>
                    <a:p>
                      <a:pPr algn="ctr"/>
                      <a:r>
                        <a:rPr lang="en-GB" sz="1000" dirty="0">
                          <a:solidFill>
                            <a:schemeClr val="bg1"/>
                          </a:solidFill>
                          <a:effectLst/>
                        </a:rPr>
                        <a:t>2</a:t>
                      </a:r>
                    </a:p>
                  </a:txBody>
                  <a:tcPr marL="10711" marR="10711" marT="0" marB="0">
                    <a:solidFill>
                      <a:schemeClr val="accent2"/>
                    </a:solidFill>
                  </a:tcPr>
                </a:tc>
                <a:tc>
                  <a:txBody>
                    <a:bodyPr/>
                    <a:lstStyle/>
                    <a:p>
                      <a:pPr>
                        <a:spcAft>
                          <a:spcPts val="0"/>
                        </a:spcAft>
                      </a:pPr>
                      <a:r>
                        <a:rPr lang="en-GB" sz="1000" dirty="0">
                          <a:solidFill>
                            <a:schemeClr val="bg1"/>
                          </a:solidFill>
                          <a:effectLst/>
                        </a:rPr>
                        <a:t>‘I don’t really run out of breath, but when I exhale, I don’t feel I use my breath in an efficient way and when I sing too much air escapes at the top’.</a:t>
                      </a:r>
                    </a:p>
                  </a:txBody>
                  <a:tcPr marL="10711" marR="10711" marT="0" marB="0">
                    <a:solidFill>
                      <a:schemeClr val="accent2"/>
                    </a:solidFill>
                  </a:tcPr>
                </a:tc>
                <a:extLst>
                  <a:ext uri="{0D108BD9-81ED-4DB2-BD59-A6C34878D82A}">
                    <a16:rowId xmlns:a16="http://schemas.microsoft.com/office/drawing/2014/main" val="3029352824"/>
                  </a:ext>
                </a:extLst>
              </a:tr>
              <a:tr h="85687">
                <a:tc vMerge="1">
                  <a:txBody>
                    <a:bodyPr/>
                    <a:lstStyle/>
                    <a:p>
                      <a:endParaRPr lang="en-GB"/>
                    </a:p>
                  </a:txBody>
                  <a:tcPr/>
                </a:tc>
                <a:tc>
                  <a:txBody>
                    <a:bodyPr/>
                    <a:lstStyle/>
                    <a:p>
                      <a:pPr algn="ctr"/>
                      <a:r>
                        <a:rPr lang="en-GB" sz="1000" dirty="0">
                          <a:solidFill>
                            <a:schemeClr val="bg1"/>
                          </a:solidFill>
                          <a:effectLst/>
                        </a:rPr>
                        <a:t>3</a:t>
                      </a:r>
                    </a:p>
                  </a:txBody>
                  <a:tcPr marL="10711" marR="10711" marT="0" marB="0">
                    <a:solidFill>
                      <a:schemeClr val="accent2"/>
                    </a:solidFill>
                  </a:tcPr>
                </a:tc>
                <a:tc>
                  <a:txBody>
                    <a:bodyPr/>
                    <a:lstStyle/>
                    <a:p>
                      <a:pPr>
                        <a:spcAft>
                          <a:spcPts val="0"/>
                        </a:spcAft>
                      </a:pPr>
                      <a:r>
                        <a:rPr lang="en-GB" sz="1000" dirty="0">
                          <a:solidFill>
                            <a:schemeClr val="bg1"/>
                          </a:solidFill>
                          <a:effectLst/>
                        </a:rPr>
                        <a:t>‘When performing breathing is definitely more challenging than when practising due to anxiety.’</a:t>
                      </a:r>
                    </a:p>
                  </a:txBody>
                  <a:tcPr marL="10711" marR="10711" marT="0" marB="0">
                    <a:solidFill>
                      <a:schemeClr val="accent2"/>
                    </a:solidFill>
                  </a:tcPr>
                </a:tc>
                <a:extLst>
                  <a:ext uri="{0D108BD9-81ED-4DB2-BD59-A6C34878D82A}">
                    <a16:rowId xmlns:a16="http://schemas.microsoft.com/office/drawing/2014/main" val="10137331"/>
                  </a:ext>
                </a:extLst>
              </a:tr>
              <a:tr h="135059">
                <a:tc vMerge="1">
                  <a:txBody>
                    <a:bodyPr/>
                    <a:lstStyle/>
                    <a:p>
                      <a:endParaRPr lang="en-GB"/>
                    </a:p>
                  </a:txBody>
                  <a:tcPr/>
                </a:tc>
                <a:tc>
                  <a:txBody>
                    <a:bodyPr/>
                    <a:lstStyle/>
                    <a:p>
                      <a:pPr algn="ctr"/>
                      <a:r>
                        <a:rPr lang="en-GB" sz="1000" dirty="0">
                          <a:solidFill>
                            <a:schemeClr val="bg1"/>
                          </a:solidFill>
                          <a:effectLst/>
                        </a:rPr>
                        <a:t>4</a:t>
                      </a:r>
                    </a:p>
                  </a:txBody>
                  <a:tcPr marL="10711" marR="10711" marT="0" marB="0">
                    <a:solidFill>
                      <a:schemeClr val="accent2"/>
                    </a:solidFill>
                  </a:tcPr>
                </a:tc>
                <a:tc>
                  <a:txBody>
                    <a:bodyPr/>
                    <a:lstStyle/>
                    <a:p>
                      <a:pPr>
                        <a:spcAft>
                          <a:spcPts val="0"/>
                        </a:spcAft>
                      </a:pPr>
                      <a:r>
                        <a:rPr lang="en-GB" sz="1000" dirty="0">
                          <a:solidFill>
                            <a:schemeClr val="bg1"/>
                          </a:solidFill>
                          <a:effectLst/>
                        </a:rPr>
                        <a:t>‘I occasionally run out of breath when singing and think it may perhaps be as I am not supporting enough’</a:t>
                      </a:r>
                    </a:p>
                  </a:txBody>
                  <a:tcPr marL="10711" marR="10711" marT="0" marB="0">
                    <a:solidFill>
                      <a:schemeClr val="accent2"/>
                    </a:solidFill>
                  </a:tcPr>
                </a:tc>
                <a:extLst>
                  <a:ext uri="{0D108BD9-81ED-4DB2-BD59-A6C34878D82A}">
                    <a16:rowId xmlns:a16="http://schemas.microsoft.com/office/drawing/2014/main" val="1454365707"/>
                  </a:ext>
                </a:extLst>
              </a:tr>
              <a:tr h="257060">
                <a:tc rowSpan="4">
                  <a:txBody>
                    <a:bodyPr/>
                    <a:lstStyle/>
                    <a:p>
                      <a:r>
                        <a:rPr lang="en-GB" sz="1200" dirty="0">
                          <a:solidFill>
                            <a:schemeClr val="tx1"/>
                          </a:solidFill>
                          <a:effectLst/>
                        </a:rPr>
                        <a:t>how they felt about their voices and if they had any issues</a:t>
                      </a:r>
                    </a:p>
                  </a:txBody>
                  <a:tcPr marL="10711" marR="10711" marT="0" marB="0" anchor="ctr">
                    <a:solidFill>
                      <a:schemeClr val="accent1"/>
                    </a:solidFill>
                  </a:tcPr>
                </a:tc>
                <a:tc>
                  <a:txBody>
                    <a:bodyPr/>
                    <a:lstStyle/>
                    <a:p>
                      <a:pPr algn="ctr"/>
                      <a:r>
                        <a:rPr lang="en-GB" sz="1000" dirty="0">
                          <a:solidFill>
                            <a:schemeClr val="tx1"/>
                          </a:solidFill>
                          <a:effectLst/>
                        </a:rPr>
                        <a:t>1</a:t>
                      </a:r>
                    </a:p>
                  </a:txBody>
                  <a:tcPr marL="10711" marR="10711" marT="0" marB="0">
                    <a:solidFill>
                      <a:schemeClr val="accent1"/>
                    </a:solidFill>
                  </a:tcPr>
                </a:tc>
                <a:tc>
                  <a:txBody>
                    <a:bodyPr/>
                    <a:lstStyle/>
                    <a:p>
                      <a:pPr>
                        <a:spcAft>
                          <a:spcPts val="0"/>
                        </a:spcAft>
                      </a:pPr>
                      <a:r>
                        <a:rPr lang="en-GB" sz="1000" dirty="0">
                          <a:solidFill>
                            <a:schemeClr val="tx1"/>
                          </a:solidFill>
                          <a:effectLst/>
                        </a:rPr>
                        <a:t>‘If I sing a lot then I get hoarse and it lasts for about 1-2 days.’</a:t>
                      </a:r>
                    </a:p>
                    <a:p>
                      <a:pPr>
                        <a:spcAft>
                          <a:spcPts val="0"/>
                        </a:spcAft>
                      </a:pPr>
                      <a:r>
                        <a:rPr lang="en-GB" sz="1000" dirty="0">
                          <a:solidFill>
                            <a:schemeClr val="tx1"/>
                          </a:solidFill>
                          <a:effectLst/>
                        </a:rPr>
                        <a:t>‘I sing in a chapel choir on Monday nights and the next day I am hoarse.’</a:t>
                      </a:r>
                    </a:p>
                  </a:txBody>
                  <a:tcPr marL="10711" marR="10711" marT="0" marB="0">
                    <a:solidFill>
                      <a:schemeClr val="accent1"/>
                    </a:solidFill>
                  </a:tcPr>
                </a:tc>
                <a:extLst>
                  <a:ext uri="{0D108BD9-81ED-4DB2-BD59-A6C34878D82A}">
                    <a16:rowId xmlns:a16="http://schemas.microsoft.com/office/drawing/2014/main" val="944346287"/>
                  </a:ext>
                </a:extLst>
              </a:tr>
              <a:tr h="257060">
                <a:tc vMerge="1">
                  <a:txBody>
                    <a:bodyPr/>
                    <a:lstStyle/>
                    <a:p>
                      <a:endParaRPr lang="en-GB"/>
                    </a:p>
                  </a:txBody>
                  <a:tcPr/>
                </a:tc>
                <a:tc>
                  <a:txBody>
                    <a:bodyPr/>
                    <a:lstStyle/>
                    <a:p>
                      <a:pPr algn="ctr"/>
                      <a:r>
                        <a:rPr lang="en-GB" sz="1000" dirty="0">
                          <a:solidFill>
                            <a:schemeClr val="tx1"/>
                          </a:solidFill>
                          <a:effectLst/>
                        </a:rPr>
                        <a:t>2</a:t>
                      </a:r>
                    </a:p>
                  </a:txBody>
                  <a:tcPr marL="10711" marR="10711" marT="0" marB="0">
                    <a:solidFill>
                      <a:schemeClr val="accent1"/>
                    </a:solidFill>
                  </a:tcPr>
                </a:tc>
                <a:tc>
                  <a:txBody>
                    <a:bodyPr/>
                    <a:lstStyle/>
                    <a:p>
                      <a:pPr>
                        <a:spcAft>
                          <a:spcPts val="0"/>
                        </a:spcAft>
                      </a:pPr>
                      <a:r>
                        <a:rPr lang="en-GB" sz="1000" dirty="0">
                          <a:solidFill>
                            <a:schemeClr val="tx1"/>
                          </a:solidFill>
                          <a:effectLst/>
                        </a:rPr>
                        <a:t>Voice does feel tense; still trying to figure out my technique for singing. Generally, has vocal fatigue if sings a lot, also daily fatigue, hard  to find vocal placement.</a:t>
                      </a:r>
                    </a:p>
                    <a:p>
                      <a:pPr>
                        <a:spcAft>
                          <a:spcPts val="0"/>
                        </a:spcAft>
                      </a:pPr>
                      <a:r>
                        <a:rPr lang="en-GB" sz="1000" dirty="0">
                          <a:solidFill>
                            <a:schemeClr val="tx1"/>
                          </a:solidFill>
                          <a:effectLst/>
                        </a:rPr>
                        <a:t>General fatigue for about 10 years and singing wise I have tried to improve but I struggle a lot with tongue and neck tension.</a:t>
                      </a:r>
                    </a:p>
                  </a:txBody>
                  <a:tcPr marL="10711" marR="10711" marT="0" marB="0">
                    <a:solidFill>
                      <a:schemeClr val="accent1"/>
                    </a:solidFill>
                  </a:tcPr>
                </a:tc>
                <a:extLst>
                  <a:ext uri="{0D108BD9-81ED-4DB2-BD59-A6C34878D82A}">
                    <a16:rowId xmlns:a16="http://schemas.microsoft.com/office/drawing/2014/main" val="1285238065"/>
                  </a:ext>
                </a:extLst>
              </a:tr>
              <a:tr h="228498">
                <a:tc vMerge="1">
                  <a:txBody>
                    <a:bodyPr/>
                    <a:lstStyle/>
                    <a:p>
                      <a:endParaRPr lang="en-GB"/>
                    </a:p>
                  </a:txBody>
                  <a:tcPr/>
                </a:tc>
                <a:tc>
                  <a:txBody>
                    <a:bodyPr/>
                    <a:lstStyle/>
                    <a:p>
                      <a:pPr algn="ctr"/>
                      <a:r>
                        <a:rPr lang="en-GB" sz="1000" dirty="0">
                          <a:solidFill>
                            <a:schemeClr val="tx1"/>
                          </a:solidFill>
                          <a:effectLst/>
                        </a:rPr>
                        <a:t>3</a:t>
                      </a:r>
                    </a:p>
                  </a:txBody>
                  <a:tcPr marL="10711" marR="10711" marT="0" marB="0">
                    <a:solidFill>
                      <a:schemeClr val="accent1"/>
                    </a:solidFill>
                  </a:tcPr>
                </a:tc>
                <a:tc>
                  <a:txBody>
                    <a:bodyPr/>
                    <a:lstStyle/>
                    <a:p>
                      <a:pPr>
                        <a:spcAft>
                          <a:spcPts val="0"/>
                        </a:spcAft>
                      </a:pPr>
                      <a:r>
                        <a:rPr lang="en-GB" sz="1000" dirty="0">
                          <a:solidFill>
                            <a:schemeClr val="tx1"/>
                          </a:solidFill>
                          <a:effectLst/>
                        </a:rPr>
                        <a:t>‘I do get vocally tired if singing sometimes when not thinking technically or singing at the top of the register for a while.’</a:t>
                      </a:r>
                    </a:p>
                    <a:p>
                      <a:pPr>
                        <a:spcAft>
                          <a:spcPts val="0"/>
                        </a:spcAft>
                      </a:pPr>
                      <a:r>
                        <a:rPr lang="en-GB" sz="1000" dirty="0">
                          <a:solidFill>
                            <a:schemeClr val="tx1"/>
                          </a:solidFill>
                          <a:effectLst/>
                        </a:rPr>
                        <a:t>I get vocally tired – nothing severe, but when stops singing feels as if voice is ‘set high’, especially when doing lots of blocking in opera scenes.</a:t>
                      </a:r>
                    </a:p>
                  </a:txBody>
                  <a:tcPr marL="10711" marR="10711" marT="0" marB="0">
                    <a:solidFill>
                      <a:schemeClr val="accent1"/>
                    </a:solidFill>
                  </a:tcPr>
                </a:tc>
                <a:extLst>
                  <a:ext uri="{0D108BD9-81ED-4DB2-BD59-A6C34878D82A}">
                    <a16:rowId xmlns:a16="http://schemas.microsoft.com/office/drawing/2014/main" val="3737118049"/>
                  </a:ext>
                </a:extLst>
              </a:tr>
              <a:tr h="199935">
                <a:tc vMerge="1">
                  <a:txBody>
                    <a:bodyPr/>
                    <a:lstStyle/>
                    <a:p>
                      <a:endParaRPr lang="en-GB"/>
                    </a:p>
                  </a:txBody>
                  <a:tcPr/>
                </a:tc>
                <a:tc>
                  <a:txBody>
                    <a:bodyPr/>
                    <a:lstStyle/>
                    <a:p>
                      <a:pPr algn="ctr"/>
                      <a:r>
                        <a:rPr lang="en-GB" sz="1000" dirty="0">
                          <a:solidFill>
                            <a:schemeClr val="tx1"/>
                          </a:solidFill>
                          <a:effectLst/>
                        </a:rPr>
                        <a:t>4</a:t>
                      </a:r>
                    </a:p>
                  </a:txBody>
                  <a:tcPr marL="10711" marR="10711" marT="0" marB="0">
                    <a:solidFill>
                      <a:schemeClr val="accent1"/>
                    </a:solidFill>
                  </a:tcPr>
                </a:tc>
                <a:tc>
                  <a:txBody>
                    <a:bodyPr/>
                    <a:lstStyle/>
                    <a:p>
                      <a:pPr>
                        <a:spcAft>
                          <a:spcPts val="0"/>
                        </a:spcAft>
                      </a:pPr>
                      <a:r>
                        <a:rPr lang="en-GB" sz="1000" dirty="0">
                          <a:solidFill>
                            <a:schemeClr val="tx1"/>
                          </a:solidFill>
                          <a:effectLst/>
                        </a:rPr>
                        <a:t>To a small degree if not supporting well and over sings, I can get breathy and a bit hoarse.</a:t>
                      </a:r>
                    </a:p>
                    <a:p>
                      <a:pPr>
                        <a:spcAft>
                          <a:spcPts val="0"/>
                        </a:spcAft>
                      </a:pPr>
                      <a:r>
                        <a:rPr lang="en-GB" sz="1000" dirty="0">
                          <a:solidFill>
                            <a:schemeClr val="tx1"/>
                          </a:solidFill>
                          <a:effectLst/>
                        </a:rPr>
                        <a:t>A lot less in the past few years as I didn’t learn to breathe well when I was learning to sing, so I am trying to ‘iron it out’ now in my thirties.</a:t>
                      </a:r>
                    </a:p>
                  </a:txBody>
                  <a:tcPr marL="10711" marR="10711" marT="0" marB="0">
                    <a:solidFill>
                      <a:schemeClr val="accent1"/>
                    </a:solidFill>
                  </a:tcPr>
                </a:tc>
                <a:extLst>
                  <a:ext uri="{0D108BD9-81ED-4DB2-BD59-A6C34878D82A}">
                    <a16:rowId xmlns:a16="http://schemas.microsoft.com/office/drawing/2014/main" val="3469052608"/>
                  </a:ext>
                </a:extLst>
              </a:tr>
              <a:tr h="342746">
                <a:tc rowSpan="4">
                  <a:txBody>
                    <a:bodyPr/>
                    <a:lstStyle/>
                    <a:p>
                      <a:r>
                        <a:rPr lang="en-GB" sz="1200" dirty="0">
                          <a:solidFill>
                            <a:schemeClr val="tx1"/>
                          </a:solidFill>
                          <a:effectLst/>
                        </a:rPr>
                        <a:t>how they considered their technique was and what they thought the issues were</a:t>
                      </a:r>
                    </a:p>
                  </a:txBody>
                  <a:tcPr marL="10711" marR="10711" marT="0" marB="0" anchor="ctr">
                    <a:solidFill>
                      <a:srgbClr val="00B0F0"/>
                    </a:solidFill>
                  </a:tcPr>
                </a:tc>
                <a:tc>
                  <a:txBody>
                    <a:bodyPr/>
                    <a:lstStyle/>
                    <a:p>
                      <a:pPr algn="ctr"/>
                      <a:r>
                        <a:rPr lang="en-GB" sz="1000" dirty="0">
                          <a:solidFill>
                            <a:schemeClr val="tx1"/>
                          </a:solidFill>
                          <a:effectLst/>
                        </a:rPr>
                        <a:t>1</a:t>
                      </a:r>
                    </a:p>
                  </a:txBody>
                  <a:tcPr marL="10711" marR="10711" marT="0" marB="0">
                    <a:solidFill>
                      <a:srgbClr val="00B0F0"/>
                    </a:solidFill>
                  </a:tcPr>
                </a:tc>
                <a:tc>
                  <a:txBody>
                    <a:bodyPr/>
                    <a:lstStyle/>
                    <a:p>
                      <a:pPr>
                        <a:spcAft>
                          <a:spcPts val="0"/>
                        </a:spcAft>
                      </a:pPr>
                      <a:r>
                        <a:rPr lang="en-GB" sz="1000" dirty="0">
                          <a:solidFill>
                            <a:schemeClr val="tx1"/>
                          </a:solidFill>
                          <a:effectLst/>
                        </a:rPr>
                        <a:t>I have a lot of jaw and tongue tension and am practising singing with tongue protruding and engaging support; thinking about expanding my ribs before singing.</a:t>
                      </a:r>
                    </a:p>
                    <a:p>
                      <a:pPr>
                        <a:spcAft>
                          <a:spcPts val="0"/>
                        </a:spcAft>
                      </a:pPr>
                      <a:r>
                        <a:rPr lang="en-GB" sz="1000" dirty="0">
                          <a:solidFill>
                            <a:schemeClr val="tx1"/>
                          </a:solidFill>
                          <a:effectLst/>
                        </a:rPr>
                        <a:t>Physical as it’s definitely my jaw and tongue; jaw issue has been going on for a few years and I did wear braces aged 13-14;  teacher highlighted tongue issue at end of 2021, pre-auditions.</a:t>
                      </a:r>
                    </a:p>
                  </a:txBody>
                  <a:tcPr marL="10711" marR="10711" marT="0" marB="0">
                    <a:solidFill>
                      <a:srgbClr val="00B0F0"/>
                    </a:solidFill>
                  </a:tcPr>
                </a:tc>
                <a:extLst>
                  <a:ext uri="{0D108BD9-81ED-4DB2-BD59-A6C34878D82A}">
                    <a16:rowId xmlns:a16="http://schemas.microsoft.com/office/drawing/2014/main" val="732380900"/>
                  </a:ext>
                </a:extLst>
              </a:tr>
              <a:tr h="257060">
                <a:tc vMerge="1">
                  <a:txBody>
                    <a:bodyPr/>
                    <a:lstStyle/>
                    <a:p>
                      <a:endParaRPr lang="en-GB"/>
                    </a:p>
                  </a:txBody>
                  <a:tcPr/>
                </a:tc>
                <a:tc>
                  <a:txBody>
                    <a:bodyPr/>
                    <a:lstStyle/>
                    <a:p>
                      <a:pPr algn="ctr"/>
                      <a:r>
                        <a:rPr lang="en-GB" sz="1000">
                          <a:solidFill>
                            <a:schemeClr val="tx1"/>
                          </a:solidFill>
                          <a:effectLst/>
                        </a:rPr>
                        <a:t>2</a:t>
                      </a:r>
                    </a:p>
                  </a:txBody>
                  <a:tcPr marL="10711" marR="10711" marT="0" marB="0">
                    <a:solidFill>
                      <a:srgbClr val="00B0F0"/>
                    </a:solidFill>
                  </a:tcPr>
                </a:tc>
                <a:tc>
                  <a:txBody>
                    <a:bodyPr/>
                    <a:lstStyle/>
                    <a:p>
                      <a:pPr>
                        <a:spcAft>
                          <a:spcPts val="0"/>
                        </a:spcAft>
                      </a:pPr>
                      <a:r>
                        <a:rPr lang="en-GB" sz="1000" dirty="0">
                          <a:solidFill>
                            <a:schemeClr val="tx1"/>
                          </a:solidFill>
                          <a:effectLst/>
                        </a:rPr>
                        <a:t>I am getting there and getting better and can now sing Mozart – still not comfortable singing it but I can sing it now. I have difficulty in the passaggio at C5-F5</a:t>
                      </a:r>
                    </a:p>
                    <a:p>
                      <a:pPr>
                        <a:spcAft>
                          <a:spcPts val="0"/>
                        </a:spcAft>
                      </a:pPr>
                      <a:r>
                        <a:rPr lang="en-GB" sz="1000" dirty="0">
                          <a:solidFill>
                            <a:schemeClr val="tx1"/>
                          </a:solidFill>
                          <a:effectLst/>
                        </a:rPr>
                        <a:t>Bad technique, but not sure what though; It is ongoing and not sure what the </a:t>
                      </a:r>
                      <a:r>
                        <a:rPr lang="en-GB" sz="1000" dirty="0" err="1">
                          <a:solidFill>
                            <a:schemeClr val="tx1"/>
                          </a:solidFill>
                          <a:effectLst/>
                        </a:rPr>
                        <a:t>proble</a:t>
                      </a:r>
                      <a:r>
                        <a:rPr lang="en-GB" sz="1000" dirty="0">
                          <a:solidFill>
                            <a:schemeClr val="tx1"/>
                          </a:solidFill>
                          <a:effectLst/>
                        </a:rPr>
                        <a:t>  is and I want to demystify the problem.</a:t>
                      </a:r>
                    </a:p>
                  </a:txBody>
                  <a:tcPr marL="10711" marR="10711" marT="0" marB="0">
                    <a:solidFill>
                      <a:srgbClr val="00B0F0"/>
                    </a:solidFill>
                  </a:tcPr>
                </a:tc>
                <a:extLst>
                  <a:ext uri="{0D108BD9-81ED-4DB2-BD59-A6C34878D82A}">
                    <a16:rowId xmlns:a16="http://schemas.microsoft.com/office/drawing/2014/main" val="2523158111"/>
                  </a:ext>
                </a:extLst>
              </a:tr>
              <a:tr h="342746">
                <a:tc vMerge="1">
                  <a:txBody>
                    <a:bodyPr/>
                    <a:lstStyle/>
                    <a:p>
                      <a:endParaRPr lang="en-GB"/>
                    </a:p>
                  </a:txBody>
                  <a:tcPr/>
                </a:tc>
                <a:tc>
                  <a:txBody>
                    <a:bodyPr/>
                    <a:lstStyle/>
                    <a:p>
                      <a:pPr algn="ctr"/>
                      <a:r>
                        <a:rPr lang="en-GB" sz="1000">
                          <a:solidFill>
                            <a:schemeClr val="tx1"/>
                          </a:solidFill>
                          <a:effectLst/>
                        </a:rPr>
                        <a:t>3</a:t>
                      </a:r>
                    </a:p>
                  </a:txBody>
                  <a:tcPr marL="10711" marR="10711" marT="0" marB="0">
                    <a:solidFill>
                      <a:srgbClr val="00B0F0"/>
                    </a:solidFill>
                  </a:tcPr>
                </a:tc>
                <a:tc>
                  <a:txBody>
                    <a:bodyPr/>
                    <a:lstStyle/>
                    <a:p>
                      <a:pPr>
                        <a:spcAft>
                          <a:spcPts val="0"/>
                        </a:spcAft>
                      </a:pPr>
                      <a:r>
                        <a:rPr lang="en-GB" sz="1000" dirty="0">
                          <a:solidFill>
                            <a:schemeClr val="tx1"/>
                          </a:solidFill>
                          <a:effectLst/>
                        </a:rPr>
                        <a:t>I feel aware of it not working well but when it is, I don’t know what I do to get it right. It is better than it was though.  am confused about the pelvic floor. At my passaggio Eb, E, F, F#, I</a:t>
                      </a:r>
                    </a:p>
                    <a:p>
                      <a:pPr>
                        <a:spcAft>
                          <a:spcPts val="0"/>
                        </a:spcAft>
                      </a:pPr>
                      <a:r>
                        <a:rPr lang="en-GB" sz="1000" dirty="0">
                          <a:solidFill>
                            <a:schemeClr val="tx1"/>
                          </a:solidFill>
                          <a:effectLst/>
                        </a:rPr>
                        <a:t>Ongoing physical bad habits such as pushing at the top of the register</a:t>
                      </a:r>
                    </a:p>
                  </a:txBody>
                  <a:tcPr marL="10711" marR="10711" marT="0" marB="0">
                    <a:solidFill>
                      <a:srgbClr val="00B0F0"/>
                    </a:solidFill>
                  </a:tcPr>
                </a:tc>
                <a:extLst>
                  <a:ext uri="{0D108BD9-81ED-4DB2-BD59-A6C34878D82A}">
                    <a16:rowId xmlns:a16="http://schemas.microsoft.com/office/drawing/2014/main" val="3136170566"/>
                  </a:ext>
                </a:extLst>
              </a:tr>
              <a:tr h="199935">
                <a:tc vMerge="1">
                  <a:txBody>
                    <a:bodyPr/>
                    <a:lstStyle/>
                    <a:p>
                      <a:endParaRPr lang="en-GB"/>
                    </a:p>
                  </a:txBody>
                  <a:tcPr/>
                </a:tc>
                <a:tc>
                  <a:txBody>
                    <a:bodyPr/>
                    <a:lstStyle/>
                    <a:p>
                      <a:pPr algn="ctr"/>
                      <a:r>
                        <a:rPr lang="en-GB" sz="1000">
                          <a:solidFill>
                            <a:schemeClr val="tx1"/>
                          </a:solidFill>
                          <a:effectLst/>
                        </a:rPr>
                        <a:t>4</a:t>
                      </a:r>
                    </a:p>
                  </a:txBody>
                  <a:tcPr marL="10711" marR="10711" marT="0" marB="0">
                    <a:solidFill>
                      <a:srgbClr val="00B0F0"/>
                    </a:solidFill>
                  </a:tcPr>
                </a:tc>
                <a:tc>
                  <a:txBody>
                    <a:bodyPr/>
                    <a:lstStyle/>
                    <a:p>
                      <a:pPr>
                        <a:spcAft>
                          <a:spcPts val="0"/>
                        </a:spcAft>
                      </a:pPr>
                      <a:r>
                        <a:rPr lang="en-GB" sz="1000" dirty="0">
                          <a:solidFill>
                            <a:schemeClr val="tx1"/>
                          </a:solidFill>
                          <a:effectLst/>
                        </a:rPr>
                        <a:t>On the precipice of being really healthy and am integrating last pieces of the puzzle. I am learning to unlock my ribs and be present and feel safe in my thoracic cavity. Childhood and ongoing Trauma Since childhood but a lot of healing has happened.</a:t>
                      </a:r>
                    </a:p>
                  </a:txBody>
                  <a:tcPr marL="10711" marR="10711" marT="0" marB="0">
                    <a:solidFill>
                      <a:srgbClr val="00B0F0"/>
                    </a:solidFill>
                  </a:tcPr>
                </a:tc>
                <a:extLst>
                  <a:ext uri="{0D108BD9-81ED-4DB2-BD59-A6C34878D82A}">
                    <a16:rowId xmlns:a16="http://schemas.microsoft.com/office/drawing/2014/main" val="1415469195"/>
                  </a:ext>
                </a:extLst>
              </a:tr>
              <a:tr h="28562">
                <a:tc rowSpan="4">
                  <a:txBody>
                    <a:bodyPr/>
                    <a:lstStyle/>
                    <a:p>
                      <a:r>
                        <a:rPr lang="en-GB" sz="1200" dirty="0">
                          <a:solidFill>
                            <a:schemeClr val="tx1"/>
                          </a:solidFill>
                          <a:effectLst/>
                        </a:rPr>
                        <a:t>View on whether they suffered from DB </a:t>
                      </a:r>
                    </a:p>
                  </a:txBody>
                  <a:tcPr marL="10711" marR="10711" marT="0" marB="0" anchor="ctr">
                    <a:solidFill>
                      <a:schemeClr val="accent4">
                        <a:lumMod val="50000"/>
                      </a:schemeClr>
                    </a:solidFill>
                  </a:tcPr>
                </a:tc>
                <a:tc>
                  <a:txBody>
                    <a:bodyPr/>
                    <a:lstStyle/>
                    <a:p>
                      <a:pPr algn="ctr"/>
                      <a:r>
                        <a:rPr lang="en-GB" sz="1000">
                          <a:effectLst/>
                        </a:rPr>
                        <a:t>1</a:t>
                      </a:r>
                    </a:p>
                  </a:txBody>
                  <a:tcPr marL="10711" marR="10711" marT="0" marB="0">
                    <a:solidFill>
                      <a:schemeClr val="accent4">
                        <a:lumMod val="50000"/>
                      </a:schemeClr>
                    </a:solidFill>
                  </a:tcPr>
                </a:tc>
                <a:tc>
                  <a:txBody>
                    <a:bodyPr/>
                    <a:lstStyle/>
                    <a:p>
                      <a:pPr>
                        <a:spcAft>
                          <a:spcPts val="0"/>
                        </a:spcAft>
                      </a:pPr>
                      <a:r>
                        <a:rPr lang="en-GB" sz="1000" dirty="0">
                          <a:effectLst/>
                        </a:rPr>
                        <a:t>No</a:t>
                      </a:r>
                    </a:p>
                  </a:txBody>
                  <a:tcPr marL="10711" marR="10711" marT="0" marB="0">
                    <a:solidFill>
                      <a:schemeClr val="accent4">
                        <a:lumMod val="50000"/>
                      </a:schemeClr>
                    </a:solidFill>
                  </a:tcPr>
                </a:tc>
                <a:extLst>
                  <a:ext uri="{0D108BD9-81ED-4DB2-BD59-A6C34878D82A}">
                    <a16:rowId xmlns:a16="http://schemas.microsoft.com/office/drawing/2014/main" val="2236103764"/>
                  </a:ext>
                </a:extLst>
              </a:tr>
              <a:tr h="28562">
                <a:tc vMerge="1">
                  <a:txBody>
                    <a:bodyPr/>
                    <a:lstStyle/>
                    <a:p>
                      <a:endParaRPr lang="en-GB"/>
                    </a:p>
                  </a:txBody>
                  <a:tcPr/>
                </a:tc>
                <a:tc>
                  <a:txBody>
                    <a:bodyPr/>
                    <a:lstStyle/>
                    <a:p>
                      <a:pPr algn="ctr"/>
                      <a:r>
                        <a:rPr lang="en-GB" sz="1000">
                          <a:effectLst/>
                        </a:rPr>
                        <a:t>2</a:t>
                      </a:r>
                    </a:p>
                  </a:txBody>
                  <a:tcPr marL="10711" marR="10711" marT="0" marB="0">
                    <a:solidFill>
                      <a:schemeClr val="accent4">
                        <a:lumMod val="50000"/>
                      </a:schemeClr>
                    </a:solidFill>
                  </a:tcPr>
                </a:tc>
                <a:tc>
                  <a:txBody>
                    <a:bodyPr/>
                    <a:lstStyle/>
                    <a:p>
                      <a:pPr>
                        <a:spcAft>
                          <a:spcPts val="0"/>
                        </a:spcAft>
                      </a:pPr>
                      <a:r>
                        <a:rPr lang="en-GB" sz="1000" dirty="0">
                          <a:effectLst/>
                        </a:rPr>
                        <a:t>No</a:t>
                      </a:r>
                    </a:p>
                  </a:txBody>
                  <a:tcPr marL="10711" marR="10711" marT="0" marB="0">
                    <a:solidFill>
                      <a:schemeClr val="accent4">
                        <a:lumMod val="50000"/>
                      </a:schemeClr>
                    </a:solidFill>
                  </a:tcPr>
                </a:tc>
                <a:extLst>
                  <a:ext uri="{0D108BD9-81ED-4DB2-BD59-A6C34878D82A}">
                    <a16:rowId xmlns:a16="http://schemas.microsoft.com/office/drawing/2014/main" val="3460945791"/>
                  </a:ext>
                </a:extLst>
              </a:tr>
              <a:tr h="85687">
                <a:tc vMerge="1">
                  <a:txBody>
                    <a:bodyPr/>
                    <a:lstStyle/>
                    <a:p>
                      <a:endParaRPr lang="en-GB"/>
                    </a:p>
                  </a:txBody>
                  <a:tcPr/>
                </a:tc>
                <a:tc>
                  <a:txBody>
                    <a:bodyPr/>
                    <a:lstStyle/>
                    <a:p>
                      <a:pPr algn="ctr"/>
                      <a:r>
                        <a:rPr lang="en-GB" sz="1000" dirty="0">
                          <a:effectLst/>
                        </a:rPr>
                        <a:t>3</a:t>
                      </a:r>
                    </a:p>
                  </a:txBody>
                  <a:tcPr marL="10711" marR="10711" marT="0" marB="0">
                    <a:solidFill>
                      <a:schemeClr val="accent4">
                        <a:lumMod val="50000"/>
                      </a:schemeClr>
                    </a:solidFill>
                  </a:tcPr>
                </a:tc>
                <a:tc>
                  <a:txBody>
                    <a:bodyPr/>
                    <a:lstStyle/>
                    <a:p>
                      <a:pPr>
                        <a:spcAft>
                          <a:spcPts val="0"/>
                        </a:spcAft>
                      </a:pPr>
                      <a:r>
                        <a:rPr lang="en-GB" sz="1000" dirty="0">
                          <a:effectLst/>
                        </a:rPr>
                        <a:t>Depends on what DB is but may not be breathing optimally and wonders how possible it is if under pressure.</a:t>
                      </a:r>
                    </a:p>
                  </a:txBody>
                  <a:tcPr marL="10711" marR="10711" marT="0" marB="0">
                    <a:solidFill>
                      <a:schemeClr val="accent4">
                        <a:lumMod val="50000"/>
                      </a:schemeClr>
                    </a:solidFill>
                  </a:tcPr>
                </a:tc>
                <a:extLst>
                  <a:ext uri="{0D108BD9-81ED-4DB2-BD59-A6C34878D82A}">
                    <a16:rowId xmlns:a16="http://schemas.microsoft.com/office/drawing/2014/main" val="2135061088"/>
                  </a:ext>
                </a:extLst>
              </a:tr>
              <a:tr h="0">
                <a:tc vMerge="1">
                  <a:txBody>
                    <a:bodyPr/>
                    <a:lstStyle/>
                    <a:p>
                      <a:endParaRPr lang="en-GB"/>
                    </a:p>
                  </a:txBody>
                  <a:tcPr/>
                </a:tc>
                <a:tc>
                  <a:txBody>
                    <a:bodyPr/>
                    <a:lstStyle/>
                    <a:p>
                      <a:pPr algn="ctr"/>
                      <a:r>
                        <a:rPr lang="en-GB" sz="1000" dirty="0">
                          <a:effectLst/>
                        </a:rPr>
                        <a:t>4</a:t>
                      </a:r>
                    </a:p>
                  </a:txBody>
                  <a:tcPr marL="10711" marR="10711" marT="0" marB="0">
                    <a:solidFill>
                      <a:schemeClr val="accent4">
                        <a:lumMod val="50000"/>
                      </a:schemeClr>
                    </a:solidFill>
                  </a:tcPr>
                </a:tc>
                <a:tc>
                  <a:txBody>
                    <a:bodyPr/>
                    <a:lstStyle/>
                    <a:p>
                      <a:pPr>
                        <a:spcAft>
                          <a:spcPts val="0"/>
                        </a:spcAft>
                      </a:pPr>
                      <a:r>
                        <a:rPr lang="en-GB" sz="1000" dirty="0">
                          <a:effectLst/>
                        </a:rPr>
                        <a:t>It may be partly dysfunctional sometimes, but definitely not always as it depends on ‘where my nervous system is at’.</a:t>
                      </a:r>
                    </a:p>
                  </a:txBody>
                  <a:tcPr marL="10711" marR="10711" marT="0" marB="0">
                    <a:solidFill>
                      <a:schemeClr val="accent4">
                        <a:lumMod val="50000"/>
                      </a:schemeClr>
                    </a:solidFill>
                  </a:tcPr>
                </a:tc>
                <a:extLst>
                  <a:ext uri="{0D108BD9-81ED-4DB2-BD59-A6C34878D82A}">
                    <a16:rowId xmlns:a16="http://schemas.microsoft.com/office/drawing/2014/main" val="3636801882"/>
                  </a:ext>
                </a:extLst>
              </a:tr>
              <a:tr h="314184">
                <a:tc rowSpan="4">
                  <a:txBody>
                    <a:bodyPr/>
                    <a:lstStyle/>
                    <a:p>
                      <a:r>
                        <a:rPr lang="en-GB" sz="1200" dirty="0">
                          <a:solidFill>
                            <a:schemeClr val="bg1"/>
                          </a:solidFill>
                          <a:effectLst/>
                        </a:rPr>
                        <a:t>View post intervention</a:t>
                      </a:r>
                    </a:p>
                  </a:txBody>
                  <a:tcPr marL="10711" marR="10711" marT="0" marB="0" anchor="ctr">
                    <a:solidFill>
                      <a:schemeClr val="tx1">
                        <a:lumMod val="65000"/>
                      </a:schemeClr>
                    </a:solidFill>
                  </a:tcPr>
                </a:tc>
                <a:tc>
                  <a:txBody>
                    <a:bodyPr/>
                    <a:lstStyle/>
                    <a:p>
                      <a:pPr algn="ctr"/>
                      <a:r>
                        <a:rPr lang="en-GB" sz="1000">
                          <a:solidFill>
                            <a:schemeClr val="bg1"/>
                          </a:solidFill>
                          <a:effectLst/>
                        </a:rPr>
                        <a:t>1</a:t>
                      </a:r>
                    </a:p>
                  </a:txBody>
                  <a:tcPr marL="10711" marR="10711" marT="0" marB="0">
                    <a:solidFill>
                      <a:schemeClr val="tx1">
                        <a:lumMod val="65000"/>
                      </a:schemeClr>
                    </a:solidFill>
                  </a:tcPr>
                </a:tc>
                <a:tc>
                  <a:txBody>
                    <a:bodyPr/>
                    <a:lstStyle/>
                    <a:p>
                      <a:pPr>
                        <a:spcAft>
                          <a:spcPts val="0"/>
                        </a:spcAft>
                      </a:pPr>
                      <a:r>
                        <a:rPr lang="en-GB" sz="1000" dirty="0">
                          <a:solidFill>
                            <a:schemeClr val="bg1"/>
                          </a:solidFill>
                          <a:effectLst/>
                        </a:rPr>
                        <a:t>I was not aware of a problem before the assessment and now I am a lot more aware of my breathing now. ‘I definitely feel I have more understanding of breathing, but I feel I need to read more. When looking online, DB is mentioned in relation to the general population, but there is nothing online for singers; Definitely better. The tongue is still an issue, but the sound is better.’</a:t>
                      </a:r>
                    </a:p>
                  </a:txBody>
                  <a:tcPr marL="10711" marR="10711" marT="0" marB="0">
                    <a:solidFill>
                      <a:schemeClr val="tx1">
                        <a:lumMod val="65000"/>
                      </a:schemeClr>
                    </a:solidFill>
                  </a:tcPr>
                </a:tc>
                <a:extLst>
                  <a:ext uri="{0D108BD9-81ED-4DB2-BD59-A6C34878D82A}">
                    <a16:rowId xmlns:a16="http://schemas.microsoft.com/office/drawing/2014/main" val="3050328141"/>
                  </a:ext>
                </a:extLst>
              </a:tr>
              <a:tr h="114249">
                <a:tc vMerge="1">
                  <a:txBody>
                    <a:bodyPr/>
                    <a:lstStyle/>
                    <a:p>
                      <a:endParaRPr lang="en-GB"/>
                    </a:p>
                  </a:txBody>
                  <a:tcPr/>
                </a:tc>
                <a:tc>
                  <a:txBody>
                    <a:bodyPr/>
                    <a:lstStyle/>
                    <a:p>
                      <a:pPr algn="ctr"/>
                      <a:r>
                        <a:rPr lang="en-GB" sz="1000" dirty="0">
                          <a:solidFill>
                            <a:schemeClr val="bg1"/>
                          </a:solidFill>
                          <a:effectLst/>
                        </a:rPr>
                        <a:t>2</a:t>
                      </a:r>
                    </a:p>
                  </a:txBody>
                  <a:tcPr marL="10711" marR="10711" marT="0" marB="0">
                    <a:solidFill>
                      <a:schemeClr val="tx1">
                        <a:lumMod val="65000"/>
                      </a:schemeClr>
                    </a:solidFill>
                  </a:tcPr>
                </a:tc>
                <a:tc>
                  <a:txBody>
                    <a:bodyPr/>
                    <a:lstStyle/>
                    <a:p>
                      <a:pPr>
                        <a:spcAft>
                          <a:spcPts val="0"/>
                        </a:spcAft>
                      </a:pPr>
                      <a:r>
                        <a:rPr lang="en-GB" sz="1000" dirty="0">
                          <a:solidFill>
                            <a:schemeClr val="bg1"/>
                          </a:solidFill>
                          <a:effectLst/>
                        </a:rPr>
                        <a:t>Like there is hope to resolve all my tensions as feel the tension is connected to my breathing. Singing felt the same </a:t>
                      </a:r>
                    </a:p>
                  </a:txBody>
                  <a:tcPr marL="10711" marR="10711" marT="0" marB="0">
                    <a:solidFill>
                      <a:schemeClr val="tx1">
                        <a:lumMod val="65000"/>
                      </a:schemeClr>
                    </a:solidFill>
                  </a:tcPr>
                </a:tc>
                <a:extLst>
                  <a:ext uri="{0D108BD9-81ED-4DB2-BD59-A6C34878D82A}">
                    <a16:rowId xmlns:a16="http://schemas.microsoft.com/office/drawing/2014/main" val="110574575"/>
                  </a:ext>
                </a:extLst>
              </a:tr>
              <a:tr h="257060">
                <a:tc vMerge="1">
                  <a:txBody>
                    <a:bodyPr/>
                    <a:lstStyle/>
                    <a:p>
                      <a:endParaRPr lang="en-GB"/>
                    </a:p>
                  </a:txBody>
                  <a:tcPr/>
                </a:tc>
                <a:tc>
                  <a:txBody>
                    <a:bodyPr/>
                    <a:lstStyle/>
                    <a:p>
                      <a:pPr algn="ctr"/>
                      <a:r>
                        <a:rPr lang="en-GB" sz="1000">
                          <a:solidFill>
                            <a:schemeClr val="bg1"/>
                          </a:solidFill>
                          <a:effectLst/>
                        </a:rPr>
                        <a:t>3</a:t>
                      </a:r>
                    </a:p>
                  </a:txBody>
                  <a:tcPr marL="10711" marR="10711" marT="0" marB="0">
                    <a:solidFill>
                      <a:schemeClr val="tx1">
                        <a:lumMod val="65000"/>
                      </a:schemeClr>
                    </a:solidFill>
                  </a:tcPr>
                </a:tc>
                <a:tc>
                  <a:txBody>
                    <a:bodyPr/>
                    <a:lstStyle/>
                    <a:p>
                      <a:pPr>
                        <a:spcAft>
                          <a:spcPts val="0"/>
                        </a:spcAft>
                      </a:pPr>
                      <a:r>
                        <a:rPr lang="en-GB" sz="1000" dirty="0">
                          <a:solidFill>
                            <a:schemeClr val="bg1"/>
                          </a:solidFill>
                          <a:effectLst/>
                        </a:rPr>
                        <a:t>I feel much better after the intervention  but still have the passaggio issue; I feel more aware of what the ribs are doing but I do forget when singing. </a:t>
                      </a:r>
                    </a:p>
                    <a:p>
                      <a:pPr>
                        <a:spcAft>
                          <a:spcPts val="0"/>
                        </a:spcAft>
                      </a:pPr>
                      <a:r>
                        <a:rPr lang="en-GB" sz="1000" dirty="0">
                          <a:solidFill>
                            <a:schemeClr val="bg1"/>
                          </a:solidFill>
                          <a:effectLst/>
                        </a:rPr>
                        <a:t>Well, I think the lack of pause between breaths is emotional and a bad habit. </a:t>
                      </a:r>
                    </a:p>
                  </a:txBody>
                  <a:tcPr marL="10711" marR="10711" marT="0" marB="0">
                    <a:solidFill>
                      <a:schemeClr val="tx1">
                        <a:lumMod val="65000"/>
                      </a:schemeClr>
                    </a:solidFill>
                  </a:tcPr>
                </a:tc>
                <a:extLst>
                  <a:ext uri="{0D108BD9-81ED-4DB2-BD59-A6C34878D82A}">
                    <a16:rowId xmlns:a16="http://schemas.microsoft.com/office/drawing/2014/main" val="2102741685"/>
                  </a:ext>
                </a:extLst>
              </a:tr>
              <a:tr h="199935">
                <a:tc vMerge="1">
                  <a:txBody>
                    <a:bodyPr/>
                    <a:lstStyle/>
                    <a:p>
                      <a:endParaRPr lang="en-GB"/>
                    </a:p>
                  </a:txBody>
                  <a:tcPr/>
                </a:tc>
                <a:tc>
                  <a:txBody>
                    <a:bodyPr/>
                    <a:lstStyle/>
                    <a:p>
                      <a:pPr algn="ctr"/>
                      <a:r>
                        <a:rPr lang="en-GB" sz="1000" dirty="0">
                          <a:solidFill>
                            <a:schemeClr val="bg1"/>
                          </a:solidFill>
                          <a:effectLst/>
                        </a:rPr>
                        <a:t>4</a:t>
                      </a:r>
                    </a:p>
                  </a:txBody>
                  <a:tcPr marL="10711" marR="10711" marT="0" marB="0">
                    <a:solidFill>
                      <a:schemeClr val="tx1">
                        <a:lumMod val="65000"/>
                      </a:schemeClr>
                    </a:solidFill>
                  </a:tcPr>
                </a:tc>
                <a:tc>
                  <a:txBody>
                    <a:bodyPr/>
                    <a:lstStyle/>
                    <a:p>
                      <a:pPr>
                        <a:spcAft>
                          <a:spcPts val="0"/>
                        </a:spcAft>
                      </a:pPr>
                      <a:r>
                        <a:rPr lang="en-GB" sz="1000" dirty="0">
                          <a:solidFill>
                            <a:schemeClr val="bg1"/>
                          </a:solidFill>
                          <a:effectLst/>
                        </a:rPr>
                        <a:t>Hard to comment but increased awareness.</a:t>
                      </a:r>
                    </a:p>
                    <a:p>
                      <a:pPr>
                        <a:spcAft>
                          <a:spcPts val="0"/>
                        </a:spcAft>
                      </a:pPr>
                      <a:r>
                        <a:rPr lang="en-GB" sz="1000" dirty="0">
                          <a:solidFill>
                            <a:schemeClr val="bg1"/>
                          </a:solidFill>
                          <a:effectLst/>
                        </a:rPr>
                        <a:t>I feel a lot more in touch with what lies beneath my issues than before the intervention, which has opened me up to be more vulnerable again and in new ways too.</a:t>
                      </a:r>
                    </a:p>
                  </a:txBody>
                  <a:tcPr marL="10711" marR="10711" marT="0" marB="0">
                    <a:solidFill>
                      <a:schemeClr val="tx1">
                        <a:lumMod val="65000"/>
                      </a:schemeClr>
                    </a:solidFill>
                  </a:tcPr>
                </a:tc>
                <a:extLst>
                  <a:ext uri="{0D108BD9-81ED-4DB2-BD59-A6C34878D82A}">
                    <a16:rowId xmlns:a16="http://schemas.microsoft.com/office/drawing/2014/main" val="559122540"/>
                  </a:ext>
                </a:extLst>
              </a:tr>
            </a:tbl>
          </a:graphicData>
        </a:graphic>
      </p:graphicFrame>
      <p:pic>
        <p:nvPicPr>
          <p:cNvPr id="1025" name="Picture 1">
            <a:extLst>
              <a:ext uri="{FF2B5EF4-FFF2-40B4-BE49-F238E27FC236}">
                <a16:creationId xmlns:a16="http://schemas.microsoft.com/office/drawing/2014/main" id="{A3480EAD-474E-7CCA-9211-F74D9EA771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4338" y="2070100"/>
            <a:ext cx="46271" cy="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681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6B526-635C-A2A8-A32E-0AB834721D87}"/>
              </a:ext>
            </a:extLst>
          </p:cNvPr>
          <p:cNvSpPr>
            <a:spLocks noGrp="1"/>
          </p:cNvSpPr>
          <p:nvPr>
            <p:ph type="title"/>
          </p:nvPr>
        </p:nvSpPr>
        <p:spPr>
          <a:xfrm>
            <a:off x="695325" y="0"/>
            <a:ext cx="9905998" cy="638175"/>
          </a:xfrm>
        </p:spPr>
        <p:txBody>
          <a:bodyPr anchor="t">
            <a:normAutofit/>
          </a:bodyPr>
          <a:lstStyle/>
          <a:p>
            <a:r>
              <a:rPr lang="en-GB" dirty="0"/>
              <a:t> SUMMARY OF QUALITATIVE FINDINGS </a:t>
            </a:r>
          </a:p>
        </p:txBody>
      </p:sp>
      <p:sp>
        <p:nvSpPr>
          <p:cNvPr id="3" name="Content Placeholder 2">
            <a:extLst>
              <a:ext uri="{FF2B5EF4-FFF2-40B4-BE49-F238E27FC236}">
                <a16:creationId xmlns:a16="http://schemas.microsoft.com/office/drawing/2014/main" id="{AFC4461D-C531-C219-6708-28AFD87FCB81}"/>
              </a:ext>
            </a:extLst>
          </p:cNvPr>
          <p:cNvSpPr>
            <a:spLocks noGrp="1"/>
          </p:cNvSpPr>
          <p:nvPr>
            <p:ph idx="1"/>
          </p:nvPr>
        </p:nvSpPr>
        <p:spPr>
          <a:xfrm>
            <a:off x="837439" y="1001712"/>
            <a:ext cx="9763884" cy="3541714"/>
          </a:xfrm>
        </p:spPr>
        <p:txBody>
          <a:bodyPr>
            <a:noAutofit/>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Participants had been having singing lessons from 16 to 23 years ( </a:t>
            </a:r>
            <a:r>
              <a:rPr lang="en-GB" sz="1800" dirty="0">
                <a:latin typeface="Arial" panose="020B0604020202020204" pitchFamily="34" charset="0"/>
                <a:ea typeface="Calibri" panose="020F0502020204030204" pitchFamily="34" charset="0"/>
                <a:cs typeface="Times New Roman" panose="02020603050405020304" pitchFamily="18" charset="0"/>
              </a:rPr>
              <a:t>collectively a</a:t>
            </a:r>
            <a:r>
              <a:rPr lang="en-GB" sz="1800" dirty="0">
                <a:effectLst/>
                <a:latin typeface="Arial" panose="020B0604020202020204" pitchFamily="34" charset="0"/>
                <a:ea typeface="Calibri" panose="020F0502020204030204" pitchFamily="34" charset="0"/>
                <a:cs typeface="Times New Roman" panose="02020603050405020304" pitchFamily="18" charset="0"/>
              </a:rPr>
              <a:t> total of 73 years) and none of their teachers had ever discussed DBPs, </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although P4 did ask for help with her breathing with one of her teachers, they were unable to assist due to lack of knowledge.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rPr>
              <a:t>P3 suggested that it may not be possible to breathe optimally whilst under pressure.</a:t>
            </a:r>
          </a:p>
          <a:p>
            <a:r>
              <a:rPr lang="en-GB" sz="1800" dirty="0">
                <a:effectLst/>
                <a:latin typeface="Arial" panose="020B0604020202020204" pitchFamily="34" charset="0"/>
                <a:ea typeface="Calibri" panose="020F0502020204030204" pitchFamily="34" charset="0"/>
              </a:rPr>
              <a:t>P4 thought her breathing was only partly dysfunctional, but not always and depended on ‘how her nervous system was feeling</a:t>
            </a:r>
            <a:r>
              <a:rPr lang="en-GB" sz="1800" dirty="0">
                <a:latin typeface="Arial" panose="020B0604020202020204" pitchFamily="34" charset="0"/>
                <a:ea typeface="Calibri" panose="020F0502020204030204" pitchFamily="34" charset="0"/>
              </a:rPr>
              <a:t>’.</a:t>
            </a:r>
            <a:endParaRPr lang="en-GB" sz="1800" dirty="0">
              <a:effectLst/>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One of the aims of the research was to establish if the participants were aware if they had DB or not and this research confirms the singers were unaware.</a:t>
            </a:r>
          </a:p>
          <a:p>
            <a:r>
              <a:rPr lang="en-GB" sz="1800" dirty="0">
                <a:latin typeface="Arial" panose="020B0604020202020204" pitchFamily="34" charset="0"/>
              </a:rPr>
              <a:t>All felt better informed about breathing after the intervention and wanted to learn more.</a:t>
            </a:r>
          </a:p>
          <a:p>
            <a:r>
              <a:rPr lang="en-GB" sz="1800" dirty="0">
                <a:latin typeface="Arial" panose="020B0604020202020204" pitchFamily="34" charset="0"/>
              </a:rPr>
              <a:t>P4 thought it was crucial information for all singers.</a:t>
            </a:r>
            <a:endParaRPr lang="en-GB" sz="1800" dirty="0"/>
          </a:p>
        </p:txBody>
      </p:sp>
    </p:spTree>
    <p:extLst>
      <p:ext uri="{BB962C8B-B14F-4D97-AF65-F5344CB8AC3E}">
        <p14:creationId xmlns:p14="http://schemas.microsoft.com/office/powerpoint/2010/main" val="2963938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4B2E1-5E23-2796-6F3D-58713B0F83E7}"/>
              </a:ext>
            </a:extLst>
          </p:cNvPr>
          <p:cNvSpPr>
            <a:spLocks noGrp="1"/>
          </p:cNvSpPr>
          <p:nvPr>
            <p:ph type="title"/>
          </p:nvPr>
        </p:nvSpPr>
        <p:spPr>
          <a:xfrm>
            <a:off x="723901" y="0"/>
            <a:ext cx="9905998" cy="590550"/>
          </a:xfrm>
        </p:spPr>
        <p:txBody>
          <a:bodyPr anchor="t"/>
          <a:lstStyle/>
          <a:p>
            <a:r>
              <a:rPr lang="en-GB" dirty="0"/>
              <a:t>CONCLUSION </a:t>
            </a:r>
          </a:p>
        </p:txBody>
      </p:sp>
      <p:sp>
        <p:nvSpPr>
          <p:cNvPr id="3" name="Content Placeholder 2">
            <a:extLst>
              <a:ext uri="{FF2B5EF4-FFF2-40B4-BE49-F238E27FC236}">
                <a16:creationId xmlns:a16="http://schemas.microsoft.com/office/drawing/2014/main" id="{9EC7EC82-3EF8-7A60-DF5C-2714BCFFC4B7}"/>
              </a:ext>
            </a:extLst>
          </p:cNvPr>
          <p:cNvSpPr>
            <a:spLocks noGrp="1"/>
          </p:cNvSpPr>
          <p:nvPr>
            <p:ph idx="1"/>
          </p:nvPr>
        </p:nvSpPr>
        <p:spPr>
          <a:xfrm>
            <a:off x="819151" y="675377"/>
            <a:ext cx="10015328" cy="4840520"/>
          </a:xfrm>
        </p:spPr>
        <p:txBody>
          <a:bodyPr>
            <a:noAutofit/>
          </a:bodyPr>
          <a:lstStyle/>
          <a:p>
            <a:r>
              <a:rPr lang="en-GB" sz="1800" dirty="0">
                <a:effectLst/>
                <a:latin typeface="Arial" panose="020B0604020202020204" pitchFamily="34" charset="0"/>
                <a:ea typeface="Calibri" panose="020F0502020204030204" pitchFamily="34" charset="0"/>
              </a:rPr>
              <a:t>The screening protocol did allow for the identification and categorisation of DB and the OMT intervention showed encouraging results as improvements were recorded</a:t>
            </a:r>
          </a:p>
          <a:p>
            <a:r>
              <a:rPr lang="en-GB" sz="1800" dirty="0">
                <a:latin typeface="Arial" panose="020B0604020202020204" pitchFamily="34" charset="0"/>
                <a:ea typeface="Calibri" panose="020F0502020204030204" pitchFamily="34" charset="0"/>
              </a:rPr>
              <a:t>E</a:t>
            </a:r>
            <a:r>
              <a:rPr lang="en-GB" sz="1800" dirty="0">
                <a:effectLst/>
                <a:latin typeface="Arial" panose="020B0604020202020204" pitchFamily="34" charset="0"/>
                <a:ea typeface="Calibri" panose="020F0502020204030204" pitchFamily="34" charset="0"/>
              </a:rPr>
              <a:t>xisting assessments are authoritative and valid but unless they are all used together as part of the assessment process, DB can go undetected</a:t>
            </a:r>
          </a:p>
          <a:p>
            <a:r>
              <a:rPr lang="en-GB" sz="1800" dirty="0">
                <a:latin typeface="Arial" panose="020B0604020202020204" pitchFamily="34" charset="0"/>
                <a:ea typeface="Calibri" panose="020F0502020204030204" pitchFamily="34" charset="0"/>
              </a:rPr>
              <a:t>S</a:t>
            </a:r>
            <a:r>
              <a:rPr lang="en-GB" sz="1800" dirty="0">
                <a:effectLst/>
                <a:latin typeface="Arial" panose="020B0604020202020204" pitchFamily="34" charset="0"/>
                <a:ea typeface="Calibri" panose="020F0502020204030204" pitchFamily="34" charset="0"/>
              </a:rPr>
              <a:t>inging teachers and coaches would benefit from understanding and becoming proficient in administering the protocol to assess for DBPs. </a:t>
            </a: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envisioned that this protocol will be a benefit to the whole population and not just singers once it has been trialled</a:t>
            </a:r>
            <a:r>
              <a:rPr lang="en-GB" sz="1800" dirty="0">
                <a:latin typeface="Arial" panose="020B0604020202020204" pitchFamily="34" charset="0"/>
                <a:ea typeface="Calibri" panose="020F0502020204030204" pitchFamily="34" charset="0"/>
                <a:cs typeface="Times New Roman" panose="02020603050405020304" pitchFamily="18" charset="0"/>
              </a:rPr>
              <a:t>.</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intervention does help, but long-term, breathing exercises would be useful in helping facilitate, accelerate and maintain optimal breathing patterns to help with the biomechanical aspect of breathing as well as complementing the OMT intervention.</a:t>
            </a:r>
          </a:p>
          <a:p>
            <a:pPr algn="just">
              <a:lnSpc>
                <a:spcPct val="150000"/>
              </a:lnSpc>
              <a:spcAft>
                <a:spcPts val="800"/>
              </a:spcAft>
            </a:pPr>
            <a:r>
              <a:rPr lang="en-GB" sz="1800" dirty="0">
                <a:latin typeface="Arial" panose="020B0604020202020204" pitchFamily="34" charset="0"/>
                <a:ea typeface="Calibri" panose="020F0502020204030204" pitchFamily="34" charset="0"/>
                <a:cs typeface="Times New Roman" panose="02020603050405020304" pitchFamily="18" charset="0"/>
              </a:rPr>
              <a:t>Limitations – </a:t>
            </a:r>
            <a:r>
              <a:rPr lang="en-GB" sz="1800" kern="0" dirty="0">
                <a:effectLst/>
                <a:latin typeface="Arial" panose="020B0604020202020204" pitchFamily="34" charset="0"/>
                <a:ea typeface="Calibri" panose="020F0502020204030204" pitchFamily="34" charset="0"/>
              </a:rPr>
              <a:t>the study only included four participants, therefore, further research with increased participant numbers, and male participants, would allow a more comprehensive analysis of DB in singers.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85610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B8B95-FA56-D13F-6E73-EB0082E58F08}"/>
              </a:ext>
            </a:extLst>
          </p:cNvPr>
          <p:cNvSpPr>
            <a:spLocks noGrp="1"/>
          </p:cNvSpPr>
          <p:nvPr>
            <p:ph type="title"/>
          </p:nvPr>
        </p:nvSpPr>
        <p:spPr>
          <a:xfrm>
            <a:off x="711108" y="0"/>
            <a:ext cx="9905998" cy="609600"/>
          </a:xfrm>
        </p:spPr>
        <p:txBody>
          <a:bodyPr/>
          <a:lstStyle/>
          <a:p>
            <a:r>
              <a:rPr lang="en-GB" dirty="0"/>
              <a:t>References </a:t>
            </a:r>
          </a:p>
        </p:txBody>
      </p:sp>
      <p:sp>
        <p:nvSpPr>
          <p:cNvPr id="3" name="Content Placeholder 2">
            <a:extLst>
              <a:ext uri="{FF2B5EF4-FFF2-40B4-BE49-F238E27FC236}">
                <a16:creationId xmlns:a16="http://schemas.microsoft.com/office/drawing/2014/main" id="{C54E8E6C-22DE-A1CC-D2EE-0FAC51563E8D}"/>
              </a:ext>
            </a:extLst>
          </p:cNvPr>
          <p:cNvSpPr>
            <a:spLocks noGrp="1"/>
          </p:cNvSpPr>
          <p:nvPr>
            <p:ph idx="1"/>
          </p:nvPr>
        </p:nvSpPr>
        <p:spPr>
          <a:xfrm>
            <a:off x="1113165" y="717174"/>
            <a:ext cx="9965670" cy="5056095"/>
          </a:xfrm>
        </p:spPr>
        <p:txBody>
          <a:bodyPr>
            <a:noAutofit/>
          </a:bodyPr>
          <a:lstStyle/>
          <a:p>
            <a:r>
              <a:rPr lang="en-GB" sz="1600" dirty="0">
                <a:effectLst/>
                <a:latin typeface="Arial" panose="020B0604020202020204" pitchFamily="34" charset="0"/>
                <a:ea typeface="Calibri" panose="020F0502020204030204" pitchFamily="34" charset="0"/>
                <a:cs typeface="Arial" panose="020B0604020202020204" pitchFamily="34" charset="0"/>
              </a:rPr>
              <a:t>Barker, N. &amp; Everard, M, L.,  (2015) ‘Getting to grips with dysfunctional breathing’, </a:t>
            </a:r>
            <a:r>
              <a:rPr lang="en-GB" sz="1600" i="1" dirty="0">
                <a:effectLst/>
                <a:latin typeface="Arial" panose="020B0604020202020204" pitchFamily="34" charset="0"/>
                <a:ea typeface="Calibri" panose="020F0502020204030204" pitchFamily="34" charset="0"/>
                <a:cs typeface="Arial" panose="020B0604020202020204" pitchFamily="34" charset="0"/>
              </a:rPr>
              <a:t>Paediatric Respiratory Reviews,</a:t>
            </a:r>
            <a:r>
              <a:rPr lang="en-GB" sz="1600" dirty="0">
                <a:effectLst/>
                <a:latin typeface="Arial" panose="020B0604020202020204" pitchFamily="34" charset="0"/>
                <a:ea typeface="Calibri" panose="020F0502020204030204" pitchFamily="34" charset="0"/>
                <a:cs typeface="Arial" panose="020B0604020202020204" pitchFamily="34" charset="0"/>
              </a:rPr>
              <a:t> 16(1), pp. 53-61. , ISSN 1526-0542, https://doi.org/10.1016/j.prrv.2014.10.001</a:t>
            </a:r>
          </a:p>
          <a:p>
            <a:r>
              <a:rPr lang="en-GB" sz="1600" dirty="0">
                <a:effectLst/>
                <a:latin typeface="Arial" panose="020B0604020202020204" pitchFamily="34" charset="0"/>
                <a:ea typeface="Calibri" panose="020F0502020204030204" pitchFamily="34" charset="0"/>
                <a:cs typeface="Arial" panose="020B0604020202020204" pitchFamily="34" charset="0"/>
              </a:rPr>
              <a:t>Courtney. R. (2017) ‘The Functions of Breathing and its Dysfunctions and their Relationship to Breathing Therapy’, </a:t>
            </a:r>
            <a:r>
              <a:rPr lang="en-GB" sz="1600" i="1" dirty="0">
                <a:effectLst/>
                <a:latin typeface="Arial" panose="020B0604020202020204" pitchFamily="34" charset="0"/>
                <a:ea typeface="Calibri" panose="020F0502020204030204" pitchFamily="34" charset="0"/>
                <a:cs typeface="Arial" panose="020B0604020202020204" pitchFamily="34" charset="0"/>
              </a:rPr>
              <a:t>International Journal of Osteopathic Medicine</a:t>
            </a:r>
            <a:r>
              <a:rPr lang="en-GB" sz="1600" dirty="0">
                <a:effectLst/>
                <a:latin typeface="Arial" panose="020B0604020202020204" pitchFamily="34" charset="0"/>
                <a:ea typeface="Calibri" panose="020F0502020204030204" pitchFamily="34" charset="0"/>
                <a:cs typeface="Arial" panose="020B0604020202020204" pitchFamily="34" charset="0"/>
              </a:rPr>
              <a:t> pp. 78-85.</a:t>
            </a:r>
          </a:p>
          <a:p>
            <a:r>
              <a:rPr lang="en-GB" sz="1600" dirty="0">
                <a:effectLst/>
                <a:latin typeface="Arial" panose="020B0604020202020204" pitchFamily="34" charset="0"/>
                <a:ea typeface="Calibri" panose="020F0502020204030204" pitchFamily="34" charset="0"/>
                <a:cs typeface="Arial" panose="020B0604020202020204" pitchFamily="34" charset="0"/>
              </a:rPr>
              <a:t>Julie </a:t>
            </a:r>
            <a:r>
              <a:rPr lang="en-GB" sz="1600" dirty="0" err="1">
                <a:effectLst/>
                <a:latin typeface="Arial" panose="020B0604020202020204" pitchFamily="34" charset="0"/>
                <a:ea typeface="Calibri" panose="020F0502020204030204" pitchFamily="34" charset="0"/>
                <a:cs typeface="Arial" panose="020B0604020202020204" pitchFamily="34" charset="0"/>
              </a:rPr>
              <a:t>Depiazzi</a:t>
            </a:r>
            <a:r>
              <a:rPr lang="en-GB" sz="1600" dirty="0">
                <a:effectLst/>
                <a:latin typeface="Arial" panose="020B0604020202020204" pitchFamily="34" charset="0"/>
                <a:ea typeface="Calibri" panose="020F0502020204030204" pitchFamily="34" charset="0"/>
                <a:cs typeface="Arial" panose="020B0604020202020204" pitchFamily="34" charset="0"/>
              </a:rPr>
              <a:t>, J. &amp; Everard, M, L., (2016), ‘Dysfunctional breathing and reaching one’s physiological limit as causes of exercise-induced dyspnoea’, </a:t>
            </a:r>
            <a:r>
              <a:rPr lang="en-GB" sz="1600" i="1" dirty="0">
                <a:effectLst/>
                <a:latin typeface="Arial" panose="020B0604020202020204" pitchFamily="34" charset="0"/>
                <a:ea typeface="Calibri" panose="020F0502020204030204" pitchFamily="34" charset="0"/>
                <a:cs typeface="Arial" panose="020B0604020202020204" pitchFamily="34" charset="0"/>
              </a:rPr>
              <a:t>Breathe  </a:t>
            </a:r>
            <a:r>
              <a:rPr lang="en-GB" sz="1600" dirty="0">
                <a:effectLst/>
                <a:latin typeface="Arial" panose="020B0604020202020204" pitchFamily="34" charset="0"/>
                <a:ea typeface="Calibri" panose="020F0502020204030204" pitchFamily="34" charset="0"/>
                <a:cs typeface="Arial" panose="020B0604020202020204" pitchFamily="34" charset="0"/>
              </a:rPr>
              <a:t>Volume 12 | No 2, </a:t>
            </a:r>
            <a:r>
              <a:rPr lang="en-GB" sz="1600" dirty="0">
                <a:effectLst/>
                <a:latin typeface="Arial" panose="020B0604020202020204" pitchFamily="34" charset="0"/>
                <a:ea typeface="Times New Roman" panose="02020603050405020304" pitchFamily="18" charset="0"/>
                <a:cs typeface="Arial" panose="020B0604020202020204" pitchFamily="34" charset="0"/>
              </a:rPr>
              <a:t>pp. 120-129; DOI: 10.1183/20734735.007216</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r>
              <a:rPr lang="en-GB" sz="1600" dirty="0" err="1">
                <a:effectLst/>
                <a:latin typeface="Arial" panose="020B0604020202020204" pitchFamily="34" charset="0"/>
                <a:ea typeface="Times New Roman" panose="02020603050405020304" pitchFamily="18" charset="0"/>
                <a:cs typeface="Arial" panose="020B0604020202020204" pitchFamily="34" charset="0"/>
              </a:rPr>
              <a:t>Dimon</a:t>
            </a:r>
            <a:r>
              <a:rPr lang="en-GB" sz="1600" dirty="0">
                <a:effectLst/>
                <a:latin typeface="Arial" panose="020B0604020202020204" pitchFamily="34" charset="0"/>
                <a:ea typeface="Times New Roman" panose="02020603050405020304" pitchFamily="18" charset="0"/>
                <a:cs typeface="Arial" panose="020B0604020202020204" pitchFamily="34" charset="0"/>
              </a:rPr>
              <a:t>, T. (2018) </a:t>
            </a:r>
            <a:r>
              <a:rPr lang="en-GB" sz="1600" i="1" dirty="0">
                <a:effectLst/>
                <a:latin typeface="Arial" panose="020B0604020202020204" pitchFamily="34" charset="0"/>
                <a:ea typeface="Times New Roman" panose="02020603050405020304" pitchFamily="18" charset="0"/>
                <a:cs typeface="Arial" panose="020B0604020202020204" pitchFamily="34" charset="0"/>
              </a:rPr>
              <a:t>Anatomy of Breathing</a:t>
            </a:r>
            <a:r>
              <a:rPr lang="en-GB" sz="1600" dirty="0">
                <a:effectLst/>
                <a:latin typeface="Arial" panose="020B0604020202020204" pitchFamily="34" charset="0"/>
                <a:ea typeface="Times New Roman" panose="02020603050405020304" pitchFamily="18" charset="0"/>
                <a:cs typeface="Arial" panose="020B0604020202020204" pitchFamily="34" charset="0"/>
              </a:rPr>
              <a:t>, North Atlantic Books, Berkeley, California, USA.</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r>
              <a:rPr lang="en-GB" sz="1600" dirty="0">
                <a:effectLst/>
                <a:latin typeface="Arial" panose="020B0604020202020204" pitchFamily="34" charset="0"/>
                <a:ea typeface="Times New Roman" panose="02020603050405020304" pitchFamily="18" charset="0"/>
                <a:cs typeface="Arial" panose="020B0604020202020204" pitchFamily="34" charset="0"/>
              </a:rPr>
              <a:t>Duprey, S., Submit, D., Guillemot, H., &amp; Kent, R.W. (2010) ‘Biomechanical properties of the costovertebral joint’, </a:t>
            </a:r>
            <a:r>
              <a:rPr lang="en-GB" sz="1600" i="1" dirty="0">
                <a:effectLst/>
                <a:latin typeface="Arial" panose="020B0604020202020204" pitchFamily="34" charset="0"/>
                <a:ea typeface="Times New Roman" panose="02020603050405020304" pitchFamily="18" charset="0"/>
                <a:cs typeface="Arial" panose="020B0604020202020204" pitchFamily="34" charset="0"/>
              </a:rPr>
              <a:t>Medical Engineering and Physics</a:t>
            </a:r>
            <a:r>
              <a:rPr lang="en-GB" sz="1600" dirty="0">
                <a:effectLst/>
                <a:latin typeface="Arial" panose="020B0604020202020204" pitchFamily="34" charset="0"/>
                <a:ea typeface="Times New Roman" panose="02020603050405020304" pitchFamily="18" charset="0"/>
                <a:cs typeface="Arial" panose="020B0604020202020204" pitchFamily="34" charset="0"/>
              </a:rPr>
              <a:t>, pp. 222-227</a:t>
            </a:r>
          </a:p>
          <a:p>
            <a:r>
              <a:rPr lang="en-GB" sz="1600" kern="1800" dirty="0" err="1">
                <a:effectLst/>
                <a:latin typeface="Arial" panose="020B0604020202020204" pitchFamily="34" charset="0"/>
                <a:ea typeface="Times New Roman" panose="02020603050405020304" pitchFamily="18" charset="0"/>
                <a:cs typeface="Arial" panose="020B0604020202020204" pitchFamily="34" charset="0"/>
              </a:rPr>
              <a:t>Feilzer</a:t>
            </a:r>
            <a:r>
              <a:rPr lang="en-GB" sz="1600" kern="1800" dirty="0">
                <a:effectLst/>
                <a:latin typeface="Arial" panose="020B0604020202020204" pitchFamily="34" charset="0"/>
                <a:ea typeface="Times New Roman" panose="02020603050405020304" pitchFamily="18" charset="0"/>
                <a:cs typeface="Arial" panose="020B0604020202020204" pitchFamily="34" charset="0"/>
              </a:rPr>
              <a:t>, M. Y., (2009), ‘Doing Mixed Methods Research Pragmatically: Implications for the Rediscovery of Pragmatism as a Research Paradigm’, 4 (1)</a:t>
            </a: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https://doi.org/10.1177/1558689809349691</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r>
              <a:rPr lang="en-GB" sz="1600" dirty="0" err="1">
                <a:effectLst/>
                <a:latin typeface="Arial" panose="020B0604020202020204" pitchFamily="34" charset="0"/>
                <a:ea typeface="Times New Roman" panose="02020603050405020304" pitchFamily="18" charset="0"/>
                <a:cs typeface="Arial" panose="020B0604020202020204" pitchFamily="34" charset="0"/>
              </a:rPr>
              <a:t>Shimozawa</a:t>
            </a:r>
            <a:r>
              <a:rPr lang="en-GB" sz="1600" dirty="0">
                <a:effectLst/>
                <a:latin typeface="Arial" panose="020B0604020202020204" pitchFamily="34" charset="0"/>
                <a:ea typeface="Times New Roman" panose="02020603050405020304" pitchFamily="18" charset="0"/>
                <a:cs typeface="Arial" panose="020B0604020202020204" pitchFamily="34" charset="0"/>
              </a:rPr>
              <a:t>, Y., </a:t>
            </a:r>
            <a:r>
              <a:rPr lang="en-GB" sz="1600" dirty="0" err="1">
                <a:effectLst/>
                <a:latin typeface="Arial" panose="020B0604020202020204" pitchFamily="34" charset="0"/>
                <a:ea typeface="Times New Roman" panose="02020603050405020304" pitchFamily="18" charset="0"/>
                <a:cs typeface="Arial" panose="020B0604020202020204" pitchFamily="34" charset="0"/>
              </a:rPr>
              <a:t>Kurihara</a:t>
            </a:r>
            <a:r>
              <a:rPr lang="en-GB" sz="1600" dirty="0">
                <a:effectLst/>
                <a:latin typeface="Arial" panose="020B0604020202020204" pitchFamily="34" charset="0"/>
                <a:ea typeface="Times New Roman" panose="02020603050405020304" pitchFamily="18" charset="0"/>
                <a:cs typeface="Arial" panose="020B0604020202020204" pitchFamily="34" charset="0"/>
              </a:rPr>
              <a:t>, T., </a:t>
            </a:r>
            <a:r>
              <a:rPr lang="en-GB" sz="1600" dirty="0" err="1">
                <a:effectLst/>
                <a:latin typeface="Arial" panose="020B0604020202020204" pitchFamily="34" charset="0"/>
                <a:ea typeface="Times New Roman" panose="02020603050405020304" pitchFamily="18" charset="0"/>
                <a:cs typeface="Arial" panose="020B0604020202020204" pitchFamily="34" charset="0"/>
              </a:rPr>
              <a:t>Kusagawa</a:t>
            </a:r>
            <a:r>
              <a:rPr lang="en-GB" sz="1600" dirty="0">
                <a:effectLst/>
                <a:latin typeface="Arial" panose="020B0604020202020204" pitchFamily="34" charset="0"/>
                <a:ea typeface="Times New Roman" panose="02020603050405020304" pitchFamily="18" charset="0"/>
                <a:cs typeface="Arial" panose="020B0604020202020204" pitchFamily="34" charset="0"/>
              </a:rPr>
              <a:t>, Y., Hori, M., </a:t>
            </a:r>
            <a:r>
              <a:rPr lang="en-GB" sz="1600" dirty="0" err="1">
                <a:effectLst/>
                <a:latin typeface="Arial" panose="020B0604020202020204" pitchFamily="34" charset="0"/>
                <a:ea typeface="Times New Roman" panose="02020603050405020304" pitchFamily="18" charset="0"/>
                <a:cs typeface="Arial" panose="020B0604020202020204" pitchFamily="34" charset="0"/>
              </a:rPr>
              <a:t>Numasawa</a:t>
            </a:r>
            <a:r>
              <a:rPr lang="en-GB" sz="1600" dirty="0">
                <a:effectLst/>
                <a:latin typeface="Arial" panose="020B0604020202020204" pitchFamily="34" charset="0"/>
                <a:ea typeface="Times New Roman" panose="02020603050405020304" pitchFamily="18" charset="0"/>
                <a:cs typeface="Arial" panose="020B0604020202020204" pitchFamily="34" charset="0"/>
              </a:rPr>
              <a:t>, S., Sugiyama, T., Tanaka, T., Suga, T., Terada, R, S., </a:t>
            </a:r>
            <a:r>
              <a:rPr lang="en-GB" sz="1600" dirty="0" err="1">
                <a:effectLst/>
                <a:latin typeface="Arial" panose="020B0604020202020204" pitchFamily="34" charset="0"/>
                <a:ea typeface="Times New Roman" panose="02020603050405020304" pitchFamily="18" charset="0"/>
                <a:cs typeface="Arial" panose="020B0604020202020204" pitchFamily="34" charset="0"/>
              </a:rPr>
              <a:t>Isaka</a:t>
            </a:r>
            <a:r>
              <a:rPr lang="en-GB" sz="1600" dirty="0">
                <a:effectLst/>
                <a:latin typeface="Arial" panose="020B0604020202020204" pitchFamily="34" charset="0"/>
                <a:ea typeface="Times New Roman" panose="02020603050405020304" pitchFamily="18" charset="0"/>
                <a:cs typeface="Arial" panose="020B0604020202020204" pitchFamily="34" charset="0"/>
              </a:rPr>
              <a:t>, T. &amp; Terada, M. (2023),’ Point prevalence of the biomechanical dimension of dysfunctional breathing patterns among competitive athletes, </a:t>
            </a:r>
            <a:r>
              <a:rPr lang="en-GB" sz="1600" i="1" dirty="0">
                <a:effectLst/>
                <a:latin typeface="Arial" panose="020B0604020202020204" pitchFamily="34" charset="0"/>
                <a:ea typeface="Times New Roman" panose="02020603050405020304" pitchFamily="18" charset="0"/>
                <a:cs typeface="Arial" panose="020B0604020202020204" pitchFamily="34" charset="0"/>
              </a:rPr>
              <a:t>Journal of strength and conditioning research</a:t>
            </a:r>
            <a:r>
              <a:rPr lang="en-GB" sz="1600" dirty="0">
                <a:effectLst/>
                <a:latin typeface="Arial" panose="020B0604020202020204" pitchFamily="34" charset="0"/>
                <a:ea typeface="Times New Roman" panose="02020603050405020304" pitchFamily="18" charset="0"/>
                <a:cs typeface="Arial" panose="020B0604020202020204" pitchFamily="34" charset="0"/>
              </a:rPr>
              <a:t> 37(2), pp. 270-276.</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8585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84371-13AD-E173-F54B-7C16F6EDAC90}"/>
              </a:ext>
            </a:extLst>
          </p:cNvPr>
          <p:cNvSpPr>
            <a:spLocks noGrp="1"/>
          </p:cNvSpPr>
          <p:nvPr>
            <p:ph type="title"/>
          </p:nvPr>
        </p:nvSpPr>
        <p:spPr>
          <a:xfrm>
            <a:off x="670859" y="-23906"/>
            <a:ext cx="9905998" cy="573136"/>
          </a:xfrm>
        </p:spPr>
        <p:txBody>
          <a:bodyPr>
            <a:noAutofit/>
          </a:bodyPr>
          <a:lstStyle/>
          <a:p>
            <a:r>
              <a:rPr lang="en-GB" dirty="0"/>
              <a:t>References continued</a:t>
            </a:r>
          </a:p>
        </p:txBody>
      </p:sp>
      <p:sp>
        <p:nvSpPr>
          <p:cNvPr id="3" name="Content Placeholder 2">
            <a:extLst>
              <a:ext uri="{FF2B5EF4-FFF2-40B4-BE49-F238E27FC236}">
                <a16:creationId xmlns:a16="http://schemas.microsoft.com/office/drawing/2014/main" id="{205C96B8-7DB6-8BF1-BAAB-D0BA42783C1B}"/>
              </a:ext>
            </a:extLst>
          </p:cNvPr>
          <p:cNvSpPr>
            <a:spLocks noGrp="1"/>
          </p:cNvSpPr>
          <p:nvPr>
            <p:ph idx="1"/>
          </p:nvPr>
        </p:nvSpPr>
        <p:spPr>
          <a:xfrm>
            <a:off x="1027859" y="934663"/>
            <a:ext cx="9905999" cy="3541714"/>
          </a:xfrm>
        </p:spPr>
        <p:txBody>
          <a:bodyPr>
            <a:normAutofit/>
          </a:bodyPr>
          <a:lstStyle/>
          <a:p>
            <a:pPr>
              <a:lnSpc>
                <a:spcPct val="150000"/>
              </a:lnSpc>
              <a:spcBef>
                <a:spcPts val="1200"/>
              </a:spcBef>
            </a:pPr>
            <a:r>
              <a:rPr lang="en-GB" sz="1600" u="none" strike="noStrike" kern="0" dirty="0" err="1">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Pestana</a:t>
            </a:r>
            <a:r>
              <a:rPr lang="en-GB" sz="1600" kern="0" dirty="0">
                <a:effectLst/>
                <a:latin typeface="Arial" panose="020B0604020202020204" pitchFamily="34" charset="0"/>
                <a:ea typeface="Times New Roman" panose="02020603050405020304" pitchFamily="18" charset="0"/>
                <a:cs typeface="Arial" panose="020B0604020202020204" pitchFamily="34" charset="0"/>
              </a:rPr>
              <a:t>, P, M., </a:t>
            </a:r>
            <a:r>
              <a:rPr lang="en-GB" sz="1600" u="none" strike="noStrike" kern="0"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Vaz-Freitas</a:t>
            </a:r>
            <a:r>
              <a:rPr lang="en-GB" sz="1600" kern="0" baseline="30000" dirty="0">
                <a:effectLst/>
                <a:latin typeface="Arial" panose="020B0604020202020204" pitchFamily="34" charset="0"/>
                <a:ea typeface="Times New Roman" panose="02020603050405020304" pitchFamily="18" charset="0"/>
                <a:cs typeface="Arial" panose="020B0604020202020204" pitchFamily="34" charset="0"/>
              </a:rPr>
              <a:t>, </a:t>
            </a:r>
            <a:r>
              <a:rPr lang="en-GB" sz="1600" kern="0" dirty="0">
                <a:effectLst/>
                <a:latin typeface="Arial" panose="020B0604020202020204" pitchFamily="34" charset="0"/>
                <a:ea typeface="Times New Roman" panose="02020603050405020304" pitchFamily="18" charset="0"/>
                <a:cs typeface="Arial" panose="020B0604020202020204" pitchFamily="34" charset="0"/>
              </a:rPr>
              <a:t>S.,&amp; </a:t>
            </a:r>
            <a:r>
              <a:rPr lang="en-GB" sz="1600" u="none" strike="noStrike" kern="0" dirty="0" err="1">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Manso</a:t>
            </a:r>
            <a:r>
              <a:rPr lang="en-GB" sz="1600" kern="0" dirty="0">
                <a:effectLst/>
                <a:latin typeface="Arial" panose="020B0604020202020204" pitchFamily="34" charset="0"/>
                <a:ea typeface="Times New Roman" panose="02020603050405020304" pitchFamily="18" charset="0"/>
                <a:cs typeface="Arial" panose="020B0604020202020204" pitchFamily="34" charset="0"/>
              </a:rPr>
              <a:t>, M, C.,</a:t>
            </a:r>
            <a:r>
              <a:rPr lang="en-GB" sz="1600" kern="1800" dirty="0">
                <a:effectLst/>
                <a:latin typeface="Arial" panose="020B0604020202020204" pitchFamily="34" charset="0"/>
                <a:ea typeface="Times New Roman" panose="02020603050405020304" pitchFamily="18" charset="0"/>
                <a:cs typeface="Arial" panose="020B0604020202020204" pitchFamily="34" charset="0"/>
              </a:rPr>
              <a:t> (2017),’ Prevalence of Voice Disorders in Singers: Systematic Review and Meta-Analysis’,</a:t>
            </a:r>
            <a:r>
              <a:rPr lang="en-GB" sz="1600" i="1" kern="0" dirty="0">
                <a:effectLst/>
                <a:latin typeface="Arial" panose="020B0604020202020204" pitchFamily="34" charset="0"/>
                <a:ea typeface="Times New Roman" panose="02020603050405020304" pitchFamily="18" charset="0"/>
                <a:cs typeface="Arial" panose="020B0604020202020204" pitchFamily="34" charset="0"/>
              </a:rPr>
              <a:t> Journal of Voice, </a:t>
            </a:r>
            <a:r>
              <a:rPr lang="en-GB" sz="1600" kern="0" dirty="0">
                <a:effectLst/>
                <a:latin typeface="Arial" panose="020B0604020202020204" pitchFamily="34" charset="0"/>
                <a:ea typeface="Times New Roman" panose="02020603050405020304" pitchFamily="18" charset="0"/>
                <a:cs typeface="Arial" panose="020B0604020202020204" pitchFamily="34" charset="0"/>
              </a:rPr>
              <a:t>31 (6):pp. 772-727</a:t>
            </a:r>
          </a:p>
          <a:p>
            <a:pPr>
              <a:lnSpc>
                <a:spcPct val="150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DOI: </a:t>
            </a: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10.1016/j.jvoice.2017.02.010</a:t>
            </a:r>
            <a:endParaRPr lang="en-GB" sz="1600" u="none" strike="noStrike"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600" kern="1800" dirty="0" err="1">
                <a:effectLst/>
                <a:latin typeface="Arial" panose="020B0604020202020204" pitchFamily="34" charset="0"/>
                <a:ea typeface="Times New Roman" panose="02020603050405020304" pitchFamily="18" charset="0"/>
                <a:cs typeface="Arial" panose="020B0604020202020204" pitchFamily="34" charset="0"/>
              </a:rPr>
              <a:t>Schoonenboom</a:t>
            </a:r>
            <a:r>
              <a:rPr lang="en-GB" sz="1600" kern="1800" dirty="0">
                <a:effectLst/>
                <a:latin typeface="Arial" panose="020B0604020202020204" pitchFamily="34" charset="0"/>
                <a:ea typeface="Times New Roman" panose="02020603050405020304" pitchFamily="18" charset="0"/>
                <a:cs typeface="Arial" panose="020B0604020202020204" pitchFamily="34" charset="0"/>
              </a:rPr>
              <a:t>, J. &amp; Johnson, R, B., (2017), ‘How to Construct a Mixed Methods Research Design’ </a:t>
            </a:r>
            <a:r>
              <a:rPr lang="en-GB" sz="1600" i="1" u="none" strike="noStrike" dirty="0" err="1">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KZfSS</a:t>
            </a:r>
            <a:r>
              <a:rPr lang="en-GB" sz="1600" i="1" u="none" strike="noStrike"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sz="1600" i="1" u="none" strike="noStrike" dirty="0" err="1">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Kölner</a:t>
            </a:r>
            <a:r>
              <a:rPr lang="en-GB" sz="1600" i="1" u="none" strike="noStrike"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sz="1600" i="1" u="none" strike="noStrike" dirty="0" err="1">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Zeitschrift</a:t>
            </a:r>
            <a:r>
              <a:rPr lang="en-GB" sz="1600" i="1" u="none" strike="noStrike"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für </a:t>
            </a:r>
            <a:r>
              <a:rPr lang="en-GB" sz="1600" i="1" u="none" strike="noStrike" dirty="0" err="1">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Soziologie</a:t>
            </a:r>
            <a:r>
              <a:rPr lang="en-GB" sz="1600" i="1" u="none" strike="noStrike"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und </a:t>
            </a:r>
            <a:r>
              <a:rPr lang="en-GB" sz="1600" i="1" u="none" strike="noStrike" dirty="0" err="1">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Sozialpsychologie</a:t>
            </a:r>
            <a:r>
              <a:rPr lang="en-GB" sz="1600" dirty="0">
                <a:effectLst/>
                <a:latin typeface="Arial" panose="020B0604020202020204" pitchFamily="34" charset="0"/>
                <a:ea typeface="Times New Roman" panose="02020603050405020304" pitchFamily="18" charset="0"/>
                <a:cs typeface="Arial" panose="020B0604020202020204" pitchFamily="34" charset="0"/>
              </a:rPr>
              <a:t> 69, pp.107–131</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90031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f13d2f1-3fb4-4d24-806f-713eb38c1b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3a70801d9cb3efada66293fddaa7c500">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c2ae2bc7b59ade83d28765e53af5a14f"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4608F2-7E0C-4E9A-9F29-732CCB883ADF}">
  <ds:schemaRefs>
    <ds:schemaRef ds:uri="http://schemas.microsoft.com/sharepoint/v3/contenttype/forms"/>
  </ds:schemaRefs>
</ds:datastoreItem>
</file>

<file path=customXml/itemProps2.xml><?xml version="1.0" encoding="utf-8"?>
<ds:datastoreItem xmlns:ds="http://schemas.openxmlformats.org/officeDocument/2006/customXml" ds:itemID="{858FEEC8-5083-433B-B288-125292EB6687}">
  <ds:schemaRefs>
    <ds:schemaRef ds:uri="bf13d2f1-3fb4-4d24-806f-713eb38c1b0e"/>
    <ds:schemaRef ds:uri="http://schemas.microsoft.com/office/2006/metadata/propertie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a3276f14-397d-4ed7-b8c7-ece791485ff1"/>
    <ds:schemaRef ds:uri="http://www.w3.org/XML/1998/namespace"/>
    <ds:schemaRef ds:uri="http://purl.org/dc/dcmitype/"/>
  </ds:schemaRefs>
</ds:datastoreItem>
</file>

<file path=customXml/itemProps3.xml><?xml version="1.0" encoding="utf-8"?>
<ds:datastoreItem xmlns:ds="http://schemas.openxmlformats.org/officeDocument/2006/customXml" ds:itemID="{45335D6D-8677-455C-ADAF-BD8FD8CCA8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8820</TotalTime>
  <Words>2346</Words>
  <Application>Microsoft Office PowerPoint</Application>
  <PresentationFormat>Widescreen</PresentationFormat>
  <Paragraphs>210</Paragraphs>
  <Slides>16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Tw Cen MT</vt:lpstr>
      <vt:lpstr>Circuit</vt:lpstr>
      <vt:lpstr>To develop a protocol to effectively screen and categorise dysfunctional breathing patterns in singers</vt:lpstr>
      <vt:lpstr>CONTENTS</vt:lpstr>
      <vt:lpstr>Dysfunctional Breathing (db) </vt:lpstr>
      <vt:lpstr>Literature Review </vt:lpstr>
      <vt:lpstr>RIB FUNCTION INFLUENCING DIAPHRAGM RECRUITMENT </vt:lpstr>
      <vt:lpstr>RESEARCH METHODOLOGY</vt:lpstr>
      <vt:lpstr> RESEARCH METHOD</vt:lpstr>
      <vt:lpstr> MARM SCORE PRE AND POST INTERVENTION </vt:lpstr>
      <vt:lpstr>PRE AND post OMT intervention FINDINGS</vt:lpstr>
      <vt:lpstr> percentage findings post OMT intervention  </vt:lpstr>
      <vt:lpstr>MARM pre/post delta correlations</vt:lpstr>
      <vt:lpstr>QUALITATIVE ANALYSIS – THEMES BASED </vt:lpstr>
      <vt:lpstr> SUMMARY OF QUALITATIVE FINDINGS </vt:lpstr>
      <vt:lpstr>CONCLUSION </vt:lpstr>
      <vt:lpstr>References </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Houser</dc:creator>
  <cp:lastModifiedBy>Josephine Halsall</cp:lastModifiedBy>
  <cp:revision>8</cp:revision>
  <dcterms:created xsi:type="dcterms:W3CDTF">2023-05-24T12:40:35Z</dcterms:created>
  <dcterms:modified xsi:type="dcterms:W3CDTF">2023-08-02T10:35:41Z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