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6" r:id="rId3"/>
    <p:sldId id="277" r:id="rId4"/>
    <p:sldId id="257" r:id="rId5"/>
    <p:sldId id="258" r:id="rId6"/>
    <p:sldId id="259" r:id="rId7"/>
    <p:sldId id="260" r:id="rId8"/>
    <p:sldId id="261" r:id="rId9"/>
    <p:sldId id="262" r:id="rId10"/>
    <p:sldId id="270" r:id="rId11"/>
    <p:sldId id="278" r:id="rId12"/>
    <p:sldId id="271" r:id="rId13"/>
    <p:sldId id="272" r:id="rId14"/>
    <p:sldId id="274" r:id="rId15"/>
    <p:sldId id="273" r:id="rId16"/>
    <p:sldId id="275" r:id="rId17"/>
    <p:sldId id="279" r:id="rId18"/>
    <p:sldId id="280" r:id="rId19"/>
    <p:sldId id="281" r:id="rId20"/>
    <p:sldId id="263" r:id="rId21"/>
    <p:sldId id="264" r:id="rId22"/>
    <p:sldId id="265" r:id="rId23"/>
    <p:sldId id="266" r:id="rId24"/>
    <p:sldId id="267" r:id="rId25"/>
    <p:sldId id="268" r:id="rId26"/>
    <p:sldId id="269"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1291175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6782619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2534498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2215699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2164213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2610135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14274384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1688009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7378675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3355306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028543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6163069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758029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17886438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11210447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1BB55E-6C3D-427B-AF72-1B47C6C2716C}" type="datetimeFigureOut">
              <a:rPr lang="en-GB" smtClean="0"/>
              <a:pPr/>
              <a:t>08/01/2019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3394027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81BB55E-6C3D-427B-AF72-1B47C6C2716C}" type="datetimeFigureOut">
              <a:rPr lang="en-GB" smtClean="0"/>
              <a:pPr/>
              <a:t>08/01/2019</a:t>
            </a:fld>
            <a:endParaRPr lang="en-GB"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15790685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news.starbucks.com/news/starbucks-ethical-sourcing-program" TargetMode="External"/><Relationship Id="rId2" Type="http://schemas.openxmlformats.org/officeDocument/2006/relationships/hyperlink" Target="https://www.starbucks.com/responsibility"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hyperlink" Target="http://www.conservation.org/partners/Pages/starbucks.aspx" TargetMode="External"/><Relationship Id="rId2" Type="http://schemas.openxmlformats.org/officeDocument/2006/relationships/hyperlink" Target="http://www.scsglobalservices.com/starbucks-cafe-practices" TargetMode="External"/><Relationship Id="rId1" Type="http://schemas.openxmlformats.org/officeDocument/2006/relationships/slideLayout" Target="../slideLayouts/slideLayout2.xml"/><Relationship Id="rId5" Type="http://schemas.openxmlformats.org/officeDocument/2006/relationships/hyperlink" Target="https://www.scsglobalservices.com/services/starbucks-cafe-practices?scscertified=1" TargetMode="External"/><Relationship Id="rId4" Type="http://schemas.openxmlformats.org/officeDocument/2006/relationships/hyperlink" Target="http://www.scsglobalservices.com/"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sciencedirect.com/science/article/pii/S0748575115300130"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bbc.co.uk/responsibility/report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CSR</a:t>
            </a:r>
            <a:endParaRPr lang="en-GB" dirty="0"/>
          </a:p>
        </p:txBody>
      </p:sp>
      <p:sp>
        <p:nvSpPr>
          <p:cNvPr id="3" name="Subtitle 2"/>
          <p:cNvSpPr>
            <a:spLocks noGrp="1"/>
          </p:cNvSpPr>
          <p:nvPr>
            <p:ph type="subTitle" idx="1"/>
          </p:nvPr>
        </p:nvSpPr>
        <p:spPr/>
        <p:txBody>
          <a:bodyPr/>
          <a:lstStyle/>
          <a:p>
            <a:r>
              <a:rPr lang="en-GB" dirty="0" smtClean="0"/>
              <a:t>Concepts and Theories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What is Corporate Social Responsibility?</a:t>
            </a:r>
            <a:endParaRPr lang="en-US" dirty="0"/>
          </a:p>
        </p:txBody>
      </p:sp>
      <p:sp>
        <p:nvSpPr>
          <p:cNvPr id="3" name="Content Placeholder 2"/>
          <p:cNvSpPr>
            <a:spLocks noGrp="1"/>
          </p:cNvSpPr>
          <p:nvPr>
            <p:ph idx="1"/>
          </p:nvPr>
        </p:nvSpPr>
        <p:spPr/>
        <p:txBody>
          <a:bodyPr>
            <a:normAutofit fontScale="92500"/>
          </a:bodyPr>
          <a:lstStyle/>
          <a:p>
            <a:endParaRPr lang="en-GB" dirty="0" smtClean="0"/>
          </a:p>
          <a:p>
            <a:endParaRPr lang="en-GB" dirty="0"/>
          </a:p>
          <a:p>
            <a:r>
              <a:rPr lang="en-GB" dirty="0" smtClean="0"/>
              <a:t>Theory of CSR</a:t>
            </a:r>
          </a:p>
          <a:p>
            <a:endParaRPr lang="en-GB" dirty="0" smtClean="0"/>
          </a:p>
          <a:p>
            <a:r>
              <a:rPr lang="en-GB" dirty="0" smtClean="0"/>
              <a:t>CSR is an evolving  concept that currently does not have a universally accepted definition.</a:t>
            </a:r>
          </a:p>
          <a:p>
            <a:endParaRPr lang="en-GB" dirty="0" smtClean="0"/>
          </a:p>
          <a:p>
            <a:r>
              <a:rPr lang="en-GB" dirty="0" smtClean="0"/>
              <a:t>An early definition by Archie Carroll in 1979 was:</a:t>
            </a:r>
          </a:p>
          <a:p>
            <a:r>
              <a:rPr lang="en-GB" dirty="0" smtClean="0"/>
              <a:t>‘the social responsibility of business encompasses the economic, legal, ethical and discretionary expectations that society has of </a:t>
            </a:r>
            <a:r>
              <a:rPr lang="en-GB" dirty="0"/>
              <a:t>o</a:t>
            </a:r>
            <a:r>
              <a:rPr lang="en-GB" dirty="0" smtClean="0"/>
              <a:t>rganisations at a given point in time.’</a:t>
            </a:r>
          </a:p>
          <a:p>
            <a:endParaRPr lang="en-US" dirty="0"/>
          </a:p>
        </p:txBody>
      </p:sp>
    </p:spTree>
    <p:extLst>
      <p:ext uri="{BB962C8B-B14F-4D97-AF65-F5344CB8AC3E}">
        <p14:creationId xmlns:p14="http://schemas.microsoft.com/office/powerpoint/2010/main" val="20314606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Core Characteristics of CSR</a:t>
            </a:r>
            <a:endParaRPr lang="en-US" dirty="0"/>
          </a:p>
        </p:txBody>
      </p:sp>
      <p:sp>
        <p:nvSpPr>
          <p:cNvPr id="3" name="Content Placeholder 2"/>
          <p:cNvSpPr>
            <a:spLocks noGrp="1"/>
          </p:cNvSpPr>
          <p:nvPr>
            <p:ph idx="1"/>
          </p:nvPr>
        </p:nvSpPr>
        <p:spPr/>
        <p:txBody>
          <a:bodyPr>
            <a:normAutofit/>
          </a:bodyPr>
          <a:lstStyle/>
          <a:p>
            <a:r>
              <a:rPr lang="en-GB" dirty="0" smtClean="0"/>
              <a:t>There are six core characteristics that are evident in the study of CSR:</a:t>
            </a:r>
          </a:p>
          <a:p>
            <a:pPr marL="514350" indent="-514350">
              <a:buFont typeface="+mj-lt"/>
              <a:buAutoNum type="arabicPeriod"/>
            </a:pPr>
            <a:r>
              <a:rPr lang="en-GB" dirty="0" smtClean="0"/>
              <a:t>Voluntary</a:t>
            </a:r>
          </a:p>
          <a:p>
            <a:pPr marL="514350" indent="-514350">
              <a:buFont typeface="+mj-lt"/>
              <a:buAutoNum type="arabicPeriod"/>
            </a:pPr>
            <a:r>
              <a:rPr lang="en-GB" dirty="0" smtClean="0"/>
              <a:t>Internalising or managing externalities</a:t>
            </a:r>
          </a:p>
          <a:p>
            <a:pPr marL="514350" indent="-514350">
              <a:buFont typeface="+mj-lt"/>
              <a:buAutoNum type="arabicPeriod"/>
            </a:pPr>
            <a:r>
              <a:rPr lang="en-GB" dirty="0" smtClean="0"/>
              <a:t>Multiple stakeholders orientation </a:t>
            </a:r>
          </a:p>
          <a:p>
            <a:pPr marL="514350" indent="-514350">
              <a:buFont typeface="+mj-lt"/>
              <a:buAutoNum type="arabicPeriod"/>
            </a:pPr>
            <a:r>
              <a:rPr lang="en-GB" dirty="0" smtClean="0"/>
              <a:t>Alignment of social and economical responsibilities</a:t>
            </a:r>
          </a:p>
          <a:p>
            <a:pPr marL="514350" indent="-514350">
              <a:buFont typeface="+mj-lt"/>
              <a:buAutoNum type="arabicPeriod"/>
            </a:pPr>
            <a:r>
              <a:rPr lang="en-GB" dirty="0" smtClean="0"/>
              <a:t>Practices and Values</a:t>
            </a:r>
          </a:p>
          <a:p>
            <a:pPr marL="514350" indent="-514350">
              <a:buFont typeface="+mj-lt"/>
              <a:buAutoNum type="arabicPeriod"/>
            </a:pPr>
            <a:r>
              <a:rPr lang="en-GB" dirty="0" smtClean="0"/>
              <a:t>Beyond Philanthropy </a:t>
            </a:r>
            <a:endParaRPr lang="en-US" dirty="0"/>
          </a:p>
        </p:txBody>
      </p:sp>
    </p:spTree>
    <p:extLst>
      <p:ext uri="{BB962C8B-B14F-4D97-AF65-F5344CB8AC3E}">
        <p14:creationId xmlns:p14="http://schemas.microsoft.com/office/powerpoint/2010/main" val="31482306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The Pyramid of CSR</a:t>
            </a:r>
            <a:br>
              <a:rPr lang="en-GB" dirty="0" smtClean="0"/>
            </a:br>
            <a:r>
              <a:rPr lang="en-GB" dirty="0" smtClean="0"/>
              <a:t>Archie Carroll</a:t>
            </a:r>
            <a:br>
              <a:rPr lang="en-GB" dirty="0" smtClean="0"/>
            </a:b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61317" y="2160588"/>
            <a:ext cx="4844978" cy="3881437"/>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Economic and Legal Responsibilities</a:t>
            </a:r>
            <a:endParaRPr lang="en-GB" dirty="0"/>
          </a:p>
        </p:txBody>
      </p:sp>
      <p:sp>
        <p:nvSpPr>
          <p:cNvPr id="3" name="Content Placeholder 2"/>
          <p:cNvSpPr>
            <a:spLocks noGrp="1"/>
          </p:cNvSpPr>
          <p:nvPr>
            <p:ph idx="1"/>
          </p:nvPr>
        </p:nvSpPr>
        <p:spPr/>
        <p:txBody>
          <a:bodyPr>
            <a:normAutofit fontScale="92500"/>
          </a:bodyPr>
          <a:lstStyle/>
          <a:p>
            <a:r>
              <a:rPr lang="en-GB" b="1" dirty="0" smtClean="0"/>
              <a:t>Economic 1</a:t>
            </a:r>
            <a:r>
              <a:rPr lang="en-GB" b="1" baseline="30000" dirty="0" smtClean="0"/>
              <a:t>st</a:t>
            </a:r>
            <a:r>
              <a:rPr lang="en-GB" b="1" dirty="0" smtClean="0"/>
              <a:t> ( bottom) Tier</a:t>
            </a:r>
          </a:p>
          <a:p>
            <a:r>
              <a:rPr lang="en-GB" dirty="0" smtClean="0"/>
              <a:t>Historically – designed to provide goods and services to make a profit. </a:t>
            </a:r>
          </a:p>
          <a:p>
            <a:r>
              <a:rPr lang="en-GB" dirty="0" smtClean="0"/>
              <a:t>Seen as basic economic unit and aimed to maximise profit. </a:t>
            </a:r>
          </a:p>
          <a:p>
            <a:r>
              <a:rPr lang="en-GB" dirty="0" smtClean="0"/>
              <a:t>Root of a business organisation and its responsibilities. </a:t>
            </a:r>
          </a:p>
          <a:p>
            <a:r>
              <a:rPr lang="en-GB" b="1" dirty="0" smtClean="0"/>
              <a:t>Legal 2</a:t>
            </a:r>
            <a:r>
              <a:rPr lang="en-GB" b="1" baseline="30000" dirty="0" smtClean="0"/>
              <a:t>nd</a:t>
            </a:r>
            <a:r>
              <a:rPr lang="en-GB" b="1" dirty="0" smtClean="0"/>
              <a:t> Tier</a:t>
            </a:r>
          </a:p>
          <a:p>
            <a:r>
              <a:rPr lang="en-GB" dirty="0" smtClean="0"/>
              <a:t>Runs alongside the need to make profit, but society dictates the laws and regulations that a business must adhere to.</a:t>
            </a:r>
          </a:p>
          <a:p>
            <a:r>
              <a:rPr lang="en-GB" dirty="0" smtClean="0"/>
              <a:t>“Social contract”</a:t>
            </a:r>
          </a:p>
          <a:p>
            <a:r>
              <a:rPr lang="en-GB" dirty="0" smtClean="0"/>
              <a:t> “Codified Ethics” – fair operations. </a:t>
            </a:r>
          </a:p>
          <a:p>
            <a:endParaRPr lang="en-GB" dirty="0" smtClean="0"/>
          </a:p>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2951534898"/>
              </p:ext>
            </p:extLst>
          </p:nvPr>
        </p:nvGraphicFramePr>
        <p:xfrm>
          <a:off x="611560" y="260648"/>
          <a:ext cx="6348412" cy="5674360"/>
        </p:xfrm>
        <a:graphic>
          <a:graphicData uri="http://schemas.openxmlformats.org/drawingml/2006/table">
            <a:tbl>
              <a:tblPr firstRow="1" bandRow="1">
                <a:tableStyleId>{5C22544A-7EE6-4342-B048-85BDC9FD1C3A}</a:tableStyleId>
              </a:tblPr>
              <a:tblGrid>
                <a:gridCol w="3174206"/>
                <a:gridCol w="3174206"/>
              </a:tblGrid>
              <a:tr h="370840">
                <a:tc>
                  <a:txBody>
                    <a:bodyPr/>
                    <a:lstStyle/>
                    <a:p>
                      <a:r>
                        <a:rPr lang="en-GB" dirty="0" smtClean="0"/>
                        <a:t>Economic Components</a:t>
                      </a:r>
                      <a:endParaRPr lang="en-GB" dirty="0"/>
                    </a:p>
                  </a:txBody>
                  <a:tcPr marL="70538" marR="70538"/>
                </a:tc>
                <a:tc>
                  <a:txBody>
                    <a:bodyPr/>
                    <a:lstStyle/>
                    <a:p>
                      <a:r>
                        <a:rPr lang="en-GB" dirty="0" smtClean="0"/>
                        <a:t>Legal Components</a:t>
                      </a:r>
                      <a:endParaRPr lang="en-GB" dirty="0"/>
                    </a:p>
                  </a:txBody>
                  <a:tcPr marL="70538" marR="70538"/>
                </a:tc>
              </a:tr>
              <a:tr h="370840">
                <a:tc>
                  <a:txBody>
                    <a:bodyPr/>
                    <a:lstStyle/>
                    <a:p>
                      <a:pPr marL="342900" indent="-342900">
                        <a:buFont typeface="+mj-lt"/>
                        <a:buAutoNum type="arabicPeriod"/>
                      </a:pPr>
                      <a:r>
                        <a:rPr lang="en-GB" dirty="0" smtClean="0"/>
                        <a:t>It is important to perform in a manner consistent with maximising earnings per share</a:t>
                      </a:r>
                    </a:p>
                    <a:p>
                      <a:pPr marL="342900" indent="-342900">
                        <a:buFont typeface="+mj-lt"/>
                        <a:buAutoNum type="arabicPeriod"/>
                      </a:pPr>
                      <a:r>
                        <a:rPr lang="en-GB" dirty="0" smtClean="0"/>
                        <a:t>It is important to be committed to being as profitable as possible</a:t>
                      </a:r>
                    </a:p>
                    <a:p>
                      <a:pPr marL="342900" indent="-342900">
                        <a:buFont typeface="+mj-lt"/>
                        <a:buAutoNum type="arabicPeriod"/>
                      </a:pPr>
                      <a:r>
                        <a:rPr lang="en-GB" dirty="0" smtClean="0"/>
                        <a:t>It is important</a:t>
                      </a:r>
                      <a:r>
                        <a:rPr lang="en-GB" baseline="0" dirty="0" smtClean="0"/>
                        <a:t> to maintain a strong competitive position</a:t>
                      </a:r>
                    </a:p>
                    <a:p>
                      <a:pPr marL="342900" indent="-342900">
                        <a:buFont typeface="+mj-lt"/>
                        <a:buAutoNum type="arabicPeriod"/>
                      </a:pPr>
                      <a:r>
                        <a:rPr lang="en-GB" baseline="0" dirty="0" smtClean="0"/>
                        <a:t>It is important to maintain a high level of operating efficiency</a:t>
                      </a:r>
                    </a:p>
                    <a:p>
                      <a:pPr marL="342900" indent="-342900">
                        <a:buFont typeface="+mj-lt"/>
                        <a:buAutoNum type="arabicPeriod"/>
                      </a:pPr>
                      <a:r>
                        <a:rPr lang="en-GB" baseline="0" dirty="0" smtClean="0"/>
                        <a:t>It is important that a successful firm de defined as one that is profitable.</a:t>
                      </a:r>
                    </a:p>
                    <a:p>
                      <a:pPr marL="342900" indent="-342900">
                        <a:buFont typeface="+mj-lt"/>
                        <a:buAutoNum type="arabicPeriod"/>
                      </a:pPr>
                      <a:endParaRPr lang="en-GB" dirty="0"/>
                    </a:p>
                  </a:txBody>
                  <a:tcPr marL="70538" marR="70538"/>
                </a:tc>
                <a:tc>
                  <a:txBody>
                    <a:bodyPr/>
                    <a:lstStyle/>
                    <a:p>
                      <a:pPr marL="342900" indent="-342900">
                        <a:buFont typeface="+mj-lt"/>
                        <a:buAutoNum type="arabicPeriod"/>
                      </a:pPr>
                      <a:r>
                        <a:rPr lang="en-GB" dirty="0" smtClean="0"/>
                        <a:t>It</a:t>
                      </a:r>
                      <a:r>
                        <a:rPr lang="en-GB" baseline="0" dirty="0" smtClean="0"/>
                        <a:t> is important to perform in a manner consistent with the expectation of government and law</a:t>
                      </a:r>
                    </a:p>
                    <a:p>
                      <a:pPr marL="342900" indent="-342900">
                        <a:buFont typeface="+mj-lt"/>
                        <a:buAutoNum type="arabicPeriod"/>
                      </a:pPr>
                      <a:r>
                        <a:rPr lang="en-GB" baseline="0" dirty="0" smtClean="0"/>
                        <a:t>It is important to comply with various federal, state and local regulations</a:t>
                      </a:r>
                    </a:p>
                    <a:p>
                      <a:pPr marL="342900" indent="-342900">
                        <a:buFont typeface="+mj-lt"/>
                        <a:buAutoNum type="arabicPeriod"/>
                      </a:pPr>
                      <a:r>
                        <a:rPr lang="en-GB" baseline="0" dirty="0" smtClean="0"/>
                        <a:t>It is important to be a law-abiding corporate citizen</a:t>
                      </a:r>
                    </a:p>
                    <a:p>
                      <a:pPr marL="342900" indent="-342900">
                        <a:buFont typeface="+mj-lt"/>
                        <a:buAutoNum type="arabicPeriod"/>
                      </a:pPr>
                      <a:r>
                        <a:rPr lang="en-GB" baseline="0" dirty="0" smtClean="0"/>
                        <a:t>It is important that a successful firm be defined as one that fulfils its legal obligations</a:t>
                      </a:r>
                    </a:p>
                    <a:p>
                      <a:pPr marL="342900" indent="-342900">
                        <a:buFont typeface="+mj-lt"/>
                        <a:buAutoNum type="arabicPeriod"/>
                      </a:pPr>
                      <a:r>
                        <a:rPr lang="en-GB" baseline="0" dirty="0" smtClean="0"/>
                        <a:t>It is important to provide goods and services that at least meet minimal legal requirements</a:t>
                      </a:r>
                      <a:endParaRPr lang="en-GB" dirty="0"/>
                    </a:p>
                  </a:txBody>
                  <a:tcPr marL="70538" marR="70538"/>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Ethical and Philanthropic Responsibilities</a:t>
            </a:r>
            <a:endParaRPr lang="en-GB" dirty="0"/>
          </a:p>
        </p:txBody>
      </p:sp>
      <p:sp>
        <p:nvSpPr>
          <p:cNvPr id="3" name="Content Placeholder 2"/>
          <p:cNvSpPr>
            <a:spLocks noGrp="1"/>
          </p:cNvSpPr>
          <p:nvPr>
            <p:ph idx="1"/>
          </p:nvPr>
        </p:nvSpPr>
        <p:spPr/>
        <p:txBody>
          <a:bodyPr>
            <a:normAutofit fontScale="92500" lnSpcReduction="10000"/>
          </a:bodyPr>
          <a:lstStyle/>
          <a:p>
            <a:r>
              <a:rPr lang="en-GB" b="1" dirty="0" smtClean="0"/>
              <a:t>Ethical – 3</a:t>
            </a:r>
            <a:r>
              <a:rPr lang="en-GB" b="1" baseline="30000" dirty="0" smtClean="0"/>
              <a:t>rd</a:t>
            </a:r>
            <a:r>
              <a:rPr lang="en-GB" b="1" dirty="0" smtClean="0"/>
              <a:t> Tier</a:t>
            </a:r>
          </a:p>
          <a:p>
            <a:r>
              <a:rPr lang="en-GB" dirty="0" smtClean="0"/>
              <a:t>Protects the ethical activities and practices that are not codified by the law.</a:t>
            </a:r>
          </a:p>
          <a:p>
            <a:r>
              <a:rPr lang="en-GB" dirty="0" smtClean="0"/>
              <a:t>Constantly pushes the legal components to expand and evolve. </a:t>
            </a:r>
          </a:p>
          <a:p>
            <a:r>
              <a:rPr lang="en-GB" b="1" dirty="0" smtClean="0"/>
              <a:t>Philanthropic – 4</a:t>
            </a:r>
            <a:r>
              <a:rPr lang="en-GB" b="1" baseline="30000" dirty="0" smtClean="0"/>
              <a:t>th</a:t>
            </a:r>
            <a:r>
              <a:rPr lang="en-GB" b="1" dirty="0" smtClean="0"/>
              <a:t> Tier</a:t>
            </a:r>
          </a:p>
          <a:p>
            <a:r>
              <a:rPr lang="en-GB" dirty="0" smtClean="0"/>
              <a:t>Is the response to society’s expectations that businesses be good corporate citizens.</a:t>
            </a:r>
          </a:p>
          <a:p>
            <a:r>
              <a:rPr lang="en-GB" dirty="0" smtClean="0"/>
              <a:t>Includes contributions to education, the arts, the community. </a:t>
            </a:r>
          </a:p>
          <a:p>
            <a:r>
              <a:rPr lang="en-GB" dirty="0" smtClean="0"/>
              <a:t>More discretionary and voluntary.</a:t>
            </a:r>
          </a:p>
          <a:p>
            <a:r>
              <a:rPr lang="en-GB" dirty="0" smtClean="0"/>
              <a:t>“Icing on the cake”</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4031878996"/>
              </p:ext>
            </p:extLst>
          </p:nvPr>
        </p:nvGraphicFramePr>
        <p:xfrm>
          <a:off x="683568" y="0"/>
          <a:ext cx="7848872" cy="6709128"/>
        </p:xfrm>
        <a:graphic>
          <a:graphicData uri="http://schemas.openxmlformats.org/drawingml/2006/table">
            <a:tbl>
              <a:tblPr firstRow="1" bandRow="1">
                <a:tableStyleId>{5C22544A-7EE6-4342-B048-85BDC9FD1C3A}</a:tableStyleId>
              </a:tblPr>
              <a:tblGrid>
                <a:gridCol w="3924436"/>
                <a:gridCol w="3924436"/>
              </a:tblGrid>
              <a:tr h="325644">
                <a:tc>
                  <a:txBody>
                    <a:bodyPr/>
                    <a:lstStyle/>
                    <a:p>
                      <a:r>
                        <a:rPr lang="en-GB" dirty="0" smtClean="0"/>
                        <a:t>Ethical Components</a:t>
                      </a:r>
                      <a:endParaRPr lang="en-GB" dirty="0"/>
                    </a:p>
                  </a:txBody>
                  <a:tcPr marL="70538" marR="70538"/>
                </a:tc>
                <a:tc>
                  <a:txBody>
                    <a:bodyPr/>
                    <a:lstStyle/>
                    <a:p>
                      <a:r>
                        <a:rPr lang="en-GB" dirty="0" smtClean="0"/>
                        <a:t>Philanthropic Components</a:t>
                      </a:r>
                      <a:endParaRPr lang="en-GB" dirty="0"/>
                    </a:p>
                  </a:txBody>
                  <a:tcPr marL="70538" marR="70538"/>
                </a:tc>
              </a:tr>
              <a:tr h="6343368">
                <a:tc>
                  <a:txBody>
                    <a:bodyPr/>
                    <a:lstStyle/>
                    <a:p>
                      <a:pPr marL="342900" indent="-342900">
                        <a:buFont typeface="+mj-lt"/>
                        <a:buAutoNum type="arabicPeriod"/>
                      </a:pPr>
                      <a:r>
                        <a:rPr lang="en-GB" dirty="0" smtClean="0"/>
                        <a:t>It is important to perform in a manner consistent with expectations of societal mores and ethical norms</a:t>
                      </a:r>
                    </a:p>
                    <a:p>
                      <a:pPr marL="342900" indent="-342900">
                        <a:buFont typeface="+mj-lt"/>
                        <a:buAutoNum type="arabicPeriod"/>
                      </a:pPr>
                      <a:r>
                        <a:rPr lang="en-GB" dirty="0" smtClean="0"/>
                        <a:t>It</a:t>
                      </a:r>
                      <a:r>
                        <a:rPr lang="en-GB" baseline="0" dirty="0" smtClean="0"/>
                        <a:t> is important to recognise and respect new or evolving ethical/moral norms adopted by society</a:t>
                      </a:r>
                    </a:p>
                    <a:p>
                      <a:pPr marL="342900" indent="-342900">
                        <a:buFont typeface="+mj-lt"/>
                        <a:buAutoNum type="arabicPeriod"/>
                      </a:pPr>
                      <a:r>
                        <a:rPr lang="en-GB" baseline="0" dirty="0" smtClean="0"/>
                        <a:t>It is important to prevent ethical norms from being compromised in order to achieve corporate goals</a:t>
                      </a:r>
                    </a:p>
                    <a:p>
                      <a:pPr marL="342900" indent="-342900">
                        <a:buFont typeface="+mj-lt"/>
                        <a:buAutoNum type="arabicPeriod"/>
                      </a:pPr>
                      <a:r>
                        <a:rPr lang="en-GB" baseline="0" dirty="0" smtClean="0"/>
                        <a:t>It is important that good corporate citizenship be defined as doing what is expected morally and ethically</a:t>
                      </a:r>
                    </a:p>
                    <a:p>
                      <a:pPr marL="342900" indent="-342900">
                        <a:buFont typeface="+mj-lt"/>
                        <a:buAutoNum type="arabicPeriod"/>
                      </a:pPr>
                      <a:r>
                        <a:rPr lang="en-GB" baseline="0" dirty="0" smtClean="0"/>
                        <a:t>It is important to recognise that corporate integrity and ethical behaviour go beyond mere compliance with laws and regulations</a:t>
                      </a:r>
                    </a:p>
                    <a:p>
                      <a:pPr marL="342900" indent="-342900">
                        <a:buFont typeface="+mj-lt"/>
                        <a:buAutoNum type="arabicPeriod"/>
                      </a:pPr>
                      <a:endParaRPr lang="en-GB" dirty="0"/>
                    </a:p>
                  </a:txBody>
                  <a:tcPr marL="70538" marR="70538"/>
                </a:tc>
                <a:tc>
                  <a:txBody>
                    <a:bodyPr/>
                    <a:lstStyle/>
                    <a:p>
                      <a:pPr marL="342900" indent="-342900">
                        <a:buFont typeface="+mj-lt"/>
                        <a:buAutoNum type="arabicPeriod"/>
                      </a:pPr>
                      <a:r>
                        <a:rPr lang="en-GB" dirty="0" smtClean="0"/>
                        <a:t>It is important to perform in a manner consistent with the philanthropic and charitable expectations of society</a:t>
                      </a:r>
                    </a:p>
                    <a:p>
                      <a:pPr marL="342900" indent="-342900">
                        <a:buFont typeface="+mj-lt"/>
                        <a:buAutoNum type="arabicPeriod"/>
                      </a:pPr>
                      <a:r>
                        <a:rPr lang="en-GB" dirty="0" smtClean="0"/>
                        <a:t>It is important to assist the fine and performing arts</a:t>
                      </a:r>
                    </a:p>
                    <a:p>
                      <a:pPr marL="342900" indent="-342900">
                        <a:buFont typeface="+mj-lt"/>
                        <a:buAutoNum type="arabicPeriod"/>
                      </a:pPr>
                      <a:r>
                        <a:rPr lang="en-GB" dirty="0" smtClean="0"/>
                        <a:t>It is important that managers and employees participate in</a:t>
                      </a:r>
                      <a:r>
                        <a:rPr lang="en-GB" baseline="0" dirty="0" smtClean="0"/>
                        <a:t> voluntary and charitable activities within their local communities</a:t>
                      </a:r>
                    </a:p>
                    <a:p>
                      <a:pPr marL="342900" indent="-342900">
                        <a:buFont typeface="+mj-lt"/>
                        <a:buAutoNum type="arabicPeriod"/>
                      </a:pPr>
                      <a:r>
                        <a:rPr lang="en-GB" baseline="0" dirty="0" smtClean="0"/>
                        <a:t>It is important to provide assistance to private and public sector educational institutions</a:t>
                      </a:r>
                    </a:p>
                    <a:p>
                      <a:pPr marL="342900" indent="-342900">
                        <a:buFont typeface="+mj-lt"/>
                        <a:buAutoNum type="arabicPeriod"/>
                      </a:pPr>
                      <a:r>
                        <a:rPr lang="en-GB" baseline="0" dirty="0" smtClean="0"/>
                        <a:t>It is important to assist voluntarily those projects that enhance a communities ‘ quality of life’.</a:t>
                      </a:r>
                    </a:p>
                    <a:p>
                      <a:pPr marL="342900" indent="-342900">
                        <a:buFont typeface="+mj-lt"/>
                        <a:buAutoNum type="arabicPeriod"/>
                      </a:pPr>
                      <a:endParaRPr lang="en-GB" dirty="0"/>
                    </a:p>
                  </a:txBody>
                  <a:tcPr marL="70538" marR="70538"/>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a:bodyPr>
          <a:lstStyle/>
          <a:p>
            <a:r>
              <a:rPr lang="en-GB" dirty="0" smtClean="0"/>
              <a:t>Not perfect as a theory and there is plenty of room for tensions between the tiers. </a:t>
            </a:r>
          </a:p>
          <a:p>
            <a:r>
              <a:rPr lang="en-GB" dirty="0" smtClean="0"/>
              <a:t>“concern for profit” v “concern for society”</a:t>
            </a:r>
          </a:p>
          <a:p>
            <a:r>
              <a:rPr lang="en-GB" dirty="0" smtClean="0"/>
              <a:t>Business tries to fulfil all obligations to’ strive to make a profit, obey the law, be ethical and a good corporate citizen’. </a:t>
            </a:r>
          </a:p>
          <a:p>
            <a:r>
              <a:rPr lang="en-GB" dirty="0" smtClean="0"/>
              <a:t>Conflicts with Friedman’s theory that a business has only one responsibility – to maximise profit. </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2867" y="857250"/>
            <a:ext cx="4818267" cy="5143500"/>
          </a:xfrm>
          <a:prstGeom prst="rect">
            <a:avLst/>
          </a:prstGeom>
        </p:spPr>
      </p:pic>
    </p:spTree>
    <p:extLst>
      <p:ext uri="{BB962C8B-B14F-4D97-AF65-F5344CB8AC3E}">
        <p14:creationId xmlns:p14="http://schemas.microsoft.com/office/powerpoint/2010/main" val="399700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CSR in Different Organisational Contexts </a:t>
            </a:r>
            <a:endParaRPr lang="en-US" dirty="0"/>
          </a:p>
        </p:txBody>
      </p:sp>
      <p:sp>
        <p:nvSpPr>
          <p:cNvPr id="3" name="Content Placeholder 2"/>
          <p:cNvSpPr>
            <a:spLocks noGrp="1"/>
          </p:cNvSpPr>
          <p:nvPr>
            <p:ph idx="1"/>
          </p:nvPr>
        </p:nvSpPr>
        <p:spPr/>
        <p:txBody>
          <a:bodyPr>
            <a:normAutofit/>
          </a:bodyPr>
          <a:lstStyle/>
          <a:p>
            <a:r>
              <a:rPr lang="en-GB" dirty="0" smtClean="0"/>
              <a:t>CSR  and the private sector</a:t>
            </a:r>
          </a:p>
          <a:p>
            <a:endParaRPr lang="en-GB" dirty="0"/>
          </a:p>
          <a:p>
            <a:r>
              <a:rPr lang="en-GB" dirty="0" smtClean="0"/>
              <a:t>Large Corporations :- have a fairly structured and formalised approach with  annual reports. More visible</a:t>
            </a:r>
          </a:p>
          <a:p>
            <a:endParaRPr lang="en-GB" dirty="0"/>
          </a:p>
          <a:p>
            <a:r>
              <a:rPr lang="en-GB" dirty="0" smtClean="0"/>
              <a:t>Small and medium sized Enterprises (SMEs) :- Less structured and more informal.   Less visible. </a:t>
            </a:r>
            <a:endParaRPr lang="en-US" dirty="0"/>
          </a:p>
        </p:txBody>
      </p:sp>
    </p:spTree>
    <p:extLst>
      <p:ext uri="{BB962C8B-B14F-4D97-AF65-F5344CB8AC3E}">
        <p14:creationId xmlns:p14="http://schemas.microsoft.com/office/powerpoint/2010/main" val="12907098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8760" y="1604834"/>
            <a:ext cx="7299057" cy="3595417"/>
          </a:xfrm>
          <a:prstGeom prst="rect">
            <a:avLst/>
          </a:prstGeom>
        </p:spPr>
      </p:pic>
    </p:spTree>
    <p:extLst>
      <p:ext uri="{BB962C8B-B14F-4D97-AF65-F5344CB8AC3E}">
        <p14:creationId xmlns:p14="http://schemas.microsoft.com/office/powerpoint/2010/main" val="36450666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We </a:t>
            </a:r>
            <a:r>
              <a:rPr lang="en-GB" dirty="0"/>
              <a:t>have always believed Starbucks can – and should – have a positive impact on the communities we serve. One person, one cup and one </a:t>
            </a:r>
            <a:r>
              <a:rPr lang="en-GB" dirty="0" smtClean="0"/>
              <a:t>neighbourhood </a:t>
            </a:r>
            <a:r>
              <a:rPr lang="en-GB" dirty="0"/>
              <a:t>at a time</a:t>
            </a:r>
            <a:r>
              <a:rPr lang="en-GB" dirty="0" smtClean="0"/>
              <a:t>.</a:t>
            </a:r>
          </a:p>
          <a:p>
            <a:r>
              <a:rPr lang="en-GB" dirty="0"/>
              <a:t>As we have grown to now more than 25,000 stores in over 75 countries, so too has our commitment to create global social impact.</a:t>
            </a:r>
          </a:p>
          <a:p>
            <a:r>
              <a:rPr lang="en-GB" dirty="0"/>
              <a:t>So it is our vision that together we will elevate our partners, customers, suppliers and </a:t>
            </a:r>
            <a:r>
              <a:rPr lang="en-GB" dirty="0" smtClean="0"/>
              <a:t>neighbours </a:t>
            </a:r>
            <a:r>
              <a:rPr lang="en-GB" dirty="0"/>
              <a:t>to create positive change. To be innovators, leaders and contributors to an inclusive society and a healthy environment so that Starbucks and everyone we touch can endure and thrive</a:t>
            </a:r>
            <a:r>
              <a:rPr lang="en-GB" dirty="0" smtClean="0"/>
              <a:t>.</a:t>
            </a:r>
          </a:p>
          <a:p>
            <a:r>
              <a:rPr lang="en-GB" dirty="0">
                <a:hlinkClick r:id="rId2"/>
              </a:rPr>
              <a:t>https://</a:t>
            </a:r>
            <a:r>
              <a:rPr lang="en-GB" dirty="0" smtClean="0">
                <a:hlinkClick r:id="rId2"/>
              </a:rPr>
              <a:t>www.starbucks.com/responsibility</a:t>
            </a:r>
            <a:r>
              <a:rPr lang="en-GB" dirty="0" smtClean="0"/>
              <a:t> </a:t>
            </a:r>
          </a:p>
          <a:p>
            <a:r>
              <a:rPr lang="en-GB" dirty="0">
                <a:hlinkClick r:id="rId3"/>
              </a:rPr>
              <a:t>https://</a:t>
            </a:r>
            <a:r>
              <a:rPr lang="en-GB" dirty="0" smtClean="0">
                <a:hlinkClick r:id="rId3"/>
              </a:rPr>
              <a:t>news.starbucks.com/news/starbucks-ethical-sourcing-program</a:t>
            </a:r>
            <a:r>
              <a:rPr lang="en-GB" dirty="0" smtClean="0"/>
              <a:t> </a:t>
            </a:r>
            <a:endParaRPr lang="en-GB" dirty="0"/>
          </a:p>
          <a:p>
            <a:endParaRPr lang="en-GB" b="1" dirty="0"/>
          </a:p>
          <a:p>
            <a:endParaRPr lang="en-GB"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11892" y="1853"/>
            <a:ext cx="2143125" cy="2143125"/>
          </a:xfrm>
          <a:prstGeom prst="rect">
            <a:avLst/>
          </a:prstGeom>
        </p:spPr>
      </p:pic>
    </p:spTree>
    <p:extLst>
      <p:ext uri="{BB962C8B-B14F-4D97-AF65-F5344CB8AC3E}">
        <p14:creationId xmlns:p14="http://schemas.microsoft.com/office/powerpoint/2010/main" val="164081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does ethically sourcing mean? </a:t>
            </a:r>
            <a:endParaRPr lang="en-GB" dirty="0"/>
          </a:p>
        </p:txBody>
      </p:sp>
      <p:sp>
        <p:nvSpPr>
          <p:cNvPr id="3" name="Content Placeholder 2"/>
          <p:cNvSpPr>
            <a:spLocks noGrp="1"/>
          </p:cNvSpPr>
          <p:nvPr>
            <p:ph idx="1"/>
          </p:nvPr>
        </p:nvSpPr>
        <p:spPr/>
        <p:txBody>
          <a:bodyPr>
            <a:normAutofit fontScale="85000" lnSpcReduction="10000"/>
          </a:bodyPr>
          <a:lstStyle/>
          <a:p>
            <a:r>
              <a:rPr lang="en-GB" b="1" dirty="0"/>
              <a:t>CAFÉ Practices</a:t>
            </a:r>
          </a:p>
          <a:p>
            <a:r>
              <a:rPr lang="en-GB" dirty="0"/>
              <a:t>The green coffee sourcing standard used by Starbucks to purchase their coffee is known as the </a:t>
            </a:r>
            <a:r>
              <a:rPr lang="en-GB" dirty="0">
                <a:hlinkClick r:id="rId2"/>
              </a:rPr>
              <a:t>CAFÉ (Coffee and Farm Equity) Practices</a:t>
            </a:r>
            <a:r>
              <a:rPr lang="en-GB" dirty="0"/>
              <a:t> program. The standard was developed in partnership with </a:t>
            </a:r>
            <a:r>
              <a:rPr lang="en-GB" dirty="0">
                <a:hlinkClick r:id="rId3"/>
              </a:rPr>
              <a:t>Conservation International</a:t>
            </a:r>
            <a:r>
              <a:rPr lang="en-GB" dirty="0"/>
              <a:t> and an independent third-party company, </a:t>
            </a:r>
            <a:r>
              <a:rPr lang="en-GB" dirty="0">
                <a:hlinkClick r:id="rId4"/>
              </a:rPr>
              <a:t>SCS Global Services</a:t>
            </a:r>
            <a:r>
              <a:rPr lang="en-GB" dirty="0" smtClean="0"/>
              <a:t>.</a:t>
            </a:r>
          </a:p>
          <a:p>
            <a:r>
              <a:rPr lang="en-GB" dirty="0"/>
              <a:t>CAFÉ Practices operates on a points system, with points awarded for compliance with individual “</a:t>
            </a:r>
            <a:r>
              <a:rPr lang="en-GB" dirty="0" smtClean="0"/>
              <a:t>indicators, 185 indicators in total. </a:t>
            </a:r>
          </a:p>
          <a:p>
            <a:r>
              <a:rPr lang="en-GB" dirty="0"/>
              <a:t>“Preferred supplier” status is awarded to those that score at least 60 percent, and suppliers that score 80 percent or greater get “strategic supplier” status. </a:t>
            </a:r>
            <a:endParaRPr lang="en-GB" dirty="0" smtClean="0"/>
          </a:p>
          <a:p>
            <a:r>
              <a:rPr lang="en-GB" dirty="0" smtClean="0"/>
              <a:t>Other standards exist, </a:t>
            </a:r>
            <a:r>
              <a:rPr lang="en-GB" dirty="0" err="1" smtClean="0"/>
              <a:t>eg</a:t>
            </a:r>
            <a:r>
              <a:rPr lang="en-GB" dirty="0" smtClean="0"/>
              <a:t> Rainforest Alliance </a:t>
            </a:r>
          </a:p>
          <a:p>
            <a:r>
              <a:rPr lang="en-GB" dirty="0">
                <a:hlinkClick r:id="rId5"/>
              </a:rPr>
              <a:t>https://</a:t>
            </a:r>
            <a:r>
              <a:rPr lang="en-GB" dirty="0" smtClean="0">
                <a:hlinkClick r:id="rId5"/>
              </a:rPr>
              <a:t>www.scsglobalservices.com/services/starbucks-cafe-practices?scscertified=1</a:t>
            </a:r>
            <a:r>
              <a:rPr lang="en-GB" dirty="0" smtClean="0"/>
              <a:t> </a:t>
            </a:r>
            <a:endParaRPr lang="en-GB" dirty="0"/>
          </a:p>
          <a:p>
            <a:endParaRPr lang="en-GB" dirty="0"/>
          </a:p>
        </p:txBody>
      </p:sp>
    </p:spTree>
    <p:extLst>
      <p:ext uri="{BB962C8B-B14F-4D97-AF65-F5344CB8AC3E}">
        <p14:creationId xmlns:p14="http://schemas.microsoft.com/office/powerpoint/2010/main" val="21514062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000" b="1" dirty="0"/>
              <a:t>Starbucks Falls Short on Environmental Commitments</a:t>
            </a:r>
            <a:br>
              <a:rPr lang="en-GB" sz="2000" b="1" dirty="0"/>
            </a:br>
            <a:r>
              <a:rPr lang="en-GB" sz="2000" dirty="0"/>
              <a:t>Reports suggest that caffeine lovers’ iconic mermaid may not be so green after </a:t>
            </a:r>
            <a:r>
              <a:rPr lang="en-GB" sz="2000" dirty="0" smtClean="0"/>
              <a:t>all - </a:t>
            </a:r>
            <a:r>
              <a:rPr lang="en-GB" sz="2000" dirty="0"/>
              <a:t>single-use plastic cups </a:t>
            </a:r>
            <a:br>
              <a:rPr lang="en-GB" sz="2000" dirty="0"/>
            </a:br>
            <a:endParaRPr lang="en-GB" sz="20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4614" y="2160588"/>
            <a:ext cx="6218385" cy="3881437"/>
          </a:xfrm>
        </p:spPr>
      </p:pic>
    </p:spTree>
    <p:extLst>
      <p:ext uri="{BB962C8B-B14F-4D97-AF65-F5344CB8AC3E}">
        <p14:creationId xmlns:p14="http://schemas.microsoft.com/office/powerpoint/2010/main" val="23847928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Starbucks: Social responsibility and tax avoidance</a:t>
            </a:r>
            <a:endParaRPr lang="en-GB" dirty="0"/>
          </a:p>
        </p:txBody>
      </p:sp>
      <p:sp>
        <p:nvSpPr>
          <p:cNvPr id="3" name="Content Placeholder 2"/>
          <p:cNvSpPr>
            <a:spLocks noGrp="1"/>
          </p:cNvSpPr>
          <p:nvPr>
            <p:ph idx="1"/>
          </p:nvPr>
        </p:nvSpPr>
        <p:spPr/>
        <p:txBody>
          <a:bodyPr/>
          <a:lstStyle/>
          <a:p>
            <a:r>
              <a:rPr lang="en-GB" dirty="0"/>
              <a:t>Starbucks had been successful in growing its stores and presence in the United Kingdom (UK), and described the profitable growth to investors as something it wanted to build on in other international markets. However, in its 15 years of operations in the UK, the company had paid UK corporate income taxes only once. Using a combination of legal tax avoidance practices (e.g., transfer prices, royalty payments, interest expense), Starbucks UK had effectively shifted taxable income to other Starbucks subsidiaries where it would be taxed at lower rates</a:t>
            </a:r>
            <a:r>
              <a:rPr lang="en-GB" dirty="0" smtClean="0"/>
              <a:t>.</a:t>
            </a:r>
          </a:p>
          <a:p>
            <a:r>
              <a:rPr lang="en-GB" dirty="0">
                <a:hlinkClick r:id="rId2"/>
              </a:rPr>
              <a:t>https://</a:t>
            </a:r>
            <a:r>
              <a:rPr lang="en-GB" dirty="0" smtClean="0">
                <a:hlinkClick r:id="rId2"/>
              </a:rPr>
              <a:t>www.sciencedirect.com/science/article/pii/S0748575115300130</a:t>
            </a:r>
            <a:r>
              <a:rPr lang="en-GB" dirty="0" smtClean="0"/>
              <a:t> </a:t>
            </a:r>
            <a:endParaRPr lang="en-GB" dirty="0"/>
          </a:p>
        </p:txBody>
      </p:sp>
    </p:spTree>
    <p:extLst>
      <p:ext uri="{BB962C8B-B14F-4D97-AF65-F5344CB8AC3E}">
        <p14:creationId xmlns:p14="http://schemas.microsoft.com/office/powerpoint/2010/main" val="942239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CSR in the Public Sector</a:t>
            </a:r>
            <a:br>
              <a:rPr lang="en-GB" dirty="0" smtClean="0"/>
            </a:br>
            <a:endParaRPr lang="en-US" dirty="0"/>
          </a:p>
        </p:txBody>
      </p:sp>
      <p:sp>
        <p:nvSpPr>
          <p:cNvPr id="3" name="Content Placeholder 2"/>
          <p:cNvSpPr>
            <a:spLocks noGrp="1"/>
          </p:cNvSpPr>
          <p:nvPr>
            <p:ph idx="1"/>
          </p:nvPr>
        </p:nvSpPr>
        <p:spPr/>
        <p:txBody>
          <a:bodyPr>
            <a:normAutofit/>
          </a:bodyPr>
          <a:lstStyle/>
          <a:p>
            <a:r>
              <a:rPr lang="en-GB" dirty="0" smtClean="0"/>
              <a:t>How does this apply? </a:t>
            </a:r>
          </a:p>
          <a:p>
            <a:r>
              <a:rPr lang="en-GB" dirty="0" smtClean="0"/>
              <a:t>40 – 50% of governments in some countries supply large amounts of all goods and services, e.g. schools, hospitals and universities.</a:t>
            </a:r>
          </a:p>
          <a:p>
            <a:r>
              <a:rPr lang="en-GB" dirty="0" smtClean="0"/>
              <a:t>Example BBC’s annual CSR annual report.</a:t>
            </a:r>
          </a:p>
          <a:p>
            <a:r>
              <a:rPr lang="en-GB" dirty="0" smtClean="0"/>
              <a:t>Governments try to take an active role in encouraging  and promote CSR in private sector.</a:t>
            </a:r>
          </a:p>
          <a:p>
            <a:r>
              <a:rPr lang="en-GB" dirty="0" smtClean="0"/>
              <a:t>E.G. Ethical Trading Initiative and CSR Academy in UK </a:t>
            </a:r>
            <a:endParaRPr lang="en-US" dirty="0"/>
          </a:p>
        </p:txBody>
      </p:sp>
    </p:spTree>
    <p:extLst>
      <p:ext uri="{BB962C8B-B14F-4D97-AF65-F5344CB8AC3E}">
        <p14:creationId xmlns:p14="http://schemas.microsoft.com/office/powerpoint/2010/main" val="19306467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BBC is committed to running its business in a way that is responsible and which has a positive impact for our licence fee payers.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9552" y="3212976"/>
            <a:ext cx="6348413" cy="3194553"/>
          </a:xfrm>
        </p:spPr>
      </p:pic>
    </p:spTree>
    <p:extLst>
      <p:ext uri="{BB962C8B-B14F-4D97-AF65-F5344CB8AC3E}">
        <p14:creationId xmlns:p14="http://schemas.microsoft.com/office/powerpoint/2010/main" val="17235445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www.bbc.co.uk/responsibility/reports</a:t>
            </a:r>
            <a:r>
              <a:rPr lang="en-GB" dirty="0" smtClean="0"/>
              <a:t> </a:t>
            </a:r>
            <a:endParaRPr lang="en-GB" dirty="0"/>
          </a:p>
        </p:txBody>
      </p:sp>
    </p:spTree>
    <p:extLst>
      <p:ext uri="{BB962C8B-B14F-4D97-AF65-F5344CB8AC3E}">
        <p14:creationId xmlns:p14="http://schemas.microsoft.com/office/powerpoint/2010/main" val="12831514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CSR and Organisational Stakeholders </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‘Stakeholders’ – groups or persons who have a stake, a claim, or an interest in the operations and decisions of the firm. </a:t>
            </a:r>
          </a:p>
          <a:p>
            <a:r>
              <a:rPr lang="en-GB" dirty="0" smtClean="0"/>
              <a:t>EG- shareholders, consumers, employees, suppliers, community, social activists groups.</a:t>
            </a:r>
          </a:p>
          <a:p>
            <a:r>
              <a:rPr lang="en-GB" dirty="0" smtClean="0"/>
              <a:t>Requires Stakeholder management. </a:t>
            </a:r>
          </a:p>
          <a:p>
            <a:r>
              <a:rPr lang="en-GB" dirty="0" smtClean="0"/>
              <a:t>Five major questions:</a:t>
            </a:r>
          </a:p>
          <a:p>
            <a:pPr marL="514350" indent="-514350">
              <a:buFont typeface="+mj-lt"/>
              <a:buAutoNum type="arabicPeriod"/>
            </a:pPr>
            <a:r>
              <a:rPr lang="en-GB" dirty="0" smtClean="0"/>
              <a:t>Who are the stakeholders?</a:t>
            </a:r>
          </a:p>
          <a:p>
            <a:pPr marL="514350" indent="-514350">
              <a:buFont typeface="+mj-lt"/>
              <a:buAutoNum type="arabicPeriod"/>
            </a:pPr>
            <a:r>
              <a:rPr lang="en-GB" dirty="0" smtClean="0"/>
              <a:t>What are their stakes?</a:t>
            </a:r>
          </a:p>
          <a:p>
            <a:pPr marL="514350" indent="-514350">
              <a:buFont typeface="+mj-lt"/>
              <a:buAutoNum type="arabicPeriod"/>
            </a:pPr>
            <a:r>
              <a:rPr lang="en-GB" dirty="0" smtClean="0"/>
              <a:t>What opportunities and challenges are presented by our stakeholders?</a:t>
            </a:r>
          </a:p>
          <a:p>
            <a:pPr marL="514350" indent="-514350">
              <a:buFont typeface="+mj-lt"/>
              <a:buAutoNum type="arabicPeriod"/>
            </a:pPr>
            <a:r>
              <a:rPr lang="en-GB" dirty="0" smtClean="0"/>
              <a:t>What corporate social responsibilities do we have to our stakeholders? (economic, legal, ethical, philanthropic)</a:t>
            </a:r>
          </a:p>
          <a:p>
            <a:pPr marL="514350" indent="-514350">
              <a:buFont typeface="+mj-lt"/>
              <a:buAutoNum type="arabicPeriod"/>
            </a:pPr>
            <a:r>
              <a:rPr lang="en-GB" dirty="0" smtClean="0"/>
              <a:t>What strategies, actions, or decisions would we take to best deal with these responsibilities?</a:t>
            </a: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Moral Management and Stakeholders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First discussed </a:t>
            </a:r>
            <a:r>
              <a:rPr lang="en-GB" smtClean="0"/>
              <a:t>by  Archie Carroll in 1991 </a:t>
            </a:r>
            <a:r>
              <a:rPr lang="en-GB" i="1" smtClean="0"/>
              <a:t>Business </a:t>
            </a:r>
            <a:r>
              <a:rPr lang="en-GB" i="1" dirty="0" smtClean="0"/>
              <a:t>Horizons</a:t>
            </a:r>
          </a:p>
          <a:p>
            <a:r>
              <a:rPr lang="en-GB" dirty="0" smtClean="0"/>
              <a:t>Isolating the ethical component of CSR pyramid in the context of stakeholders.</a:t>
            </a:r>
          </a:p>
          <a:p>
            <a:r>
              <a:rPr lang="en-GB" dirty="0" smtClean="0"/>
              <a:t>Three major approaches –</a:t>
            </a:r>
          </a:p>
          <a:p>
            <a:r>
              <a:rPr lang="en-GB" dirty="0" smtClean="0"/>
              <a:t> immoral management – only concerned with profit and success, exploit opportunities for corporate gain e.g. Charles Keating</a:t>
            </a:r>
          </a:p>
          <a:p>
            <a:r>
              <a:rPr lang="en-GB" dirty="0" smtClean="0"/>
              <a:t>amoral management -  lack ethical awareness, careless and inattentive to the implications of their action, unintentional amorality e.g. Old police qualifications, tobacco industry, MacDonald's.</a:t>
            </a:r>
          </a:p>
          <a:p>
            <a:r>
              <a:rPr lang="en-GB" dirty="0" smtClean="0"/>
              <a:t>moral management- adhere to a high standard of ‘right’ behaviour </a:t>
            </a:r>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2176436626"/>
              </p:ext>
            </p:extLst>
          </p:nvPr>
        </p:nvGraphicFramePr>
        <p:xfrm>
          <a:off x="107504" y="188640"/>
          <a:ext cx="8229600" cy="594868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GB" dirty="0" smtClean="0"/>
                        <a:t>Type of management</a:t>
                      </a:r>
                      <a:endParaRPr lang="en-GB" dirty="0"/>
                    </a:p>
                  </a:txBody>
                  <a:tcPr/>
                </a:tc>
                <a:tc>
                  <a:txBody>
                    <a:bodyPr/>
                    <a:lstStyle/>
                    <a:p>
                      <a:r>
                        <a:rPr lang="en-GB" dirty="0" smtClean="0"/>
                        <a:t>Owner/ Shareholder</a:t>
                      </a:r>
                      <a:endParaRPr lang="en-GB" dirty="0"/>
                    </a:p>
                  </a:txBody>
                  <a:tcPr/>
                </a:tc>
              </a:tr>
              <a:tr h="370840">
                <a:tc>
                  <a:txBody>
                    <a:bodyPr/>
                    <a:lstStyle/>
                    <a:p>
                      <a:r>
                        <a:rPr lang="en-GB" dirty="0" smtClean="0"/>
                        <a:t>Immoral Management </a:t>
                      </a:r>
                    </a:p>
                    <a:p>
                      <a:endParaRPr lang="en-GB" dirty="0" smtClean="0"/>
                    </a:p>
                    <a:p>
                      <a:endParaRPr lang="en-GB" dirty="0" smtClean="0"/>
                    </a:p>
                    <a:p>
                      <a:endParaRPr lang="en-GB" dirty="0" smtClean="0"/>
                    </a:p>
                    <a:p>
                      <a:endParaRPr lang="en-GB" dirty="0" smtClean="0"/>
                    </a:p>
                    <a:p>
                      <a:endParaRPr lang="en-GB" dirty="0" smtClean="0"/>
                    </a:p>
                    <a:p>
                      <a:endParaRPr lang="en-GB" dirty="0" smtClean="0"/>
                    </a:p>
                    <a:p>
                      <a:r>
                        <a:rPr lang="en-GB" dirty="0" smtClean="0"/>
                        <a:t>Amoral</a:t>
                      </a:r>
                      <a:r>
                        <a:rPr lang="en-GB" baseline="0" dirty="0" smtClean="0"/>
                        <a:t> Management</a:t>
                      </a:r>
                    </a:p>
                    <a:p>
                      <a:endParaRPr lang="en-GB" baseline="0" dirty="0" smtClean="0"/>
                    </a:p>
                    <a:p>
                      <a:endParaRPr lang="en-GB" baseline="0" dirty="0" smtClean="0"/>
                    </a:p>
                    <a:p>
                      <a:endParaRPr lang="en-GB" baseline="0" dirty="0" smtClean="0"/>
                    </a:p>
                    <a:p>
                      <a:endParaRPr lang="en-GB" baseline="0" dirty="0" smtClean="0"/>
                    </a:p>
                    <a:p>
                      <a:endParaRPr lang="en-GB" baseline="0" dirty="0" smtClean="0"/>
                    </a:p>
                    <a:p>
                      <a:r>
                        <a:rPr lang="en-GB" baseline="0" dirty="0" smtClean="0"/>
                        <a:t>Moral Management</a:t>
                      </a:r>
                      <a:endParaRPr lang="en-GB" dirty="0" smtClean="0"/>
                    </a:p>
                  </a:txBody>
                  <a:tcPr/>
                </a:tc>
                <a:tc>
                  <a:txBody>
                    <a:bodyPr/>
                    <a:lstStyle/>
                    <a:p>
                      <a:r>
                        <a:rPr lang="en-GB" dirty="0" smtClean="0"/>
                        <a:t>Shareholders are minimally treated and given short shrift. Focus is on maximising positions of executive</a:t>
                      </a:r>
                      <a:r>
                        <a:rPr lang="en-GB" baseline="0" dirty="0" smtClean="0"/>
                        <a:t> groups – maximising executive compensation, perks, benefits, done without shareholders being aware. Self-interest.</a:t>
                      </a:r>
                    </a:p>
                    <a:p>
                      <a:endParaRPr lang="en-GB" baseline="0" dirty="0" smtClean="0"/>
                    </a:p>
                    <a:p>
                      <a:r>
                        <a:rPr lang="en-GB" dirty="0" smtClean="0"/>
                        <a:t>No special thought given</a:t>
                      </a:r>
                      <a:r>
                        <a:rPr lang="en-GB" baseline="0" dirty="0" smtClean="0"/>
                        <a:t> to shareholders: they are there and  must be minimally accommodated. Focus on profit, no ethical consideration, limited to legal requirements.</a:t>
                      </a:r>
                    </a:p>
                    <a:p>
                      <a:endParaRPr lang="en-GB" dirty="0" smtClean="0"/>
                    </a:p>
                    <a:p>
                      <a:r>
                        <a:rPr lang="en-GB" dirty="0" smtClean="0"/>
                        <a:t>Shareholders’ interests is a central factor. The best way to be ethical to shareholders</a:t>
                      </a:r>
                      <a:r>
                        <a:rPr lang="en-GB" baseline="0" dirty="0" smtClean="0"/>
                        <a:t> is to treat all stakeholders in a fair manner. Code of ethics established.</a:t>
                      </a:r>
                      <a:endParaRPr lang="en-GB" dirty="0"/>
                    </a:p>
                  </a:txBody>
                  <a:tcP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3486920543"/>
              </p:ext>
            </p:extLst>
          </p:nvPr>
        </p:nvGraphicFramePr>
        <p:xfrm>
          <a:off x="107504" y="692696"/>
          <a:ext cx="8388424" cy="5125720"/>
        </p:xfrm>
        <a:graphic>
          <a:graphicData uri="http://schemas.openxmlformats.org/drawingml/2006/table">
            <a:tbl>
              <a:tblPr firstRow="1" bandRow="1">
                <a:tableStyleId>{5C22544A-7EE6-4342-B048-85BDC9FD1C3A}</a:tableStyleId>
              </a:tblPr>
              <a:tblGrid>
                <a:gridCol w="4194212"/>
                <a:gridCol w="4194212"/>
              </a:tblGrid>
              <a:tr h="370840">
                <a:tc>
                  <a:txBody>
                    <a:bodyPr/>
                    <a:lstStyle/>
                    <a:p>
                      <a:r>
                        <a:rPr lang="en-GB" dirty="0" smtClean="0"/>
                        <a:t>Type of management</a:t>
                      </a:r>
                      <a:endParaRPr lang="en-GB" dirty="0"/>
                    </a:p>
                  </a:txBody>
                  <a:tcPr marL="70538" marR="70538"/>
                </a:tc>
                <a:tc>
                  <a:txBody>
                    <a:bodyPr/>
                    <a:lstStyle/>
                    <a:p>
                      <a:r>
                        <a:rPr lang="en-GB" dirty="0" smtClean="0"/>
                        <a:t>Employee</a:t>
                      </a:r>
                      <a:endParaRPr lang="en-GB" dirty="0"/>
                    </a:p>
                  </a:txBody>
                  <a:tcPr marL="70538" marR="70538"/>
                </a:tc>
              </a:tr>
              <a:tr h="370840">
                <a:tc>
                  <a:txBody>
                    <a:bodyPr/>
                    <a:lstStyle/>
                    <a:p>
                      <a:r>
                        <a:rPr lang="en-GB" dirty="0" smtClean="0"/>
                        <a:t>Immoral Management</a:t>
                      </a:r>
                    </a:p>
                    <a:p>
                      <a:endParaRPr lang="en-GB" dirty="0" smtClean="0"/>
                    </a:p>
                    <a:p>
                      <a:endParaRPr lang="en-GB" dirty="0" smtClean="0"/>
                    </a:p>
                    <a:p>
                      <a:endParaRPr lang="en-GB" dirty="0" smtClean="0"/>
                    </a:p>
                    <a:p>
                      <a:endParaRPr lang="en-GB" dirty="0" smtClean="0"/>
                    </a:p>
                    <a:p>
                      <a:endParaRPr lang="en-GB" dirty="0" smtClean="0"/>
                    </a:p>
                    <a:p>
                      <a:r>
                        <a:rPr lang="en-GB" dirty="0" smtClean="0"/>
                        <a:t>Amoral Management</a:t>
                      </a:r>
                    </a:p>
                    <a:p>
                      <a:endParaRPr lang="en-GB" dirty="0" smtClean="0"/>
                    </a:p>
                    <a:p>
                      <a:endParaRPr lang="en-GB" dirty="0" smtClean="0"/>
                    </a:p>
                    <a:p>
                      <a:endParaRPr lang="en-GB" dirty="0" smtClean="0"/>
                    </a:p>
                    <a:p>
                      <a:endParaRPr lang="en-GB" dirty="0" smtClean="0"/>
                    </a:p>
                    <a:p>
                      <a:endParaRPr lang="en-GB" dirty="0" smtClean="0"/>
                    </a:p>
                    <a:p>
                      <a:r>
                        <a:rPr lang="en-GB" dirty="0" smtClean="0"/>
                        <a:t>Moral</a:t>
                      </a:r>
                      <a:r>
                        <a:rPr lang="en-GB" baseline="0" dirty="0" smtClean="0"/>
                        <a:t> Management</a:t>
                      </a:r>
                      <a:endParaRPr lang="en-GB" dirty="0"/>
                    </a:p>
                  </a:txBody>
                  <a:tcPr marL="70538" marR="70538"/>
                </a:tc>
                <a:tc>
                  <a:txBody>
                    <a:bodyPr/>
                    <a:lstStyle/>
                    <a:p>
                      <a:r>
                        <a:rPr lang="en-GB" dirty="0" smtClean="0"/>
                        <a:t>Viewed</a:t>
                      </a:r>
                      <a:r>
                        <a:rPr lang="en-GB" baseline="0" dirty="0" smtClean="0"/>
                        <a:t> as factors of production to be used and exploited for gain of company. No concern for employee needs/rights/expectations.</a:t>
                      </a:r>
                    </a:p>
                    <a:p>
                      <a:endParaRPr lang="en-GB" baseline="0" dirty="0" smtClean="0"/>
                    </a:p>
                    <a:p>
                      <a:endParaRPr lang="en-GB" baseline="0" dirty="0" smtClean="0"/>
                    </a:p>
                    <a:p>
                      <a:r>
                        <a:rPr lang="en-GB" baseline="0" dirty="0" smtClean="0"/>
                        <a:t>Treated as law requires. Still seen as factors of production but remunerative approach used. Self –interest to treating employees with minimal respect.</a:t>
                      </a:r>
                    </a:p>
                    <a:p>
                      <a:endParaRPr lang="en-GB" baseline="0" dirty="0" smtClean="0"/>
                    </a:p>
                    <a:p>
                      <a:endParaRPr lang="en-GB" baseline="0" dirty="0" smtClean="0"/>
                    </a:p>
                    <a:p>
                      <a:r>
                        <a:rPr lang="en-GB" baseline="0" dirty="0" smtClean="0"/>
                        <a:t>A human resource to be treated with respect and dignity. Mutual confidence and respect. Rights given maximum concern. Mutual confidence</a:t>
                      </a:r>
                      <a:endParaRPr lang="en-GB" dirty="0"/>
                    </a:p>
                  </a:txBody>
                  <a:tcPr marL="70538" marR="70538"/>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3459937822"/>
              </p:ext>
            </p:extLst>
          </p:nvPr>
        </p:nvGraphicFramePr>
        <p:xfrm>
          <a:off x="323528" y="548680"/>
          <a:ext cx="8388424" cy="4851400"/>
        </p:xfrm>
        <a:graphic>
          <a:graphicData uri="http://schemas.openxmlformats.org/drawingml/2006/table">
            <a:tbl>
              <a:tblPr firstRow="1" bandRow="1">
                <a:tableStyleId>{5C22544A-7EE6-4342-B048-85BDC9FD1C3A}</a:tableStyleId>
              </a:tblPr>
              <a:tblGrid>
                <a:gridCol w="4194212"/>
                <a:gridCol w="4194212"/>
              </a:tblGrid>
              <a:tr h="370840">
                <a:tc>
                  <a:txBody>
                    <a:bodyPr/>
                    <a:lstStyle/>
                    <a:p>
                      <a:r>
                        <a:rPr lang="en-GB" dirty="0" smtClean="0"/>
                        <a:t>Type of Management</a:t>
                      </a:r>
                      <a:endParaRPr lang="en-GB" dirty="0"/>
                    </a:p>
                  </a:txBody>
                  <a:tcPr marL="70538" marR="70538"/>
                </a:tc>
                <a:tc>
                  <a:txBody>
                    <a:bodyPr/>
                    <a:lstStyle/>
                    <a:p>
                      <a:r>
                        <a:rPr lang="en-GB" dirty="0" smtClean="0"/>
                        <a:t>Customer</a:t>
                      </a:r>
                      <a:endParaRPr lang="en-GB" dirty="0"/>
                    </a:p>
                  </a:txBody>
                  <a:tcPr marL="70538" marR="70538"/>
                </a:tc>
              </a:tr>
              <a:tr h="370840">
                <a:tc>
                  <a:txBody>
                    <a:bodyPr/>
                    <a:lstStyle/>
                    <a:p>
                      <a:r>
                        <a:rPr lang="en-GB" dirty="0" smtClean="0"/>
                        <a:t>Immoral Management</a:t>
                      </a:r>
                    </a:p>
                    <a:p>
                      <a:endParaRPr lang="en-GB" dirty="0" smtClean="0"/>
                    </a:p>
                    <a:p>
                      <a:endParaRPr lang="en-GB" dirty="0" smtClean="0"/>
                    </a:p>
                    <a:p>
                      <a:endParaRPr lang="en-GB" dirty="0" smtClean="0"/>
                    </a:p>
                    <a:p>
                      <a:endParaRPr lang="en-GB" dirty="0" smtClean="0"/>
                    </a:p>
                    <a:p>
                      <a:r>
                        <a:rPr lang="en-GB" dirty="0" smtClean="0"/>
                        <a:t>Amoral Management</a:t>
                      </a:r>
                    </a:p>
                    <a:p>
                      <a:endParaRPr lang="en-GB" dirty="0" smtClean="0"/>
                    </a:p>
                    <a:p>
                      <a:endParaRPr lang="en-GB" dirty="0" smtClean="0"/>
                    </a:p>
                    <a:p>
                      <a:endParaRPr lang="en-GB" dirty="0" smtClean="0"/>
                    </a:p>
                    <a:p>
                      <a:endParaRPr lang="en-GB" dirty="0" smtClean="0"/>
                    </a:p>
                    <a:p>
                      <a:endParaRPr lang="en-GB" dirty="0" smtClean="0"/>
                    </a:p>
                    <a:p>
                      <a:r>
                        <a:rPr lang="en-GB" dirty="0" smtClean="0"/>
                        <a:t>Moral</a:t>
                      </a:r>
                      <a:r>
                        <a:rPr lang="en-GB" baseline="0" dirty="0" smtClean="0"/>
                        <a:t> Management</a:t>
                      </a:r>
                      <a:endParaRPr lang="en-GB" dirty="0"/>
                    </a:p>
                  </a:txBody>
                  <a:tcPr marL="70538" marR="70538"/>
                </a:tc>
                <a:tc>
                  <a:txBody>
                    <a:bodyPr/>
                    <a:lstStyle/>
                    <a:p>
                      <a:r>
                        <a:rPr lang="en-GB" dirty="0" smtClean="0"/>
                        <a:t>Viewed</a:t>
                      </a:r>
                      <a:r>
                        <a:rPr lang="en-GB" baseline="0" dirty="0" smtClean="0"/>
                        <a:t> as opportunities to be exploited for corporate gain. Active intent to deceive/ cheat and mislead. Customer taken advantage of at all points.</a:t>
                      </a:r>
                    </a:p>
                    <a:p>
                      <a:endParaRPr lang="en-GB" baseline="0" dirty="0" smtClean="0"/>
                    </a:p>
                    <a:p>
                      <a:r>
                        <a:rPr lang="en-GB" baseline="0" dirty="0" smtClean="0"/>
                        <a:t>Does not think through the ethical consequences of its actions. Makes decisions that comply with the law an to make profit. Does not focus on what is fair for the customer.</a:t>
                      </a:r>
                    </a:p>
                    <a:p>
                      <a:endParaRPr lang="en-GB" baseline="0" dirty="0" smtClean="0"/>
                    </a:p>
                    <a:p>
                      <a:r>
                        <a:rPr lang="en-GB" dirty="0" smtClean="0"/>
                        <a:t>Viewed as an equal partner in the transaction</a:t>
                      </a:r>
                      <a:r>
                        <a:rPr lang="en-GB" baseline="0" dirty="0" smtClean="0"/>
                        <a:t> Customer treated fairly and needs considered. Rights honoured.</a:t>
                      </a:r>
                      <a:endParaRPr lang="en-GB" dirty="0"/>
                    </a:p>
                  </a:txBody>
                  <a:tcPr marL="70538" marR="70538"/>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4179707519"/>
              </p:ext>
            </p:extLst>
          </p:nvPr>
        </p:nvGraphicFramePr>
        <p:xfrm>
          <a:off x="179512" y="548680"/>
          <a:ext cx="8604448" cy="5125720"/>
        </p:xfrm>
        <a:graphic>
          <a:graphicData uri="http://schemas.openxmlformats.org/drawingml/2006/table">
            <a:tbl>
              <a:tblPr firstRow="1" bandRow="1">
                <a:tableStyleId>{5C22544A-7EE6-4342-B048-85BDC9FD1C3A}</a:tableStyleId>
              </a:tblPr>
              <a:tblGrid>
                <a:gridCol w="4302224"/>
                <a:gridCol w="4302224"/>
              </a:tblGrid>
              <a:tr h="370840">
                <a:tc>
                  <a:txBody>
                    <a:bodyPr/>
                    <a:lstStyle/>
                    <a:p>
                      <a:r>
                        <a:rPr lang="en-GB" dirty="0" smtClean="0"/>
                        <a:t>Type of Management</a:t>
                      </a:r>
                      <a:endParaRPr lang="en-GB" dirty="0"/>
                    </a:p>
                  </a:txBody>
                  <a:tcPr marL="70538" marR="70538"/>
                </a:tc>
                <a:tc>
                  <a:txBody>
                    <a:bodyPr/>
                    <a:lstStyle/>
                    <a:p>
                      <a:r>
                        <a:rPr lang="en-GB" dirty="0" smtClean="0"/>
                        <a:t>Local Community</a:t>
                      </a:r>
                      <a:endParaRPr lang="en-GB" dirty="0"/>
                    </a:p>
                  </a:txBody>
                  <a:tcPr marL="70538" marR="70538"/>
                </a:tc>
              </a:tr>
              <a:tr h="370840">
                <a:tc>
                  <a:txBody>
                    <a:bodyPr/>
                    <a:lstStyle/>
                    <a:p>
                      <a:r>
                        <a:rPr lang="en-GB" dirty="0" smtClean="0"/>
                        <a:t/>
                      </a:r>
                      <a:br>
                        <a:rPr lang="en-GB" dirty="0" smtClean="0"/>
                      </a:br>
                      <a:r>
                        <a:rPr lang="en-GB" dirty="0" smtClean="0"/>
                        <a:t>Immoral Management</a:t>
                      </a:r>
                    </a:p>
                    <a:p>
                      <a:endParaRPr lang="en-GB" dirty="0" smtClean="0"/>
                    </a:p>
                    <a:p>
                      <a:endParaRPr lang="en-GB" dirty="0" smtClean="0"/>
                    </a:p>
                    <a:p>
                      <a:endParaRPr lang="en-GB" dirty="0" smtClean="0"/>
                    </a:p>
                    <a:p>
                      <a:endParaRPr lang="en-GB" dirty="0" smtClean="0"/>
                    </a:p>
                    <a:p>
                      <a:r>
                        <a:rPr lang="en-GB" dirty="0" smtClean="0"/>
                        <a:t>Amoral Management</a:t>
                      </a:r>
                    </a:p>
                    <a:p>
                      <a:endParaRPr lang="en-GB" dirty="0" smtClean="0"/>
                    </a:p>
                    <a:p>
                      <a:endParaRPr lang="en-GB" dirty="0" smtClean="0"/>
                    </a:p>
                    <a:p>
                      <a:endParaRPr lang="en-GB" dirty="0" smtClean="0"/>
                    </a:p>
                    <a:p>
                      <a:endParaRPr lang="en-GB" dirty="0" smtClean="0"/>
                    </a:p>
                    <a:p>
                      <a:endParaRPr lang="en-GB" dirty="0" smtClean="0"/>
                    </a:p>
                    <a:p>
                      <a:r>
                        <a:rPr lang="en-GB" dirty="0" smtClean="0"/>
                        <a:t>Moral Management</a:t>
                      </a:r>
                    </a:p>
                    <a:p>
                      <a:endParaRPr lang="en-GB" dirty="0" smtClean="0"/>
                    </a:p>
                    <a:p>
                      <a:endParaRPr lang="en-GB" dirty="0"/>
                    </a:p>
                  </a:txBody>
                  <a:tcPr marL="70538" marR="70538"/>
                </a:tc>
                <a:tc>
                  <a:txBody>
                    <a:bodyPr/>
                    <a:lstStyle/>
                    <a:p>
                      <a:endParaRPr lang="en-GB" dirty="0" smtClean="0"/>
                    </a:p>
                    <a:p>
                      <a:r>
                        <a:rPr lang="en-GB" dirty="0" smtClean="0"/>
                        <a:t>Exploits to the fullest, pollutes the environment. Disregards communities needs, takes advantage of its resources and</a:t>
                      </a:r>
                      <a:r>
                        <a:rPr lang="en-GB" baseline="0" dirty="0" smtClean="0"/>
                        <a:t> does not give anything in return.</a:t>
                      </a:r>
                    </a:p>
                    <a:p>
                      <a:endParaRPr lang="en-GB" baseline="0" dirty="0" smtClean="0"/>
                    </a:p>
                    <a:p>
                      <a:r>
                        <a:rPr lang="en-GB" baseline="0" dirty="0" smtClean="0"/>
                        <a:t>Does not take needs into business decision making. Assumed to be irrelevant to business decisions. Legal considerations are followed but nothing more. </a:t>
                      </a:r>
                    </a:p>
                    <a:p>
                      <a:endParaRPr lang="en-GB" baseline="0" dirty="0" smtClean="0"/>
                    </a:p>
                    <a:p>
                      <a:r>
                        <a:rPr lang="en-GB" baseline="0" dirty="0" smtClean="0"/>
                        <a:t> see community as vital. Seeks to be a leading citizen gets actively involved and helps institutions. Sees community and company goals as mutually interdependent.</a:t>
                      </a:r>
                      <a:endParaRPr lang="en-GB" dirty="0"/>
                    </a:p>
                  </a:txBody>
                  <a:tcPr marL="70538" marR="70538"/>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p:txBody>
          <a:bodyPr>
            <a:normAutofit/>
          </a:bodyPr>
          <a:lstStyle/>
          <a:p>
            <a:r>
              <a:rPr lang="en-GB" dirty="0" smtClean="0"/>
              <a:t>Pyramid theory – economic, legal, </a:t>
            </a:r>
            <a:r>
              <a:rPr lang="en-GB" dirty="0"/>
              <a:t>e</a:t>
            </a:r>
            <a:r>
              <a:rPr lang="en-GB" dirty="0" smtClean="0"/>
              <a:t>thical, philanthropic. Depends on firm’s size, management philosophy, corporate strategy, industry characteristics, the economy.</a:t>
            </a:r>
          </a:p>
          <a:p>
            <a:r>
              <a:rPr lang="en-GB" dirty="0" smtClean="0"/>
              <a:t>Stakeholder management – needed to organise and analyse its decision making.</a:t>
            </a:r>
          </a:p>
          <a:p>
            <a:r>
              <a:rPr lang="en-GB" dirty="0" smtClean="0"/>
              <a:t>Moral Management – provides the </a:t>
            </a:r>
            <a:r>
              <a:rPr lang="en-GB" smtClean="0"/>
              <a:t>best exemplar </a:t>
            </a:r>
            <a:r>
              <a:rPr lang="en-GB" dirty="0" smtClean="0"/>
              <a:t>for a business and a standard to attain to. </a:t>
            </a:r>
            <a:endParaRPr lang="en-GB" dirty="0"/>
          </a:p>
        </p:txBody>
      </p:sp>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169</TotalTime>
  <Words>1614</Words>
  <Application>Microsoft Office PowerPoint</Application>
  <PresentationFormat>On-screen Show (4:3)</PresentationFormat>
  <Paragraphs>199</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Trebuchet MS</vt:lpstr>
      <vt:lpstr>Wingdings 3</vt:lpstr>
      <vt:lpstr>Facet</vt:lpstr>
      <vt:lpstr>CSR</vt:lpstr>
      <vt:lpstr>What is Corporate Social Responsibility?</vt:lpstr>
      <vt:lpstr>Core Characteristics of CSR</vt:lpstr>
      <vt:lpstr> The Pyramid of CSR Archie Carroll </vt:lpstr>
      <vt:lpstr>Economic and Legal Responsibilities</vt:lpstr>
      <vt:lpstr>PowerPoint Presentation</vt:lpstr>
      <vt:lpstr>Ethical and Philanthropic Responsibilities</vt:lpstr>
      <vt:lpstr>PowerPoint Presentation</vt:lpstr>
      <vt:lpstr>PowerPoint Presentation</vt:lpstr>
      <vt:lpstr>PowerPoint Presentation</vt:lpstr>
      <vt:lpstr>CSR in Different Organisational Contexts </vt:lpstr>
      <vt:lpstr>PowerPoint Presentation</vt:lpstr>
      <vt:lpstr>PowerPoint Presentation</vt:lpstr>
      <vt:lpstr>What does ethically sourcing mean? </vt:lpstr>
      <vt:lpstr>Starbucks Falls Short on Environmental Commitments Reports suggest that caffeine lovers’ iconic mermaid may not be so green after all - single-use plastic cups  </vt:lpstr>
      <vt:lpstr>Starbucks: Social responsibility and tax avoidance</vt:lpstr>
      <vt:lpstr> CSR in the Public Sector </vt:lpstr>
      <vt:lpstr>The BBC is committed to running its business in a way that is responsible and which has a positive impact for our licence fee payers.</vt:lpstr>
      <vt:lpstr>PowerPoint Presentation</vt:lpstr>
      <vt:lpstr>CSR and Organisational Stakeholders </vt:lpstr>
      <vt:lpstr>Moral Management and Stakeholders</vt:lpstr>
      <vt:lpstr>PowerPoint Presentation</vt:lpstr>
      <vt:lpstr>PowerPoint Presentation</vt:lpstr>
      <vt:lpstr>PowerPoint Presentation</vt:lpstr>
      <vt:lpstr>PowerPoint Presentation</vt:lpstr>
      <vt:lpstr>Conclusion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CSR</dc:title>
  <dc:creator>stevew</dc:creator>
  <cp:lastModifiedBy>Bronwen Williams</cp:lastModifiedBy>
  <cp:revision>37</cp:revision>
  <dcterms:created xsi:type="dcterms:W3CDTF">2010-11-03T18:51:51Z</dcterms:created>
  <dcterms:modified xsi:type="dcterms:W3CDTF">2019-01-08T12:21:35Z</dcterms:modified>
</cp:coreProperties>
</file>