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2"/>
  </p:notesMasterIdLst>
  <p:sldIdLst>
    <p:sldId id="295"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Lst>
  <p:sldSz cx="18288000" cy="10287000"/>
  <p:notesSz cx="6858000" cy="9144000"/>
  <p:embeddedFontLst>
    <p:embeddedFont>
      <p:font typeface="Luktao Bold" panose="020B0604020202020204" charset="-34"/>
      <p:regular r:id="rId43"/>
    </p:embeddedFont>
    <p:embeddedFont>
      <p:font typeface="Raleway Bold" panose="020B0604020202020204" charset="0"/>
      <p:regular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01403E-10E9-440E-AA58-C413A66A25CC}" v="7" dt="2025-11-01T22:55:40.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1" d="100"/>
          <a:sy n="51" d="100"/>
        </p:scale>
        <p:origin x="72" y="9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is a critical study of Microsoft HR practices within the context of DEI, international operation and recruitment, current policies, role played by line managers, strategic alignment of organizational goals, challenges and recommendations aimed at improving overall HR effectiveness and strategic impact.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annual Global Diversity and Inclusion Report by Microsoft demonstrates that the company is transparent concerning DEI. By 2024, it has 31.6 per cent and 27.2 per cent women in its workforce and technical roles respectively. It promotes the Employee Resource Groups and inclusive benefits, but the recent developments suggest the potential tension in its DEI dedication (McIntyre, 2024; Microsoft, 2024b).</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Implementation of DEI requires the involvement of line managers who will support diverse teams, facilitate inclusive decisions, and overcome biases. However, most of them do not have DEI performance measures, and the culture competence training is irregular. Their lack of buy-in and skill development will mean that, without them, DEI initiatives will only be symbolic, but not active (Russen and Dawson,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DEI is the primary part of the vision of Microsoft to empower every person and organization (McIntyre, 2024). Multicultural teams lead to innovation and interest and retention of underrepresented talent. An empowered DEI position would build employer branding and ESG/CSR commitments, which would strengthen Microsoft in a socially responsible economy.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reductions in the 2024 Microsoft DEI layoff provoked the panic of dwindling inclusion (Colvin, 2024). The share of female exits was 32.7% and the turnover rates of Black and Latinx employees were higher (Keenan, 2024). Though recruitment is robust, retention of the underrepresented groups is a significant problem.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Our suggestions include the reestablishment of an independent DEI unit with effective leadership, the implementation of DEI KPIs in the process of line manager assessment, and an open reporting on DEI by means of dashboards and annual report. Moreover, Microsoft must invest in accountability and program-based DEI training and mentorship to make it embedded in its culture.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centralized HR system of Microsoft enables it to adapt regionally in terms of legal and cultural variations. It has a flexible work policy, which focuses on trust and autonomy (Reuters, 2025). Nevertheless, since 2026, workers should work in-office at least three days per week, which means that the attention is diverted to face-to-face cooperation.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Line managers at Microsoft mediate between HQ policies and local operations and adjust HR practices to the local cultures and laws (Microsoft, 2022). They adhere to GDPR and worker rights in the EU, and in Asia, other norms that need sensitivity. They also ensure unity on culturally diverse, distributed teams.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International HR practices align closely with Microsoft’s corporate mission: delivering innovation at scale, across geographies. By enabling talent mobility, cross-border deployment, and consistent HR standards, HR contributes to global competitiveness (Samson, 2023). These are the practices that support the Microsoft digital strategy AI, cloud, sustainability because it makes global teams share capability, culture, and responsiveness. The cohesive HR systems contribute to the establishment of shared values and facilitating the enlargement of strategic programs on a cross-market basis.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 is the burden of visa and compliance: the dependency of Microsoft on foreign talent attracted the attention, and the company has rejected the fact that layoffs are associated with H-1B utilization (Sadovi, 2025). A second one is geopolitical volatility and regulatory fragmentation like restrictions of the cross-border data flow, AI regulation in the EU, or the U.S. and China tensions on personnel policies and data management. Lastly, the operation of the hybrid, globally dispersed teams causes friction in coordination, disconnection in culture, and variation in the execution processes across the regions.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interpret the global HR environment of Microsoft, the cultural dimensions of Hofstede can be used to describe the influence of national value systems: power distance, individualism vs collectivism, uncertainty avoidance on the dynamics of teams, leadership and Hr acceptance in different nations. In the meantime, geocentric approach to staffing is a style that assumes that the finest talent must be located regardless of the country of origin by combining global uniformity with local adaptability (Kalapapa, Dappa and Dappa, 2024). This model assists in strategic mobility and learning within the international operations in Microsoft.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begin with, Microsoft needs to build a Global HR Academy to equip line managers with cultural intelligence, regulatory literacy, and virtual leadership skills (Caligiuri et al., 2019). Second, it is recommended that the company should increase remote-first hiring models, where possible, permitting jobs to be location-agnostic, so that visa bottlenecks are minimized (Weir, Farrell and Murtagh, 2019). Third, Microsoft needs to consider switching to digital HR dashboards an integrated platform to trace global compliance, mobility flows and adherence to HR policies that facilitate active governance and alignment across regions.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minimize bias, Microsoft has implemented an Inclusive Hiring Model that focuses on skills instead of credentials (Kawamoto, 2023). Structured evaluations and artificial intelligence improve justice. Best practices such as Neurodiversity Hiring (Microsoft, 2023), Disability Hiring, and the LEAP apprenticeship (Microsoft, 2022) increase the access of diverse and nontraditional talent and enhance recruitment inclusivity.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Job requirements are established by line managers, form panels, and supervise the recruitment process to ensure technical and cultural fit (Løkke, Villadsen and Bach, 2023). But unfair hiring practices may be supported by unconscious bias and non-diverse panels.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recruitment strategy of Microsoft is strongly connected with the main business thrusts of the company: cloud computing, AI, and digital transformation (e.g. Azure, Copilot) (Microsoft, 2024a). In turn, the capabilities of recruiting teams aim to identify candidates whose capabilities, according to the Resource-Based View (RBV), need to produce sustainable value: human capital has to be valuable, difficult to imitate, and hard to replace. Adaptiveness, learning orientation, and innovation Hiring driven by competitive advantage can be developed in the long term in changing technology areas (Lubis, 2022).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Microsoft faces a number of recruitment issues. To begin with, the world faces a global lack of tech talent, which serves as a competitive advantage: jobs in the domains of cloud and AI are especially difficult to occupy (Boffa, 2022). Second, long or opaque hiring processes lead to the loss of candidates in a talent pipeline. Third, algorithmic recruiting tools can be biased, more favoring familiar faces or exaggerating implicit bias, thus disadvantaging an atypical candidate (Parasurama and Ipeirotis, 2025).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recruitment process at Microsoft is harmonized with two recruiting models: the ASA Model, where companies recruit and retain employees that fit their culture (which can be restrictive to diversity unless controlled), and the Employer Branding Theory, where Microsoft is portrayed as an inclusive and purpose-driven employer that attracts and keeps diverse and quality talents (Azhar et al., 2024).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Microsoft can enhance hiring by subjecting the AI bias audit and recruiter training to have fair screening. Diverse talent can be attracted by expanding the employer branding in the emerging markets via localized campaigns. Monitoring sourcing ROI and candidate drop-off with the help of data analytics enhances efficiency and experience. The steps increase transparency, inclusion, and strategic planning of the workforce.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system at Microsoft focuses on agile performance review based on constant feedback, OKRs, and journals (Trisca, 2025). The digital framework with the help of Dynamics 365 and Viva Goals allows improving transparency, continuous development, and alignment with strategic business goals on a global level.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Linear managers make performance management operational by connecting organisational strategy with personal achievement, promoting development discussions, ensuring worldwide consistency and supporting feedback culture through ongoing continuous connections, rather than the customary annual appraisals.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The performance framework supports the strategic priorities of innovation, learning, and engagement of Microsoft. Ongoing communication instills responsibility in the work processes, which bolsters uniformity in international standards and quantifiable performance results in favor of corporate competitiveness.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Some of the challenges involve balancing performance accountability with fairness, handling of various cultural expectations, avert bias, managerial workload, and making sure that data systems complement, not complicate evaluation and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HR tech transformation at Microsoft modernises its ecosystem with AI, automation and analytics, replacing fragmented systems with an integrated platform that helps it scale, operate globally and provide employees with a better experience.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Introduction of HR technology enables line managers to have real-time data and tools and collaborate with IT. Managers will act as facilitators of digital processes, competencies planning and staff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HR technology programs at Microsoft are consistent with business strategy as they allow visibility of skills, flexibility of employees, real time analytics and uniform service provision around the world- HR is no longer perceived as a supporting capability but as a strategic facilitator.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Even though HR technology has great advantages, Microsoft needs to contend with cross department integration, data ethics, change management, moving to a new legacy system and keeping a human-centred leadership with automation.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maximize the impact of HR technology, Microsoft ought to establish HR-tech integration, upskill its stakeholders worldwide, embrace ethical standards of AI, roll out analytics to talent mobility and integrate a step-by-step rollout approach to reduce risk and improve user adoption.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DEI enhances talent acquisition and retention. International HR guarantees that there is an application of policies worldwide without interfering with the local cultures. Recruitment attracts experienced and diverse workforce in accordance with strategy. Collectively, all these HR functions assist Microsoft in being innovative, cultural, and competitive.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39</a:t>
            </a:fld>
            <a:endParaRPr lang="cs-CZ"/>
          </a:p>
        </p:txBody>
      </p:sp>
    </p:spTree>
    <p:extLst>
      <p:ext uri="{BB962C8B-B14F-4D97-AF65-F5344CB8AC3E}">
        <p14:creationId xmlns:p14="http://schemas.microsoft.com/office/powerpoint/2010/main" val="6982953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3.sv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3.sv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2.xml.rels><?xml version="1.0" encoding="UTF-8" standalone="yes"?>
<Relationships xmlns="http://schemas.openxmlformats.org/package/2006/relationships"><Relationship Id="rId3" Type="http://schemas.openxmlformats.org/officeDocument/2006/relationships/hyperlink" Target="https://joshbersin.com/2025/04/microsoft-launches-people-skills-in-copilot-altering-the-hr-tech-market/?utm_source=chatgpt.com"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4.xml.rels><?xml version="1.0" encoding="UTF-8" standalone="yes"?>
<Relationships xmlns="http://schemas.openxmlformats.org/package/2006/relationships"><Relationship Id="rId3" Type="http://schemas.openxmlformats.org/officeDocument/2006/relationships/hyperlink" Target="https://techcommunity.microsoft.com/blog/microsoftvivablog/research-drop-investing-in-hr--it-collaboration-to-drive-successful-ai-transform/4389565?utm_source=chatgpt.com"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hyperlink" Target="https://doi.org/10.1016/j.jwb.2018.09.002" TargetMode="External"/><Relationship Id="rId13" Type="http://schemas.openxmlformats.org/officeDocument/2006/relationships/hyperlink" Target="https://hrexecutive.com/inclusive-hiring-practice-yields-concrete-results-for-microsoft/" TargetMode="External"/><Relationship Id="rId3" Type="http://schemas.openxmlformats.org/officeDocument/2006/relationships/hyperlink" Target="https://doi.org/10.1016/j.ijhm.2023.103618" TargetMode="External"/><Relationship Id="rId7" Type="http://schemas.openxmlformats.org/officeDocument/2006/relationships/hyperlink" Target="https://www.microsoft.com/insidetrack/blog/digitally-transforming-microsoft-our-it-journey/" TargetMode="External"/><Relationship Id="rId12" Type="http://schemas.openxmlformats.org/officeDocument/2006/relationships/hyperlink" Target="https://www.arcnjournals.org/images/67321425661121.pdf" TargetMode="External"/><Relationship Id="rId17" Type="http://schemas.openxmlformats.org/officeDocument/2006/relationships/hyperlink" Target="https://www.i4cp.com/productivity-blog/growth-mindset-kathleen-hogan-on-how-microsofts-culture-continues-to-drive-innovation-and-high-performance" TargetMode="External"/><Relationship Id="rId2" Type="http://schemas.openxmlformats.org/officeDocument/2006/relationships/notesSlide" Target="../notesSlides/notesSlide29.xml"/><Relationship Id="rId16" Type="http://schemas.openxmlformats.org/officeDocument/2006/relationships/hyperlink" Target="https://doi.org/10.54518/rh.2.6.2022.587-596" TargetMode="External"/><Relationship Id="rId1" Type="http://schemas.openxmlformats.org/officeDocument/2006/relationships/slideLayout" Target="../slideLayouts/slideLayout7.xml"/><Relationship Id="rId6" Type="http://schemas.openxmlformats.org/officeDocument/2006/relationships/hyperlink" Target="https://www.revolentgroup.com/blog/hiring-microsoft-cloud-talent-challenges-and-solutions/" TargetMode="External"/><Relationship Id="rId11" Type="http://schemas.openxmlformats.org/officeDocument/2006/relationships/hyperlink" Target="https://joshbersin.com/2025/04/microsoft-launches-people-skills-in-copilot-altering-the-hr-tech-market" TargetMode="External"/><Relationship Id="rId5" Type="http://schemas.openxmlformats.org/officeDocument/2006/relationships/hyperlink" Target="https://techcommunity.microsoft.com/blog/microsoftvivablog/research-drop-investing-in-hr--it-collaboration-to-drive-successful-ai-transform/4389565" TargetMode="External"/><Relationship Id="rId15" Type="http://schemas.openxmlformats.org/officeDocument/2006/relationships/hyperlink" Target="https://doi.org/10.1177/00910260221146145" TargetMode="External"/><Relationship Id="rId10" Type="http://schemas.openxmlformats.org/officeDocument/2006/relationships/hyperlink" Target="https://www.hrgrapevine.com/us/content/article/2025-04-23-new-microsoft-cpo-outlines-stricter-rules-for-underperformance" TargetMode="External"/><Relationship Id="rId4" Type="http://schemas.openxmlformats.org/officeDocument/2006/relationships/hyperlink" Target="https://www.bloomberg.com/news/articles/2024-10-23/microsoft-is-struggling-to-retain-women-minority-employees" TargetMode="External"/><Relationship Id="rId9" Type="http://schemas.openxmlformats.org/officeDocument/2006/relationships/hyperlink" Target="https://www.hrdive.com/news/dei-cuts-microsoft-woke-backlash/722281/" TargetMode="External"/><Relationship Id="rId14" Type="http://schemas.openxmlformats.org/officeDocument/2006/relationships/hyperlink" Target="https://peopleofcolorintech.com/articles/microsoft-is-struggling-to-retain-black-latine-and-female-employees"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news.microsoft.com/wp-content/uploads/prod/sites/658/2024/05/How-Microsoft-is-reinventing-HR-with-Microsoft-Copilot.pdf" TargetMode="External"/><Relationship Id="rId13" Type="http://schemas.openxmlformats.org/officeDocument/2006/relationships/hyperlink" Target="https://careers.microsoft.com/v2/global/en/flexible-work" TargetMode="External"/><Relationship Id="rId18" Type="http://schemas.openxmlformats.org/officeDocument/2006/relationships/hyperlink" Target="https://papers.ssrn.com/sol3/papers.cfm?abstract_id=5247668" TargetMode="External"/><Relationship Id="rId3" Type="http://schemas.openxmlformats.org/officeDocument/2006/relationships/hyperlink" Target="https://blogs.microsoft.com/blog/2024/10/23/microsofts-2024-global-diversity-inclusion-report-our-most-global-transparent-report-yet" TargetMode="External"/><Relationship Id="rId21" Type="http://schemas.openxmlformats.org/officeDocument/2006/relationships/hyperlink" Target="https://ruralization.eu/wp-content/uploads/2022/06/D5.2_Remote-work-as-a-promising-practice-to-attract-newcomers-to-rural-areas.pdf" TargetMode="External"/><Relationship Id="rId7" Type="http://schemas.openxmlformats.org/officeDocument/2006/relationships/hyperlink" Target="https://www.microsoft.com/en-us/worklab/work-trend-index/the-new-performance-equation-in-the-age-of-ai" TargetMode="External"/><Relationship Id="rId12" Type="http://schemas.openxmlformats.org/officeDocument/2006/relationships/hyperlink" Target="https://www.microsoft.com/en-us/diversity/inside-microsoft/default" TargetMode="External"/><Relationship Id="rId17" Type="http://schemas.openxmlformats.org/officeDocument/2006/relationships/hyperlink" Target="https://doi.org/10.1108/ijchm-09-2022-1184" TargetMode="External"/><Relationship Id="rId2" Type="http://schemas.openxmlformats.org/officeDocument/2006/relationships/hyperlink" Target="https://doi.org/10.1108/jwl-04-2021-0037" TargetMode="External"/><Relationship Id="rId16" Type="http://schemas.openxmlformats.org/officeDocument/2006/relationships/hyperlink" Target="https://www.reuters.com/business/world-at-work/microsoft-mandates-three-day-work-from-office-starting-next-year-2025-09-09" TargetMode="External"/><Relationship Id="rId20" Type="http://schemas.openxmlformats.org/officeDocument/2006/relationships/hyperlink" Target="https://www.deel.com/blog/employee-performance-reviews-at-microsoft/" TargetMode="External"/><Relationship Id="rId1" Type="http://schemas.openxmlformats.org/officeDocument/2006/relationships/slideLayout" Target="../slideLayouts/slideLayout7.xml"/><Relationship Id="rId6" Type="http://schemas.openxmlformats.org/officeDocument/2006/relationships/hyperlink" Target="https://www.microsoft.com/en-us/diversity/inside-microsoft/cross-disability/neurodiversityhiring" TargetMode="External"/><Relationship Id="rId11" Type="http://schemas.openxmlformats.org/officeDocument/2006/relationships/hyperlink" Target="https://www.microsoft.com/en-us/diversity/inside-microsoft/annual-report" TargetMode="External"/><Relationship Id="rId24" Type="http://schemas.openxmlformats.org/officeDocument/2006/relationships/image" Target="../media/image3.svg"/><Relationship Id="rId5" Type="http://schemas.openxmlformats.org/officeDocument/2006/relationships/hyperlink" Target="https://www.microsoft.com/en-us/research/wp-content/uploads/2022/04/Microsoft-New-Future-of-Work-Report-2022.pdf" TargetMode="External"/><Relationship Id="rId15" Type="http://schemas.openxmlformats.org/officeDocument/2006/relationships/hyperlink" Target="https://arxiv.org/abs/2505.14388" TargetMode="External"/><Relationship Id="rId23" Type="http://schemas.openxmlformats.org/officeDocument/2006/relationships/image" Target="../media/image2.png"/><Relationship Id="rId10" Type="http://schemas.openxmlformats.org/officeDocument/2006/relationships/hyperlink" Target="https://www.microsoft.com/en-us/worklab/work-trend-index/ai-at-work-is-here-now-comes-the-hard-part" TargetMode="External"/><Relationship Id="rId19" Type="http://schemas.openxmlformats.org/officeDocument/2006/relationships/hyperlink" Target="https://timesofindia.indiatimes.com/technology/tech-news/microsofts-chief-hr-to-managers-this-isnt-just-about-microsofts-success-this-is-about-/articleshow/120508324.cms" TargetMode="External"/><Relationship Id="rId4" Type="http://schemas.openxmlformats.org/officeDocument/2006/relationships/hyperlink" Target="https://www.microsoft.com/en-us/diversity/inside-microsoft/cross-disability/hiring" TargetMode="External"/><Relationship Id="rId9" Type="http://schemas.openxmlformats.org/officeDocument/2006/relationships/hyperlink" Target="https://www.microsoft.com/investor/reports/ar24/index.html" TargetMode="External"/><Relationship Id="rId14" Type="http://schemas.openxmlformats.org/officeDocument/2006/relationships/hyperlink" Target="https://www.performyard.com/articles/microsoft-performance-management" TargetMode="External"/><Relationship Id="rId22" Type="http://schemas.openxmlformats.org/officeDocument/2006/relationships/hyperlink" Target="https://doi.org/10.12973/eu-jer.13.2.8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black text&#10;&#10;AI-generated content may be incorrect.">
            <a:extLst>
              <a:ext uri="{FF2B5EF4-FFF2-40B4-BE49-F238E27FC236}">
                <a16:creationId xmlns:a16="http://schemas.microsoft.com/office/drawing/2014/main" id="{81ED9E82-CFED-B1A7-055D-99864F25C8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7400" y="831814"/>
            <a:ext cx="6096000" cy="2419350"/>
          </a:xfrm>
          <a:prstGeom prst="rect">
            <a:avLst/>
          </a:prstGeom>
        </p:spPr>
      </p:pic>
      <p:sp>
        <p:nvSpPr>
          <p:cNvPr id="6" name="TextBox 5">
            <a:extLst>
              <a:ext uri="{FF2B5EF4-FFF2-40B4-BE49-F238E27FC236}">
                <a16:creationId xmlns:a16="http://schemas.microsoft.com/office/drawing/2014/main" id="{7D1FF142-2F69-4B08-5788-FAC7D3C747FC}"/>
              </a:ext>
            </a:extLst>
          </p:cNvPr>
          <p:cNvSpPr txBox="1"/>
          <p:nvPr/>
        </p:nvSpPr>
        <p:spPr>
          <a:xfrm>
            <a:off x="2590800" y="3260533"/>
            <a:ext cx="12344400" cy="2954655"/>
          </a:xfrm>
          <a:prstGeom prst="rect">
            <a:avLst/>
          </a:prstGeom>
          <a:noFill/>
        </p:spPr>
        <p:txBody>
          <a:bodyPr wrap="square">
            <a:spAutoFit/>
          </a:bodyPr>
          <a:lstStyle/>
          <a:p>
            <a:pPr algn="ctr">
              <a:lnSpc>
                <a:spcPct val="150000"/>
              </a:lnSpc>
              <a:buNone/>
            </a:pPr>
            <a:r>
              <a:rPr lang="en-GB" sz="4000" b="1" kern="100" dirty="0">
                <a:latin typeface="Times New Roman" panose="02020603050405020304" pitchFamily="18" charset="0"/>
                <a:ea typeface="Calibri" panose="020F0502020204030204" pitchFamily="34" charset="0"/>
                <a:cs typeface="Mangal" panose="02040503050203030202" pitchFamily="18" charset="0"/>
              </a:rPr>
              <a:t>LCMB7023 : Human Capital Management</a:t>
            </a:r>
            <a:endParaRPr lang="en-IN" sz="4000" b="1" kern="100" dirty="0">
              <a:latin typeface="Calibri" panose="020F0502020204030204" pitchFamily="34" charset="0"/>
              <a:ea typeface="Calibri" panose="020F0502020204030204" pitchFamily="34" charset="0"/>
              <a:cs typeface="Mangal" panose="02040503050203030202" pitchFamily="18" charset="0"/>
            </a:endParaRPr>
          </a:p>
          <a:p>
            <a:pPr algn="ctr">
              <a:lnSpc>
                <a:spcPct val="150000"/>
              </a:lnSpc>
              <a:buNone/>
            </a:pPr>
            <a:r>
              <a:rPr lang="en-GB" sz="3600" b="1" kern="100" dirty="0">
                <a:latin typeface="Times New Roman" panose="02020603050405020304" pitchFamily="18" charset="0"/>
                <a:ea typeface="Calibri" panose="020F0502020204030204" pitchFamily="34" charset="0"/>
                <a:cs typeface="Mangal" panose="02040503050203030202" pitchFamily="18" charset="0"/>
              </a:rPr>
              <a:t>Assessment Component 2 : GROUP PRESENTATION</a:t>
            </a:r>
            <a:endParaRPr lang="en-IN" sz="3600" b="1" kern="100" dirty="0">
              <a:latin typeface="Calibri" panose="020F0502020204030204" pitchFamily="34" charset="0"/>
              <a:ea typeface="Calibri" panose="020F0502020204030204" pitchFamily="34" charset="0"/>
              <a:cs typeface="Mangal" panose="02040503050203030202" pitchFamily="18" charset="0"/>
            </a:endParaRPr>
          </a:p>
          <a:p>
            <a:pPr algn="ctr">
              <a:lnSpc>
                <a:spcPct val="150000"/>
              </a:lnSpc>
              <a:buNone/>
            </a:pPr>
            <a:r>
              <a:rPr lang="en-GB" sz="3200" b="1" kern="100" dirty="0">
                <a:latin typeface="Times New Roman" panose="02020603050405020304" pitchFamily="18" charset="0"/>
                <a:ea typeface="Calibri" panose="020F0502020204030204" pitchFamily="34" charset="0"/>
                <a:cs typeface="Mangal" panose="02040503050203030202" pitchFamily="18" charset="0"/>
              </a:rPr>
              <a:t>Lecture’s  Name : Ejike </a:t>
            </a:r>
            <a:r>
              <a:rPr lang="en-GB" sz="3200" b="1" kern="100" dirty="0" err="1">
                <a:latin typeface="Times New Roman" panose="02020603050405020304" pitchFamily="18" charset="0"/>
                <a:ea typeface="Calibri" panose="020F0502020204030204" pitchFamily="34" charset="0"/>
                <a:cs typeface="Mangal" panose="02040503050203030202" pitchFamily="18" charset="0"/>
              </a:rPr>
              <a:t>Udeogu</a:t>
            </a:r>
            <a:endParaRPr lang="en-IN" sz="3200" b="1" kern="100" dirty="0">
              <a:latin typeface="Calibri" panose="020F0502020204030204" pitchFamily="34" charset="0"/>
              <a:ea typeface="Calibri" panose="020F0502020204030204" pitchFamily="34" charset="0"/>
              <a:cs typeface="Mangal" panose="02040503050203030202" pitchFamily="18" charset="0"/>
            </a:endParaRPr>
          </a:p>
          <a:p>
            <a:pPr>
              <a:buNone/>
            </a:pPr>
            <a:endParaRPr lang="en-IN" sz="2400" dirty="0"/>
          </a:p>
        </p:txBody>
      </p:sp>
      <p:sp>
        <p:nvSpPr>
          <p:cNvPr id="12" name="TextBox 11">
            <a:extLst>
              <a:ext uri="{FF2B5EF4-FFF2-40B4-BE49-F238E27FC236}">
                <a16:creationId xmlns:a16="http://schemas.microsoft.com/office/drawing/2014/main" id="{050F6B16-C03C-B9E8-13DC-E24067C7F85F}"/>
              </a:ext>
            </a:extLst>
          </p:cNvPr>
          <p:cNvSpPr txBox="1"/>
          <p:nvPr/>
        </p:nvSpPr>
        <p:spPr>
          <a:xfrm>
            <a:off x="5257800" y="6224557"/>
            <a:ext cx="9144000" cy="3553986"/>
          </a:xfrm>
          <a:prstGeom prst="rect">
            <a:avLst/>
          </a:prstGeom>
          <a:noFill/>
        </p:spPr>
        <p:txBody>
          <a:bodyPr wrap="square">
            <a:spAutoFit/>
          </a:bodyPr>
          <a:lstStyle/>
          <a:p>
            <a:pPr>
              <a:lnSpc>
                <a:spcPct val="115000"/>
              </a:lnSpc>
              <a:spcAft>
                <a:spcPts val="800"/>
              </a:spcAft>
              <a:buNone/>
            </a:pPr>
            <a:r>
              <a:rPr lang="en-US"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STUDENT NAME                              STUDENT  ‘ID</a:t>
            </a:r>
            <a:endParaRPr lang="en-IN"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1.Aniket Rajvansh                               2505472</a:t>
            </a:r>
            <a:endParaRPr lang="en-IN"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2.Hemang </a:t>
            </a:r>
            <a:r>
              <a:rPr lang="en-US" sz="2800" kern="100" dirty="0" err="1">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Amrutbhai</a:t>
            </a:r>
            <a:r>
              <a:rPr lang="en-US"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 Desai           2438589</a:t>
            </a:r>
            <a:endParaRPr lang="en-IN"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3. Farhan </a:t>
            </a:r>
            <a:r>
              <a:rPr lang="en-US" sz="2800" kern="100" dirty="0" err="1">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Rahishkhan</a:t>
            </a:r>
            <a:r>
              <a:rPr lang="en-US"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 Shekh          2417893</a:t>
            </a:r>
            <a:endParaRPr lang="en-IN"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4. Manikandan </a:t>
            </a:r>
            <a:r>
              <a:rPr lang="en-US" sz="2800" kern="100" dirty="0" err="1">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Gopalakrishan</a:t>
            </a:r>
            <a:r>
              <a:rPr lang="en-US"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        2507423</a:t>
            </a:r>
            <a:endParaRPr lang="en-IN"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US"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rPr>
              <a:t>5. Iyappan Balakrishnan                     2434791</a:t>
            </a:r>
            <a:endParaRPr lang="en-IN" sz="2800" kern="100" dirty="0">
              <a:effectLst>
                <a:outerShdw blurRad="38100" dist="38100" dir="2700000" algn="tl">
                  <a:srgbClr val="000000">
                    <a:alpha val="43137"/>
                  </a:srgbClr>
                </a:outerShdw>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62424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Freeform 2"/>
          <p:cNvSpPr/>
          <p:nvPr/>
        </p:nvSpPr>
        <p:spPr>
          <a:xfrm>
            <a:off x="9144000" y="-2201124"/>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a:off x="15201900" y="6838101"/>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4" name="Freeform 4"/>
          <p:cNvSpPr/>
          <p:nvPr/>
        </p:nvSpPr>
        <p:spPr>
          <a:xfrm flipH="1" flipV="1">
            <a:off x="-819150" y="-1605811"/>
            <a:ext cx="4114800" cy="4114800"/>
          </a:xfrm>
          <a:custGeom>
            <a:avLst/>
            <a:gdLst/>
            <a:ahLst/>
            <a:cxnLst/>
            <a:rect l="l" t="t" r="r" b="b"/>
            <a:pathLst>
              <a:path w="4114800" h="4114800">
                <a:moveTo>
                  <a:pt x="4114800" y="4114800"/>
                </a:moveTo>
                <a:lnTo>
                  <a:pt x="0" y="4114800"/>
                </a:lnTo>
                <a:lnTo>
                  <a:pt x="0" y="0"/>
                </a:lnTo>
                <a:lnTo>
                  <a:pt x="4114800" y="0"/>
                </a:lnTo>
                <a:lnTo>
                  <a:pt x="4114800" y="411480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5" name="Freeform 5"/>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p:cNvSpPr/>
          <p:nvPr/>
        </p:nvSpPr>
        <p:spPr>
          <a:xfrm>
            <a:off x="15201900" y="7236961"/>
            <a:ext cx="2174081" cy="2174081"/>
          </a:xfrm>
          <a:custGeom>
            <a:avLst/>
            <a:gdLst/>
            <a:ahLst/>
            <a:cxnLst/>
            <a:rect l="l" t="t" r="r" b="b"/>
            <a:pathLst>
              <a:path w="2174081" h="2174081">
                <a:moveTo>
                  <a:pt x="0" y="0"/>
                </a:moveTo>
                <a:lnTo>
                  <a:pt x="2174081" y="0"/>
                </a:lnTo>
                <a:lnTo>
                  <a:pt x="2174081" y="2174081"/>
                </a:lnTo>
                <a:lnTo>
                  <a:pt x="0" y="217408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7" name="Freeform 7"/>
          <p:cNvSpPr/>
          <p:nvPr/>
        </p:nvSpPr>
        <p:spPr>
          <a:xfrm>
            <a:off x="604698" y="650011"/>
            <a:ext cx="2690952" cy="1345476"/>
          </a:xfrm>
          <a:custGeom>
            <a:avLst/>
            <a:gdLst/>
            <a:ahLst/>
            <a:cxnLst/>
            <a:rect l="l" t="t" r="r" b="b"/>
            <a:pathLst>
              <a:path w="2690952" h="1345476">
                <a:moveTo>
                  <a:pt x="0" y="0"/>
                </a:moveTo>
                <a:lnTo>
                  <a:pt x="2690952" y="0"/>
                </a:lnTo>
                <a:lnTo>
                  <a:pt x="2690952" y="1345477"/>
                </a:lnTo>
                <a:lnTo>
                  <a:pt x="0" y="134547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8" name="TextBox 8"/>
          <p:cNvSpPr txBox="1"/>
          <p:nvPr/>
        </p:nvSpPr>
        <p:spPr>
          <a:xfrm>
            <a:off x="1238250" y="2280389"/>
            <a:ext cx="15411692" cy="3270386"/>
          </a:xfrm>
          <a:prstGeom prst="rect">
            <a:avLst/>
          </a:prstGeom>
        </p:spPr>
        <p:txBody>
          <a:bodyPr lIns="0" tIns="0" rIns="0" bIns="0" rtlCol="0" anchor="t">
            <a:spAutoFit/>
          </a:bodyPr>
          <a:lstStyle/>
          <a:p>
            <a:pPr algn="ctr">
              <a:lnSpc>
                <a:spcPts val="12942"/>
              </a:lnSpc>
            </a:pPr>
            <a:r>
              <a:rPr lang="en-US" sz="9244">
                <a:solidFill>
                  <a:srgbClr val="0166C2"/>
                </a:solidFill>
                <a:latin typeface="Times New Roman"/>
                <a:ea typeface="Times New Roman"/>
                <a:cs typeface="Times New Roman"/>
                <a:sym typeface="Times New Roman"/>
              </a:rPr>
              <a:t>Microsoft: Strategic HRM in a Global Digital Enterprise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777" b="-8777"/>
            </a:stretch>
          </a:blipFill>
        </p:spPr>
        <p:txBody>
          <a:bodyPr/>
          <a:lstStyle/>
          <a:p>
            <a:endParaRPr lang="en-IN"/>
          </a:p>
        </p:txBody>
      </p:sp>
      <p:sp>
        <p:nvSpPr>
          <p:cNvPr id="3" name="TextBox 3"/>
          <p:cNvSpPr txBox="1"/>
          <p:nvPr/>
        </p:nvSpPr>
        <p:spPr>
          <a:xfrm>
            <a:off x="195750" y="1485900"/>
            <a:ext cx="8948250" cy="7439027"/>
          </a:xfrm>
          <a:prstGeom prst="rect">
            <a:avLst/>
          </a:prstGeom>
        </p:spPr>
        <p:txBody>
          <a:bodyPr lIns="0" tIns="0" rIns="0" bIns="0" rtlCol="0" anchor="t">
            <a:spAutoFit/>
          </a:bodyPr>
          <a:lstStyle/>
          <a:p>
            <a:pPr marL="647697" lvl="1" indent="-323848" algn="just">
              <a:lnSpc>
                <a:spcPts val="7499"/>
              </a:lnSpc>
              <a:buFont typeface="Arial"/>
              <a:buChar char="•"/>
            </a:pPr>
            <a:r>
              <a:rPr lang="en-US" sz="2999">
                <a:solidFill>
                  <a:srgbClr val="1D1D1F"/>
                </a:solidFill>
                <a:latin typeface="Times New Roman"/>
                <a:ea typeface="Times New Roman"/>
                <a:cs typeface="Times New Roman"/>
                <a:sym typeface="Times New Roman"/>
              </a:rPr>
              <a:t>Microsoft: ~228,000 employees across 190+ countries, FY24 revenue ≈ USD 245 billion (Microsoft , 2024).</a:t>
            </a:r>
          </a:p>
          <a:p>
            <a:pPr marL="647697" lvl="1" indent="-323848" algn="just">
              <a:lnSpc>
                <a:spcPts val="7499"/>
              </a:lnSpc>
              <a:buFont typeface="Arial"/>
              <a:buChar char="•"/>
            </a:pPr>
            <a:r>
              <a:rPr lang="en-US" sz="2999">
                <a:solidFill>
                  <a:srgbClr val="1D1D1F"/>
                </a:solidFill>
                <a:latin typeface="Times New Roman"/>
                <a:ea typeface="Times New Roman"/>
                <a:cs typeface="Times New Roman"/>
                <a:sym typeface="Times New Roman"/>
              </a:rPr>
              <a:t>Aim: critically examine HR challenges &amp; solutions in DEI, international operations, recruitment</a:t>
            </a:r>
          </a:p>
          <a:p>
            <a:pPr marL="647697" lvl="1" indent="-323848" algn="just">
              <a:lnSpc>
                <a:spcPts val="7499"/>
              </a:lnSpc>
              <a:buFont typeface="Arial"/>
              <a:buChar char="•"/>
            </a:pPr>
            <a:r>
              <a:rPr lang="en-US" sz="2999">
                <a:solidFill>
                  <a:srgbClr val="1D1D1F"/>
                </a:solidFill>
                <a:latin typeface="Times New Roman"/>
                <a:ea typeface="Times New Roman"/>
                <a:cs typeface="Times New Roman"/>
                <a:sym typeface="Times New Roman"/>
              </a:rPr>
              <a:t>Structure: each presenter addresses HR policies, line managers, alignment, challenges, recommendations</a:t>
            </a:r>
          </a:p>
          <a:p>
            <a:pPr marL="0" lvl="0" indent="0" algn="just">
              <a:lnSpc>
                <a:spcPts val="7499"/>
              </a:lnSpc>
            </a:pPr>
            <a:endParaRPr lang="en-US" sz="2999">
              <a:solidFill>
                <a:srgbClr val="1D1D1F"/>
              </a:solidFill>
              <a:latin typeface="Times New Roman"/>
              <a:ea typeface="Times New Roman"/>
              <a:cs typeface="Times New Roman"/>
              <a:sym typeface="Times New Roman"/>
            </a:endParaRPr>
          </a:p>
        </p:txBody>
      </p:sp>
      <p:sp>
        <p:nvSpPr>
          <p:cNvPr id="4" name="Freeform 4"/>
          <p:cNvSpPr/>
          <p:nvPr/>
        </p:nvSpPr>
        <p:spPr>
          <a:xfrm>
            <a:off x="9656842" y="3141323"/>
            <a:ext cx="8449781" cy="2648717"/>
          </a:xfrm>
          <a:custGeom>
            <a:avLst/>
            <a:gdLst/>
            <a:ahLst/>
            <a:cxnLst/>
            <a:rect l="l" t="t" r="r" b="b"/>
            <a:pathLst>
              <a:path w="8449781" h="2648717">
                <a:moveTo>
                  <a:pt x="0" y="0"/>
                </a:moveTo>
                <a:lnTo>
                  <a:pt x="8449781" y="0"/>
                </a:lnTo>
                <a:lnTo>
                  <a:pt x="8449781" y="2648717"/>
                </a:lnTo>
                <a:lnTo>
                  <a:pt x="0" y="2648717"/>
                </a:lnTo>
                <a:lnTo>
                  <a:pt x="0" y="0"/>
                </a:lnTo>
                <a:close/>
              </a:path>
            </a:pathLst>
          </a:custGeom>
          <a:blipFill>
            <a:blip r:embed="rId4"/>
            <a:stretch>
              <a:fillRect/>
            </a:stretch>
          </a:blipFill>
        </p:spPr>
        <p:txBody>
          <a:bodyPr/>
          <a:lstStyle/>
          <a:p>
            <a:endParaRPr lang="en-IN"/>
          </a:p>
        </p:txBody>
      </p:sp>
      <p:sp>
        <p:nvSpPr>
          <p:cNvPr id="5" name="TextBox 5"/>
          <p:cNvSpPr txBox="1"/>
          <p:nvPr/>
        </p:nvSpPr>
        <p:spPr>
          <a:xfrm>
            <a:off x="2839036" y="171450"/>
            <a:ext cx="14420264" cy="1704975"/>
          </a:xfrm>
          <a:prstGeom prst="rect">
            <a:avLst/>
          </a:prstGeom>
        </p:spPr>
        <p:txBody>
          <a:bodyPr lIns="0" tIns="0" rIns="0" bIns="0" rtlCol="0" anchor="t">
            <a:spAutoFit/>
          </a:bodyPr>
          <a:lstStyle/>
          <a:p>
            <a:pPr marL="0" lvl="0" indent="0" algn="l">
              <a:lnSpc>
                <a:spcPts val="6720"/>
              </a:lnSpc>
            </a:pPr>
            <a:r>
              <a:rPr lang="en-US" sz="5600" b="1">
                <a:solidFill>
                  <a:srgbClr val="1D1D1F"/>
                </a:solidFill>
                <a:latin typeface="Raleway Bold"/>
                <a:ea typeface="Raleway Bold"/>
                <a:cs typeface="Raleway Bold"/>
                <a:sym typeface="Raleway Bold"/>
              </a:rPr>
              <a:t>AGENDA &amp; COMPANY OVERVIEW</a:t>
            </a:r>
          </a:p>
          <a:p>
            <a:pPr marL="0" lvl="0" indent="0" algn="l">
              <a:lnSpc>
                <a:spcPts val="6720"/>
              </a:lnSpc>
            </a:pPr>
            <a:endParaRPr lang="en-US" sz="5600" b="1">
              <a:solidFill>
                <a:srgbClr val="1D1D1F"/>
              </a:solidFill>
              <a:latin typeface="Raleway Bold"/>
              <a:ea typeface="Raleway Bold"/>
              <a:cs typeface="Raleway Bold"/>
              <a:sym typeface="Raleway Bo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2063113" y="3446934"/>
            <a:ext cx="14161774" cy="4796688"/>
          </a:xfrm>
          <a:prstGeom prst="rect">
            <a:avLst/>
          </a:prstGeom>
        </p:spPr>
        <p:txBody>
          <a:bodyPr lIns="0" tIns="0" rIns="0" bIns="0" rtlCol="0" anchor="t">
            <a:spAutoFit/>
          </a:bodyPr>
          <a:lstStyle/>
          <a:p>
            <a:pPr algn="ctr">
              <a:lnSpc>
                <a:spcPts val="12780"/>
              </a:lnSpc>
            </a:pPr>
            <a:r>
              <a:rPr lang="en-US" sz="9129" b="1">
                <a:solidFill>
                  <a:srgbClr val="0166C2"/>
                </a:solidFill>
                <a:latin typeface="Luktao Bold"/>
                <a:ea typeface="Luktao Bold"/>
                <a:cs typeface="Luktao Bold"/>
                <a:sym typeface="Luktao Bold"/>
              </a:rPr>
              <a:t>DIVERSITY, EQUITY &amp; INCLUSION </a:t>
            </a:r>
          </a:p>
          <a:p>
            <a:pPr algn="ctr">
              <a:lnSpc>
                <a:spcPts val="12780"/>
              </a:lnSpc>
            </a:pPr>
            <a:endParaRPr lang="en-US" sz="9129" b="1">
              <a:solidFill>
                <a:srgbClr val="0166C2"/>
              </a:solidFill>
              <a:latin typeface="Luktao Bold"/>
              <a:ea typeface="Luktao Bold"/>
              <a:cs typeface="Luktao Bold"/>
              <a:sym typeface="Luktao Bold"/>
            </a:endParaRPr>
          </a:p>
        </p:txBody>
      </p:sp>
      <p:sp>
        <p:nvSpPr>
          <p:cNvPr id="3" name="Freeform 3"/>
          <p:cNvSpPr/>
          <p:nvPr/>
        </p:nvSpPr>
        <p:spPr>
          <a:xfrm>
            <a:off x="2539349" y="1816204"/>
            <a:ext cx="13685538" cy="6654593"/>
          </a:xfrm>
          <a:custGeom>
            <a:avLst/>
            <a:gdLst/>
            <a:ahLst/>
            <a:cxnLst/>
            <a:rect l="l" t="t" r="r" b="b"/>
            <a:pathLst>
              <a:path w="13685538" h="6654593">
                <a:moveTo>
                  <a:pt x="0" y="0"/>
                </a:moveTo>
                <a:lnTo>
                  <a:pt x="13685538" y="0"/>
                </a:lnTo>
                <a:lnTo>
                  <a:pt x="13685538" y="6654592"/>
                </a:lnTo>
                <a:lnTo>
                  <a:pt x="0" y="66545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69564"/>
            <a:ext cx="17741630" cy="2592591"/>
          </a:xfrm>
          <a:prstGeom prst="rect">
            <a:avLst/>
          </a:prstGeom>
        </p:spPr>
        <p:txBody>
          <a:bodyPr lIns="0" tIns="0" rIns="0" bIns="0" rtlCol="0" anchor="t">
            <a:spAutoFit/>
          </a:bodyPr>
          <a:lstStyle/>
          <a:p>
            <a:pPr algn="ctr">
              <a:lnSpc>
                <a:spcPts val="10401"/>
              </a:lnSpc>
            </a:pPr>
            <a:r>
              <a:rPr lang="en-US" sz="7429" b="1">
                <a:solidFill>
                  <a:srgbClr val="0166C2"/>
                </a:solidFill>
                <a:latin typeface="Luktao Bold"/>
                <a:ea typeface="Luktao Bold"/>
                <a:cs typeface="Luktao Bold"/>
                <a:sym typeface="Luktao Bold"/>
              </a:rPr>
              <a:t>Current DEI Policies &amp; Practices</a:t>
            </a:r>
          </a:p>
          <a:p>
            <a:pPr algn="ctr">
              <a:lnSpc>
                <a:spcPts val="10401"/>
              </a:lnSpc>
            </a:pPr>
            <a:endParaRPr lang="en-US" sz="7429" b="1">
              <a:solidFill>
                <a:srgbClr val="0166C2"/>
              </a:solidFill>
              <a:latin typeface="Luktao Bold"/>
              <a:ea typeface="Luktao Bold"/>
              <a:cs typeface="Luktao Bold"/>
              <a:sym typeface="Luktao Bold"/>
            </a:endParaRPr>
          </a:p>
        </p:txBody>
      </p:sp>
      <p:sp>
        <p:nvSpPr>
          <p:cNvPr id="3" name="TextBox 3"/>
          <p:cNvSpPr txBox="1"/>
          <p:nvPr/>
        </p:nvSpPr>
        <p:spPr>
          <a:xfrm>
            <a:off x="371475" y="1829595"/>
            <a:ext cx="11919562" cy="6692988"/>
          </a:xfrm>
          <a:prstGeom prst="rect">
            <a:avLst/>
          </a:prstGeom>
        </p:spPr>
        <p:txBody>
          <a:bodyPr lIns="0" tIns="0" rIns="0" bIns="0" rtlCol="0" anchor="t">
            <a:spAutoFit/>
          </a:bodyPr>
          <a:lstStyle/>
          <a:p>
            <a:pPr marL="664192" lvl="1" indent="-332096" algn="l">
              <a:lnSpc>
                <a:spcPts val="7690"/>
              </a:lnSpc>
              <a:buFont typeface="Arial"/>
              <a:buChar char="•"/>
            </a:pPr>
            <a:r>
              <a:rPr lang="en-US" sz="3076">
                <a:solidFill>
                  <a:srgbClr val="0166C2"/>
                </a:solidFill>
                <a:latin typeface="Times New Roman"/>
                <a:ea typeface="Times New Roman"/>
                <a:cs typeface="Times New Roman"/>
                <a:sym typeface="Times New Roman"/>
              </a:rPr>
              <a:t>Microsoft publishes an annual Global Diversity &amp; Inclusion Report and shares workforce data transparently (Microsoft, 2024).</a:t>
            </a:r>
          </a:p>
          <a:p>
            <a:pPr marL="664192" lvl="1" indent="-332096" algn="l">
              <a:lnSpc>
                <a:spcPts val="7690"/>
              </a:lnSpc>
              <a:buFont typeface="Arial"/>
              <a:buChar char="•"/>
            </a:pPr>
            <a:r>
              <a:rPr lang="en-US" sz="3076">
                <a:solidFill>
                  <a:srgbClr val="0166C2"/>
                </a:solidFill>
                <a:latin typeface="Times New Roman"/>
                <a:ea typeface="Times New Roman"/>
                <a:cs typeface="Times New Roman"/>
                <a:sym typeface="Times New Roman"/>
              </a:rPr>
              <a:t>In 2024, women represent 31.6% of Microsoft’s core workforce, up 0.4 pp; technical roles: 27.2% (McIntyre, 2024).</a:t>
            </a:r>
          </a:p>
          <a:p>
            <a:pPr marL="664192" lvl="1" indent="-332096" algn="l">
              <a:lnSpc>
                <a:spcPts val="7690"/>
              </a:lnSpc>
              <a:buFont typeface="Arial"/>
              <a:buChar char="•"/>
            </a:pPr>
            <a:r>
              <a:rPr lang="en-US" sz="3076">
                <a:solidFill>
                  <a:srgbClr val="0166C2"/>
                </a:solidFill>
                <a:latin typeface="Times New Roman"/>
                <a:ea typeface="Times New Roman"/>
                <a:cs typeface="Times New Roman"/>
                <a:sym typeface="Times New Roman"/>
              </a:rPr>
              <a:t>Microsoft supports Employee Resource Groups (e.g. Women, Indigenous, HOLA) and inclusive benefits (Microsoft, 2024b).</a:t>
            </a:r>
          </a:p>
          <a:p>
            <a:pPr algn="l">
              <a:lnSpc>
                <a:spcPts val="7690"/>
              </a:lnSpc>
            </a:pPr>
            <a:endParaRPr lang="en-US" sz="30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5" name="Freeform 5"/>
          <p:cNvSpPr/>
          <p:nvPr/>
        </p:nvSpPr>
        <p:spPr>
          <a:xfrm>
            <a:off x="12291037" y="1633447"/>
            <a:ext cx="5415369" cy="8080325"/>
          </a:xfrm>
          <a:custGeom>
            <a:avLst/>
            <a:gdLst/>
            <a:ahLst/>
            <a:cxnLst/>
            <a:rect l="l" t="t" r="r" b="b"/>
            <a:pathLst>
              <a:path w="5415369" h="8080325">
                <a:moveTo>
                  <a:pt x="0" y="0"/>
                </a:moveTo>
                <a:lnTo>
                  <a:pt x="5415369" y="0"/>
                </a:lnTo>
                <a:lnTo>
                  <a:pt x="5415369" y="8080325"/>
                </a:lnTo>
                <a:lnTo>
                  <a:pt x="0" y="8080325"/>
                </a:lnTo>
                <a:lnTo>
                  <a:pt x="0" y="0"/>
                </a:lnTo>
                <a:close/>
              </a:path>
            </a:pathLst>
          </a:custGeom>
          <a:blipFill>
            <a:blip r:embed="rId5"/>
            <a:stretch>
              <a:fillRect l="-7510"/>
            </a:stretch>
          </a:blipFill>
        </p:spPr>
        <p:txBody>
          <a:bodyPr/>
          <a:lstStyle/>
          <a:p>
            <a:endParaRPr lang="en-I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898182" y="201770"/>
            <a:ext cx="9987683" cy="1219086"/>
          </a:xfrm>
          <a:prstGeom prst="rect">
            <a:avLst/>
          </a:prstGeom>
        </p:spPr>
        <p:txBody>
          <a:bodyPr lIns="0" tIns="0" rIns="0" bIns="0" rtlCol="0" anchor="t">
            <a:spAutoFit/>
          </a:bodyPr>
          <a:lstStyle/>
          <a:p>
            <a:pPr algn="ctr">
              <a:lnSpc>
                <a:spcPts val="9981"/>
              </a:lnSpc>
            </a:pPr>
            <a:r>
              <a:rPr lang="en-US" sz="7129" b="1">
                <a:solidFill>
                  <a:srgbClr val="0166C2"/>
                </a:solidFill>
                <a:latin typeface="Luktao Bold"/>
                <a:ea typeface="Luktao Bold"/>
                <a:cs typeface="Luktao Bold"/>
                <a:sym typeface="Luktao Bold"/>
              </a:rPr>
              <a:t>Role of Line Managers</a:t>
            </a:r>
          </a:p>
        </p:txBody>
      </p:sp>
      <p:sp>
        <p:nvSpPr>
          <p:cNvPr id="3" name="TextBox 3"/>
          <p:cNvSpPr txBox="1"/>
          <p:nvPr/>
        </p:nvSpPr>
        <p:spPr>
          <a:xfrm>
            <a:off x="823735" y="1767008"/>
            <a:ext cx="16136576" cy="6686640"/>
          </a:xfrm>
          <a:prstGeom prst="rect">
            <a:avLst/>
          </a:prstGeom>
        </p:spPr>
        <p:txBody>
          <a:bodyPr lIns="0" tIns="0" rIns="0" bIns="0" rtlCol="0" anchor="t">
            <a:spAutoFit/>
          </a:bodyPr>
          <a:lstStyle/>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Line managers mentor, coach, facilitate inclusive behaviours and model fairness</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They give performance feedback, champion diverse voices, detect bias in daily operations (Russen and Dawson, 2023)</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Challenge: often lack DEI accountability, inconsistent training in cultural competence</a:t>
            </a:r>
          </a:p>
          <a:p>
            <a:pPr algn="just">
              <a:lnSpc>
                <a:spcPts val="8940"/>
              </a:lnSpc>
            </a:pPr>
            <a:endParaRPr lang="en-US" sz="3576">
              <a:solidFill>
                <a:srgbClr val="0166C2"/>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Freeform 2"/>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a:off x="3718908" y="4953580"/>
            <a:ext cx="9220796" cy="4956178"/>
          </a:xfrm>
          <a:custGeom>
            <a:avLst/>
            <a:gdLst/>
            <a:ahLst/>
            <a:cxnLst/>
            <a:rect l="l" t="t" r="r" b="b"/>
            <a:pathLst>
              <a:path w="9220796" h="4956178">
                <a:moveTo>
                  <a:pt x="0" y="0"/>
                </a:moveTo>
                <a:lnTo>
                  <a:pt x="9220795" y="0"/>
                </a:lnTo>
                <a:lnTo>
                  <a:pt x="9220795" y="4956178"/>
                </a:lnTo>
                <a:lnTo>
                  <a:pt x="0" y="4956178"/>
                </a:lnTo>
                <a:lnTo>
                  <a:pt x="0" y="0"/>
                </a:lnTo>
                <a:close/>
              </a:path>
            </a:pathLst>
          </a:custGeom>
          <a:blipFill>
            <a:blip r:embed="rId5"/>
            <a:stretch>
              <a:fillRect/>
            </a:stretch>
          </a:blipFill>
        </p:spPr>
        <p:txBody>
          <a:bodyPr/>
          <a:lstStyle/>
          <a:p>
            <a:endParaRPr lang="en-IN"/>
          </a:p>
        </p:txBody>
      </p:sp>
      <p:sp>
        <p:nvSpPr>
          <p:cNvPr id="4" name="TextBox 4"/>
          <p:cNvSpPr txBox="1"/>
          <p:nvPr/>
        </p:nvSpPr>
        <p:spPr>
          <a:xfrm>
            <a:off x="371475" y="69564"/>
            <a:ext cx="17741630" cy="2592591"/>
          </a:xfrm>
          <a:prstGeom prst="rect">
            <a:avLst/>
          </a:prstGeom>
        </p:spPr>
        <p:txBody>
          <a:bodyPr lIns="0" tIns="0" rIns="0" bIns="0" rtlCol="0" anchor="t">
            <a:spAutoFit/>
          </a:bodyPr>
          <a:lstStyle/>
          <a:p>
            <a:pPr algn="ctr">
              <a:lnSpc>
                <a:spcPts val="10401"/>
              </a:lnSpc>
            </a:pPr>
            <a:r>
              <a:rPr lang="en-US" sz="7429" b="1">
                <a:solidFill>
                  <a:srgbClr val="0166C2"/>
                </a:solidFill>
                <a:latin typeface="Luktao Bold"/>
                <a:ea typeface="Luktao Bold"/>
                <a:cs typeface="Luktao Bold"/>
                <a:sym typeface="Luktao Bold"/>
              </a:rPr>
              <a:t>Strategic Alignment</a:t>
            </a:r>
          </a:p>
          <a:p>
            <a:pPr algn="ctr">
              <a:lnSpc>
                <a:spcPts val="10401"/>
              </a:lnSpc>
            </a:pPr>
            <a:endParaRPr lang="en-US" sz="7429" b="1">
              <a:solidFill>
                <a:srgbClr val="0166C2"/>
              </a:solidFill>
              <a:latin typeface="Luktao Bold"/>
              <a:ea typeface="Luktao Bold"/>
              <a:cs typeface="Luktao Bold"/>
              <a:sym typeface="Luktao Bold"/>
            </a:endParaRPr>
          </a:p>
        </p:txBody>
      </p:sp>
      <p:sp>
        <p:nvSpPr>
          <p:cNvPr id="5" name="TextBox 5"/>
          <p:cNvSpPr txBox="1"/>
          <p:nvPr/>
        </p:nvSpPr>
        <p:spPr>
          <a:xfrm>
            <a:off x="730327" y="1442947"/>
            <a:ext cx="15843012" cy="4086507"/>
          </a:xfrm>
          <a:prstGeom prst="rect">
            <a:avLst/>
          </a:prstGeom>
        </p:spPr>
        <p:txBody>
          <a:bodyPr lIns="0" tIns="0" rIns="0" bIns="0" rtlCol="0" anchor="t">
            <a:spAutoFit/>
          </a:bodyPr>
          <a:lstStyle/>
          <a:p>
            <a:pPr marL="664192" lvl="1" indent="-332096" algn="l">
              <a:lnSpc>
                <a:spcPts val="5414"/>
              </a:lnSpc>
              <a:buFont typeface="Arial"/>
              <a:buChar char="•"/>
            </a:pPr>
            <a:r>
              <a:rPr lang="en-US" sz="3076">
                <a:solidFill>
                  <a:srgbClr val="0166C2"/>
                </a:solidFill>
                <a:latin typeface="Times New Roman"/>
                <a:ea typeface="Times New Roman"/>
                <a:cs typeface="Times New Roman"/>
                <a:sym typeface="Times New Roman"/>
              </a:rPr>
              <a:t>DEI aligns with Microsoft’s vision: “Empower every person and organisation” (McIntyre, 2024).</a:t>
            </a:r>
          </a:p>
          <a:p>
            <a:pPr marL="664192" lvl="1" indent="-332096" algn="l">
              <a:lnSpc>
                <a:spcPts val="5414"/>
              </a:lnSpc>
              <a:buFont typeface="Arial"/>
              <a:buChar char="•"/>
            </a:pPr>
            <a:r>
              <a:rPr lang="en-US" sz="3076">
                <a:solidFill>
                  <a:srgbClr val="0166C2"/>
                </a:solidFill>
                <a:latin typeface="Times New Roman"/>
                <a:ea typeface="Times New Roman"/>
                <a:cs typeface="Times New Roman"/>
                <a:sym typeface="Times New Roman"/>
              </a:rPr>
              <a:t>Drives innovation (diverse perspectives), employee engagement, and strengthens employer brand.</a:t>
            </a:r>
          </a:p>
          <a:p>
            <a:pPr marL="664192" lvl="1" indent="-332096" algn="l">
              <a:lnSpc>
                <a:spcPts val="5414"/>
              </a:lnSpc>
              <a:buFont typeface="Arial"/>
              <a:buChar char="•"/>
            </a:pPr>
            <a:r>
              <a:rPr lang="en-US" sz="3076">
                <a:solidFill>
                  <a:srgbClr val="0166C2"/>
                </a:solidFill>
                <a:latin typeface="Times New Roman"/>
                <a:ea typeface="Times New Roman"/>
                <a:cs typeface="Times New Roman"/>
                <a:sym typeface="Times New Roman"/>
              </a:rPr>
              <a:t>Supports ESG / CSR goals and protects Microsoft’s social legitimacy</a:t>
            </a:r>
          </a:p>
          <a:p>
            <a:pPr algn="l">
              <a:lnSpc>
                <a:spcPts val="5414"/>
              </a:lnSpc>
            </a:pPr>
            <a:endParaRPr lang="en-US" sz="3076">
              <a:solidFill>
                <a:srgbClr val="0166C2"/>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338453" y="-171450"/>
            <a:ext cx="12092948" cy="3178071"/>
          </a:xfrm>
          <a:prstGeom prst="rect">
            <a:avLst/>
          </a:prstGeom>
        </p:spPr>
        <p:txBody>
          <a:bodyPr lIns="0" tIns="0" rIns="0" bIns="0" rtlCol="0" anchor="t">
            <a:spAutoFit/>
          </a:bodyPr>
          <a:lstStyle/>
          <a:p>
            <a:pPr algn="ctr">
              <a:lnSpc>
                <a:spcPts val="12780"/>
              </a:lnSpc>
            </a:pPr>
            <a:r>
              <a:rPr lang="en-US" sz="9129" b="1">
                <a:solidFill>
                  <a:srgbClr val="0166C2"/>
                </a:solidFill>
                <a:latin typeface="Luktao Bold"/>
                <a:ea typeface="Luktao Bold"/>
                <a:cs typeface="Luktao Bold"/>
                <a:sym typeface="Luktao Bold"/>
              </a:rPr>
              <a:t>Key HR Challenges</a:t>
            </a:r>
          </a:p>
          <a:p>
            <a:pPr algn="ctr">
              <a:lnSpc>
                <a:spcPts val="12780"/>
              </a:lnSpc>
            </a:pPr>
            <a:endParaRPr lang="en-US" sz="9129" b="1">
              <a:solidFill>
                <a:srgbClr val="0166C2"/>
              </a:solidFill>
              <a:latin typeface="Luktao Bold"/>
              <a:ea typeface="Luktao Bold"/>
              <a:cs typeface="Luktao Bold"/>
              <a:sym typeface="Luktao Bold"/>
            </a:endParaRPr>
          </a:p>
        </p:txBody>
      </p:sp>
      <p:sp>
        <p:nvSpPr>
          <p:cNvPr id="3" name="TextBox 3"/>
          <p:cNvSpPr txBox="1"/>
          <p:nvPr/>
        </p:nvSpPr>
        <p:spPr>
          <a:xfrm>
            <a:off x="371475" y="1727344"/>
            <a:ext cx="15544561" cy="6575900"/>
          </a:xfrm>
          <a:prstGeom prst="rect">
            <a:avLst/>
          </a:prstGeom>
        </p:spPr>
        <p:txBody>
          <a:bodyPr lIns="0" tIns="0" rIns="0" bIns="0" rtlCol="0" anchor="t">
            <a:spAutoFit/>
          </a:bodyPr>
          <a:lstStyle/>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Microsoft laid off DEI-related roles, provoking criticism and uncertainty over commitment (Colvin, 2024)</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Rising departure rates: in FY24, women accounted for 32.7 % of exits, Black and Latinx departures increased (Bass and Green, 2024).</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Retention of minority employees remains a challenge despite recruitment gain (Keenan, 2024)</a:t>
            </a:r>
          </a:p>
          <a:p>
            <a:pPr algn="just">
              <a:lnSpc>
                <a:spcPts val="7502"/>
              </a:lnSpc>
            </a:pPr>
            <a:endParaRPr lang="en-US" sz="32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1903045" y="163564"/>
            <a:ext cx="15585776" cy="1558821"/>
          </a:xfrm>
          <a:prstGeom prst="rect">
            <a:avLst/>
          </a:prstGeom>
        </p:spPr>
        <p:txBody>
          <a:bodyPr lIns="0" tIns="0" rIns="0" bIns="0" rtlCol="0" anchor="t">
            <a:spAutoFit/>
          </a:bodyPr>
          <a:lstStyle/>
          <a:p>
            <a:pPr algn="ctr">
              <a:lnSpc>
                <a:spcPts val="12780"/>
              </a:lnSpc>
            </a:pPr>
            <a:r>
              <a:rPr lang="en-US" sz="9129" b="1">
                <a:solidFill>
                  <a:srgbClr val="0166C2"/>
                </a:solidFill>
                <a:latin typeface="Luktao Bold"/>
                <a:ea typeface="Luktao Bold"/>
                <a:cs typeface="Luktao Bold"/>
                <a:sym typeface="Luktao Bold"/>
              </a:rPr>
              <a:t>Practical Recommendations</a:t>
            </a:r>
          </a:p>
        </p:txBody>
      </p:sp>
      <p:sp>
        <p:nvSpPr>
          <p:cNvPr id="3" name="TextBox 3"/>
          <p:cNvSpPr txBox="1"/>
          <p:nvPr/>
        </p:nvSpPr>
        <p:spPr>
          <a:xfrm>
            <a:off x="730327" y="2167201"/>
            <a:ext cx="15544561" cy="4670900"/>
          </a:xfrm>
          <a:prstGeom prst="rect">
            <a:avLst/>
          </a:prstGeom>
        </p:spPr>
        <p:txBody>
          <a:bodyPr lIns="0" tIns="0" rIns="0" bIns="0" rtlCol="0" anchor="t">
            <a:spAutoFit/>
          </a:bodyPr>
          <a:lstStyle/>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Reinstate or strengthen a dedicated DEI unit reporting to HR Strategy</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Introduce DEI KPIs for line managers and inclusion metrics in performance evaluation</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Maintain transparent DEI reporting and dashboards</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Roll out inclusive leadership training, mentoring, and sponsorship programs</a:t>
            </a:r>
          </a:p>
          <a:p>
            <a:pPr algn="just">
              <a:lnSpc>
                <a:spcPts val="7502"/>
              </a:lnSpc>
            </a:pPr>
            <a:endParaRPr lang="en-US" sz="32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2129180" y="4039079"/>
            <a:ext cx="13354860" cy="1933636"/>
          </a:xfrm>
          <a:prstGeom prst="rect">
            <a:avLst/>
          </a:prstGeom>
        </p:spPr>
        <p:txBody>
          <a:bodyPr lIns="0" tIns="0" rIns="0" bIns="0" rtlCol="0" anchor="t">
            <a:spAutoFit/>
          </a:bodyPr>
          <a:lstStyle/>
          <a:p>
            <a:pPr algn="ctr">
              <a:lnSpc>
                <a:spcPts val="7754"/>
              </a:lnSpc>
            </a:pPr>
            <a:r>
              <a:rPr lang="en-US" sz="5539" b="1">
                <a:solidFill>
                  <a:srgbClr val="0166C2"/>
                </a:solidFill>
                <a:latin typeface="Luktao Bold"/>
                <a:ea typeface="Luktao Bold"/>
                <a:cs typeface="Luktao Bold"/>
                <a:sym typeface="Luktao Bold"/>
              </a:rPr>
              <a:t>MANAGING INTERNATIONAL OPERATIONS</a:t>
            </a:r>
          </a:p>
        </p:txBody>
      </p:sp>
      <p:sp>
        <p:nvSpPr>
          <p:cNvPr id="3" name="Freeform 3"/>
          <p:cNvSpPr/>
          <p:nvPr/>
        </p:nvSpPr>
        <p:spPr>
          <a:xfrm>
            <a:off x="3174261" y="2198979"/>
            <a:ext cx="11264697" cy="5477459"/>
          </a:xfrm>
          <a:custGeom>
            <a:avLst/>
            <a:gdLst/>
            <a:ahLst/>
            <a:cxnLst/>
            <a:rect l="l" t="t" r="r" b="b"/>
            <a:pathLst>
              <a:path w="11264697" h="5477459">
                <a:moveTo>
                  <a:pt x="0" y="0"/>
                </a:moveTo>
                <a:lnTo>
                  <a:pt x="11264697" y="0"/>
                </a:lnTo>
                <a:lnTo>
                  <a:pt x="11264697" y="5477459"/>
                </a:lnTo>
                <a:lnTo>
                  <a:pt x="0" y="547745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2938672"/>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Current HR Policies &amp; Practices</a:t>
            </a:r>
          </a:p>
          <a:p>
            <a:pPr algn="ctr">
              <a:lnSpc>
                <a:spcPts val="11800"/>
              </a:lnSpc>
            </a:pPr>
            <a:endParaRPr lang="en-US" sz="8429" b="1">
              <a:solidFill>
                <a:srgbClr val="0166C2"/>
              </a:solidFill>
              <a:latin typeface="Luktao Bold"/>
              <a:ea typeface="Luktao Bold"/>
              <a:cs typeface="Luktao Bold"/>
              <a:sym typeface="Luktao Bold"/>
            </a:endParaRPr>
          </a:p>
        </p:txBody>
      </p:sp>
      <p:sp>
        <p:nvSpPr>
          <p:cNvPr id="3" name="TextBox 3"/>
          <p:cNvSpPr txBox="1"/>
          <p:nvPr/>
        </p:nvSpPr>
        <p:spPr>
          <a:xfrm>
            <a:off x="730327" y="2167201"/>
            <a:ext cx="15544561" cy="5623400"/>
          </a:xfrm>
          <a:prstGeom prst="rect">
            <a:avLst/>
          </a:prstGeom>
        </p:spPr>
        <p:txBody>
          <a:bodyPr lIns="0" tIns="0" rIns="0" bIns="0" rtlCol="0" anchor="t">
            <a:spAutoFit/>
          </a:bodyPr>
          <a:lstStyle/>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Microsoft uses a centralized global HR framework complemented by regional HR leads for local adaptation (Microsoft, 2025)</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Hybrid work: policy allows flexibility, balancing remote work with physical presence </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Rolling back to three-day office mandate starting 2026 as part of Return-to-Office strategy  (Reuters, 2025)</a:t>
            </a:r>
          </a:p>
          <a:p>
            <a:pPr algn="just">
              <a:lnSpc>
                <a:spcPts val="7502"/>
              </a:lnSpc>
            </a:pPr>
            <a:endParaRPr lang="en-US" sz="32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1443247"/>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Role of Line Managers</a:t>
            </a:r>
          </a:p>
        </p:txBody>
      </p:sp>
      <p:sp>
        <p:nvSpPr>
          <p:cNvPr id="3" name="TextBox 3"/>
          <p:cNvSpPr txBox="1"/>
          <p:nvPr/>
        </p:nvSpPr>
        <p:spPr>
          <a:xfrm>
            <a:off x="730327" y="2167201"/>
            <a:ext cx="15544561" cy="4670900"/>
          </a:xfrm>
          <a:prstGeom prst="rect">
            <a:avLst/>
          </a:prstGeom>
        </p:spPr>
        <p:txBody>
          <a:bodyPr lIns="0" tIns="0" rIns="0" bIns="0" rtlCol="0" anchor="t">
            <a:spAutoFit/>
          </a:bodyPr>
          <a:lstStyle/>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Regional managers translate global HR policy into local practices and enforce compliance</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They lead cross-cultural teams, contextualize guidelines across regions</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Example: EU's strict data &amp; labour laws vs looser regimes in parts of Asi</a:t>
            </a:r>
          </a:p>
          <a:p>
            <a:pPr algn="just">
              <a:lnSpc>
                <a:spcPts val="7502"/>
              </a:lnSpc>
            </a:pPr>
            <a:endParaRPr lang="en-US" sz="32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1443247"/>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Strategic Alignment</a:t>
            </a:r>
          </a:p>
        </p:txBody>
      </p:sp>
      <p:sp>
        <p:nvSpPr>
          <p:cNvPr id="3" name="TextBox 3"/>
          <p:cNvSpPr txBox="1"/>
          <p:nvPr/>
        </p:nvSpPr>
        <p:spPr>
          <a:xfrm>
            <a:off x="730327" y="2167201"/>
            <a:ext cx="15544561" cy="3718400"/>
          </a:xfrm>
          <a:prstGeom prst="rect">
            <a:avLst/>
          </a:prstGeom>
        </p:spPr>
        <p:txBody>
          <a:bodyPr lIns="0" tIns="0" rIns="0" bIns="0" rtlCol="0" anchor="t">
            <a:spAutoFit/>
          </a:bodyPr>
          <a:lstStyle/>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International HR enables Microsoft to sustain global innovation and market leadership</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Supports digital transformation goals (e.g. AI, cloud, sustainability)</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Ensures consistent culture and talent mobility across regions</a:t>
            </a:r>
          </a:p>
          <a:p>
            <a:pPr algn="just">
              <a:lnSpc>
                <a:spcPts val="7502"/>
              </a:lnSpc>
            </a:pPr>
            <a:endParaRPr lang="en-US" sz="32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2938672"/>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Key HR Challenges</a:t>
            </a:r>
          </a:p>
          <a:p>
            <a:pPr algn="ctr">
              <a:lnSpc>
                <a:spcPts val="11800"/>
              </a:lnSpc>
            </a:pPr>
            <a:endParaRPr lang="en-US" sz="8429" b="1">
              <a:solidFill>
                <a:srgbClr val="0166C2"/>
              </a:solidFill>
              <a:latin typeface="Luktao Bold"/>
              <a:ea typeface="Luktao Bold"/>
              <a:cs typeface="Luktao Bold"/>
              <a:sym typeface="Luktao Bold"/>
            </a:endParaRPr>
          </a:p>
        </p:txBody>
      </p:sp>
      <p:sp>
        <p:nvSpPr>
          <p:cNvPr id="3" name="TextBox 3"/>
          <p:cNvSpPr txBox="1"/>
          <p:nvPr/>
        </p:nvSpPr>
        <p:spPr>
          <a:xfrm>
            <a:off x="730327" y="2167201"/>
            <a:ext cx="15544561" cy="5623400"/>
          </a:xfrm>
          <a:prstGeom prst="rect">
            <a:avLst/>
          </a:prstGeom>
        </p:spPr>
        <p:txBody>
          <a:bodyPr lIns="0" tIns="0" rIns="0" bIns="0" rtlCol="0" anchor="t">
            <a:spAutoFit/>
          </a:bodyPr>
          <a:lstStyle/>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Visa restrictions and compliance costs constrain global staffing (e.g. H-1B debate) (Sadovi, 2025)</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Geopolitical and regulatory tensions, such as U.S.–China technology restrictions and the EU AI Act</a:t>
            </a:r>
          </a:p>
          <a:p>
            <a:pPr marL="707371" lvl="1" indent="-353685" algn="just">
              <a:lnSpc>
                <a:spcPts val="7502"/>
              </a:lnSpc>
              <a:buFont typeface="Arial"/>
              <a:buChar char="•"/>
            </a:pPr>
            <a:r>
              <a:rPr lang="en-US" sz="3276">
                <a:solidFill>
                  <a:srgbClr val="0166C2"/>
                </a:solidFill>
                <a:latin typeface="Times New Roman"/>
                <a:ea typeface="Times New Roman"/>
                <a:cs typeface="Times New Roman"/>
                <a:sym typeface="Times New Roman"/>
              </a:rPr>
              <a:t>Coordination challenges in hybrid and distributed international teams</a:t>
            </a:r>
          </a:p>
          <a:p>
            <a:pPr algn="just">
              <a:lnSpc>
                <a:spcPts val="7502"/>
              </a:lnSpc>
            </a:pPr>
            <a:endParaRPr lang="en-US" sz="32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2938672"/>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Theoretical Lens</a:t>
            </a:r>
          </a:p>
          <a:p>
            <a:pPr algn="ctr">
              <a:lnSpc>
                <a:spcPts val="11800"/>
              </a:lnSpc>
            </a:pPr>
            <a:endParaRPr lang="en-US" sz="8429" b="1">
              <a:solidFill>
                <a:srgbClr val="0166C2"/>
              </a:solidFill>
              <a:latin typeface="Luktao Bold"/>
              <a:ea typeface="Luktao Bold"/>
              <a:cs typeface="Luktao Bold"/>
              <a:sym typeface="Luktao Bold"/>
            </a:endParaRPr>
          </a:p>
        </p:txBody>
      </p:sp>
      <p:sp>
        <p:nvSpPr>
          <p:cNvPr id="3" name="TextBox 3"/>
          <p:cNvSpPr txBox="1"/>
          <p:nvPr/>
        </p:nvSpPr>
        <p:spPr>
          <a:xfrm>
            <a:off x="371475" y="1465178"/>
            <a:ext cx="9276611" cy="84445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Hofstede’s cultural dimensions: explains national work preferences, hierarchical vs egalitarian practices (Jan, Alshare and Lane, 2022).</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Geocentric staffing model: focuses on hiring the best talent regardless of nationality (Kalapapa, Dappa and Dappa, 2024).</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5" name="Freeform 5"/>
          <p:cNvSpPr/>
          <p:nvPr/>
        </p:nvSpPr>
        <p:spPr>
          <a:xfrm>
            <a:off x="12087906" y="1030242"/>
            <a:ext cx="4543909" cy="4163038"/>
          </a:xfrm>
          <a:custGeom>
            <a:avLst/>
            <a:gdLst/>
            <a:ahLst/>
            <a:cxnLst/>
            <a:rect l="l" t="t" r="r" b="b"/>
            <a:pathLst>
              <a:path w="4543909" h="4163038">
                <a:moveTo>
                  <a:pt x="0" y="0"/>
                </a:moveTo>
                <a:lnTo>
                  <a:pt x="4543909" y="0"/>
                </a:lnTo>
                <a:lnTo>
                  <a:pt x="4543909" y="4163038"/>
                </a:lnTo>
                <a:lnTo>
                  <a:pt x="0" y="4163038"/>
                </a:lnTo>
                <a:lnTo>
                  <a:pt x="0" y="0"/>
                </a:lnTo>
                <a:close/>
              </a:path>
            </a:pathLst>
          </a:custGeom>
          <a:blipFill>
            <a:blip r:embed="rId5"/>
            <a:stretch>
              <a:fillRect l="-33380" r="-30222"/>
            </a:stretch>
          </a:blipFill>
        </p:spPr>
        <p:txBody>
          <a:bodyPr/>
          <a:lstStyle/>
          <a:p>
            <a:endParaRPr lang="en-IN"/>
          </a:p>
        </p:txBody>
      </p:sp>
      <p:sp>
        <p:nvSpPr>
          <p:cNvPr id="6" name="Freeform 6"/>
          <p:cNvSpPr/>
          <p:nvPr/>
        </p:nvSpPr>
        <p:spPr>
          <a:xfrm>
            <a:off x="10676090" y="5421198"/>
            <a:ext cx="7367542" cy="4321096"/>
          </a:xfrm>
          <a:custGeom>
            <a:avLst/>
            <a:gdLst/>
            <a:ahLst/>
            <a:cxnLst/>
            <a:rect l="l" t="t" r="r" b="b"/>
            <a:pathLst>
              <a:path w="7367542" h="4321096">
                <a:moveTo>
                  <a:pt x="0" y="0"/>
                </a:moveTo>
                <a:lnTo>
                  <a:pt x="7367542" y="0"/>
                </a:lnTo>
                <a:lnTo>
                  <a:pt x="7367542" y="4321096"/>
                </a:lnTo>
                <a:lnTo>
                  <a:pt x="0" y="4321096"/>
                </a:lnTo>
                <a:lnTo>
                  <a:pt x="0" y="0"/>
                </a:lnTo>
                <a:close/>
              </a:path>
            </a:pathLst>
          </a:custGeom>
          <a:blipFill>
            <a:blip r:embed="rId6"/>
            <a:stretch>
              <a:fillRect l="-19469" r="-13826"/>
            </a:stretch>
          </a:blipFill>
        </p:spPr>
        <p:txBody>
          <a:bodyPr/>
          <a:lstStyle/>
          <a:p>
            <a:endParaRPr lang="en-IN"/>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1443247"/>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Practical Recommendations</a:t>
            </a:r>
          </a:p>
        </p:txBody>
      </p:sp>
      <p:sp>
        <p:nvSpPr>
          <p:cNvPr id="3" name="TextBox 3"/>
          <p:cNvSpPr txBox="1"/>
          <p:nvPr/>
        </p:nvSpPr>
        <p:spPr>
          <a:xfrm>
            <a:off x="371475" y="1656566"/>
            <a:ext cx="14587622" cy="73777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Launch a Global HR Academy to develop cross-cultural competencies among line managers</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Broaden remote-first hiring to reduce dependence on visa-based relocation</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Deploy digital HR dashboards to monitor compliance, mobility, and policy consistency in real time.</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2129180" y="4039079"/>
            <a:ext cx="13354860" cy="953621"/>
          </a:xfrm>
          <a:prstGeom prst="rect">
            <a:avLst/>
          </a:prstGeom>
        </p:spPr>
        <p:txBody>
          <a:bodyPr lIns="0" tIns="0" rIns="0" bIns="0" rtlCol="0" anchor="t">
            <a:spAutoFit/>
          </a:bodyPr>
          <a:lstStyle/>
          <a:p>
            <a:pPr algn="ctr">
              <a:lnSpc>
                <a:spcPts val="7754"/>
              </a:lnSpc>
            </a:pPr>
            <a:r>
              <a:rPr lang="en-US" sz="5539" b="1">
                <a:solidFill>
                  <a:srgbClr val="0166C2"/>
                </a:solidFill>
                <a:latin typeface="Luktao Bold"/>
                <a:ea typeface="Luktao Bold"/>
                <a:cs typeface="Luktao Bold"/>
                <a:sym typeface="Luktao Bold"/>
              </a:rPr>
              <a:t>RECRUITMENT &amp; SELECTION </a:t>
            </a:r>
          </a:p>
        </p:txBody>
      </p:sp>
      <p:sp>
        <p:nvSpPr>
          <p:cNvPr id="3" name="Freeform 3"/>
          <p:cNvSpPr/>
          <p:nvPr/>
        </p:nvSpPr>
        <p:spPr>
          <a:xfrm>
            <a:off x="3672516" y="2146384"/>
            <a:ext cx="9981105" cy="4853312"/>
          </a:xfrm>
          <a:custGeom>
            <a:avLst/>
            <a:gdLst/>
            <a:ahLst/>
            <a:cxnLst/>
            <a:rect l="l" t="t" r="r" b="b"/>
            <a:pathLst>
              <a:path w="9981105" h="4853312">
                <a:moveTo>
                  <a:pt x="0" y="0"/>
                </a:moveTo>
                <a:lnTo>
                  <a:pt x="9981105" y="0"/>
                </a:lnTo>
                <a:lnTo>
                  <a:pt x="9981105" y="4853312"/>
                </a:lnTo>
                <a:lnTo>
                  <a:pt x="0" y="485331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1443247"/>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Current HR Policies &amp; Practices</a:t>
            </a:r>
          </a:p>
        </p:txBody>
      </p:sp>
      <p:sp>
        <p:nvSpPr>
          <p:cNvPr id="3" name="TextBox 3"/>
          <p:cNvSpPr txBox="1"/>
          <p:nvPr/>
        </p:nvSpPr>
        <p:spPr>
          <a:xfrm>
            <a:off x="630092" y="1610996"/>
            <a:ext cx="16118724" cy="84445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Microsoft employs an Inclusive Hiring Model with skills-based screening and bias reduction practices (Kawamoto, 2023). </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Uses AI-assisted screening tools and structured candidate assessment to expand diversity (Kawamoto, 2023). </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Programs such as Neurodiversity Hiring, Disability Hiring, and the LEAP apprenticeship/early career program support alternative talent paths (Microsoft, 2023). </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2938672"/>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Role of Line Managers</a:t>
            </a:r>
          </a:p>
          <a:p>
            <a:pPr algn="ctr">
              <a:lnSpc>
                <a:spcPts val="11800"/>
              </a:lnSpc>
            </a:pPr>
            <a:endParaRPr lang="en-US" sz="8429" b="1">
              <a:solidFill>
                <a:srgbClr val="0166C2"/>
              </a:solidFill>
              <a:latin typeface="Luktao Bold"/>
              <a:ea typeface="Luktao Bold"/>
              <a:cs typeface="Luktao Bold"/>
              <a:sym typeface="Luktao Bold"/>
            </a:endParaRPr>
          </a:p>
        </p:txBody>
      </p:sp>
      <p:sp>
        <p:nvSpPr>
          <p:cNvPr id="3" name="TextBox 3"/>
          <p:cNvSpPr txBox="1"/>
          <p:nvPr/>
        </p:nvSpPr>
        <p:spPr>
          <a:xfrm>
            <a:off x="630092" y="1610996"/>
            <a:ext cx="16118724" cy="52441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Line managers define role requirements, interview candidates, ensure alignment with team culture (Løkke, Villadsen and Bach, 2023).</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They identify emerging skill gaps and drive internal hiring or external search</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Risk: unconscious bias, inconsistent panel diversity across teams</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2938672"/>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Strategic Alignment</a:t>
            </a:r>
          </a:p>
          <a:p>
            <a:pPr algn="ctr">
              <a:lnSpc>
                <a:spcPts val="11800"/>
              </a:lnSpc>
            </a:pPr>
            <a:endParaRPr lang="en-US" sz="8429" b="1">
              <a:solidFill>
                <a:srgbClr val="0166C2"/>
              </a:solidFill>
              <a:latin typeface="Luktao Bold"/>
              <a:ea typeface="Luktao Bold"/>
              <a:cs typeface="Luktao Bold"/>
              <a:sym typeface="Luktao Bold"/>
            </a:endParaRPr>
          </a:p>
        </p:txBody>
      </p:sp>
      <p:sp>
        <p:nvSpPr>
          <p:cNvPr id="3" name="TextBox 3"/>
          <p:cNvSpPr txBox="1"/>
          <p:nvPr/>
        </p:nvSpPr>
        <p:spPr>
          <a:xfrm>
            <a:off x="630092" y="1610996"/>
            <a:ext cx="16118724" cy="73777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Recruitment aims to support Microsoft’s growth in cloud, AI, and digital platforms (e.g. Azure, Copilot) (Microsoft, 2024a) </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Strategy is to recruit talent capable of innovation and adaptability, aligning with Resource-Based View (RBV) (Lubis, 2022).</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Emphasis on hiring individuals whose skills contribute to long-term competitive advantage.</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2938672"/>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Key HR Challenges</a:t>
            </a:r>
          </a:p>
          <a:p>
            <a:pPr algn="ctr">
              <a:lnSpc>
                <a:spcPts val="11800"/>
              </a:lnSpc>
            </a:pPr>
            <a:endParaRPr lang="en-US" sz="8429" b="1">
              <a:solidFill>
                <a:srgbClr val="0166C2"/>
              </a:solidFill>
              <a:latin typeface="Luktao Bold"/>
              <a:ea typeface="Luktao Bold"/>
              <a:cs typeface="Luktao Bold"/>
              <a:sym typeface="Luktao Bold"/>
            </a:endParaRPr>
          </a:p>
        </p:txBody>
      </p:sp>
      <p:sp>
        <p:nvSpPr>
          <p:cNvPr id="3" name="TextBox 3"/>
          <p:cNvSpPr txBox="1"/>
          <p:nvPr/>
        </p:nvSpPr>
        <p:spPr>
          <a:xfrm>
            <a:off x="630092" y="1610996"/>
            <a:ext cx="16118724" cy="63109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Global tech talent shortage; high demand drives intense competition (Boffa, 2022).</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Candidate drop-off and long recruitment cycles hinder closures (Boffa, 2022).</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Potential bias in AI screening tools may disadvantage certain group (Parasurama and Ipeirotis, 2025).</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2938672"/>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Theoretical Lens</a:t>
            </a:r>
          </a:p>
          <a:p>
            <a:pPr algn="ctr">
              <a:lnSpc>
                <a:spcPts val="11800"/>
              </a:lnSpc>
            </a:pPr>
            <a:endParaRPr lang="en-US" sz="8429" b="1">
              <a:solidFill>
                <a:srgbClr val="0166C2"/>
              </a:solidFill>
              <a:latin typeface="Luktao Bold"/>
              <a:ea typeface="Luktao Bold"/>
              <a:cs typeface="Luktao Bold"/>
              <a:sym typeface="Luktao Bold"/>
            </a:endParaRPr>
          </a:p>
        </p:txBody>
      </p:sp>
      <p:sp>
        <p:nvSpPr>
          <p:cNvPr id="3" name="TextBox 3"/>
          <p:cNvSpPr txBox="1"/>
          <p:nvPr/>
        </p:nvSpPr>
        <p:spPr>
          <a:xfrm>
            <a:off x="371475" y="1559319"/>
            <a:ext cx="10807713" cy="8013156"/>
          </a:xfrm>
          <a:prstGeom prst="rect">
            <a:avLst/>
          </a:prstGeom>
        </p:spPr>
        <p:txBody>
          <a:bodyPr lIns="0" tIns="0" rIns="0" bIns="0" rtlCol="0" anchor="t">
            <a:spAutoFit/>
          </a:bodyPr>
          <a:lstStyle/>
          <a:p>
            <a:pPr marL="793729" lvl="1" indent="-396864" algn="just">
              <a:lnSpc>
                <a:spcPts val="9190"/>
              </a:lnSpc>
              <a:buFont typeface="Arial"/>
              <a:buChar char="•"/>
            </a:pPr>
            <a:r>
              <a:rPr lang="en-US" sz="3676">
                <a:solidFill>
                  <a:srgbClr val="0166C2"/>
                </a:solidFill>
                <a:latin typeface="Times New Roman"/>
                <a:ea typeface="Times New Roman"/>
                <a:cs typeface="Times New Roman"/>
                <a:sym typeface="Times New Roman"/>
              </a:rPr>
              <a:t>Attraction–Selection–Attrition (ASA) Model: organizations attract, select, and retain people matching culture (Yee and Said, 2024).</a:t>
            </a:r>
          </a:p>
          <a:p>
            <a:pPr marL="793729" lvl="1" indent="-396864" algn="just">
              <a:lnSpc>
                <a:spcPts val="9190"/>
              </a:lnSpc>
              <a:buFont typeface="Arial"/>
              <a:buChar char="•"/>
            </a:pPr>
            <a:r>
              <a:rPr lang="en-US" sz="3676">
                <a:solidFill>
                  <a:srgbClr val="0166C2"/>
                </a:solidFill>
                <a:latin typeface="Times New Roman"/>
                <a:ea typeface="Times New Roman"/>
                <a:cs typeface="Times New Roman"/>
                <a:sym typeface="Times New Roman"/>
              </a:rPr>
              <a:t>Employer Branding Theory: positions Microsoft as a desirable employer supporting inclusion and innovation (Azhar et al., 2024).</a:t>
            </a:r>
          </a:p>
          <a:p>
            <a:pPr algn="just">
              <a:lnSpc>
                <a:spcPts val="9190"/>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5" name="Freeform 5"/>
          <p:cNvSpPr/>
          <p:nvPr/>
        </p:nvSpPr>
        <p:spPr>
          <a:xfrm>
            <a:off x="12679727" y="1723388"/>
            <a:ext cx="4579573" cy="3801046"/>
          </a:xfrm>
          <a:custGeom>
            <a:avLst/>
            <a:gdLst/>
            <a:ahLst/>
            <a:cxnLst/>
            <a:rect l="l" t="t" r="r" b="b"/>
            <a:pathLst>
              <a:path w="4579573" h="3801046">
                <a:moveTo>
                  <a:pt x="0" y="0"/>
                </a:moveTo>
                <a:lnTo>
                  <a:pt x="4579573" y="0"/>
                </a:lnTo>
                <a:lnTo>
                  <a:pt x="4579573" y="3801045"/>
                </a:lnTo>
                <a:lnTo>
                  <a:pt x="0" y="3801045"/>
                </a:lnTo>
                <a:lnTo>
                  <a:pt x="0" y="0"/>
                </a:lnTo>
                <a:close/>
              </a:path>
            </a:pathLst>
          </a:custGeom>
          <a:blipFill>
            <a:blip r:embed="rId5"/>
            <a:stretch>
              <a:fillRect/>
            </a:stretch>
          </a:blipFill>
        </p:spPr>
        <p:txBody>
          <a:bodyPr/>
          <a:lstStyle/>
          <a:p>
            <a:endParaRPr lang="en-IN"/>
          </a:p>
        </p:txBody>
      </p:sp>
      <p:sp>
        <p:nvSpPr>
          <p:cNvPr id="6" name="Freeform 6"/>
          <p:cNvSpPr/>
          <p:nvPr/>
        </p:nvSpPr>
        <p:spPr>
          <a:xfrm>
            <a:off x="12916723" y="5524433"/>
            <a:ext cx="4105581" cy="4117396"/>
          </a:xfrm>
          <a:custGeom>
            <a:avLst/>
            <a:gdLst/>
            <a:ahLst/>
            <a:cxnLst/>
            <a:rect l="l" t="t" r="r" b="b"/>
            <a:pathLst>
              <a:path w="4105581" h="4117396">
                <a:moveTo>
                  <a:pt x="0" y="0"/>
                </a:moveTo>
                <a:lnTo>
                  <a:pt x="4105581" y="0"/>
                </a:lnTo>
                <a:lnTo>
                  <a:pt x="4105581" y="4117397"/>
                </a:lnTo>
                <a:lnTo>
                  <a:pt x="0" y="4117397"/>
                </a:lnTo>
                <a:lnTo>
                  <a:pt x="0" y="0"/>
                </a:lnTo>
                <a:close/>
              </a:path>
            </a:pathLst>
          </a:custGeom>
          <a:blipFill>
            <a:blip r:embed="rId6"/>
            <a:stretch>
              <a:fillRect l="-37092" t="-6972" r="-35190" b="-7553"/>
            </a:stretch>
          </a:blipFill>
        </p:spPr>
        <p:txBody>
          <a:bodyPr/>
          <a:lstStyle/>
          <a:p>
            <a:endParaRPr lang="en-IN"/>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1443247"/>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Practical Recommendations</a:t>
            </a:r>
          </a:p>
        </p:txBody>
      </p:sp>
      <p:sp>
        <p:nvSpPr>
          <p:cNvPr id="3" name="TextBox 3"/>
          <p:cNvSpPr txBox="1"/>
          <p:nvPr/>
        </p:nvSpPr>
        <p:spPr>
          <a:xfrm>
            <a:off x="371475" y="1568844"/>
            <a:ext cx="16453653" cy="6686640"/>
          </a:xfrm>
          <a:prstGeom prst="rect">
            <a:avLst/>
          </a:prstGeom>
        </p:spPr>
        <p:txBody>
          <a:bodyPr lIns="0" tIns="0" rIns="0" bIns="0" rtlCol="0" anchor="t">
            <a:spAutoFit/>
          </a:bodyPr>
          <a:lstStyle/>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Regular AI bias audits and fairness training on recruiters. </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Increase the employer branding of Microsoft in new market countries through social and local promotions. </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Measuring sourcing ROI, drop-off rates and candidate experience Use data analytics to measure (i.e. sourcing ROI, drop-off rates and candidate experience).</a:t>
            </a:r>
          </a:p>
          <a:p>
            <a:pPr algn="just">
              <a:lnSpc>
                <a:spcPts val="8940"/>
              </a:lnSpc>
            </a:pPr>
            <a:endParaRPr lang="en-US" sz="35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2129180" y="4039079"/>
            <a:ext cx="13354860" cy="953621"/>
          </a:xfrm>
          <a:prstGeom prst="rect">
            <a:avLst/>
          </a:prstGeom>
        </p:spPr>
        <p:txBody>
          <a:bodyPr lIns="0" tIns="0" rIns="0" bIns="0" rtlCol="0" anchor="t">
            <a:spAutoFit/>
          </a:bodyPr>
          <a:lstStyle/>
          <a:p>
            <a:pPr algn="ctr">
              <a:lnSpc>
                <a:spcPts val="7754"/>
              </a:lnSpc>
            </a:pPr>
            <a:r>
              <a:rPr lang="en-US" sz="5539" b="1">
                <a:solidFill>
                  <a:srgbClr val="0166C2"/>
                </a:solidFill>
                <a:latin typeface="Luktao Bold"/>
                <a:ea typeface="Luktao Bold"/>
                <a:cs typeface="Luktao Bold"/>
                <a:sym typeface="Luktao Bold"/>
              </a:rPr>
              <a:t>PERFORMANCE MANAGEMENT</a:t>
            </a:r>
          </a:p>
        </p:txBody>
      </p:sp>
      <p:sp>
        <p:nvSpPr>
          <p:cNvPr id="3" name="Freeform 3"/>
          <p:cNvSpPr/>
          <p:nvPr/>
        </p:nvSpPr>
        <p:spPr>
          <a:xfrm>
            <a:off x="3234902" y="2052538"/>
            <a:ext cx="11460820" cy="5572824"/>
          </a:xfrm>
          <a:custGeom>
            <a:avLst/>
            <a:gdLst/>
            <a:ahLst/>
            <a:cxnLst/>
            <a:rect l="l" t="t" r="r" b="b"/>
            <a:pathLst>
              <a:path w="11460820" h="5572824">
                <a:moveTo>
                  <a:pt x="0" y="0"/>
                </a:moveTo>
                <a:lnTo>
                  <a:pt x="11460820" y="0"/>
                </a:lnTo>
                <a:lnTo>
                  <a:pt x="11460820" y="5572823"/>
                </a:lnTo>
                <a:lnTo>
                  <a:pt x="0" y="55728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1443247"/>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Current HR Policies &amp; Practices</a:t>
            </a:r>
          </a:p>
        </p:txBody>
      </p:sp>
      <p:sp>
        <p:nvSpPr>
          <p:cNvPr id="3" name="TextBox 3"/>
          <p:cNvSpPr txBox="1"/>
          <p:nvPr/>
        </p:nvSpPr>
        <p:spPr>
          <a:xfrm>
            <a:off x="630092" y="1610996"/>
            <a:ext cx="16118724" cy="84445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Microsoft replaced annual “stack-ranking” with continuous feedback and “Connects” check-ins (Trisca, 2025). </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Performance journals, OKRs, and real-time feedback through Microsoft Viva Goals enhance alignment (Mischke, 2022).</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Dynamics 365 HR manages performance growth processes globally. </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Focus areas: transparency, employee development, and continuous improvement culture.</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2938672"/>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Role of Line Managers</a:t>
            </a:r>
          </a:p>
          <a:p>
            <a:pPr algn="ctr">
              <a:lnSpc>
                <a:spcPts val="11800"/>
              </a:lnSpc>
            </a:pPr>
            <a:endParaRPr lang="en-US" sz="8429" b="1">
              <a:solidFill>
                <a:srgbClr val="0166C2"/>
              </a:solidFill>
              <a:latin typeface="Luktao Bold"/>
              <a:ea typeface="Luktao Bold"/>
              <a:cs typeface="Luktao Bold"/>
              <a:sym typeface="Luktao Bold"/>
            </a:endParaRPr>
          </a:p>
        </p:txBody>
      </p:sp>
      <p:sp>
        <p:nvSpPr>
          <p:cNvPr id="3" name="TextBox 3"/>
          <p:cNvSpPr txBox="1"/>
          <p:nvPr/>
        </p:nvSpPr>
        <p:spPr>
          <a:xfrm>
            <a:off x="371475" y="1304288"/>
            <a:ext cx="16887825" cy="84445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Line managers act as coaches, not evaluators, enabling goal-setting and progress tracking (Lyons and Bandura, 2021).</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They translate corporate goals into actionable team objectives.</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Managers conduct regular “Connects” discussions ensuring feedback frequency and performance alignment.</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Cross-regional consistency depends on managerial competence and training quality.</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 Managerial workload has increased due to frequent interactions.</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211189"/>
            <a:ext cx="17117346" cy="1127011"/>
          </a:xfrm>
          <a:prstGeom prst="rect">
            <a:avLst/>
          </a:prstGeom>
        </p:spPr>
        <p:txBody>
          <a:bodyPr lIns="0" tIns="0" rIns="0" bIns="0" rtlCol="0" anchor="t">
            <a:spAutoFit/>
          </a:bodyPr>
          <a:lstStyle/>
          <a:p>
            <a:pPr algn="ctr">
              <a:lnSpc>
                <a:spcPts val="9281"/>
              </a:lnSpc>
            </a:pPr>
            <a:r>
              <a:rPr lang="en-US" sz="6629" b="1">
                <a:solidFill>
                  <a:srgbClr val="0166C2"/>
                </a:solidFill>
                <a:latin typeface="Luktao Bold"/>
                <a:ea typeface="Luktao Bold"/>
                <a:cs typeface="Luktao Bold"/>
                <a:sym typeface="Luktao Bold"/>
              </a:rPr>
              <a:t>Strategic Alignment with Company Goals</a:t>
            </a:r>
          </a:p>
        </p:txBody>
      </p:sp>
      <p:sp>
        <p:nvSpPr>
          <p:cNvPr id="3" name="TextBox 3"/>
          <p:cNvSpPr txBox="1"/>
          <p:nvPr/>
        </p:nvSpPr>
        <p:spPr>
          <a:xfrm>
            <a:off x="371475" y="1304288"/>
            <a:ext cx="16887825" cy="63109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Microsoft’s performance management aligns with innovation, growth mindset, and agility principles (Lykins, 2025).</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Continuous feedback integrates learning within workflows.</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Engagement data links performance with productivity metrics (Microsoft, 2023).</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The system reinforces cultural transformation and competitive advantage globally.</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211189"/>
            <a:ext cx="17117346" cy="1127011"/>
          </a:xfrm>
          <a:prstGeom prst="rect">
            <a:avLst/>
          </a:prstGeom>
        </p:spPr>
        <p:txBody>
          <a:bodyPr lIns="0" tIns="0" rIns="0" bIns="0" rtlCol="0" anchor="t">
            <a:spAutoFit/>
          </a:bodyPr>
          <a:lstStyle/>
          <a:p>
            <a:pPr algn="ctr">
              <a:lnSpc>
                <a:spcPts val="9281"/>
              </a:lnSpc>
            </a:pPr>
            <a:r>
              <a:rPr lang="en-US" sz="6629" b="1">
                <a:solidFill>
                  <a:srgbClr val="0166C2"/>
                </a:solidFill>
                <a:latin typeface="Luktao Bold"/>
                <a:ea typeface="Luktao Bold"/>
                <a:cs typeface="Luktao Bold"/>
                <a:sym typeface="Luktao Bold"/>
              </a:rPr>
              <a:t>Key HR Challenges</a:t>
            </a:r>
          </a:p>
        </p:txBody>
      </p:sp>
      <p:sp>
        <p:nvSpPr>
          <p:cNvPr id="3" name="TextBox 3"/>
          <p:cNvSpPr txBox="1"/>
          <p:nvPr/>
        </p:nvSpPr>
        <p:spPr>
          <a:xfrm>
            <a:off x="371475" y="1304288"/>
            <a:ext cx="16887825" cy="73777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Persistent bias and inconsistency across teams and regions.</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Increased manager workload reduces focus on developmental coaching.</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Cultural variation complicates global performance calibration.</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Heightened scrutiny on under-performers may affect morale (TOI , 2025). </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Integrating analytics effectively without creating bureaucratic overload remains challenging.</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211189"/>
            <a:ext cx="17117346" cy="2298586"/>
          </a:xfrm>
          <a:prstGeom prst="rect">
            <a:avLst/>
          </a:prstGeom>
        </p:spPr>
        <p:txBody>
          <a:bodyPr lIns="0" tIns="0" rIns="0" bIns="0" rtlCol="0" anchor="t">
            <a:spAutoFit/>
          </a:bodyPr>
          <a:lstStyle/>
          <a:p>
            <a:pPr algn="ctr">
              <a:lnSpc>
                <a:spcPts val="9281"/>
              </a:lnSpc>
            </a:pPr>
            <a:r>
              <a:rPr lang="en-US" sz="6629" b="1">
                <a:solidFill>
                  <a:srgbClr val="0166C2"/>
                </a:solidFill>
                <a:latin typeface="Luktao Bold"/>
                <a:ea typeface="Luktao Bold"/>
                <a:cs typeface="Luktao Bold"/>
                <a:sym typeface="Luktao Bold"/>
              </a:rPr>
              <a:t>Practical Recommendations</a:t>
            </a:r>
          </a:p>
          <a:p>
            <a:pPr algn="ctr">
              <a:lnSpc>
                <a:spcPts val="9281"/>
              </a:lnSpc>
            </a:pPr>
            <a:endParaRPr lang="en-US" sz="6629" b="1">
              <a:solidFill>
                <a:srgbClr val="0166C2"/>
              </a:solidFill>
              <a:latin typeface="Luktao Bold"/>
              <a:ea typeface="Luktao Bold"/>
              <a:cs typeface="Luktao Bold"/>
              <a:sym typeface="Luktao Bold"/>
            </a:endParaRPr>
          </a:p>
        </p:txBody>
      </p:sp>
      <p:sp>
        <p:nvSpPr>
          <p:cNvPr id="3" name="TextBox 3"/>
          <p:cNvSpPr txBox="1"/>
          <p:nvPr/>
        </p:nvSpPr>
        <p:spPr>
          <a:xfrm>
            <a:off x="371475" y="1304288"/>
            <a:ext cx="16887825" cy="73777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Introduce global manager training in coaching and bias mitigation.</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Implement calibration forums and 360° feedback to ensure fairness.</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Increase transparency linking goals, reviews, and rewards.</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Use predictive analytics for early performance intervention.</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Adapt frameworks regionally while maintaining strategic consistency (HR Grapevine USA, 2025).</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2129180" y="4039079"/>
            <a:ext cx="13354860" cy="1933636"/>
          </a:xfrm>
          <a:prstGeom prst="rect">
            <a:avLst/>
          </a:prstGeom>
        </p:spPr>
        <p:txBody>
          <a:bodyPr lIns="0" tIns="0" rIns="0" bIns="0" rtlCol="0" anchor="t">
            <a:spAutoFit/>
          </a:bodyPr>
          <a:lstStyle/>
          <a:p>
            <a:pPr algn="ctr">
              <a:lnSpc>
                <a:spcPts val="7754"/>
              </a:lnSpc>
            </a:pPr>
            <a:r>
              <a:rPr lang="en-US" sz="5539" b="1">
                <a:solidFill>
                  <a:srgbClr val="0166C2"/>
                </a:solidFill>
                <a:latin typeface="Luktao Bold"/>
                <a:ea typeface="Luktao Bold"/>
                <a:cs typeface="Luktao Bold"/>
                <a:sym typeface="Luktao Bold"/>
              </a:rPr>
              <a:t>HR TECHNOLOGY &amp; DIGITAL TRANSFORMATION</a:t>
            </a:r>
          </a:p>
        </p:txBody>
      </p:sp>
      <p:sp>
        <p:nvSpPr>
          <p:cNvPr id="3" name="Freeform 3"/>
          <p:cNvSpPr/>
          <p:nvPr/>
        </p:nvSpPr>
        <p:spPr>
          <a:xfrm>
            <a:off x="2899974" y="2357088"/>
            <a:ext cx="11460820" cy="5572824"/>
          </a:xfrm>
          <a:custGeom>
            <a:avLst/>
            <a:gdLst/>
            <a:ahLst/>
            <a:cxnLst/>
            <a:rect l="l" t="t" r="r" b="b"/>
            <a:pathLst>
              <a:path w="11460820" h="5572824">
                <a:moveTo>
                  <a:pt x="0" y="0"/>
                </a:moveTo>
                <a:lnTo>
                  <a:pt x="11460819" y="0"/>
                </a:lnTo>
                <a:lnTo>
                  <a:pt x="11460819" y="5572824"/>
                </a:lnTo>
                <a:lnTo>
                  <a:pt x="0" y="55728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1443247"/>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Current HR Policies &amp; Practices</a:t>
            </a:r>
          </a:p>
        </p:txBody>
      </p:sp>
      <p:sp>
        <p:nvSpPr>
          <p:cNvPr id="3" name="TextBox 3"/>
          <p:cNvSpPr txBox="1"/>
          <p:nvPr/>
        </p:nvSpPr>
        <p:spPr>
          <a:xfrm>
            <a:off x="630092" y="1610996"/>
            <a:ext cx="17075663" cy="84445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In 2023, Microsoft embarked on a three-year initiative to upgrade its HR tech, with 108 tools and 50 shadow apps going through AI-enabled systems (Microsoft, 2024).</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Self-service, automation, analytics, and recruitment tools based on New Copilot minimize manual operations and expenses and improve the international employee experience.</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The change is in line with the overall Cloud and AI strategy of Microsoft (Boyd, Miniken and Hirning, 2025).</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220714"/>
            <a:ext cx="17117346" cy="2130310"/>
          </a:xfrm>
          <a:prstGeom prst="rect">
            <a:avLst/>
          </a:prstGeom>
        </p:spPr>
        <p:txBody>
          <a:bodyPr lIns="0" tIns="0" rIns="0" bIns="0" rtlCol="0" anchor="t">
            <a:spAutoFit/>
          </a:bodyPr>
          <a:lstStyle/>
          <a:p>
            <a:pPr algn="ctr">
              <a:lnSpc>
                <a:spcPts val="8581"/>
              </a:lnSpc>
            </a:pPr>
            <a:r>
              <a:rPr lang="en-US" sz="6129" b="1">
                <a:solidFill>
                  <a:srgbClr val="0166C2"/>
                </a:solidFill>
                <a:latin typeface="Luktao Bold"/>
                <a:ea typeface="Luktao Bold"/>
                <a:cs typeface="Luktao Bold"/>
                <a:sym typeface="Luktao Bold"/>
              </a:rPr>
              <a:t>Role of Line Managers &amp; HR-Tech Interfaces</a:t>
            </a:r>
          </a:p>
          <a:p>
            <a:pPr algn="ctr">
              <a:lnSpc>
                <a:spcPts val="8581"/>
              </a:lnSpc>
            </a:pPr>
            <a:endParaRPr lang="en-US" sz="6129" b="1">
              <a:solidFill>
                <a:srgbClr val="0166C2"/>
              </a:solidFill>
              <a:latin typeface="Luktao Bold"/>
              <a:ea typeface="Luktao Bold"/>
              <a:cs typeface="Luktao Bold"/>
              <a:sym typeface="Luktao Bold"/>
            </a:endParaRPr>
          </a:p>
        </p:txBody>
      </p:sp>
      <p:sp>
        <p:nvSpPr>
          <p:cNvPr id="3" name="TextBox 3"/>
          <p:cNvSpPr txBox="1"/>
          <p:nvPr/>
        </p:nvSpPr>
        <p:spPr>
          <a:xfrm>
            <a:off x="371475" y="1132526"/>
            <a:ext cx="17075663" cy="95113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Line managers use platforms like Viva and Microsoft 365 Copilot to view team skill profiles, identify development needs and track performance.</a:t>
            </a:r>
            <a:r>
              <a:rPr lang="en-US" sz="3676" u="sng">
                <a:solidFill>
                  <a:srgbClr val="0166C2"/>
                </a:solidFill>
                <a:latin typeface="Times New Roman"/>
                <a:ea typeface="Times New Roman"/>
                <a:cs typeface="Times New Roman"/>
                <a:sym typeface="Times New Roman"/>
                <a:hlinkClick r:id="rId3" tooltip="https://joshbersin.com/2025/04/microsoft-launches-people-skills-in-copilot-altering-the-hr-tech-market/?utm_source=chatgpt.com"/>
              </a:rPr>
              <a:t> </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HR-IT collaboration is crucial: functions need joint ownership of AI rollout, training and user adoption (Benzing, 2025).</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Transparent data dashboards enable managers to make decisions about staffing, skills, and mobility across the organisation.</a:t>
            </a:r>
            <a:r>
              <a:rPr lang="en-US" sz="3676" u="sng">
                <a:solidFill>
                  <a:srgbClr val="0166C2"/>
                </a:solidFill>
                <a:latin typeface="Times New Roman"/>
                <a:ea typeface="Times New Roman"/>
                <a:cs typeface="Times New Roman"/>
                <a:sym typeface="Times New Roman"/>
                <a:hlinkClick r:id="rId3" tooltip="https://joshbersin.com/2025/04/microsoft-launches-people-skills-in-copilot-altering-the-hr-tech-market/?utm_source=chatgpt.com"/>
              </a:rPr>
              <a:t> </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Managers must interpret technology insights, maintain human-centric leadership and ensure personalisation in digital workflows.</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220714"/>
            <a:ext cx="17117346" cy="1044460"/>
          </a:xfrm>
          <a:prstGeom prst="rect">
            <a:avLst/>
          </a:prstGeom>
        </p:spPr>
        <p:txBody>
          <a:bodyPr lIns="0" tIns="0" rIns="0" bIns="0" rtlCol="0" anchor="t">
            <a:spAutoFit/>
          </a:bodyPr>
          <a:lstStyle/>
          <a:p>
            <a:pPr algn="ctr">
              <a:lnSpc>
                <a:spcPts val="8581"/>
              </a:lnSpc>
            </a:pPr>
            <a:r>
              <a:rPr lang="en-US" sz="6129" b="1">
                <a:solidFill>
                  <a:srgbClr val="0166C2"/>
                </a:solidFill>
                <a:latin typeface="Luktao Bold"/>
                <a:ea typeface="Luktao Bold"/>
                <a:cs typeface="Luktao Bold"/>
                <a:sym typeface="Luktao Bold"/>
              </a:rPr>
              <a:t>Strategic Alignment with Company Goals</a:t>
            </a:r>
          </a:p>
        </p:txBody>
      </p:sp>
      <p:sp>
        <p:nvSpPr>
          <p:cNvPr id="3" name="TextBox 3"/>
          <p:cNvSpPr txBox="1"/>
          <p:nvPr/>
        </p:nvSpPr>
        <p:spPr>
          <a:xfrm>
            <a:off x="371475" y="1132526"/>
            <a:ext cx="17075663" cy="9511380"/>
          </a:xfrm>
          <a:prstGeom prst="rect">
            <a:avLst/>
          </a:prstGeom>
        </p:spPr>
        <p:txBody>
          <a:bodyPr lIns="0" tIns="0" rIns="0" bIns="0" rtlCol="0" anchor="t">
            <a:spAutoFit/>
          </a:bodyPr>
          <a:lstStyle/>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Microsoft’s digital HR tools support its strategic priorities: agility, global scale, innovation and workforce</a:t>
            </a:r>
            <a:r>
              <a:rPr lang="en-US" sz="3676" u="none">
                <a:solidFill>
                  <a:srgbClr val="0166C2"/>
                </a:solidFill>
                <a:latin typeface="Times New Roman"/>
                <a:ea typeface="Times New Roman"/>
                <a:cs typeface="Times New Roman"/>
                <a:sym typeface="Times New Roman"/>
              </a:rPr>
              <a:t> </a:t>
            </a:r>
            <a:r>
              <a:rPr lang="en-US" sz="3676">
                <a:solidFill>
                  <a:srgbClr val="0166C2"/>
                </a:solidFill>
                <a:latin typeface="Times New Roman"/>
                <a:ea typeface="Times New Roman"/>
                <a:cs typeface="Times New Roman"/>
                <a:sym typeface="Times New Roman"/>
              </a:rPr>
              <a:t>mobility (Boyd, Miniken and Hirning, 2025).</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Skills inference and management via “People Skills” in Copilot allow workforce planning to align with future roles and projects.</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Data-driven decision-making enables HR to contribute measurable value—optimising talent deployment, reducing costs, and accelerating change.</a:t>
            </a:r>
          </a:p>
          <a:p>
            <a:pPr marL="793729" lvl="1" indent="-396864" algn="just">
              <a:lnSpc>
                <a:spcPts val="8418"/>
              </a:lnSpc>
              <a:buFont typeface="Arial"/>
              <a:buChar char="•"/>
            </a:pPr>
            <a:r>
              <a:rPr lang="en-US" sz="3676">
                <a:solidFill>
                  <a:srgbClr val="0166C2"/>
                </a:solidFill>
                <a:latin typeface="Times New Roman"/>
                <a:ea typeface="Times New Roman"/>
                <a:cs typeface="Times New Roman"/>
                <a:sym typeface="Times New Roman"/>
              </a:rPr>
              <a:t>Digital transformation</a:t>
            </a:r>
            <a:r>
              <a:rPr lang="en-US" sz="3676" u="none">
                <a:solidFill>
                  <a:srgbClr val="0166C2"/>
                </a:solidFill>
                <a:latin typeface="Times New Roman"/>
                <a:ea typeface="Times New Roman"/>
                <a:cs typeface="Times New Roman"/>
                <a:sym typeface="Times New Roman"/>
              </a:rPr>
              <a:t> </a:t>
            </a:r>
            <a:r>
              <a:rPr lang="en-US" sz="3676">
                <a:solidFill>
                  <a:srgbClr val="0166C2"/>
                </a:solidFill>
                <a:latin typeface="Times New Roman"/>
                <a:ea typeface="Times New Roman"/>
                <a:cs typeface="Times New Roman"/>
                <a:sym typeface="Times New Roman"/>
              </a:rPr>
              <a:t>enables consistent HR service delivery across geographies, supporting Microsoft’s global footprint.</a:t>
            </a:r>
          </a:p>
          <a:p>
            <a:pPr algn="just">
              <a:lnSpc>
                <a:spcPts val="8418"/>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220714"/>
            <a:ext cx="17117346" cy="2130310"/>
          </a:xfrm>
          <a:prstGeom prst="rect">
            <a:avLst/>
          </a:prstGeom>
        </p:spPr>
        <p:txBody>
          <a:bodyPr lIns="0" tIns="0" rIns="0" bIns="0" rtlCol="0" anchor="t">
            <a:spAutoFit/>
          </a:bodyPr>
          <a:lstStyle/>
          <a:p>
            <a:pPr algn="ctr">
              <a:lnSpc>
                <a:spcPts val="8581"/>
              </a:lnSpc>
            </a:pPr>
            <a:r>
              <a:rPr lang="en-US" sz="6129" b="1">
                <a:solidFill>
                  <a:srgbClr val="0166C2"/>
                </a:solidFill>
                <a:latin typeface="Luktao Bold"/>
                <a:ea typeface="Luktao Bold"/>
                <a:cs typeface="Luktao Bold"/>
                <a:sym typeface="Luktao Bold"/>
              </a:rPr>
              <a:t>Key HR Technology Challenges</a:t>
            </a:r>
          </a:p>
          <a:p>
            <a:pPr algn="ctr">
              <a:lnSpc>
                <a:spcPts val="8581"/>
              </a:lnSpc>
            </a:pPr>
            <a:endParaRPr lang="en-US" sz="6129" b="1">
              <a:solidFill>
                <a:srgbClr val="0166C2"/>
              </a:solidFill>
              <a:latin typeface="Luktao Bold"/>
              <a:ea typeface="Luktao Bold"/>
              <a:cs typeface="Luktao Bold"/>
              <a:sym typeface="Luktao Bold"/>
            </a:endParaRPr>
          </a:p>
        </p:txBody>
      </p:sp>
      <p:sp>
        <p:nvSpPr>
          <p:cNvPr id="3" name="TextBox 3"/>
          <p:cNvSpPr txBox="1"/>
          <p:nvPr/>
        </p:nvSpPr>
        <p:spPr>
          <a:xfrm>
            <a:off x="371475" y="1057269"/>
            <a:ext cx="17554133" cy="9793764"/>
          </a:xfrm>
          <a:prstGeom prst="rect">
            <a:avLst/>
          </a:prstGeom>
        </p:spPr>
        <p:txBody>
          <a:bodyPr lIns="0" tIns="0" rIns="0" bIns="0" rtlCol="0" anchor="t">
            <a:spAutoFit/>
          </a:bodyPr>
          <a:lstStyle/>
          <a:p>
            <a:pPr marL="793729" lvl="1" indent="-396864" algn="just">
              <a:lnSpc>
                <a:spcPts val="7095"/>
              </a:lnSpc>
              <a:buFont typeface="Arial"/>
              <a:buChar char="•"/>
            </a:pPr>
            <a:r>
              <a:rPr lang="en-US" sz="3676">
                <a:solidFill>
                  <a:srgbClr val="0166C2"/>
                </a:solidFill>
                <a:latin typeface="Times New Roman"/>
                <a:ea typeface="Times New Roman"/>
                <a:cs typeface="Times New Roman"/>
                <a:sym typeface="Times New Roman"/>
              </a:rPr>
              <a:t>Ensuring cross-functional alignment: HR and IT must collaborate to avoid silos and duplication (Benzing, 2025).</a:t>
            </a:r>
          </a:p>
          <a:p>
            <a:pPr marL="793729" lvl="1" indent="-396864" algn="just">
              <a:lnSpc>
                <a:spcPts val="7095"/>
              </a:lnSpc>
              <a:buFont typeface="Arial"/>
              <a:buChar char="•"/>
            </a:pPr>
            <a:r>
              <a:rPr lang="en-US" sz="3676">
                <a:solidFill>
                  <a:srgbClr val="0166C2"/>
                </a:solidFill>
                <a:latin typeface="Times New Roman"/>
                <a:ea typeface="Times New Roman"/>
                <a:cs typeface="Times New Roman"/>
                <a:sym typeface="Times New Roman"/>
              </a:rPr>
              <a:t>Managing change and adoption: global workforce may have varying digital maturity and cultural readiness.</a:t>
            </a:r>
          </a:p>
          <a:p>
            <a:pPr marL="793729" lvl="1" indent="-396864" algn="just">
              <a:lnSpc>
                <a:spcPts val="7095"/>
              </a:lnSpc>
              <a:buFont typeface="Arial"/>
              <a:buChar char="•"/>
            </a:pPr>
            <a:r>
              <a:rPr lang="en-US" sz="3676">
                <a:solidFill>
                  <a:srgbClr val="0166C2"/>
                </a:solidFill>
                <a:latin typeface="Times New Roman"/>
                <a:ea typeface="Times New Roman"/>
                <a:cs typeface="Times New Roman"/>
                <a:sym typeface="Times New Roman"/>
              </a:rPr>
              <a:t>Addressing ethics and data governance: use of AI in HR raises concerns around bias, transparency and security.</a:t>
            </a:r>
            <a:r>
              <a:rPr lang="en-US" sz="3676" u="sng">
                <a:solidFill>
                  <a:srgbClr val="0166C2"/>
                </a:solidFill>
                <a:latin typeface="Times New Roman"/>
                <a:ea typeface="Times New Roman"/>
                <a:cs typeface="Times New Roman"/>
                <a:sym typeface="Times New Roman"/>
                <a:hlinkClick r:id="rId3" tooltip="https://techcommunity.microsoft.com/blog/microsoftvivablog/research-drop-investing-in-hr--it-collaboration-to-drive-successful-ai-transform/4389565?utm_source=chatgpt.com"/>
              </a:rPr>
              <a:t> </a:t>
            </a:r>
          </a:p>
          <a:p>
            <a:pPr marL="793729" lvl="1" indent="-396864" algn="just">
              <a:lnSpc>
                <a:spcPts val="7095"/>
              </a:lnSpc>
              <a:buFont typeface="Arial"/>
              <a:buChar char="•"/>
            </a:pPr>
            <a:r>
              <a:rPr lang="en-US" sz="3676">
                <a:solidFill>
                  <a:srgbClr val="0166C2"/>
                </a:solidFill>
                <a:latin typeface="Times New Roman"/>
                <a:ea typeface="Times New Roman"/>
                <a:cs typeface="Times New Roman"/>
                <a:sym typeface="Times New Roman"/>
              </a:rPr>
              <a:t>Integrating legacy systems and processes: transformation</a:t>
            </a:r>
            <a:r>
              <a:rPr lang="en-US" sz="3676" u="none">
                <a:solidFill>
                  <a:srgbClr val="0166C2"/>
                </a:solidFill>
                <a:latin typeface="Times New Roman"/>
                <a:ea typeface="Times New Roman"/>
                <a:cs typeface="Times New Roman"/>
                <a:sym typeface="Times New Roman"/>
              </a:rPr>
              <a:t> ri</a:t>
            </a:r>
            <a:r>
              <a:rPr lang="en-US" sz="3676">
                <a:solidFill>
                  <a:srgbClr val="0166C2"/>
                </a:solidFill>
                <a:latin typeface="Times New Roman"/>
                <a:ea typeface="Times New Roman"/>
                <a:cs typeface="Times New Roman"/>
                <a:sym typeface="Times New Roman"/>
              </a:rPr>
              <a:t>sk of disruption or user fatigue.</a:t>
            </a:r>
          </a:p>
          <a:p>
            <a:pPr marL="793729" lvl="1" indent="-396864" algn="just">
              <a:lnSpc>
                <a:spcPts val="7095"/>
              </a:lnSpc>
              <a:buFont typeface="Arial"/>
              <a:buChar char="•"/>
            </a:pPr>
            <a:r>
              <a:rPr lang="en-US" sz="3676">
                <a:solidFill>
                  <a:srgbClr val="0166C2"/>
                </a:solidFill>
                <a:latin typeface="Times New Roman"/>
                <a:ea typeface="Times New Roman"/>
                <a:cs typeface="Times New Roman"/>
                <a:sym typeface="Times New Roman"/>
              </a:rPr>
              <a:t>Balancing automation with human touch: preserving empathy and development while reducing routine tasks.</a:t>
            </a:r>
          </a:p>
          <a:p>
            <a:pPr algn="just">
              <a:lnSpc>
                <a:spcPts val="7095"/>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220714"/>
            <a:ext cx="17117346" cy="2130310"/>
          </a:xfrm>
          <a:prstGeom prst="rect">
            <a:avLst/>
          </a:prstGeom>
        </p:spPr>
        <p:txBody>
          <a:bodyPr lIns="0" tIns="0" rIns="0" bIns="0" rtlCol="0" anchor="t">
            <a:spAutoFit/>
          </a:bodyPr>
          <a:lstStyle/>
          <a:p>
            <a:pPr algn="ctr">
              <a:lnSpc>
                <a:spcPts val="8581"/>
              </a:lnSpc>
            </a:pPr>
            <a:r>
              <a:rPr lang="en-US" sz="6129" b="1">
                <a:solidFill>
                  <a:srgbClr val="0166C2"/>
                </a:solidFill>
                <a:latin typeface="Luktao Bold"/>
                <a:ea typeface="Luktao Bold"/>
                <a:cs typeface="Luktao Bold"/>
                <a:sym typeface="Luktao Bold"/>
              </a:rPr>
              <a:t>Practical Recommendations</a:t>
            </a:r>
          </a:p>
          <a:p>
            <a:pPr algn="ctr">
              <a:lnSpc>
                <a:spcPts val="8581"/>
              </a:lnSpc>
            </a:pPr>
            <a:endParaRPr lang="en-US" sz="6129" b="1">
              <a:solidFill>
                <a:srgbClr val="0166C2"/>
              </a:solidFill>
              <a:latin typeface="Luktao Bold"/>
              <a:ea typeface="Luktao Bold"/>
              <a:cs typeface="Luktao Bold"/>
              <a:sym typeface="Luktao Bold"/>
            </a:endParaRPr>
          </a:p>
        </p:txBody>
      </p:sp>
      <p:sp>
        <p:nvSpPr>
          <p:cNvPr id="3" name="TextBox 3"/>
          <p:cNvSpPr txBox="1"/>
          <p:nvPr/>
        </p:nvSpPr>
        <p:spPr>
          <a:xfrm>
            <a:off x="515016" y="1521088"/>
            <a:ext cx="17554133" cy="5317014"/>
          </a:xfrm>
          <a:prstGeom prst="rect">
            <a:avLst/>
          </a:prstGeom>
        </p:spPr>
        <p:txBody>
          <a:bodyPr lIns="0" tIns="0" rIns="0" bIns="0" rtlCol="0" anchor="t">
            <a:spAutoFit/>
          </a:bodyPr>
          <a:lstStyle/>
          <a:p>
            <a:pPr marL="793729" lvl="1" indent="-396864" algn="just">
              <a:lnSpc>
                <a:spcPts val="7095"/>
              </a:lnSpc>
              <a:buFont typeface="Arial"/>
              <a:buChar char="•"/>
            </a:pPr>
            <a:r>
              <a:rPr lang="en-US" sz="3676">
                <a:solidFill>
                  <a:srgbClr val="0166C2"/>
                </a:solidFill>
                <a:latin typeface="Times New Roman"/>
                <a:ea typeface="Times New Roman"/>
                <a:cs typeface="Times New Roman"/>
                <a:sym typeface="Times New Roman"/>
              </a:rPr>
              <a:t>Form HR-IT governance board to manage AI rollouts and accountability.</a:t>
            </a:r>
          </a:p>
          <a:p>
            <a:pPr marL="793729" lvl="1" indent="-396864" algn="just">
              <a:lnSpc>
                <a:spcPts val="7095"/>
              </a:lnSpc>
              <a:buFont typeface="Arial"/>
              <a:buChar char="•"/>
            </a:pPr>
            <a:r>
              <a:rPr lang="en-US" sz="3676">
                <a:solidFill>
                  <a:srgbClr val="0166C2"/>
                </a:solidFill>
                <a:latin typeface="Times New Roman"/>
                <a:ea typeface="Times New Roman"/>
                <a:cs typeface="Times New Roman"/>
                <a:sym typeface="Times New Roman"/>
              </a:rPr>
              <a:t>Launch global digital-fluency training to boost adoption.</a:t>
            </a:r>
          </a:p>
          <a:p>
            <a:pPr marL="793729" lvl="1" indent="-396864" algn="just">
              <a:lnSpc>
                <a:spcPts val="7095"/>
              </a:lnSpc>
              <a:buFont typeface="Arial"/>
              <a:buChar char="•"/>
            </a:pPr>
            <a:r>
              <a:rPr lang="en-US" sz="3676">
                <a:solidFill>
                  <a:srgbClr val="0166C2"/>
                </a:solidFill>
                <a:latin typeface="Times New Roman"/>
                <a:ea typeface="Times New Roman"/>
                <a:cs typeface="Times New Roman"/>
                <a:sym typeface="Times New Roman"/>
              </a:rPr>
              <a:t>Enforce AI ethics: bias audits, transparency, feedback loops.</a:t>
            </a:r>
          </a:p>
          <a:p>
            <a:pPr marL="793729" lvl="1" indent="-396864" algn="just">
              <a:lnSpc>
                <a:spcPts val="7095"/>
              </a:lnSpc>
              <a:buFont typeface="Arial"/>
              <a:buChar char="•"/>
            </a:pPr>
            <a:r>
              <a:rPr lang="en-US" sz="3676">
                <a:solidFill>
                  <a:srgbClr val="0166C2"/>
                </a:solidFill>
                <a:latin typeface="Times New Roman"/>
                <a:ea typeface="Times New Roman"/>
                <a:cs typeface="Times New Roman"/>
                <a:sym typeface="Times New Roman"/>
              </a:rPr>
              <a:t>Use analytics-d</a:t>
            </a:r>
            <a:r>
              <a:rPr lang="en-US" sz="3676" u="none">
                <a:solidFill>
                  <a:srgbClr val="0166C2"/>
                </a:solidFill>
                <a:latin typeface="Times New Roman"/>
                <a:ea typeface="Times New Roman"/>
                <a:cs typeface="Times New Roman"/>
                <a:sym typeface="Times New Roman"/>
              </a:rPr>
              <a:t>riven</a:t>
            </a:r>
            <a:r>
              <a:rPr lang="en-US" sz="3676">
                <a:solidFill>
                  <a:srgbClr val="0166C2"/>
                </a:solidFill>
                <a:latin typeface="Times New Roman"/>
                <a:ea typeface="Times New Roman"/>
                <a:cs typeface="Times New Roman"/>
                <a:sym typeface="Times New Roman"/>
              </a:rPr>
              <a:t> mobility tools for talent optimisation (Josh Bersin, 2025).</a:t>
            </a:r>
          </a:p>
          <a:p>
            <a:pPr marL="793729" lvl="1" indent="-396864" algn="just">
              <a:lnSpc>
                <a:spcPts val="7095"/>
              </a:lnSpc>
              <a:buFont typeface="Arial"/>
              <a:buChar char="•"/>
            </a:pPr>
            <a:r>
              <a:rPr lang="en-US" sz="3676">
                <a:solidFill>
                  <a:srgbClr val="0166C2"/>
                </a:solidFill>
                <a:latin typeface="Times New Roman"/>
                <a:ea typeface="Times New Roman"/>
                <a:cs typeface="Times New Roman"/>
                <a:sym typeface="Times New Roman"/>
              </a:rPr>
              <a:t>Apply phased rollout—pilot, test, scale iteratively.</a:t>
            </a:r>
          </a:p>
          <a:p>
            <a:pPr algn="just">
              <a:lnSpc>
                <a:spcPts val="7095"/>
              </a:lnSpc>
            </a:pPr>
            <a:endParaRPr lang="en-US" sz="36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2129180" y="4039079"/>
            <a:ext cx="13354860" cy="953621"/>
          </a:xfrm>
          <a:prstGeom prst="rect">
            <a:avLst/>
          </a:prstGeom>
        </p:spPr>
        <p:txBody>
          <a:bodyPr lIns="0" tIns="0" rIns="0" bIns="0" rtlCol="0" anchor="t">
            <a:spAutoFit/>
          </a:bodyPr>
          <a:lstStyle/>
          <a:p>
            <a:pPr algn="ctr">
              <a:lnSpc>
                <a:spcPts val="7754"/>
              </a:lnSpc>
            </a:pPr>
            <a:r>
              <a:rPr lang="en-US" sz="5539" b="1">
                <a:solidFill>
                  <a:srgbClr val="0166C2"/>
                </a:solidFill>
                <a:latin typeface="Luktao Bold"/>
                <a:ea typeface="Luktao Bold"/>
                <a:cs typeface="Luktao Bold"/>
                <a:sym typeface="Luktao Bold"/>
              </a:rPr>
              <a:t>GROUP CONCLUSION </a:t>
            </a:r>
          </a:p>
        </p:txBody>
      </p:sp>
      <p:sp>
        <p:nvSpPr>
          <p:cNvPr id="3" name="Freeform 3"/>
          <p:cNvSpPr/>
          <p:nvPr/>
        </p:nvSpPr>
        <p:spPr>
          <a:xfrm>
            <a:off x="4740938" y="2488899"/>
            <a:ext cx="7808707" cy="3796984"/>
          </a:xfrm>
          <a:custGeom>
            <a:avLst/>
            <a:gdLst/>
            <a:ahLst/>
            <a:cxnLst/>
            <a:rect l="l" t="t" r="r" b="b"/>
            <a:pathLst>
              <a:path w="7808707" h="3796984">
                <a:moveTo>
                  <a:pt x="0" y="0"/>
                </a:moveTo>
                <a:lnTo>
                  <a:pt x="7808706" y="0"/>
                </a:lnTo>
                <a:lnTo>
                  <a:pt x="7808706" y="3796984"/>
                </a:lnTo>
                <a:lnTo>
                  <a:pt x="0" y="37969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2938672"/>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Integrated Insights</a:t>
            </a:r>
          </a:p>
          <a:p>
            <a:pPr algn="ctr">
              <a:lnSpc>
                <a:spcPts val="11800"/>
              </a:lnSpc>
            </a:pPr>
            <a:endParaRPr lang="en-US" sz="8429" b="1">
              <a:solidFill>
                <a:srgbClr val="0166C2"/>
              </a:solidFill>
              <a:latin typeface="Luktao Bold"/>
              <a:ea typeface="Luktao Bold"/>
              <a:cs typeface="Luktao Bold"/>
              <a:sym typeface="Luktao Bold"/>
            </a:endParaRPr>
          </a:p>
        </p:txBody>
      </p:sp>
      <p:sp>
        <p:nvSpPr>
          <p:cNvPr id="3" name="TextBox 3"/>
          <p:cNvSpPr txBox="1"/>
          <p:nvPr/>
        </p:nvSpPr>
        <p:spPr>
          <a:xfrm>
            <a:off x="371475" y="1568844"/>
            <a:ext cx="16453653" cy="8953590"/>
          </a:xfrm>
          <a:prstGeom prst="rect">
            <a:avLst/>
          </a:prstGeom>
        </p:spPr>
        <p:txBody>
          <a:bodyPr lIns="0" tIns="0" rIns="0" bIns="0" rtlCol="0" anchor="t">
            <a:spAutoFit/>
          </a:bodyPr>
          <a:lstStyle/>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DEI drives attraction, engagement, and retention.</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International HR ensures policy consistency and cultural cohesion.</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Recruitment builds a skilled, diverse global workforce.</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HR acts as a strategic partner supporting innovation and culture.</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HR technology and digital transformation enhance efficiency, analytics, and employee experience.</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HR acts as a strategic partner supporting innovation and culture.</a:t>
            </a:r>
          </a:p>
          <a:p>
            <a:pPr algn="just">
              <a:lnSpc>
                <a:spcPts val="8940"/>
              </a:lnSpc>
            </a:pPr>
            <a:endParaRPr lang="en-US" sz="35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73089"/>
            <a:ext cx="17117346" cy="2938672"/>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Final Recommendations &amp; Takeaway</a:t>
            </a:r>
          </a:p>
        </p:txBody>
      </p:sp>
      <p:sp>
        <p:nvSpPr>
          <p:cNvPr id="3" name="TextBox 3"/>
          <p:cNvSpPr txBox="1"/>
          <p:nvPr/>
        </p:nvSpPr>
        <p:spPr>
          <a:xfrm>
            <a:off x="538939" y="2980329"/>
            <a:ext cx="16453653" cy="5553165"/>
          </a:xfrm>
          <a:prstGeom prst="rect">
            <a:avLst/>
          </a:prstGeom>
        </p:spPr>
        <p:txBody>
          <a:bodyPr lIns="0" tIns="0" rIns="0" bIns="0" rtlCol="0" anchor="t">
            <a:spAutoFit/>
          </a:bodyPr>
          <a:lstStyle/>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Institutionalise DEI in strategy and performance metrics.</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Upskill line managers for global, inclusive leadership.</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Leverage digital HR analytics for talent forecasting and monitoring.</a:t>
            </a:r>
          </a:p>
          <a:p>
            <a:pPr marL="772139" lvl="1" indent="-386070" algn="just">
              <a:lnSpc>
                <a:spcPts val="8940"/>
              </a:lnSpc>
              <a:buFont typeface="Arial"/>
              <a:buChar char="•"/>
            </a:pPr>
            <a:r>
              <a:rPr lang="en-US" sz="3576">
                <a:solidFill>
                  <a:srgbClr val="0166C2"/>
                </a:solidFill>
                <a:latin typeface="Times New Roman"/>
                <a:ea typeface="Times New Roman"/>
                <a:cs typeface="Times New Roman"/>
                <a:sym typeface="Times New Roman"/>
              </a:rPr>
              <a:t>Reinforce continuous improvement via data, feedback, and transparency.</a:t>
            </a:r>
          </a:p>
          <a:p>
            <a:pPr algn="just">
              <a:lnSpc>
                <a:spcPts val="8940"/>
              </a:lnSpc>
            </a:pPr>
            <a:endParaRPr lang="en-US" sz="3576">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161925"/>
            <a:ext cx="17117346" cy="1443247"/>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References</a:t>
            </a:r>
          </a:p>
        </p:txBody>
      </p:sp>
      <p:sp>
        <p:nvSpPr>
          <p:cNvPr id="3" name="TextBox 3"/>
          <p:cNvSpPr txBox="1"/>
          <p:nvPr/>
        </p:nvSpPr>
        <p:spPr>
          <a:xfrm>
            <a:off x="371475" y="1301124"/>
            <a:ext cx="17386668" cy="8928406"/>
          </a:xfrm>
          <a:prstGeom prst="rect">
            <a:avLst/>
          </a:prstGeom>
        </p:spPr>
        <p:txBody>
          <a:bodyPr lIns="0" tIns="0" rIns="0" bIns="0" rtlCol="0" anchor="t">
            <a:spAutoFit/>
          </a:bodyPr>
          <a:lstStyle/>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Azhar, A., Rehman, N., Majeed, N. and Bano, S. (2024). Employer branding: A strategy to enhance organizational performance. International Journal of Hospitality Management, [online] 116(1), p.103618. </a:t>
            </a:r>
            <a:r>
              <a:rPr lang="en-US" sz="1376" dirty="0" err="1">
                <a:solidFill>
                  <a:srgbClr val="0166C2"/>
                </a:solidFill>
                <a:latin typeface="Times New Roman"/>
                <a:ea typeface="Times New Roman"/>
                <a:cs typeface="Times New Roman"/>
                <a:sym typeface="Times New Roman"/>
              </a:rPr>
              <a:t>doi</a:t>
            </a:r>
            <a:r>
              <a:rPr lang="en-US" sz="1376" dirty="0">
                <a:solidFill>
                  <a:srgbClr val="0166C2"/>
                </a:solidFill>
                <a:latin typeface="Times New Roman"/>
                <a:ea typeface="Times New Roman"/>
                <a:cs typeface="Times New Roman"/>
                <a:sym typeface="Times New Roman"/>
              </a:rPr>
              <a:t>: </a:t>
            </a:r>
            <a:r>
              <a:rPr lang="en-US" sz="1376" dirty="0">
                <a:solidFill>
                  <a:srgbClr val="0166C2"/>
                </a:solidFill>
                <a:latin typeface="Times New Roman"/>
                <a:ea typeface="Times New Roman"/>
                <a:cs typeface="Times New Roman"/>
                <a:sym typeface="Times New Roman"/>
                <a:hlinkClick r:id="rId3"/>
              </a:rPr>
              <a:t>https://doi.org/10.1016/j.ijhm.2023.103618</a:t>
            </a:r>
            <a:endParaRPr lang="en-US" sz="1376" dirty="0">
              <a:solidFill>
                <a:srgbClr val="0166C2"/>
              </a:solidFill>
              <a:latin typeface="Times New Roman"/>
              <a:ea typeface="Times New Roman"/>
              <a:cs typeface="Times New Roman"/>
              <a:sym typeface="Times New Roman"/>
            </a:endParaRP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Bass, D. and Green, J. (2024). Microsoft Is Struggling to Retain Women, Minority Employees. [online] Bloomberg.com. Available at: </a:t>
            </a:r>
            <a:r>
              <a:rPr lang="en-US" sz="1376" dirty="0">
                <a:solidFill>
                  <a:srgbClr val="0166C2"/>
                </a:solidFill>
                <a:latin typeface="Times New Roman"/>
                <a:ea typeface="Times New Roman"/>
                <a:cs typeface="Times New Roman"/>
                <a:sym typeface="Times New Roman"/>
                <a:hlinkClick r:id="rId4"/>
              </a:rPr>
              <a:t>https://www.bloomberg.com/news/articles/2024-10-23/microsoft-is-struggling-to-retain-women-minority-employees</a:t>
            </a:r>
            <a:endParaRPr lang="en-US" sz="1376" dirty="0">
              <a:solidFill>
                <a:srgbClr val="0166C2"/>
              </a:solidFill>
              <a:latin typeface="Times New Roman"/>
              <a:ea typeface="Times New Roman"/>
              <a:cs typeface="Times New Roman"/>
              <a:sym typeface="Times New Roman"/>
            </a:endParaRP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Benzing, M. (2025). Research Drop: Investing in HR &amp; IT Collaboration to Drive Successful AI Transformation. [online] TECHCOMMUNITY.MICROSOFT.COM. Available at: </a:t>
            </a:r>
            <a:r>
              <a:rPr lang="en-US" sz="1376" dirty="0">
                <a:solidFill>
                  <a:srgbClr val="0166C2"/>
                </a:solidFill>
                <a:latin typeface="Times New Roman"/>
                <a:ea typeface="Times New Roman"/>
                <a:cs typeface="Times New Roman"/>
                <a:sym typeface="Times New Roman"/>
                <a:hlinkClick r:id="rId5"/>
              </a:rPr>
              <a:t>https://techcommunity.microsoft.com/blog/microsoftvivablog/research-drop-investing-in-hr--it-collaboration-to-drive-successful-ai-transform/4389565</a:t>
            </a:r>
            <a:r>
              <a:rPr lang="en-US" sz="1376" dirty="0">
                <a:solidFill>
                  <a:srgbClr val="0166C2"/>
                </a:solidFill>
                <a:latin typeface="Times New Roman"/>
                <a:ea typeface="Times New Roman"/>
                <a:cs typeface="Times New Roman"/>
                <a:sym typeface="Times New Roman"/>
              </a:rPr>
              <a:t> [Accessed 29 Oct. 2025].</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Boffa, C. (2022). Hiring Microsoft Professionals: 5 Problems (and Solutions). [online] </a:t>
            </a:r>
            <a:r>
              <a:rPr lang="en-US" sz="1376" dirty="0" err="1">
                <a:solidFill>
                  <a:srgbClr val="0166C2"/>
                </a:solidFill>
                <a:latin typeface="Times New Roman"/>
                <a:ea typeface="Times New Roman"/>
                <a:cs typeface="Times New Roman"/>
                <a:sym typeface="Times New Roman"/>
              </a:rPr>
              <a:t>Revolent</a:t>
            </a:r>
            <a:r>
              <a:rPr lang="en-US" sz="1376" dirty="0">
                <a:solidFill>
                  <a:srgbClr val="0166C2"/>
                </a:solidFill>
                <a:latin typeface="Times New Roman"/>
                <a:ea typeface="Times New Roman"/>
                <a:cs typeface="Times New Roman"/>
                <a:sym typeface="Times New Roman"/>
              </a:rPr>
              <a:t>. Available at: </a:t>
            </a:r>
            <a:r>
              <a:rPr lang="en-US" sz="1376" dirty="0">
                <a:solidFill>
                  <a:srgbClr val="0166C2"/>
                </a:solidFill>
                <a:latin typeface="Times New Roman"/>
                <a:ea typeface="Times New Roman"/>
                <a:cs typeface="Times New Roman"/>
                <a:sym typeface="Times New Roman"/>
                <a:hlinkClick r:id="rId6"/>
              </a:rPr>
              <a:t>https://www.revolentgroup.com/blog/hiring-microsoft-cloud-talent-challenges-and-solutions/</a:t>
            </a:r>
            <a:r>
              <a:rPr lang="en-US" sz="1376" dirty="0">
                <a:solidFill>
                  <a:srgbClr val="0166C2"/>
                </a:solidFill>
                <a:latin typeface="Times New Roman"/>
                <a:ea typeface="Times New Roman"/>
                <a:cs typeface="Times New Roman"/>
                <a:sym typeface="Times New Roman"/>
              </a:rPr>
              <a:t>.</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Boyd, K., </a:t>
            </a:r>
            <a:r>
              <a:rPr lang="en-US" sz="1376" dirty="0" err="1">
                <a:solidFill>
                  <a:srgbClr val="0166C2"/>
                </a:solidFill>
                <a:latin typeface="Times New Roman"/>
                <a:ea typeface="Times New Roman"/>
                <a:cs typeface="Times New Roman"/>
                <a:sym typeface="Times New Roman"/>
              </a:rPr>
              <a:t>Miniken</a:t>
            </a:r>
            <a:r>
              <a:rPr lang="en-US" sz="1376" dirty="0">
                <a:solidFill>
                  <a:srgbClr val="0166C2"/>
                </a:solidFill>
                <a:latin typeface="Times New Roman"/>
                <a:ea typeface="Times New Roman"/>
                <a:cs typeface="Times New Roman"/>
                <a:sym typeface="Times New Roman"/>
              </a:rPr>
              <a:t>, L. and Hirning, D. (2025). Digitally transforming Microsoft: Our IT journey - Inside Track Blog. [online] Inside Track Blog. Available at: </a:t>
            </a:r>
            <a:r>
              <a:rPr lang="en-US" sz="1376" dirty="0">
                <a:solidFill>
                  <a:srgbClr val="0166C2"/>
                </a:solidFill>
                <a:latin typeface="Times New Roman"/>
                <a:ea typeface="Times New Roman"/>
                <a:cs typeface="Times New Roman"/>
                <a:sym typeface="Times New Roman"/>
                <a:hlinkClick r:id="rId7"/>
              </a:rPr>
              <a:t>https://www.microsoft.com/insidetrack/blog/digitally-transforming-microsoft-our-it-journey/</a:t>
            </a:r>
            <a:r>
              <a:rPr lang="en-US" sz="1376" dirty="0">
                <a:solidFill>
                  <a:srgbClr val="0166C2"/>
                </a:solidFill>
                <a:latin typeface="Times New Roman"/>
                <a:ea typeface="Times New Roman"/>
                <a:cs typeface="Times New Roman"/>
                <a:sym typeface="Times New Roman"/>
              </a:rPr>
              <a:t>.</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Caligiuri, P., </a:t>
            </a:r>
            <a:r>
              <a:rPr lang="en-US" sz="1376" dirty="0" err="1">
                <a:solidFill>
                  <a:srgbClr val="0166C2"/>
                </a:solidFill>
                <a:latin typeface="Times New Roman"/>
                <a:ea typeface="Times New Roman"/>
                <a:cs typeface="Times New Roman"/>
                <a:sym typeface="Times New Roman"/>
              </a:rPr>
              <a:t>Mencin</a:t>
            </a:r>
            <a:r>
              <a:rPr lang="en-US" sz="1376" dirty="0">
                <a:solidFill>
                  <a:srgbClr val="0166C2"/>
                </a:solidFill>
                <a:latin typeface="Times New Roman"/>
                <a:ea typeface="Times New Roman"/>
                <a:cs typeface="Times New Roman"/>
                <a:sym typeface="Times New Roman"/>
              </a:rPr>
              <a:t>, A., Jayne, B. and Traylor, A. (2019). Developing cross-cultural competencies through international corporate volunteerism. Journal of World Business, [online] 54(1), pp.14–23. </a:t>
            </a:r>
            <a:r>
              <a:rPr lang="en-US" sz="1376" dirty="0" err="1">
                <a:solidFill>
                  <a:srgbClr val="0166C2"/>
                </a:solidFill>
                <a:latin typeface="Times New Roman"/>
                <a:ea typeface="Times New Roman"/>
                <a:cs typeface="Times New Roman"/>
                <a:sym typeface="Times New Roman"/>
              </a:rPr>
              <a:t>doi</a:t>
            </a:r>
            <a:r>
              <a:rPr lang="en-US" sz="1376" dirty="0">
                <a:solidFill>
                  <a:srgbClr val="0166C2"/>
                </a:solidFill>
                <a:latin typeface="Times New Roman"/>
                <a:ea typeface="Times New Roman"/>
                <a:cs typeface="Times New Roman"/>
                <a:sym typeface="Times New Roman"/>
              </a:rPr>
              <a:t>: </a:t>
            </a:r>
            <a:r>
              <a:rPr lang="en-US" sz="1376" dirty="0">
                <a:solidFill>
                  <a:srgbClr val="0166C2"/>
                </a:solidFill>
                <a:latin typeface="Times New Roman"/>
                <a:ea typeface="Times New Roman"/>
                <a:cs typeface="Times New Roman"/>
                <a:sym typeface="Times New Roman"/>
                <a:hlinkClick r:id="rId8"/>
              </a:rPr>
              <a:t>https://doi.org/10.1016/j.jwb.2018.09.002</a:t>
            </a:r>
            <a:r>
              <a:rPr lang="en-US" sz="1376" dirty="0">
                <a:solidFill>
                  <a:srgbClr val="0166C2"/>
                </a:solidFill>
                <a:latin typeface="Times New Roman"/>
                <a:ea typeface="Times New Roman"/>
                <a:cs typeface="Times New Roman"/>
                <a:sym typeface="Times New Roman"/>
              </a:rPr>
              <a:t>.</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Colvin, C. (2024). Amid DEI cuts, Microsoft works to distinguish itself from those responding to ‘woke’ backlash. [online] HR Dive. Available at: </a:t>
            </a:r>
            <a:r>
              <a:rPr lang="en-US" sz="1376" dirty="0">
                <a:solidFill>
                  <a:srgbClr val="0166C2"/>
                </a:solidFill>
                <a:latin typeface="Times New Roman"/>
                <a:ea typeface="Times New Roman"/>
                <a:cs typeface="Times New Roman"/>
                <a:sym typeface="Times New Roman"/>
                <a:hlinkClick r:id="rId9"/>
              </a:rPr>
              <a:t>https://www.hrdive.com/news/dei-cuts-microsoft-woke-backlash/722281/</a:t>
            </a:r>
            <a:r>
              <a:rPr lang="en-US" sz="1376" dirty="0">
                <a:solidFill>
                  <a:srgbClr val="0166C2"/>
                </a:solidFill>
                <a:latin typeface="Times New Roman"/>
                <a:ea typeface="Times New Roman"/>
                <a:cs typeface="Times New Roman"/>
                <a:sym typeface="Times New Roman"/>
              </a:rPr>
              <a:t>.</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HR Grapevine USA (2025). New Microsoft CPO outlines stricter rules for underperformance. [online] Hrgrapevine.com. Available at: </a:t>
            </a:r>
            <a:r>
              <a:rPr lang="en-US" sz="1376" dirty="0">
                <a:solidFill>
                  <a:srgbClr val="0166C2"/>
                </a:solidFill>
                <a:latin typeface="Times New Roman"/>
                <a:ea typeface="Times New Roman"/>
                <a:cs typeface="Times New Roman"/>
                <a:sym typeface="Times New Roman"/>
                <a:hlinkClick r:id="rId10"/>
              </a:rPr>
              <a:t>https://www.hrgrapevine.com/us/content/article/2025-04-23-new-microsoft-cpo-outlines-stricter-rules-for-underperformance</a:t>
            </a:r>
            <a:r>
              <a:rPr lang="en-US" sz="1376" dirty="0">
                <a:solidFill>
                  <a:srgbClr val="0166C2"/>
                </a:solidFill>
                <a:latin typeface="Times New Roman"/>
                <a:ea typeface="Times New Roman"/>
                <a:cs typeface="Times New Roman"/>
                <a:sym typeface="Times New Roman"/>
              </a:rPr>
              <a:t> [Accessed 29 Oct. 2025].</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Jan, J., </a:t>
            </a:r>
            <a:r>
              <a:rPr lang="en-US" sz="1376" dirty="0" err="1">
                <a:solidFill>
                  <a:srgbClr val="0166C2"/>
                </a:solidFill>
                <a:latin typeface="Times New Roman"/>
                <a:ea typeface="Times New Roman"/>
                <a:cs typeface="Times New Roman"/>
                <a:sym typeface="Times New Roman"/>
              </a:rPr>
              <a:t>Alshare</a:t>
            </a:r>
            <a:r>
              <a:rPr lang="en-US" sz="1376" dirty="0">
                <a:solidFill>
                  <a:srgbClr val="0166C2"/>
                </a:solidFill>
                <a:latin typeface="Times New Roman"/>
                <a:ea typeface="Times New Roman"/>
                <a:cs typeface="Times New Roman"/>
                <a:sym typeface="Times New Roman"/>
              </a:rPr>
              <a:t>, K.A. and Lane, P.L. (2022). Hofstede’s Cultural Dimensions in Technology Acceptance models: a meta-analysis. Universal Access in the Information Society, 23(1), pp.1–25.</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Joshbersin (2025). The Josh Bersin Company. [online] JOSH BERSIN. Available at: </a:t>
            </a:r>
            <a:r>
              <a:rPr lang="en-US" sz="1376" dirty="0">
                <a:solidFill>
                  <a:srgbClr val="0166C2"/>
                </a:solidFill>
                <a:latin typeface="Times New Roman"/>
                <a:ea typeface="Times New Roman"/>
                <a:cs typeface="Times New Roman"/>
                <a:sym typeface="Times New Roman"/>
                <a:hlinkClick r:id="rId11"/>
              </a:rPr>
              <a:t>https://joshbersin.com/2025/04/microsoft-launches-people-skills-in-copilot-altering-the-hr-tech-market</a:t>
            </a:r>
            <a:r>
              <a:rPr lang="en-US" sz="1376" dirty="0">
                <a:solidFill>
                  <a:srgbClr val="0166C2"/>
                </a:solidFill>
                <a:latin typeface="Times New Roman"/>
                <a:ea typeface="Times New Roman"/>
                <a:cs typeface="Times New Roman"/>
                <a:sym typeface="Times New Roman"/>
              </a:rPr>
              <a:t> [Accessed 29 Oct. 2025].</a:t>
            </a:r>
          </a:p>
          <a:p>
            <a:pPr marL="297171" lvl="1" indent="-148586" algn="just">
              <a:lnSpc>
                <a:spcPts val="2766"/>
              </a:lnSpc>
              <a:buFont typeface="Arial"/>
              <a:buChar char="•"/>
            </a:pPr>
            <a:r>
              <a:rPr lang="en-US" sz="1376" dirty="0" err="1">
                <a:solidFill>
                  <a:srgbClr val="0166C2"/>
                </a:solidFill>
                <a:latin typeface="Times New Roman"/>
                <a:ea typeface="Times New Roman"/>
                <a:cs typeface="Times New Roman"/>
                <a:sym typeface="Times New Roman"/>
              </a:rPr>
              <a:t>Kalapapa</a:t>
            </a:r>
            <a:r>
              <a:rPr lang="en-US" sz="1376" dirty="0">
                <a:solidFill>
                  <a:srgbClr val="0166C2"/>
                </a:solidFill>
                <a:latin typeface="Times New Roman"/>
                <a:ea typeface="Times New Roman"/>
                <a:cs typeface="Times New Roman"/>
                <a:sym typeface="Times New Roman"/>
              </a:rPr>
              <a:t>, B., </a:t>
            </a:r>
            <a:r>
              <a:rPr lang="en-US" sz="1376" dirty="0" err="1">
                <a:solidFill>
                  <a:srgbClr val="0166C2"/>
                </a:solidFill>
                <a:latin typeface="Times New Roman"/>
                <a:ea typeface="Times New Roman"/>
                <a:cs typeface="Times New Roman"/>
                <a:sym typeface="Times New Roman"/>
              </a:rPr>
              <a:t>Dappa</a:t>
            </a:r>
            <a:r>
              <a:rPr lang="en-US" sz="1376" dirty="0">
                <a:solidFill>
                  <a:srgbClr val="0166C2"/>
                </a:solidFill>
                <a:latin typeface="Times New Roman"/>
                <a:ea typeface="Times New Roman"/>
                <a:cs typeface="Times New Roman"/>
                <a:sym typeface="Times New Roman"/>
              </a:rPr>
              <a:t> and </a:t>
            </a:r>
            <a:r>
              <a:rPr lang="en-US" sz="1376" dirty="0" err="1">
                <a:solidFill>
                  <a:srgbClr val="0166C2"/>
                </a:solidFill>
                <a:latin typeface="Times New Roman"/>
                <a:ea typeface="Times New Roman"/>
                <a:cs typeface="Times New Roman"/>
                <a:sym typeface="Times New Roman"/>
              </a:rPr>
              <a:t>Dappa</a:t>
            </a:r>
            <a:r>
              <a:rPr lang="en-US" sz="1376" dirty="0">
                <a:solidFill>
                  <a:srgbClr val="0166C2"/>
                </a:solidFill>
                <a:latin typeface="Times New Roman"/>
                <a:ea typeface="Times New Roman"/>
                <a:cs typeface="Times New Roman"/>
                <a:sym typeface="Times New Roman"/>
              </a:rPr>
              <a:t>, J. (2024). </a:t>
            </a:r>
            <a:r>
              <a:rPr lang="en-US" sz="1376" dirty="0" err="1">
                <a:solidFill>
                  <a:srgbClr val="0166C2"/>
                </a:solidFill>
                <a:latin typeface="Times New Roman"/>
                <a:ea typeface="Times New Roman"/>
                <a:cs typeface="Times New Roman"/>
                <a:sym typeface="Times New Roman"/>
              </a:rPr>
              <a:t>Staf</a:t>
            </a:r>
            <a:r>
              <a:rPr lang="en-US" sz="1376" dirty="0">
                <a:solidFill>
                  <a:srgbClr val="0166C2"/>
                </a:solidFill>
                <a:latin typeface="Times New Roman"/>
                <a:ea typeface="Times New Roman"/>
                <a:cs typeface="Times New Roman"/>
                <a:sym typeface="Times New Roman"/>
              </a:rPr>
              <a:t> </a:t>
            </a:r>
            <a:r>
              <a:rPr lang="en-US" sz="1376" dirty="0" err="1">
                <a:solidFill>
                  <a:srgbClr val="0166C2"/>
                </a:solidFill>
                <a:latin typeface="Times New Roman"/>
                <a:ea typeface="Times New Roman"/>
                <a:cs typeface="Times New Roman"/>
                <a:sym typeface="Times New Roman"/>
              </a:rPr>
              <a:t>ing</a:t>
            </a:r>
            <a:r>
              <a:rPr lang="en-US" sz="1376" dirty="0">
                <a:solidFill>
                  <a:srgbClr val="0166C2"/>
                </a:solidFill>
                <a:latin typeface="Times New Roman"/>
                <a:ea typeface="Times New Roman"/>
                <a:cs typeface="Times New Roman"/>
                <a:sym typeface="Times New Roman"/>
              </a:rPr>
              <a:t> Orientation and Subsidiary Performance of Multinational Companies in Nigeria. [online] Available at: </a:t>
            </a:r>
            <a:r>
              <a:rPr lang="en-US" sz="1376" dirty="0">
                <a:solidFill>
                  <a:srgbClr val="0166C2"/>
                </a:solidFill>
                <a:latin typeface="Times New Roman"/>
                <a:ea typeface="Times New Roman"/>
                <a:cs typeface="Times New Roman"/>
                <a:sym typeface="Times New Roman"/>
                <a:hlinkClick r:id="rId12"/>
              </a:rPr>
              <a:t>https://www.arcnjournals.org/images/67321425661121.pdf</a:t>
            </a:r>
            <a:r>
              <a:rPr lang="en-US" sz="1376" dirty="0">
                <a:solidFill>
                  <a:srgbClr val="0166C2"/>
                </a:solidFill>
                <a:latin typeface="Times New Roman"/>
                <a:ea typeface="Times New Roman"/>
                <a:cs typeface="Times New Roman"/>
                <a:sym typeface="Times New Roman"/>
              </a:rPr>
              <a:t>.</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Kawamoto, D. (2023). How Microsoft’s inclusive hiring practice produces concrete results. [online] HR Executive. Available at: </a:t>
            </a:r>
            <a:r>
              <a:rPr lang="en-US" sz="1376" dirty="0">
                <a:solidFill>
                  <a:srgbClr val="0166C2"/>
                </a:solidFill>
                <a:latin typeface="Times New Roman"/>
                <a:ea typeface="Times New Roman"/>
                <a:cs typeface="Times New Roman"/>
                <a:sym typeface="Times New Roman"/>
                <a:hlinkClick r:id="rId13"/>
              </a:rPr>
              <a:t>https://hrexecutive.com/inclusive-hiring-practice-yields-concrete-results-for-microsoft/</a:t>
            </a:r>
            <a:r>
              <a:rPr lang="en-US" sz="1376" dirty="0">
                <a:solidFill>
                  <a:srgbClr val="0166C2"/>
                </a:solidFill>
                <a:latin typeface="Times New Roman"/>
                <a:ea typeface="Times New Roman"/>
                <a:cs typeface="Times New Roman"/>
                <a:sym typeface="Times New Roman"/>
              </a:rPr>
              <a:t>.</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Keenan, S. (2024). Microsoft Is Struggling To Retain Black, Latine, And Female Employees. [online] POCIT. Telling the stories and thoughts of people of color in tech. Available at: </a:t>
            </a:r>
            <a:r>
              <a:rPr lang="en-US" sz="1376" dirty="0">
                <a:solidFill>
                  <a:srgbClr val="0166C2"/>
                </a:solidFill>
                <a:latin typeface="Times New Roman"/>
                <a:ea typeface="Times New Roman"/>
                <a:cs typeface="Times New Roman"/>
                <a:sym typeface="Times New Roman"/>
                <a:hlinkClick r:id="rId14"/>
              </a:rPr>
              <a:t>https://peopleofcolorintech.com/articles/microsoft-is-struggling-to-retain-black-latine-and-female-employees</a:t>
            </a:r>
            <a:r>
              <a:rPr lang="en-US" sz="1376" dirty="0">
                <a:solidFill>
                  <a:srgbClr val="0166C2"/>
                </a:solidFill>
                <a:latin typeface="Times New Roman"/>
                <a:ea typeface="Times New Roman"/>
                <a:cs typeface="Times New Roman"/>
                <a:sym typeface="Times New Roman"/>
              </a:rPr>
              <a:t>/.</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Løkke, A.-K., Villadsen, A.R. and Bach, A.S. (2023). Recruitment and Selection in the Public Sector: Do Rules Shape Managers’ Practices? Public Personnel Management, 52(2), p.009102602211461. </a:t>
            </a:r>
            <a:r>
              <a:rPr lang="en-US" sz="1376" dirty="0" err="1">
                <a:solidFill>
                  <a:srgbClr val="0166C2"/>
                </a:solidFill>
                <a:latin typeface="Times New Roman"/>
                <a:ea typeface="Times New Roman"/>
                <a:cs typeface="Times New Roman"/>
                <a:sym typeface="Times New Roman"/>
              </a:rPr>
              <a:t>doi</a:t>
            </a:r>
            <a:r>
              <a:rPr lang="en-US" sz="1376" dirty="0">
                <a:solidFill>
                  <a:srgbClr val="0166C2"/>
                </a:solidFill>
                <a:latin typeface="Times New Roman"/>
                <a:ea typeface="Times New Roman"/>
                <a:cs typeface="Times New Roman"/>
                <a:sym typeface="Times New Roman"/>
              </a:rPr>
              <a:t>: </a:t>
            </a:r>
            <a:r>
              <a:rPr lang="en-US" sz="1376" dirty="0">
                <a:solidFill>
                  <a:srgbClr val="0166C2"/>
                </a:solidFill>
                <a:latin typeface="Times New Roman"/>
                <a:ea typeface="Times New Roman"/>
                <a:cs typeface="Times New Roman"/>
                <a:sym typeface="Times New Roman"/>
                <a:hlinkClick r:id="rId15"/>
              </a:rPr>
              <a:t>https://doi.org/10.1177/00910260221146145</a:t>
            </a:r>
            <a:r>
              <a:rPr lang="en-US" sz="1376" dirty="0">
                <a:solidFill>
                  <a:srgbClr val="0166C2"/>
                </a:solidFill>
                <a:latin typeface="Times New Roman"/>
                <a:ea typeface="Times New Roman"/>
                <a:cs typeface="Times New Roman"/>
                <a:sym typeface="Times New Roman"/>
              </a:rPr>
              <a:t>.</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Lubis, N.W. (2022). Resource Based View (RBV) in Improving Company Strategic Capacity. Research Horizon, 2(6), pp.587–596. </a:t>
            </a:r>
            <a:r>
              <a:rPr lang="en-US" sz="1376" dirty="0" err="1">
                <a:solidFill>
                  <a:srgbClr val="0166C2"/>
                </a:solidFill>
                <a:latin typeface="Times New Roman"/>
                <a:ea typeface="Times New Roman"/>
                <a:cs typeface="Times New Roman"/>
                <a:sym typeface="Times New Roman"/>
              </a:rPr>
              <a:t>doi</a:t>
            </a:r>
            <a:r>
              <a:rPr lang="en-US" sz="1376" dirty="0">
                <a:solidFill>
                  <a:srgbClr val="0166C2"/>
                </a:solidFill>
                <a:latin typeface="Times New Roman"/>
                <a:ea typeface="Times New Roman"/>
                <a:cs typeface="Times New Roman"/>
                <a:sym typeface="Times New Roman"/>
              </a:rPr>
              <a:t>: </a:t>
            </a:r>
            <a:r>
              <a:rPr lang="en-US" sz="1376" dirty="0">
                <a:solidFill>
                  <a:srgbClr val="0166C2"/>
                </a:solidFill>
                <a:latin typeface="Times New Roman"/>
                <a:ea typeface="Times New Roman"/>
                <a:cs typeface="Times New Roman"/>
                <a:sym typeface="Times New Roman"/>
                <a:hlinkClick r:id="rId16"/>
              </a:rPr>
              <a:t>https://doi.org/10.54518/rh.2.6.2022.587-596</a:t>
            </a:r>
            <a:r>
              <a:rPr lang="en-US" sz="1376" dirty="0">
                <a:solidFill>
                  <a:srgbClr val="0166C2"/>
                </a:solidFill>
                <a:latin typeface="Times New Roman"/>
                <a:ea typeface="Times New Roman"/>
                <a:cs typeface="Times New Roman"/>
                <a:sym typeface="Times New Roman"/>
              </a:rPr>
              <a:t>.</a:t>
            </a:r>
          </a:p>
          <a:p>
            <a:pPr marL="297171" lvl="1" indent="-148586" algn="just">
              <a:lnSpc>
                <a:spcPts val="2766"/>
              </a:lnSpc>
              <a:buFont typeface="Arial"/>
              <a:buChar char="•"/>
            </a:pPr>
            <a:r>
              <a:rPr lang="en-US" sz="1376" dirty="0">
                <a:solidFill>
                  <a:srgbClr val="0166C2"/>
                </a:solidFill>
                <a:latin typeface="Times New Roman"/>
                <a:ea typeface="Times New Roman"/>
                <a:cs typeface="Times New Roman"/>
                <a:sym typeface="Times New Roman"/>
              </a:rPr>
              <a:t>Lykins, L. (2025). Growth Mindset: Kathleen Hogan on How Microsoft’s Culture Continues to Drive Innovation and High Performance. [online] Institute for Corporate Productivity (i4cp). Available at: </a:t>
            </a:r>
            <a:r>
              <a:rPr lang="en-US" sz="1376" dirty="0">
                <a:solidFill>
                  <a:srgbClr val="0166C2"/>
                </a:solidFill>
                <a:latin typeface="Times New Roman"/>
                <a:ea typeface="Times New Roman"/>
                <a:cs typeface="Times New Roman"/>
                <a:sym typeface="Times New Roman"/>
                <a:hlinkClick r:id="rId17"/>
              </a:rPr>
              <a:t>https://www.i4cp.com/productivity-blog/growth-mindset-kathleen-hogan-on-how-microsofts-culture-continues-to-drive-innovation-and-high-performance</a:t>
            </a:r>
            <a:r>
              <a:rPr lang="en-US" sz="1376" dirty="0">
                <a:solidFill>
                  <a:srgbClr val="0166C2"/>
                </a:solidFill>
                <a:latin typeface="Times New Roman"/>
                <a:ea typeface="Times New Roman"/>
                <a:cs typeface="Times New Roman"/>
                <a:sym typeface="Times New Roman"/>
              </a:rPr>
              <a:t> [Accessed 29 Oct. 2025].</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2" name="TextBox 2"/>
          <p:cNvSpPr txBox="1"/>
          <p:nvPr/>
        </p:nvSpPr>
        <p:spPr>
          <a:xfrm>
            <a:off x="371475" y="-414547"/>
            <a:ext cx="17117346" cy="1443247"/>
          </a:xfrm>
          <a:prstGeom prst="rect">
            <a:avLst/>
          </a:prstGeom>
        </p:spPr>
        <p:txBody>
          <a:bodyPr lIns="0" tIns="0" rIns="0" bIns="0" rtlCol="0" anchor="t">
            <a:spAutoFit/>
          </a:bodyPr>
          <a:lstStyle/>
          <a:p>
            <a:pPr algn="ctr">
              <a:lnSpc>
                <a:spcPts val="11800"/>
              </a:lnSpc>
            </a:pPr>
            <a:r>
              <a:rPr lang="en-US" sz="8429" b="1">
                <a:solidFill>
                  <a:srgbClr val="0166C2"/>
                </a:solidFill>
                <a:latin typeface="Luktao Bold"/>
                <a:ea typeface="Luktao Bold"/>
                <a:cs typeface="Luktao Bold"/>
                <a:sym typeface="Luktao Bold"/>
              </a:rPr>
              <a:t>References</a:t>
            </a:r>
          </a:p>
        </p:txBody>
      </p:sp>
      <p:sp>
        <p:nvSpPr>
          <p:cNvPr id="3" name="TextBox 3"/>
          <p:cNvSpPr txBox="1"/>
          <p:nvPr/>
        </p:nvSpPr>
        <p:spPr>
          <a:xfrm>
            <a:off x="102152" y="892547"/>
            <a:ext cx="17912985" cy="9473042"/>
          </a:xfrm>
          <a:prstGeom prst="rect">
            <a:avLst/>
          </a:prstGeom>
        </p:spPr>
        <p:txBody>
          <a:bodyPr lIns="0" tIns="0" rIns="0" bIns="0" rtlCol="0" anchor="t">
            <a:spAutoFit/>
          </a:bodyPr>
          <a:lstStyle/>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Lyons, P. and Bandura, R. (2021). Manager in coaching role and reciprocal learning. Journal of Workplace Learning, ahead-of-print(ahead-of-print). </a:t>
            </a:r>
            <a:r>
              <a:rPr lang="en-US" sz="1576" dirty="0" err="1">
                <a:solidFill>
                  <a:srgbClr val="0166C2"/>
                </a:solidFill>
                <a:latin typeface="Times New Roman"/>
                <a:ea typeface="Times New Roman"/>
                <a:cs typeface="Times New Roman"/>
                <a:sym typeface="Times New Roman"/>
              </a:rPr>
              <a:t>doi</a:t>
            </a:r>
            <a:r>
              <a:rPr lang="en-US" sz="1576" dirty="0">
                <a:solidFill>
                  <a:srgbClr val="0166C2"/>
                </a:solidFill>
                <a:latin typeface="Times New Roman"/>
                <a:ea typeface="Times New Roman"/>
                <a:cs typeface="Times New Roman"/>
                <a:sym typeface="Times New Roman"/>
              </a:rPr>
              <a:t>: </a:t>
            </a:r>
            <a:r>
              <a:rPr lang="en-US" sz="1576" dirty="0">
                <a:solidFill>
                  <a:srgbClr val="0166C2"/>
                </a:solidFill>
                <a:latin typeface="Times New Roman"/>
                <a:ea typeface="Times New Roman"/>
                <a:cs typeface="Times New Roman"/>
                <a:sym typeface="Times New Roman"/>
                <a:hlinkClick r:id="rId2"/>
              </a:rPr>
              <a:t>https://doi.org/10.1108/jwl-04-2021-0037</a:t>
            </a:r>
            <a:r>
              <a:rPr lang="en-US" sz="1576" dirty="0">
                <a:solidFill>
                  <a:srgbClr val="0166C2"/>
                </a:solidFill>
                <a:latin typeface="Times New Roman"/>
                <a:ea typeface="Times New Roman"/>
                <a:cs typeface="Times New Roman"/>
                <a:sym typeface="Times New Roman"/>
              </a:rPr>
              <a:t>.</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McIntyre, L.-R. (2024). Microsoft’s 2024 global diversity &amp; inclusion report: Our most global, transparent report yet. [online] The Official Microsoft Blog. Available at: </a:t>
            </a:r>
            <a:r>
              <a:rPr lang="en-US" sz="1576" dirty="0">
                <a:solidFill>
                  <a:srgbClr val="0166C2"/>
                </a:solidFill>
                <a:latin typeface="Times New Roman"/>
                <a:ea typeface="Times New Roman"/>
                <a:cs typeface="Times New Roman"/>
                <a:sym typeface="Times New Roman"/>
                <a:hlinkClick r:id="rId3"/>
              </a:rPr>
              <a:t>https://blogs.microsoft.com/blog/2024/10/23/microsofts-2024-global-diversity-inclusion-report-our-most-global-transparent-report-yet</a:t>
            </a:r>
            <a:endParaRPr lang="en-US" sz="1576" dirty="0">
              <a:solidFill>
                <a:srgbClr val="0166C2"/>
              </a:solidFill>
              <a:latin typeface="Times New Roman"/>
              <a:ea typeface="Times New Roman"/>
              <a:cs typeface="Times New Roman"/>
              <a:sym typeface="Times New Roman"/>
            </a:endParaRP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Microsoft (2022). Inclusive Hiring at Microsoft | Global Diversity and Inclusion at Microsoft. [online] www.microsoft.com. Available at: </a:t>
            </a:r>
            <a:r>
              <a:rPr lang="en-US" sz="1576" dirty="0">
                <a:solidFill>
                  <a:srgbClr val="0166C2"/>
                </a:solidFill>
                <a:latin typeface="Times New Roman"/>
                <a:ea typeface="Times New Roman"/>
                <a:cs typeface="Times New Roman"/>
                <a:sym typeface="Times New Roman"/>
                <a:hlinkClick r:id="rId4"/>
              </a:rPr>
              <a:t>https://www.microsoft.com/en-us/diversity/inside-microsoft/cross-disability/hiring</a:t>
            </a:r>
            <a:r>
              <a:rPr lang="en-US" sz="1576" dirty="0">
                <a:solidFill>
                  <a:srgbClr val="0166C2"/>
                </a:solidFill>
                <a:latin typeface="Times New Roman"/>
                <a:ea typeface="Times New Roman"/>
                <a:cs typeface="Times New Roman"/>
                <a:sym typeface="Times New Roman"/>
              </a:rPr>
              <a:t>.</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Microsoft (2022). Microsoft New Future of Work Report 2022. [online] Available at: </a:t>
            </a:r>
            <a:r>
              <a:rPr lang="en-US" sz="1576" dirty="0">
                <a:solidFill>
                  <a:srgbClr val="0166C2"/>
                </a:solidFill>
                <a:latin typeface="Times New Roman"/>
                <a:ea typeface="Times New Roman"/>
                <a:cs typeface="Times New Roman"/>
                <a:sym typeface="Times New Roman"/>
                <a:hlinkClick r:id="rId5"/>
              </a:rPr>
              <a:t>https://www.microsoft.com/en-us/research/wp-content/uploads/2022/04/Microsoft-New-Future-of-Work-Report-2022.pdf</a:t>
            </a:r>
            <a:r>
              <a:rPr lang="en-US" sz="1576" dirty="0">
                <a:solidFill>
                  <a:srgbClr val="0166C2"/>
                </a:solidFill>
                <a:latin typeface="Times New Roman"/>
                <a:ea typeface="Times New Roman"/>
                <a:cs typeface="Times New Roman"/>
                <a:sym typeface="Times New Roman"/>
              </a:rPr>
              <a:t>.</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Microsoft (2023). Neurodiversity Hiring | Global Diversity and Inclusion at Microsoft. [online] www.microsoft.com. Available at: </a:t>
            </a:r>
            <a:r>
              <a:rPr lang="en-US" sz="1576" dirty="0">
                <a:solidFill>
                  <a:srgbClr val="0166C2"/>
                </a:solidFill>
                <a:latin typeface="Times New Roman"/>
                <a:ea typeface="Times New Roman"/>
                <a:cs typeface="Times New Roman"/>
                <a:sym typeface="Times New Roman"/>
                <a:hlinkClick r:id="rId6"/>
              </a:rPr>
              <a:t>https://www.microsoft.com/en-us/diversity/inside-microsoft/cross-disability/neurodiversityhiring</a:t>
            </a:r>
            <a:r>
              <a:rPr lang="en-US" sz="1576" dirty="0">
                <a:solidFill>
                  <a:srgbClr val="0166C2"/>
                </a:solidFill>
                <a:latin typeface="Times New Roman"/>
                <a:ea typeface="Times New Roman"/>
                <a:cs typeface="Times New Roman"/>
                <a:sym typeface="Times New Roman"/>
              </a:rPr>
              <a:t>.</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Microsoft (2023). The New Performance Equation in the Age of AI. [online] www.microsoft.com. Available at: </a:t>
            </a:r>
            <a:r>
              <a:rPr lang="en-US" sz="1576" dirty="0">
                <a:solidFill>
                  <a:srgbClr val="0166C2"/>
                </a:solidFill>
                <a:latin typeface="Times New Roman"/>
                <a:ea typeface="Times New Roman"/>
                <a:cs typeface="Times New Roman"/>
                <a:sym typeface="Times New Roman"/>
                <a:hlinkClick r:id="rId7"/>
              </a:rPr>
              <a:t>https://www.microsoft.com/en-us/worklab/work-trend-index/the-new-performance-equation-in-the-age-of-ai</a:t>
            </a:r>
            <a:r>
              <a:rPr lang="en-US" sz="1576" dirty="0">
                <a:solidFill>
                  <a:srgbClr val="0166C2"/>
                </a:solidFill>
                <a:latin typeface="Times New Roman"/>
                <a:ea typeface="Times New Roman"/>
                <a:cs typeface="Times New Roman"/>
                <a:sym typeface="Times New Roman"/>
              </a:rPr>
              <a:t> [Accessed 29 Oct. 2025].</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Microsoft (2024). How Microsoft is reinventing Human Resources with Microsoft Copilot. [online] Available at: </a:t>
            </a:r>
            <a:r>
              <a:rPr lang="en-US" sz="1576" dirty="0">
                <a:solidFill>
                  <a:srgbClr val="0166C2"/>
                </a:solidFill>
                <a:latin typeface="Times New Roman"/>
                <a:ea typeface="Times New Roman"/>
                <a:cs typeface="Times New Roman"/>
                <a:sym typeface="Times New Roman"/>
                <a:hlinkClick r:id="rId8"/>
              </a:rPr>
              <a:t>https://news.microsoft.com/wp-content/uploads/prod/sites/658/2024/05/How-Microsoft-is-reinventing-HR-with-Microsoft-Copilot.pdf</a:t>
            </a:r>
            <a:endParaRPr lang="en-US" sz="1576" dirty="0">
              <a:solidFill>
                <a:srgbClr val="0166C2"/>
              </a:solidFill>
              <a:latin typeface="Times New Roman"/>
              <a:ea typeface="Times New Roman"/>
              <a:cs typeface="Times New Roman"/>
              <a:sym typeface="Times New Roman"/>
            </a:endParaRP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Microsoft (2024). Microsoft 2024 Annual Report. [online] Microsoft. Available at: </a:t>
            </a:r>
            <a:r>
              <a:rPr lang="en-US" sz="1576" dirty="0">
                <a:solidFill>
                  <a:srgbClr val="0166C2"/>
                </a:solidFill>
                <a:latin typeface="Times New Roman"/>
                <a:ea typeface="Times New Roman"/>
                <a:cs typeface="Times New Roman"/>
                <a:sym typeface="Times New Roman"/>
                <a:hlinkClick r:id="rId9"/>
              </a:rPr>
              <a:t>https://www.microsoft.com/investor/reports/ar24/index.html</a:t>
            </a:r>
            <a:endParaRPr lang="en-US" sz="1576" dirty="0">
              <a:solidFill>
                <a:srgbClr val="0166C2"/>
              </a:solidFill>
              <a:latin typeface="Times New Roman"/>
              <a:ea typeface="Times New Roman"/>
              <a:cs typeface="Times New Roman"/>
              <a:sym typeface="Times New Roman"/>
            </a:endParaRP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Microsoft (2024a). AI at Work Is Here. Now Comes the Hard Part. [online] www.microsoft.com. Available at: </a:t>
            </a:r>
            <a:r>
              <a:rPr lang="en-US" sz="1576" dirty="0">
                <a:solidFill>
                  <a:srgbClr val="0166C2"/>
                </a:solidFill>
                <a:latin typeface="Times New Roman"/>
                <a:ea typeface="Times New Roman"/>
                <a:cs typeface="Times New Roman"/>
                <a:sym typeface="Times New Roman"/>
                <a:hlinkClick r:id="rId10"/>
              </a:rPr>
              <a:t>https://www.microsoft.com/en-us/worklab/work-trend-index/ai-at-work-is-here-now-comes-the-hard-part</a:t>
            </a:r>
            <a:r>
              <a:rPr lang="en-US" sz="1576" dirty="0">
                <a:solidFill>
                  <a:srgbClr val="0166C2"/>
                </a:solidFill>
                <a:latin typeface="Times New Roman"/>
                <a:ea typeface="Times New Roman"/>
                <a:cs typeface="Times New Roman"/>
                <a:sym typeface="Times New Roman"/>
              </a:rPr>
              <a:t>.</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Microsoft (2024b). Diversity &amp; Inclusion Report. [online] Diversity &amp; Inclusion Report. Available at: </a:t>
            </a:r>
            <a:r>
              <a:rPr lang="en-US" sz="1576" dirty="0">
                <a:solidFill>
                  <a:srgbClr val="0166C2"/>
                </a:solidFill>
                <a:latin typeface="Times New Roman"/>
                <a:ea typeface="Times New Roman"/>
                <a:cs typeface="Times New Roman"/>
                <a:sym typeface="Times New Roman"/>
                <a:hlinkClick r:id="rId11"/>
              </a:rPr>
              <a:t>https://www.microsoft.com/en-us/diversity/inside-microsoft/annual-report</a:t>
            </a:r>
            <a:endParaRPr lang="en-US" sz="1576" dirty="0">
              <a:solidFill>
                <a:srgbClr val="0166C2"/>
              </a:solidFill>
              <a:latin typeface="Times New Roman"/>
              <a:ea typeface="Times New Roman"/>
              <a:cs typeface="Times New Roman"/>
              <a:sym typeface="Times New Roman"/>
            </a:endParaRP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Microsoft (2024c). Inside Microsoft | Global Diversity and Inclusion at Microsoft. [online] www.microsoft.com. Available at: </a:t>
            </a:r>
            <a:r>
              <a:rPr lang="en-US" sz="1576" dirty="0">
                <a:solidFill>
                  <a:srgbClr val="0166C2"/>
                </a:solidFill>
                <a:latin typeface="Times New Roman"/>
                <a:ea typeface="Times New Roman"/>
                <a:cs typeface="Times New Roman"/>
                <a:sym typeface="Times New Roman"/>
                <a:hlinkClick r:id="rId12"/>
              </a:rPr>
              <a:t>https://www.microsoft.com/en-us/diversity/inside-microsoft/default</a:t>
            </a:r>
            <a:endParaRPr lang="en-US" sz="1576" dirty="0">
              <a:solidFill>
                <a:srgbClr val="0166C2"/>
              </a:solidFill>
              <a:latin typeface="Times New Roman"/>
              <a:ea typeface="Times New Roman"/>
              <a:cs typeface="Times New Roman"/>
              <a:sym typeface="Times New Roman"/>
            </a:endParaRP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Microsoft (2025). Our approach to hybrid workplace flexibility. [online] Microsoft. Available at: </a:t>
            </a:r>
            <a:r>
              <a:rPr lang="en-US" sz="1576" dirty="0">
                <a:solidFill>
                  <a:srgbClr val="0166C2"/>
                </a:solidFill>
                <a:latin typeface="Times New Roman"/>
                <a:ea typeface="Times New Roman"/>
                <a:cs typeface="Times New Roman"/>
                <a:sym typeface="Times New Roman"/>
                <a:hlinkClick r:id="rId13"/>
              </a:rPr>
              <a:t>https://careers.microsoft.com/v2/global/en/flexible-work</a:t>
            </a:r>
            <a:r>
              <a:rPr lang="en-US" sz="1576" dirty="0">
                <a:solidFill>
                  <a:srgbClr val="0166C2"/>
                </a:solidFill>
                <a:latin typeface="Times New Roman"/>
                <a:ea typeface="Times New Roman"/>
                <a:cs typeface="Times New Roman"/>
                <a:sym typeface="Times New Roman"/>
              </a:rPr>
              <a:t> [Accessed 11 Oct. 2025].</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Mischke, M. (2022). Microsoft’s New Approach to Performance Management. [online] www.performyard.com. Available at: </a:t>
            </a:r>
            <a:r>
              <a:rPr lang="en-US" sz="1576" dirty="0">
                <a:solidFill>
                  <a:srgbClr val="0166C2"/>
                </a:solidFill>
                <a:latin typeface="Times New Roman"/>
                <a:ea typeface="Times New Roman"/>
                <a:cs typeface="Times New Roman"/>
                <a:sym typeface="Times New Roman"/>
                <a:hlinkClick r:id="rId14"/>
              </a:rPr>
              <a:t>https://www.performyard.com/articles/microsoft-performance-management</a:t>
            </a:r>
            <a:r>
              <a:rPr lang="en-US" sz="1576" dirty="0">
                <a:solidFill>
                  <a:srgbClr val="0166C2"/>
                </a:solidFill>
                <a:latin typeface="Times New Roman"/>
                <a:ea typeface="Times New Roman"/>
                <a:cs typeface="Times New Roman"/>
                <a:sym typeface="Times New Roman"/>
              </a:rPr>
              <a:t> [Accessed 29 Oct. 2025].</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Parasurama, P. and </a:t>
            </a:r>
            <a:r>
              <a:rPr lang="en-US" sz="1576" dirty="0" err="1">
                <a:solidFill>
                  <a:srgbClr val="0166C2"/>
                </a:solidFill>
                <a:latin typeface="Times New Roman"/>
                <a:ea typeface="Times New Roman"/>
                <a:cs typeface="Times New Roman"/>
                <a:sym typeface="Times New Roman"/>
              </a:rPr>
              <a:t>Ipeirotis</a:t>
            </a:r>
            <a:r>
              <a:rPr lang="en-US" sz="1576" dirty="0">
                <a:solidFill>
                  <a:srgbClr val="0166C2"/>
                </a:solidFill>
                <a:latin typeface="Times New Roman"/>
                <a:ea typeface="Times New Roman"/>
                <a:cs typeface="Times New Roman"/>
                <a:sym typeface="Times New Roman"/>
              </a:rPr>
              <a:t>, P. (2025). Algorithmic Hiring and Diversity: Reducing Human-Algorithm Similarity for Better Outcomes. [online] arXiv.org. Available at: </a:t>
            </a:r>
            <a:r>
              <a:rPr lang="en-US" sz="1576" dirty="0">
                <a:solidFill>
                  <a:srgbClr val="0166C2"/>
                </a:solidFill>
                <a:latin typeface="Times New Roman"/>
                <a:ea typeface="Times New Roman"/>
                <a:cs typeface="Times New Roman"/>
                <a:sym typeface="Times New Roman"/>
                <a:hlinkClick r:id="rId15"/>
              </a:rPr>
              <a:t>https://arxiv.org/abs/2505.14388</a:t>
            </a:r>
            <a:endParaRPr lang="en-US" sz="1576" dirty="0">
              <a:solidFill>
                <a:srgbClr val="0166C2"/>
              </a:solidFill>
              <a:latin typeface="Times New Roman"/>
              <a:ea typeface="Times New Roman"/>
              <a:cs typeface="Times New Roman"/>
              <a:sym typeface="Times New Roman"/>
            </a:endParaRP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Reuters (2025). Microsoft mandates three-day work-from-office starting next year. [online] Reuters. Available at: </a:t>
            </a:r>
            <a:r>
              <a:rPr lang="en-US" sz="1576" dirty="0">
                <a:solidFill>
                  <a:srgbClr val="0166C2"/>
                </a:solidFill>
                <a:latin typeface="Times New Roman"/>
                <a:ea typeface="Times New Roman"/>
                <a:cs typeface="Times New Roman"/>
                <a:sym typeface="Times New Roman"/>
                <a:hlinkClick r:id="rId16"/>
              </a:rPr>
              <a:t>https://www.reuters.com/business/world-at-work/microsoft-mandates-three-day-work-from-office-starting-next-year-2025-09-09</a:t>
            </a:r>
            <a:r>
              <a:rPr lang="en-US" sz="1576" dirty="0">
                <a:solidFill>
                  <a:srgbClr val="0166C2"/>
                </a:solidFill>
                <a:latin typeface="Times New Roman"/>
                <a:ea typeface="Times New Roman"/>
                <a:cs typeface="Times New Roman"/>
                <a:sym typeface="Times New Roman"/>
              </a:rPr>
              <a:t>/ [Accessed 11 Oct. 2025].</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Russen, M. and Dawson, M. (2023). Which should come first? Examining diversity, equity and inclusion. International Journal of Contemporary Hospitality Management, 36(1), pp.25–40. </a:t>
            </a:r>
            <a:r>
              <a:rPr lang="en-US" sz="1576" dirty="0" err="1">
                <a:solidFill>
                  <a:srgbClr val="0166C2"/>
                </a:solidFill>
                <a:latin typeface="Times New Roman"/>
                <a:ea typeface="Times New Roman"/>
                <a:cs typeface="Times New Roman"/>
                <a:sym typeface="Times New Roman"/>
              </a:rPr>
              <a:t>doi</a:t>
            </a:r>
            <a:r>
              <a:rPr lang="en-US" sz="1576" dirty="0">
                <a:solidFill>
                  <a:srgbClr val="0166C2"/>
                </a:solidFill>
                <a:latin typeface="Times New Roman"/>
                <a:ea typeface="Times New Roman"/>
                <a:cs typeface="Times New Roman"/>
                <a:sym typeface="Times New Roman"/>
              </a:rPr>
              <a:t> </a:t>
            </a:r>
            <a:r>
              <a:rPr lang="en-US" sz="1576" dirty="0">
                <a:solidFill>
                  <a:srgbClr val="0166C2"/>
                </a:solidFill>
                <a:latin typeface="Times New Roman"/>
                <a:ea typeface="Times New Roman"/>
                <a:cs typeface="Times New Roman"/>
                <a:sym typeface="Times New Roman"/>
                <a:hlinkClick r:id="rId17"/>
              </a:rPr>
              <a:t>https://doi.org/10.1108/ijchm-09-2022-1184</a:t>
            </a:r>
            <a:endParaRPr lang="en-US" sz="1576" dirty="0">
              <a:solidFill>
                <a:srgbClr val="0166C2"/>
              </a:solidFill>
              <a:latin typeface="Times New Roman"/>
              <a:ea typeface="Times New Roman"/>
              <a:cs typeface="Times New Roman"/>
              <a:sym typeface="Times New Roman"/>
            </a:endParaRPr>
          </a:p>
          <a:p>
            <a:pPr marL="340350" lvl="1" indent="-170175" algn="just">
              <a:lnSpc>
                <a:spcPts val="2033"/>
              </a:lnSpc>
              <a:buFont typeface="Arial"/>
              <a:buChar char="•"/>
            </a:pPr>
            <a:r>
              <a:rPr lang="en-US" sz="1576" dirty="0" err="1">
                <a:solidFill>
                  <a:srgbClr val="0166C2"/>
                </a:solidFill>
                <a:latin typeface="Times New Roman"/>
                <a:ea typeface="Times New Roman"/>
                <a:cs typeface="Times New Roman"/>
                <a:sym typeface="Times New Roman"/>
              </a:rPr>
              <a:t>Sadovi</a:t>
            </a:r>
            <a:r>
              <a:rPr lang="en-US" sz="1576" dirty="0">
                <a:solidFill>
                  <a:srgbClr val="0166C2"/>
                </a:solidFill>
                <a:latin typeface="Times New Roman"/>
                <a:ea typeface="Times New Roman"/>
                <a:cs typeface="Times New Roman"/>
                <a:sym typeface="Times New Roman"/>
              </a:rPr>
              <a:t>, M.W. (2025). Microsoft says H-1B visas, layoffs ‘in no way’ related. [online] CFO Dive. Available at: https://www.cfodive.com/news/microsoft-says-h1-b-visas-layoffs-unrelated-immigration/754255/ [Accessed 11 Oct. 2025].</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Samson, V. (2023). Strategic Leadership and Management in Technology Enterprises: A Case Study of Microsoft’s Transformational Approach. [online] Ssrn.com. Available at: </a:t>
            </a:r>
            <a:r>
              <a:rPr lang="en-US" sz="1576" dirty="0">
                <a:solidFill>
                  <a:srgbClr val="0166C2"/>
                </a:solidFill>
                <a:latin typeface="Times New Roman"/>
                <a:ea typeface="Times New Roman"/>
                <a:cs typeface="Times New Roman"/>
                <a:sym typeface="Times New Roman"/>
                <a:hlinkClick r:id="rId18"/>
              </a:rPr>
              <a:t>https://papers.ssrn.com/sol3/papers.cfm?abstract_id=5247668</a:t>
            </a:r>
            <a:r>
              <a:rPr lang="en-US" sz="1576" dirty="0">
                <a:solidFill>
                  <a:srgbClr val="0166C2"/>
                </a:solidFill>
                <a:latin typeface="Times New Roman"/>
                <a:ea typeface="Times New Roman"/>
                <a:cs typeface="Times New Roman"/>
                <a:sym typeface="Times New Roman"/>
              </a:rPr>
              <a:t>/ [Accessed 11 Oct. 2025].</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TOI (2025). Microsoft’s chief HR writes to managers on cutting low performers: This isn’t about Microsoft’s success, this is about... [online] The Times of India. Available at: </a:t>
            </a:r>
            <a:r>
              <a:rPr lang="en-US" sz="1576" dirty="0">
                <a:solidFill>
                  <a:srgbClr val="0166C2"/>
                </a:solidFill>
                <a:latin typeface="Times New Roman"/>
                <a:ea typeface="Times New Roman"/>
                <a:cs typeface="Times New Roman"/>
                <a:sym typeface="Times New Roman"/>
                <a:hlinkClick r:id="rId19"/>
              </a:rPr>
              <a:t>https://timesofindia.indiatimes.com/technology/tech-news/microsofts-chief-hr-to-managers-this-isnt-just-about-microsofts-success-this-is-about-/articleshow/120508324.cms</a:t>
            </a:r>
            <a:r>
              <a:rPr lang="en-US" sz="1576" dirty="0">
                <a:solidFill>
                  <a:srgbClr val="0166C2"/>
                </a:solidFill>
                <a:latin typeface="Times New Roman"/>
                <a:ea typeface="Times New Roman"/>
                <a:cs typeface="Times New Roman"/>
                <a:sym typeface="Times New Roman"/>
              </a:rPr>
              <a:t> [Accessed 29 Oct. 2025].</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Trisca, L. (2025). How Microsoft’s Performance Reviews Empower Employees and Drive Business Performance. [online] Deel.com. Available at: </a:t>
            </a:r>
            <a:r>
              <a:rPr lang="en-US" sz="1576" dirty="0">
                <a:solidFill>
                  <a:srgbClr val="0166C2"/>
                </a:solidFill>
                <a:latin typeface="Times New Roman"/>
                <a:ea typeface="Times New Roman"/>
                <a:cs typeface="Times New Roman"/>
                <a:sym typeface="Times New Roman"/>
                <a:hlinkClick r:id="rId20"/>
              </a:rPr>
              <a:t>https://www.deel.com/blog/employee-performance-reviews-at-microsoft/</a:t>
            </a:r>
            <a:r>
              <a:rPr lang="en-US" sz="1576" dirty="0">
                <a:solidFill>
                  <a:srgbClr val="0166C2"/>
                </a:solidFill>
                <a:latin typeface="Times New Roman"/>
                <a:ea typeface="Times New Roman"/>
                <a:cs typeface="Times New Roman"/>
                <a:sym typeface="Times New Roman"/>
              </a:rPr>
              <a:t> [Accessed 29 Oct. 2025].</a:t>
            </a: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Weir, L., Farrell, M. and Murtagh, A. (2019). D5.2 30 CASE STUDIES ON RURAL NEW COMERS, NEW ENTRANTS TO FARMING AND SUCCESSORS Remote work as a promising practice to attract newcomers to rural areas. [online] Available at: </a:t>
            </a:r>
            <a:r>
              <a:rPr lang="en-US" sz="1576" dirty="0">
                <a:solidFill>
                  <a:srgbClr val="0166C2"/>
                </a:solidFill>
                <a:latin typeface="Times New Roman"/>
                <a:ea typeface="Times New Roman"/>
                <a:cs typeface="Times New Roman"/>
                <a:sym typeface="Times New Roman"/>
                <a:hlinkClick r:id="rId21"/>
              </a:rPr>
              <a:t>https://ruralization.eu/wp-content/uploads/2022/06/D5.2_Remote-work-as-a-promising-practice-to-attract-newcomers-to-rural-areas.pdf</a:t>
            </a:r>
            <a:endParaRPr lang="en-US" sz="1576" dirty="0">
              <a:solidFill>
                <a:srgbClr val="0166C2"/>
              </a:solidFill>
              <a:latin typeface="Times New Roman"/>
              <a:ea typeface="Times New Roman"/>
              <a:cs typeface="Times New Roman"/>
              <a:sym typeface="Times New Roman"/>
            </a:endParaRPr>
          </a:p>
          <a:p>
            <a:pPr marL="340350" lvl="1" indent="-170175" algn="just">
              <a:lnSpc>
                <a:spcPts val="2033"/>
              </a:lnSpc>
              <a:buFont typeface="Arial"/>
              <a:buChar char="•"/>
            </a:pPr>
            <a:r>
              <a:rPr lang="en-US" sz="1576" dirty="0">
                <a:solidFill>
                  <a:srgbClr val="0166C2"/>
                </a:solidFill>
                <a:latin typeface="Times New Roman"/>
                <a:ea typeface="Times New Roman"/>
                <a:cs typeface="Times New Roman"/>
                <a:sym typeface="Times New Roman"/>
              </a:rPr>
              <a:t>Yee, S. and Said, H. (2024). Revisit Attraction–Selection–Attrition Model for Teacher Retention in International Schools. European journal of educational research, 13(2), pp.865–876. </a:t>
            </a:r>
            <a:r>
              <a:rPr lang="en-US" sz="1576" dirty="0" err="1">
                <a:solidFill>
                  <a:srgbClr val="0166C2"/>
                </a:solidFill>
                <a:latin typeface="Times New Roman"/>
                <a:ea typeface="Times New Roman"/>
                <a:cs typeface="Times New Roman"/>
                <a:sym typeface="Times New Roman"/>
              </a:rPr>
              <a:t>doi</a:t>
            </a:r>
            <a:r>
              <a:rPr lang="en-US" sz="1576">
                <a:solidFill>
                  <a:srgbClr val="0166C2"/>
                </a:solidFill>
                <a:latin typeface="Times New Roman"/>
                <a:ea typeface="Times New Roman"/>
                <a:cs typeface="Times New Roman"/>
                <a:sym typeface="Times New Roman"/>
              </a:rPr>
              <a:t>: </a:t>
            </a:r>
            <a:r>
              <a:rPr lang="en-US" sz="1576">
                <a:solidFill>
                  <a:srgbClr val="0166C2"/>
                </a:solidFill>
                <a:latin typeface="Times New Roman"/>
                <a:ea typeface="Times New Roman"/>
                <a:cs typeface="Times New Roman"/>
                <a:sym typeface="Times New Roman"/>
                <a:hlinkClick r:id="rId22"/>
              </a:rPr>
              <a:t>https</a:t>
            </a:r>
            <a:r>
              <a:rPr lang="en-US" sz="1576" dirty="0">
                <a:solidFill>
                  <a:srgbClr val="0166C2"/>
                </a:solidFill>
                <a:latin typeface="Times New Roman"/>
                <a:ea typeface="Times New Roman"/>
                <a:cs typeface="Times New Roman"/>
                <a:sym typeface="Times New Roman"/>
                <a:hlinkClick r:id="rId22"/>
              </a:rPr>
              <a:t>://doi.org/10.12973/eu-jer</a:t>
            </a:r>
            <a:r>
              <a:rPr lang="en-US" sz="1576">
                <a:solidFill>
                  <a:srgbClr val="0166C2"/>
                </a:solidFill>
                <a:latin typeface="Times New Roman"/>
                <a:ea typeface="Times New Roman"/>
                <a:cs typeface="Times New Roman"/>
                <a:sym typeface="Times New Roman"/>
                <a:hlinkClick r:id="rId22"/>
              </a:rPr>
              <a:t>.13.2.865</a:t>
            </a:r>
            <a:endParaRPr lang="en-US" sz="1576">
              <a:solidFill>
                <a:srgbClr val="0166C2"/>
              </a:solidFill>
              <a:latin typeface="Times New Roman"/>
              <a:ea typeface="Times New Roman"/>
              <a:cs typeface="Times New Roman"/>
              <a:sym typeface="Times New Roman"/>
            </a:endParaRPr>
          </a:p>
          <a:p>
            <a:pPr marL="340350" lvl="1" indent="-170175" algn="just">
              <a:lnSpc>
                <a:spcPts val="2033"/>
              </a:lnSpc>
              <a:buFont typeface="Arial"/>
              <a:buChar char="•"/>
            </a:pPr>
            <a:endParaRPr lang="en-US" sz="1576" dirty="0">
              <a:solidFill>
                <a:srgbClr val="0166C2"/>
              </a:solidFill>
              <a:latin typeface="Times New Roman"/>
              <a:ea typeface="Times New Roman"/>
              <a:cs typeface="Times New Roman"/>
              <a:sym typeface="Times New Roman"/>
            </a:endParaRPr>
          </a:p>
        </p:txBody>
      </p:sp>
      <p:sp>
        <p:nvSpPr>
          <p:cNvPr id="4" name="Freeform 4"/>
          <p:cNvSpPr/>
          <p:nvPr/>
        </p:nvSpPr>
        <p:spPr>
          <a:xfrm>
            <a:off x="-5514975" y="6838101"/>
            <a:ext cx="11772900" cy="6143313"/>
          </a:xfrm>
          <a:custGeom>
            <a:avLst/>
            <a:gdLst/>
            <a:ahLst/>
            <a:cxnLst/>
            <a:rect l="l" t="t" r="r" b="b"/>
            <a:pathLst>
              <a:path w="11772900" h="6143313">
                <a:moveTo>
                  <a:pt x="0" y="0"/>
                </a:moveTo>
                <a:lnTo>
                  <a:pt x="11772900" y="0"/>
                </a:lnTo>
                <a:lnTo>
                  <a:pt x="11772900" y="6143314"/>
                </a:lnTo>
                <a:lnTo>
                  <a:pt x="0" y="6143314"/>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IN"/>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5438</Words>
  <Application>Microsoft Office PowerPoint</Application>
  <PresentationFormat>Custom</PresentationFormat>
  <Paragraphs>278</Paragraphs>
  <Slides>40</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Calibri</vt:lpstr>
      <vt:lpstr>Aptos</vt:lpstr>
      <vt:lpstr>Luktao Bold</vt:lpstr>
      <vt:lpstr>Arial</vt:lpstr>
      <vt:lpstr>Raleway Bold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Strategic HRM in a Global Digital Enterprise</dc:title>
  <cp:lastModifiedBy>Aniket Rajvansh</cp:lastModifiedBy>
  <cp:revision>3</cp:revision>
  <dcterms:created xsi:type="dcterms:W3CDTF">2006-08-16T00:00:00Z</dcterms:created>
  <dcterms:modified xsi:type="dcterms:W3CDTF">2025-11-01T23:19:56Z</dcterms:modified>
  <dc:identifier>DAG1exssek0</dc:identifier>
</cp:coreProperties>
</file>