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7" autoAdjust="0"/>
    <p:restoredTop sz="94580" autoAdjust="0"/>
  </p:normalViewPr>
  <p:slideViewPr>
    <p:cSldViewPr snapToGrid="0">
      <p:cViewPr varScale="1">
        <p:scale>
          <a:sx n="76" d="100"/>
          <a:sy n="76" d="100"/>
        </p:scale>
        <p:origin x="12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FD67FE95-210E-4230-B42F-797D15678E7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3F281A4A-C54A-4A55-8964-A2523AFA994C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E988F1-C2AE-485A-ACDE-3D7756393F2C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xmlns="" id="{8B773F9B-609F-43C7-B5D0-7ADADC0F71E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xmlns="" id="{951AF61F-C897-45EA-9442-8ED179FF79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4D23253-60A3-42BA-9C80-E5AF71557F3F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F52F149-6500-4D85-933A-FC0C9F2B12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F84A1F-F2CF-4F33-9C91-661F24CE41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536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1DD6B-CF35-4F82-89A8-2B9069EE2DD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1409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10971DB-65EB-45E8-98E3-7CF514AED36A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ED02BDE-3C01-428C-B95E-7087E15C87F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1215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71DB-65EB-45E8-98E3-7CF514AED36A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2BDE-3C01-428C-B95E-7087E15C8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523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71DB-65EB-45E8-98E3-7CF514AED36A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2BDE-3C01-428C-B95E-7087E15C87F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6209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71DB-65EB-45E8-98E3-7CF514AED36A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2BDE-3C01-428C-B95E-7087E15C8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212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71DB-65EB-45E8-98E3-7CF514AED36A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2BDE-3C01-428C-B95E-7087E15C8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310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71DB-65EB-45E8-98E3-7CF514AED36A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2BDE-3C01-428C-B95E-7087E15C8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269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71DB-65EB-45E8-98E3-7CF514AED36A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2BDE-3C01-428C-B95E-7087E15C8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808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71DB-65EB-45E8-98E3-7CF514AED36A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2BDE-3C01-428C-B95E-7087E15C8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20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71DB-65EB-45E8-98E3-7CF514AED36A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2BDE-3C01-428C-B95E-7087E15C8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785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71DB-65EB-45E8-98E3-7CF514AED36A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2BDE-3C01-428C-B95E-7087E15C8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103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71DB-65EB-45E8-98E3-7CF514AED36A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02BDE-3C01-428C-B95E-7087E15C8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248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110971DB-65EB-45E8-98E3-7CF514AED36A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9ED02BDE-3C01-428C-B95E-7087E15C8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188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g"/><Relationship Id="rId5" Type="http://schemas.openxmlformats.org/officeDocument/2006/relationships/image" Target="../media/image2.png"/><Relationship Id="rId4" Type="http://schemas.openxmlformats.org/officeDocument/2006/relationships/hyperlink" Target="https://www.google.com/imgres?imgurl=https://teresas.ac.in/wp-content/uploads/2018/04/placement-services.png&amp;imgrefurl=https://teresas.ac.in/placement/&amp;docid=f0GboWqk4S5uaM&amp;tbnid=mZeY7AtNcw94OM:&amp;vet=10ahUKEwi3y-Pa1enlAhXpSxUIHUfwBGMQMwh5KAMwAw..i&amp;w=960&amp;h=560&amp;bih=859&amp;biw=1200&amp;q=placement&amp;ved=0ahUKEwi3y-Pa1enlAhXpSxUIHUfwBGMQMwh5KAMwAw&amp;iact=mrc&amp;uact=8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WeUSc3R7jU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hyperlink" Target="https://www.youtube.com/watch?v=9M0ldA8raDI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m/imgres?imgurl=https://www.thoughtco.com/thmb/1-TbYF4dmgAAG2YiXyi_LlTvqi0%3D/768x0/filters:no_upscale():max_bytes(150000):strip_icc()/GettyImages-551988161-5934a59e3df78c08aba31365.jpg&amp;imgrefurl=https://www.thoughtco.com/culture-hearths-and-cultural-diffusion-1434496&amp;docid=tTH6ZuOPaEfFnM&amp;tbnid=yt-eT7C9Hvv71M:&amp;vet=10ahUKEwi6ubrbz-nlAhWPGBQKHQE9DLYQMwiCASgIMAg..i&amp;w=768&amp;h=548&amp;bih=859&amp;biw=1200&amp;q=culture&amp;ved=0ahUKEwi6ubrbz-nlAhWPGBQKHQE9DLYQMwiCASgIMAg&amp;iact=mrc&amp;uact=8" TargetMode="External"/><Relationship Id="rId13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12" Type="http://schemas.openxmlformats.org/officeDocument/2006/relationships/hyperlink" Target="https://www.google.com/imgres?imgurl=https://theartofcoaching.co.uk/wp-content/uploads/2017/09/healthy-organisation-system.jpg&amp;imgrefurl=https://theartofcoaching.co.uk/services/healthy-organisation-systems/&amp;docid=0XSbmYM_i9xDDM&amp;tbnid=CgrYRBjrKaXiAM:&amp;vet=10ahUKEwi5leOf0OnlAhULoRQKHR3QDVkQMwiAASgFMAU..i&amp;w=2278&amp;h=1624&amp;bih=859&amp;biw=1200&amp;q=organisation&amp;ved=0ahUKEwi5leOf0OnlAhULoRQKHR3QDVkQMwiAASgFMAU&amp;iact=mrc&amp;uact=8" TargetMode="External"/><Relationship Id="rId2" Type="http://schemas.openxmlformats.org/officeDocument/2006/relationships/hyperlink" Target="https://www.google.co.uk/imgres?imgurl=https://www.campusfrance.org/sites/default/files/organisation%20organigramme_3.jpg&amp;imgrefurl=https://www.campusfrance.org/en/organisation-conseils-organigramme&amp;docid=GgkvgAquVjZoEM&amp;tbnid=F7_gsUfHBBW13M:&amp;vet=10ahUKEwiov-_6_uTlAhV0t3EKHSq7AzkQMwh7KAAwAA..i&amp;w=1378&amp;h=1378&amp;bih=967&amp;biw=1920&amp;q=organisation&amp;ved=0ahUKEwiov-_6_uTlAhV0t3EKHSq7AzkQMwh7KAAwAA&amp;iact=mrc&amp;uact=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ogle.com/imgres?imgurl=https://static01.nyt.com/images/2017/03/16/business/16state/16state-articleLarge.gif?quality%3D90%26auto%3Dwebp&amp;imgrefurl=https://www.nytimes.com/2017/03/15/technology/how-the-internet-is-saving-culture-not-killing-it.html&amp;docid=LBACC_gKVLiDqM&amp;tbnid=VQDNAULuGdbCOM:&amp;vet=10ahUKEwi6ubrbz-nlAhWPGBQKHQE9DLYQMwh-KAQwBA..i&amp;w=600&amp;h=369&amp;bih=859&amp;biw=1200&amp;q=culture&amp;ved=0ahUKEwi6ubrbz-nlAhWPGBQKHQE9DLYQMwh-KAQwBA&amp;iact=mrc&amp;uact=8" TargetMode="External"/><Relationship Id="rId11" Type="http://schemas.openxmlformats.org/officeDocument/2006/relationships/image" Target="../media/image11.jpeg"/><Relationship Id="rId5" Type="http://schemas.openxmlformats.org/officeDocument/2006/relationships/image" Target="../media/image8.jpeg"/><Relationship Id="rId10" Type="http://schemas.openxmlformats.org/officeDocument/2006/relationships/hyperlink" Target="https://www.google.com/imgres?imgurl=https://www.silverstoneedge.com.au/wp-content/uploads/2016/10/SSE-illustration2.png&amp;imgrefurl=https://www.silverstoneedge.com.au/news/digital-service-transformation-organisation-model-required/&amp;docid=-GZzcvIJ5TGdLM&amp;tbnid=3Y5AOSBlV3LroM:&amp;vet=10ahUKEwi5leOf0OnlAhULoRQKHR3QDVkQMwh_KAQwBA..i&amp;w=901&amp;h=933&amp;bih=859&amp;biw=1200&amp;q=organisation&amp;ved=0ahUKEwi5leOf0OnlAhULoRQKHR3QDVkQMwh_KAQwBA&amp;iact=mrc&amp;uact=8" TargetMode="External"/><Relationship Id="rId4" Type="http://schemas.openxmlformats.org/officeDocument/2006/relationships/hyperlink" Target="https://www.google.com/imgres?imgurl=https://triplecschool.org/wp-content/uploads/2018/03/culture-day.jpg&amp;imgrefurl=https://triplecschool.org/cultural-day-at-triple-c-school/&amp;docid=ZVf4Insfkoh14M&amp;tbnid=ujaDuK6is5cluM:&amp;vet=10ahUKEwi6ubrbz-nlAhWPGBQKHQE9DLYQMwiBASgHMAc..i&amp;w=300&amp;h=300&amp;bih=859&amp;biw=1200&amp;q=culture&amp;ved=0ahUKEwi6ubrbz-nlAhWPGBQKHQE9DLYQMwiBASgHMAc&amp;iact=mrc&amp;uact=8" TargetMode="External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youtube.com/watch?v=gficoigz1xs&amp;t=61s" TargetMode="External"/><Relationship Id="rId4" Type="http://schemas.openxmlformats.org/officeDocument/2006/relationships/image" Target="../media/image1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hyperlink" Target="https://www.youtube.com/watch?v=vrQJvDpuJDM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0DA3874-0469-410F-9EDD-E45A03A827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PLACEMENT CHOICES</a:t>
            </a:r>
            <a:br>
              <a:rPr lang="en-GB" dirty="0"/>
            </a:br>
            <a:r>
              <a:rPr lang="en-GB" dirty="0"/>
              <a:t>Nina Allen</a:t>
            </a:r>
            <a:br>
              <a:rPr lang="en-GB" dirty="0"/>
            </a:br>
            <a:r>
              <a:rPr lang="en-GB" dirty="0"/>
              <a:t>1102802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6366BFB-3A03-452C-AB0D-06F47E0477C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40909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7EF8D32E-72BB-46B3-ADB6-5FC91B1985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48" y="132274"/>
            <a:ext cx="5243120" cy="63085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30832AA9-C954-4229-AEBE-0743990641FE}"/>
              </a:ext>
            </a:extLst>
          </p:cNvPr>
          <p:cNvSpPr txBox="1"/>
          <p:nvPr/>
        </p:nvSpPr>
        <p:spPr>
          <a:xfrm>
            <a:off x="5486400" y="377505"/>
            <a:ext cx="63756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According to high fliers graduate market report of 2019 “once a placement has been successfully completed, recruiters are able to offer students a graduate position, often a full year before they are due to leave university and several months ahead of employers who recruit graduates during their final year of study.” (Highfliers.co.uk,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Theoretical study into practical use.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Develop confidence.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3075" name="Picture 3" descr="Image result for placement">
            <a:hlinkClick r:id="rId4"/>
            <a:extLst>
              <a:ext uri="{FF2B5EF4-FFF2-40B4-BE49-F238E27FC236}">
                <a16:creationId xmlns:a16="http://schemas.microsoft.com/office/drawing/2014/main" xmlns="" id="{E0614D59-78C6-4935-A5C4-79F25C53EB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4216" y="3065368"/>
            <a:ext cx="3069575" cy="341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382577F6-B733-4DEE-992A-898F7F3B25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8678" y="3626563"/>
            <a:ext cx="3724275" cy="2735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666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B70FF819-3D16-4042-9466-43320DB3EB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60" y="335560"/>
            <a:ext cx="4037011" cy="61541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34D6626A-4A46-4812-8657-ED0D9240F0B5}"/>
              </a:ext>
            </a:extLst>
          </p:cNvPr>
          <p:cNvSpPr txBox="1"/>
          <p:nvPr/>
        </p:nvSpPr>
        <p:spPr>
          <a:xfrm>
            <a:off x="4559967" y="335560"/>
            <a:ext cx="711750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is the organisation?</a:t>
            </a:r>
          </a:p>
          <a:p>
            <a:r>
              <a:rPr lang="en-GB" dirty="0"/>
              <a:t>The largest trade travel association in the UK (Resources.hwb.wales.gov.uk, 2019).</a:t>
            </a:r>
          </a:p>
          <a:p>
            <a:endParaRPr lang="en-GB" dirty="0"/>
          </a:p>
          <a:p>
            <a:r>
              <a:rPr lang="en-GB" b="1" dirty="0"/>
              <a:t>Why?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https://www.youtube.com/watch?v=XWeUSc3R7jU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https://www.youtube.com/watch?v=9M0ldA8raDI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Invaluable skills.</a:t>
            </a:r>
          </a:p>
          <a:p>
            <a:endParaRPr lang="en-GB" dirty="0"/>
          </a:p>
          <a:p>
            <a:r>
              <a:rPr lang="en-GB" b="1" dirty="0"/>
              <a:t>Why not?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8CAF49E2-A87A-4CE5-8F1E-375D8F963B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9967" y="3591746"/>
            <a:ext cx="2555233" cy="23907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35A10588-42AE-45F1-AB4E-9170ECA494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0585" y="3256767"/>
            <a:ext cx="4231503" cy="306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157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Image result for organisation">
            <a:hlinkClick r:id="rId2"/>
            <a:extLst>
              <a:ext uri="{FF2B5EF4-FFF2-40B4-BE49-F238E27FC236}">
                <a16:creationId xmlns:a16="http://schemas.microsoft.com/office/drawing/2014/main" xmlns="" id="{2CC30096-5FC0-42FF-94EF-4B60D9D682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75" y="528506"/>
            <a:ext cx="4496498" cy="2786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lus Sign 1">
            <a:extLst>
              <a:ext uri="{FF2B5EF4-FFF2-40B4-BE49-F238E27FC236}">
                <a16:creationId xmlns:a16="http://schemas.microsoft.com/office/drawing/2014/main" xmlns="" id="{07971250-7FE5-4DE0-8B18-7230F9BE3D71}"/>
              </a:ext>
            </a:extLst>
          </p:cNvPr>
          <p:cNvSpPr/>
          <p:nvPr/>
        </p:nvSpPr>
        <p:spPr>
          <a:xfrm>
            <a:off x="5283303" y="2757881"/>
            <a:ext cx="880844" cy="1342238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7" name="Picture 3" descr="Image result for culture">
            <a:hlinkClick r:id="rId4"/>
            <a:extLst>
              <a:ext uri="{FF2B5EF4-FFF2-40B4-BE49-F238E27FC236}">
                <a16:creationId xmlns:a16="http://schemas.microsoft.com/office/drawing/2014/main" xmlns="" id="{07C7E675-BFEA-4EFD-8091-662202CE1E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6329" y="717428"/>
            <a:ext cx="3473346" cy="1920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Image result for culture">
            <a:hlinkClick r:id="rId6"/>
            <a:extLst>
              <a:ext uri="{FF2B5EF4-FFF2-40B4-BE49-F238E27FC236}">
                <a16:creationId xmlns:a16="http://schemas.microsoft.com/office/drawing/2014/main" xmlns="" id="{7B0E274E-D271-43F5-884F-96FD329DA7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811" y="2807431"/>
            <a:ext cx="3314700" cy="1760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Image result for culture">
            <a:hlinkClick r:id="rId8"/>
            <a:extLst>
              <a:ext uri="{FF2B5EF4-FFF2-40B4-BE49-F238E27FC236}">
                <a16:creationId xmlns:a16="http://schemas.microsoft.com/office/drawing/2014/main" xmlns="" id="{C868DDA1-75FC-48D5-A20B-C5DCC3C0C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467" y="4816599"/>
            <a:ext cx="3473346" cy="1619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Image result for organisation">
            <a:hlinkClick r:id="rId10"/>
            <a:extLst>
              <a:ext uri="{FF2B5EF4-FFF2-40B4-BE49-F238E27FC236}">
                <a16:creationId xmlns:a16="http://schemas.microsoft.com/office/drawing/2014/main" xmlns="" id="{FD78B81E-A1A2-4180-B876-D83B34A677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75" y="4100119"/>
            <a:ext cx="2105025" cy="2229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Image result for organisation">
            <a:hlinkClick r:id="rId12"/>
            <a:extLst>
              <a:ext uri="{FF2B5EF4-FFF2-40B4-BE49-F238E27FC236}">
                <a16:creationId xmlns:a16="http://schemas.microsoft.com/office/drawing/2014/main" xmlns="" id="{79F8F8F5-AA18-4BA3-B749-3CC0346E91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512" y="3873500"/>
            <a:ext cx="2533650" cy="2563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Equals 2">
            <a:extLst>
              <a:ext uri="{FF2B5EF4-FFF2-40B4-BE49-F238E27FC236}">
                <a16:creationId xmlns:a16="http://schemas.microsoft.com/office/drawing/2014/main" xmlns="" id="{F36E80F0-7F72-4D7B-8F35-516A90E749E7}"/>
              </a:ext>
            </a:extLst>
          </p:cNvPr>
          <p:cNvSpPr/>
          <p:nvPr/>
        </p:nvSpPr>
        <p:spPr>
          <a:xfrm>
            <a:off x="9968175" y="3314700"/>
            <a:ext cx="1385625" cy="5588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157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virgin atlantic">
            <a:extLst>
              <a:ext uri="{FF2B5EF4-FFF2-40B4-BE49-F238E27FC236}">
                <a16:creationId xmlns:a16="http://schemas.microsoft.com/office/drawing/2014/main" xmlns="" id="{805431F0-26DC-4A20-A969-33D918D8C1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238" y="355600"/>
            <a:ext cx="2828925" cy="184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FC1EB0C3-6405-4F4B-8A92-693CAFB370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663" y="4495800"/>
            <a:ext cx="2857500" cy="2006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7D7EC31B-A8B4-46C5-9FE5-26215202F9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663" y="2360614"/>
            <a:ext cx="2847975" cy="20066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0ED945F8-2C98-468E-BAC3-225636A89DE2}"/>
              </a:ext>
            </a:extLst>
          </p:cNvPr>
          <p:cNvSpPr txBox="1"/>
          <p:nvPr/>
        </p:nvSpPr>
        <p:spPr>
          <a:xfrm>
            <a:off x="3495086" y="355600"/>
            <a:ext cx="8004313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Why?</a:t>
            </a:r>
          </a:p>
          <a:p>
            <a:r>
              <a:rPr lang="en-GB" sz="1600" dirty="0">
                <a:hlinkClick r:id="rId5"/>
              </a:rPr>
              <a:t>https://www.youtube.com/watch?v=gficoigz1xs&amp;t=61s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OUTSTANDING ORGANISATIONAL CULTURE!</a:t>
            </a:r>
          </a:p>
          <a:p>
            <a:endParaRPr lang="en-GB" sz="1600" dirty="0"/>
          </a:p>
          <a:p>
            <a:r>
              <a:rPr lang="en-GB" sz="1600" dirty="0"/>
              <a:t>“</a:t>
            </a:r>
            <a:r>
              <a:rPr lang="en-GB" sz="1600" b="1" dirty="0"/>
              <a:t>People are fundamental in driving the success of a business</a:t>
            </a:r>
            <a:r>
              <a:rPr lang="en-GB" sz="1600" dirty="0"/>
              <a:t>. If you treat your staff like the smart and capable adults they are – and give them choice to make informed decisions – you will cultivate an environment in which </a:t>
            </a:r>
            <a:r>
              <a:rPr lang="en-GB" sz="1600" b="1" dirty="0"/>
              <a:t>everyone can flourish</a:t>
            </a:r>
            <a:r>
              <a:rPr lang="en-GB" sz="1600" dirty="0"/>
              <a:t>.” </a:t>
            </a:r>
            <a:r>
              <a:rPr lang="en-GB" dirty="0"/>
              <a:t>(Virgin Atlantic Careers UK, 2019)</a:t>
            </a:r>
            <a:endParaRPr lang="en-GB" sz="1600" dirty="0"/>
          </a:p>
          <a:p>
            <a:endParaRPr lang="en-GB" sz="1600" dirty="0"/>
          </a:p>
          <a:p>
            <a:r>
              <a:rPr lang="en-GB" sz="1600" i="1" dirty="0"/>
              <a:t>“I’m often asked what it is that makes Virgin different. The simple answer is – </a:t>
            </a:r>
            <a:r>
              <a:rPr lang="en-GB" sz="1600" b="1" i="1" dirty="0"/>
              <a:t>our people</a:t>
            </a:r>
            <a:r>
              <a:rPr lang="en-GB" sz="1600" i="1" dirty="0"/>
              <a:t>. If it weren’t for a bunch of </a:t>
            </a:r>
            <a:r>
              <a:rPr lang="en-GB" sz="1600" b="1" i="1" dirty="0"/>
              <a:t>well trained, motivated and, above all, happy people doing their bit</a:t>
            </a:r>
            <a:r>
              <a:rPr lang="en-GB" sz="1600" i="1" dirty="0"/>
              <a:t>, we’d have never launched a record label, never mind a fleet of 747s.” </a:t>
            </a:r>
            <a:r>
              <a:rPr lang="en-GB" dirty="0"/>
              <a:t>(Virgin Atlantic Careers UK, 2019)</a:t>
            </a:r>
            <a:endParaRPr lang="en-GB" sz="1600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Skills that </a:t>
            </a:r>
            <a:r>
              <a:rPr lang="en-GB" b="1" dirty="0"/>
              <a:t>can’t </a:t>
            </a:r>
            <a:r>
              <a:rPr lang="en-GB" dirty="0"/>
              <a:t>be replaced by </a:t>
            </a:r>
            <a:r>
              <a:rPr lang="en-GB" b="1" dirty="0"/>
              <a:t>AI.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Skills essential for important roles.</a:t>
            </a:r>
          </a:p>
          <a:p>
            <a:endParaRPr lang="en-GB" b="1" dirty="0"/>
          </a:p>
          <a:p>
            <a:r>
              <a:rPr lang="en-GB" b="1" dirty="0"/>
              <a:t>What is the organisation?</a:t>
            </a:r>
          </a:p>
          <a:p>
            <a:endParaRPr lang="en-GB" dirty="0"/>
          </a:p>
          <a:p>
            <a:r>
              <a:rPr lang="en-GB" b="1" dirty="0"/>
              <a:t>Why Not?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Limited placement roles.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Full time, employed roles.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3554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0624A93-A9A3-4885-BA9D-5EB8A547339A}"/>
              </a:ext>
            </a:extLst>
          </p:cNvPr>
          <p:cNvSpPr txBox="1"/>
          <p:nvPr/>
        </p:nvSpPr>
        <p:spPr>
          <a:xfrm>
            <a:off x="4717774" y="501199"/>
            <a:ext cx="7094677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is the organisation?</a:t>
            </a:r>
            <a:endParaRPr lang="en-GB" dirty="0"/>
          </a:p>
          <a:p>
            <a:r>
              <a:rPr lang="en-GB" dirty="0"/>
              <a:t>Activity based/ educational tourism organisation.</a:t>
            </a:r>
          </a:p>
          <a:p>
            <a:endParaRPr lang="en-GB" dirty="0"/>
          </a:p>
          <a:p>
            <a:r>
              <a:rPr lang="en-GB" b="1" dirty="0"/>
              <a:t>The role?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https://www.youtube.com/watch?v=vrQJvDpuJDM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Why?</a:t>
            </a:r>
          </a:p>
          <a:p>
            <a:pPr fontAlgn="base"/>
            <a:r>
              <a:rPr lang="en-GB" dirty="0"/>
              <a:t>Planning and facilitation, Safety management, First Aid and</a:t>
            </a:r>
          </a:p>
          <a:p>
            <a:pPr fontAlgn="base"/>
            <a:r>
              <a:rPr lang="en-GB" dirty="0"/>
              <a:t>Child protection and safeguarding (Pgl.co.uk, 2019)</a:t>
            </a:r>
          </a:p>
          <a:p>
            <a:endParaRPr lang="en-GB" b="1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Niche tourism.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Progression within.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Direct experience with service users.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B9C50FB-BFE2-470B-B780-8C14E7309F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549" y="329512"/>
            <a:ext cx="3059781" cy="29878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3CF0DFFC-4E81-4089-A51B-7BD04422BC4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726" y="3540646"/>
            <a:ext cx="4211053" cy="2643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497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question time programme">
            <a:extLst>
              <a:ext uri="{FF2B5EF4-FFF2-40B4-BE49-F238E27FC236}">
                <a16:creationId xmlns:a16="http://schemas.microsoft.com/office/drawing/2014/main" xmlns="" id="{A69B9F41-2823-4E89-BE2E-745E7A1045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079" y="1903997"/>
            <a:ext cx="6797842" cy="2761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31449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3E500869-5119-4342-880A-84C2F4AF4092}"/>
              </a:ext>
            </a:extLst>
          </p:cNvPr>
          <p:cNvSpPr txBox="1"/>
          <p:nvPr/>
        </p:nvSpPr>
        <p:spPr>
          <a:xfrm>
            <a:off x="2934929" y="781665"/>
            <a:ext cx="5574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9C9C3CB-3125-4E71-9C41-CA5AD06AB0A8}"/>
              </a:ext>
            </a:extLst>
          </p:cNvPr>
          <p:cNvSpPr txBox="1"/>
          <p:nvPr/>
        </p:nvSpPr>
        <p:spPr>
          <a:xfrm>
            <a:off x="516194" y="1415845"/>
            <a:ext cx="111596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000000"/>
                </a:solidFill>
                <a:latin typeface="Agency FB" panose="020B0503020202020204" pitchFamily="34" charset="0"/>
              </a:rPr>
              <a:t>Highfliers.co.uk. (2019). [online] Available at: https://www.highfliers.co.uk/download/2019/graduate_market/GMReport19.pdf [Accessed 18 Nov. 2019].</a:t>
            </a:r>
          </a:p>
          <a:p>
            <a:endParaRPr lang="en-GB" sz="1400" i="1" dirty="0">
              <a:solidFill>
                <a:srgbClr val="000000"/>
              </a:solidFill>
              <a:latin typeface="Agency FB" panose="020B0503020202020204" pitchFamily="34" charset="0"/>
            </a:endParaRPr>
          </a:p>
          <a:p>
            <a:r>
              <a:rPr lang="en-GB" sz="1400" dirty="0">
                <a:latin typeface="Agency FB" panose="020B0503020202020204" pitchFamily="34" charset="0"/>
              </a:rPr>
              <a:t>Pgl.co.uk. (2019). </a:t>
            </a:r>
            <a:r>
              <a:rPr lang="en-GB" sz="1400" i="1" dirty="0">
                <a:latin typeface="Agency FB" panose="020B0503020202020204" pitchFamily="34" charset="0"/>
              </a:rPr>
              <a:t>Training Courses</a:t>
            </a:r>
            <a:r>
              <a:rPr lang="en-GB" sz="1400" dirty="0">
                <a:latin typeface="Agency FB" panose="020B0503020202020204" pitchFamily="34" charset="0"/>
              </a:rPr>
              <a:t>. [online] Available at: https://www.pgl.co.uk/en-gb/about-us/jobs-at-pgl/more-pgl/training-courses [Accessed 18 Nov. 2019].</a:t>
            </a:r>
            <a:endParaRPr lang="en-GB" sz="1400" i="1" dirty="0">
              <a:solidFill>
                <a:srgbClr val="000000"/>
              </a:solidFill>
              <a:latin typeface="Agency FB" panose="020B0503020202020204" pitchFamily="34" charset="0"/>
            </a:endParaRPr>
          </a:p>
          <a:p>
            <a:endParaRPr lang="en-GB" sz="1400" i="1" dirty="0">
              <a:solidFill>
                <a:srgbClr val="000000"/>
              </a:solidFill>
              <a:latin typeface="Agency FB" panose="020B0503020202020204" pitchFamily="34" charset="0"/>
            </a:endParaRPr>
          </a:p>
          <a:p>
            <a:r>
              <a:rPr lang="en-GB" sz="1400" i="1" dirty="0">
                <a:solidFill>
                  <a:srgbClr val="000000"/>
                </a:solidFill>
                <a:latin typeface="Agency FB" panose="020B0503020202020204" pitchFamily="34" charset="0"/>
              </a:rPr>
              <a:t>Resources.hwb.wales.gov.uk. (2019). What is ABTA's role in promoting Responsible Tourism?. [online] Available at: http://resources.hwb.wales.gov.uk/VTC/2014/050214/TravelTourism/eng/abta-travel/index03.html [Accessed 18 Nov. 2019].</a:t>
            </a:r>
          </a:p>
          <a:p>
            <a:endParaRPr lang="en-GB" sz="1400" i="1" dirty="0">
              <a:solidFill>
                <a:srgbClr val="000000"/>
              </a:solidFill>
              <a:latin typeface="Agency FB" panose="020B0503020202020204" pitchFamily="34" charset="0"/>
            </a:endParaRPr>
          </a:p>
          <a:p>
            <a:r>
              <a:rPr lang="en-GB" sz="1400" i="1" dirty="0">
                <a:solidFill>
                  <a:srgbClr val="000000"/>
                </a:solidFill>
                <a:latin typeface="Agency FB" panose="020B0503020202020204" pitchFamily="34" charset="0"/>
              </a:rPr>
              <a:t>Virgin Atlantic Careers UK. (2019). Our Culture | Virgin Atlantic Careers. [online] Available at: https://careersuk.virgin-atlantic.com/life-at-virgin-atlantic/culture [Accessed 18 Nov. 2019].</a:t>
            </a:r>
          </a:p>
          <a:p>
            <a:endParaRPr lang="en-GB" sz="1400" i="1" dirty="0">
              <a:solidFill>
                <a:srgbClr val="000000"/>
              </a:solidFill>
              <a:latin typeface="Agency FB" panose="020B0503020202020204" pitchFamily="34" charset="0"/>
            </a:endParaRPr>
          </a:p>
          <a:p>
            <a:r>
              <a:rPr lang="en-GB" sz="1400" i="1" dirty="0">
                <a:solidFill>
                  <a:srgbClr val="000000"/>
                </a:solidFill>
                <a:latin typeface="Agency FB" panose="020B0503020202020204" pitchFamily="34" charset="0"/>
              </a:rPr>
              <a:t>Youtube.com. (2019). YouTube. [online] Available at: https://www.youtube.com/watch?v=XWeUSc3R7jU [Accessed 18 Nov. 2019].</a:t>
            </a:r>
          </a:p>
          <a:p>
            <a:endParaRPr lang="en-GB" sz="1400" i="1" dirty="0">
              <a:solidFill>
                <a:srgbClr val="000000"/>
              </a:solidFill>
              <a:latin typeface="Agency FB" panose="020B0503020202020204" pitchFamily="34" charset="0"/>
            </a:endParaRPr>
          </a:p>
          <a:p>
            <a:r>
              <a:rPr lang="en-GB" sz="1400" i="1" dirty="0">
                <a:solidFill>
                  <a:srgbClr val="000000"/>
                </a:solidFill>
                <a:latin typeface="Agency FB" panose="020B0503020202020204" pitchFamily="34" charset="0"/>
              </a:rPr>
              <a:t>Youtube.com. (2019). YouTube. [online] Available at: https://www.youtube.com/watch?v=vrQJvDpuJDM [Accessed 18 Nov. 2019].</a:t>
            </a:r>
          </a:p>
          <a:p>
            <a:endParaRPr lang="en-GB" sz="1400" i="1" dirty="0">
              <a:solidFill>
                <a:srgbClr val="000000"/>
              </a:solidFill>
              <a:latin typeface="Agency FB" panose="020B0503020202020204" pitchFamily="34" charset="0"/>
            </a:endParaRPr>
          </a:p>
          <a:p>
            <a:r>
              <a:rPr lang="en-GB" sz="1400" i="1" dirty="0">
                <a:solidFill>
                  <a:srgbClr val="000000"/>
                </a:solidFill>
                <a:latin typeface="Agency FB" panose="020B0503020202020204" pitchFamily="34" charset="0"/>
              </a:rPr>
              <a:t>Youtube.com. (2019). YouTube. [online] Available at: https://www.youtube.com/watch?v=gficoigz1xs&amp;t=61s [Accessed 18 Nov. 2019].</a:t>
            </a:r>
          </a:p>
          <a:p>
            <a:endParaRPr lang="en-GB" sz="1400" i="1" dirty="0">
              <a:solidFill>
                <a:srgbClr val="000000"/>
              </a:solidFill>
              <a:latin typeface="Agency FB" panose="020B0503020202020204" pitchFamily="34" charset="0"/>
            </a:endParaRPr>
          </a:p>
          <a:p>
            <a:r>
              <a:rPr lang="en-GB" sz="1400" dirty="0">
                <a:latin typeface="Agency FB" panose="020B0503020202020204" pitchFamily="34" charset="0"/>
              </a:rPr>
              <a:t>Youtube.com. (2019). </a:t>
            </a:r>
            <a:r>
              <a:rPr lang="en-GB" sz="1400" i="1" dirty="0">
                <a:latin typeface="Agency FB" panose="020B0503020202020204" pitchFamily="34" charset="0"/>
              </a:rPr>
              <a:t>YouTube</a:t>
            </a:r>
            <a:r>
              <a:rPr lang="en-GB" sz="1400" dirty="0">
                <a:latin typeface="Agency FB" panose="020B0503020202020204" pitchFamily="34" charset="0"/>
              </a:rPr>
              <a:t>. [online] Available at: https://www.youtube.com/watch?v=9M0ldA8raDI [Accessed 18 Nov. 2019].</a:t>
            </a:r>
            <a:endParaRPr lang="en-GB" sz="1400" i="1" dirty="0"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405629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230</TotalTime>
  <Words>514</Words>
  <Application>Microsoft Office PowerPoint</Application>
  <PresentationFormat>Widescreen</PresentationFormat>
  <Paragraphs>72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Agency FB</vt:lpstr>
      <vt:lpstr>Arial</vt:lpstr>
      <vt:lpstr>Calibri</vt:lpstr>
      <vt:lpstr>Corbel</vt:lpstr>
      <vt:lpstr>Basis</vt:lpstr>
      <vt:lpstr>PLACEMENT CHOICES Nina Allen 1102802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PLACEMENT CHOICES Nina Allen 1102802</dc:title>
  <dc:creator>Nina Allen (1102802)</dc:creator>
  <cp:lastModifiedBy>Marie Pitson</cp:lastModifiedBy>
  <cp:revision>25</cp:revision>
  <dcterms:created xsi:type="dcterms:W3CDTF">2019-11-12T14:58:42Z</dcterms:created>
  <dcterms:modified xsi:type="dcterms:W3CDTF">2019-11-19T07:40:52Z</dcterms:modified>
</cp:coreProperties>
</file>