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handoutMasterIdLst>
    <p:handoutMasterId r:id="rId49"/>
  </p:handoutMasterIdLst>
  <p:sldIdLst>
    <p:sldId id="266" r:id="rId2"/>
    <p:sldId id="303" r:id="rId3"/>
    <p:sldId id="276" r:id="rId4"/>
    <p:sldId id="269" r:id="rId5"/>
    <p:sldId id="304" r:id="rId6"/>
    <p:sldId id="271" r:id="rId7"/>
    <p:sldId id="270" r:id="rId8"/>
    <p:sldId id="267" r:id="rId9"/>
    <p:sldId id="305" r:id="rId10"/>
    <p:sldId id="275" r:id="rId11"/>
    <p:sldId id="277" r:id="rId12"/>
    <p:sldId id="268" r:id="rId13"/>
    <p:sldId id="283" r:id="rId14"/>
    <p:sldId id="284" r:id="rId15"/>
    <p:sldId id="295" r:id="rId16"/>
    <p:sldId id="302" r:id="rId17"/>
    <p:sldId id="285" r:id="rId18"/>
    <p:sldId id="286" r:id="rId19"/>
    <p:sldId id="259" r:id="rId20"/>
    <p:sldId id="287" r:id="rId21"/>
    <p:sldId id="288" r:id="rId22"/>
    <p:sldId id="256" r:id="rId23"/>
    <p:sldId id="258" r:id="rId24"/>
    <p:sldId id="289" r:id="rId25"/>
    <p:sldId id="278" r:id="rId26"/>
    <p:sldId id="279" r:id="rId27"/>
    <p:sldId id="261" r:id="rId28"/>
    <p:sldId id="280" r:id="rId29"/>
    <p:sldId id="281" r:id="rId30"/>
    <p:sldId id="301" r:id="rId31"/>
    <p:sldId id="282" r:id="rId32"/>
    <p:sldId id="290" r:id="rId33"/>
    <p:sldId id="291" r:id="rId34"/>
    <p:sldId id="294" r:id="rId35"/>
    <p:sldId id="292" r:id="rId36"/>
    <p:sldId id="300" r:id="rId37"/>
    <p:sldId id="296" r:id="rId38"/>
    <p:sldId id="298" r:id="rId39"/>
    <p:sldId id="293" r:id="rId40"/>
    <p:sldId id="297" r:id="rId41"/>
    <p:sldId id="299" r:id="rId42"/>
    <p:sldId id="274" r:id="rId43"/>
    <p:sldId id="265" r:id="rId44"/>
    <p:sldId id="263" r:id="rId45"/>
    <p:sldId id="262" r:id="rId46"/>
    <p:sldId id="273" r:id="rId4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9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9" d="100"/>
        <a:sy n="8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6C1EB6-A728-3D4C-ACF5-B0E352F5AB94}" type="datetimeFigureOut">
              <a:rPr lang="en-US" smtClean="0"/>
              <a:t>10/1/2015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0411EB-EF8E-E44D-8BA4-41C2A9FDF6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538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E28B0-CB78-D148-B2CF-E901EA2100AB}" type="datetimeFigureOut">
              <a:rPr lang="en-US" smtClean="0"/>
              <a:t>10/1/2015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E9CE6-5500-E14E-AE1E-B3EF8935FE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57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BE9CE6-5500-E14E-AE1E-B3EF8935FE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815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0FAD1-030C-4EE0-9BFE-5633C887F5F4}" type="datetimeFigureOut">
              <a:rPr lang="en-GB" smtClean="0"/>
              <a:t>01/10/2015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WfGMYdalCl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3yE4d7O17w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hyperlink" Target="https://www.youtube.com/watch?v=aTXP_m8DuMg" TargetMode="Externa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5.jpeg"/><Relationship Id="rId4" Type="http://schemas.openxmlformats.org/officeDocument/2006/relationships/hyperlink" Target="https://www.youtube.com/watch?v=p3-7UB7OWHo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7744" y="2060848"/>
            <a:ext cx="4169427" cy="31409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en-US" dirty="0" err="1" smtClean="0"/>
              <a:t>Materialities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r>
              <a:rPr lang="en-US" dirty="0" smtClean="0"/>
              <a:t>Theories of 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06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Material Culture studies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 study of the relationship between things and people</a:t>
            </a:r>
          </a:p>
          <a:p>
            <a:r>
              <a:rPr lang="en-US" dirty="0" smtClean="0"/>
              <a:t>MC studies explores making, value and meaning of ‘things’ – </a:t>
            </a:r>
            <a:r>
              <a:rPr lang="en-US" dirty="0" err="1" smtClean="0"/>
              <a:t>recognising</a:t>
            </a:r>
            <a:r>
              <a:rPr lang="en-US" dirty="0" smtClean="0"/>
              <a:t> that the things we make ‘absorb’ and ‘contain’ meaning.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14846" b="1484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3731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But MC studies only looks at things – what about the stuff that things are made of?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4038600" cy="4525963"/>
          </a:xfrm>
        </p:spPr>
        <p:txBody>
          <a:bodyPr/>
          <a:lstStyle/>
          <a:p>
            <a:r>
              <a:rPr lang="en-GB" dirty="0"/>
              <a:t>What is the world made up of?</a:t>
            </a:r>
          </a:p>
          <a:p>
            <a:r>
              <a:rPr lang="en-GB" dirty="0" smtClean="0"/>
              <a:t>Bits, things, chunks of stuff, molecules, shapes, space, energy, life, nothing, imagination?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686" r="19477" b="664"/>
          <a:stretch/>
        </p:blipFill>
        <p:spPr>
          <a:xfrm>
            <a:off x="4499992" y="2564904"/>
            <a:ext cx="4391282" cy="3969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520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Steve </a:t>
            </a:r>
            <a:r>
              <a:rPr lang="en-US" dirty="0" err="1" smtClean="0"/>
              <a:t>Cutt’s</a:t>
            </a:r>
            <a:r>
              <a:rPr lang="en-US" dirty="0" smtClean="0"/>
              <a:t> ‘</a:t>
            </a:r>
            <a:r>
              <a:rPr lang="en-US" i="1" dirty="0" smtClean="0"/>
              <a:t>Man</a:t>
            </a:r>
            <a:r>
              <a:rPr lang="en-US" dirty="0" smtClean="0"/>
              <a:t>’ – things being used</a:t>
            </a:r>
            <a:endParaRPr lang="en-US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0001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Human exceptionalism and the </a:t>
            </a:r>
            <a:r>
              <a:rPr lang="en-GB" dirty="0"/>
              <a:t>A</a:t>
            </a:r>
            <a:r>
              <a:rPr lang="en-GB" dirty="0" smtClean="0"/>
              <a:t>nthropocene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Human </a:t>
            </a:r>
            <a:r>
              <a:rPr lang="en-GB" dirty="0" err="1" smtClean="0"/>
              <a:t>exceptionalist</a:t>
            </a:r>
            <a:r>
              <a:rPr lang="en-GB" dirty="0" smtClean="0"/>
              <a:t> thinking asserts that humans are at the centre of existence.</a:t>
            </a:r>
          </a:p>
          <a:p>
            <a:r>
              <a:rPr lang="en-GB" dirty="0" smtClean="0"/>
              <a:t>This has consequences -</a:t>
            </a:r>
          </a:p>
          <a:p>
            <a:pPr lvl="1"/>
            <a:r>
              <a:rPr lang="en-GB" dirty="0" smtClean="0"/>
              <a:t>The cycle: the way we see the world creates the way we engage with it and so 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16832"/>
            <a:ext cx="3838575" cy="383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8279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Roots of human exceptionalism,</a:t>
            </a:r>
            <a:br>
              <a:rPr lang="en-US" dirty="0" smtClean="0"/>
            </a:br>
            <a:r>
              <a:rPr lang="en-US" dirty="0" smtClean="0"/>
              <a:t>Dualism and Cartesian thought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7389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baseline epistemological foci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Realism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Matter is real</a:t>
            </a:r>
          </a:p>
          <a:p>
            <a:r>
              <a:rPr lang="en-US" dirty="0" smtClean="0"/>
              <a:t>Empirically available</a:t>
            </a:r>
          </a:p>
          <a:p>
            <a:r>
              <a:rPr lang="en-US" dirty="0" smtClean="0"/>
              <a:t>Things exist despite you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Metaphysics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Matter is an illusion</a:t>
            </a:r>
          </a:p>
          <a:p>
            <a:r>
              <a:rPr lang="en-US" dirty="0" smtClean="0"/>
              <a:t>Empirical availability relies on your mind to exist</a:t>
            </a:r>
          </a:p>
          <a:p>
            <a:r>
              <a:rPr lang="en-US" dirty="0" smtClean="0"/>
              <a:t>Things only exist in relationship to your sense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80" y="3861048"/>
            <a:ext cx="3127803" cy="26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0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watch maker analogy - teleology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7794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This course adopts an alternative perspective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Taking an ethical and political position this course explores our shared worlds through looking at how materials (and things) have contributed to making us the way we are.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48"/>
          <a:stretch/>
        </p:blipFill>
        <p:spPr bwMode="auto">
          <a:xfrm>
            <a:off x="4460488" y="1875923"/>
            <a:ext cx="4455440" cy="374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830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 What do we mean by ‘things’?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5736" y="1988840"/>
            <a:ext cx="4762500" cy="3067050"/>
          </a:xfrm>
        </p:spPr>
      </p:pic>
      <p:sp>
        <p:nvSpPr>
          <p:cNvPr id="5" name="Rectangle 4"/>
          <p:cNvSpPr/>
          <p:nvPr/>
        </p:nvSpPr>
        <p:spPr>
          <a:xfrm>
            <a:off x="1907704" y="1445863"/>
            <a:ext cx="4247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	O</a:t>
            </a:r>
            <a:r>
              <a:rPr lang="en-GB" dirty="0" smtClean="0"/>
              <a:t>bjects, articles, items, artefacts?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049490" y="5229200"/>
            <a:ext cx="684076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en-GB" sz="4400" dirty="0" smtClean="0">
                <a:solidFill>
                  <a:prstClr val="white"/>
                </a:solidFill>
              </a:rPr>
              <a:t>2. How </a:t>
            </a:r>
            <a:r>
              <a:rPr lang="en-GB" sz="4400" dirty="0">
                <a:solidFill>
                  <a:prstClr val="white"/>
                </a:solidFill>
              </a:rPr>
              <a:t>do things help us know how to be human?</a:t>
            </a:r>
          </a:p>
        </p:txBody>
      </p:sp>
    </p:spTree>
    <p:extLst>
      <p:ext uri="{BB962C8B-B14F-4D97-AF65-F5344CB8AC3E}">
        <p14:creationId xmlns:p14="http://schemas.microsoft.com/office/powerpoint/2010/main" val="1241350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All ‘things’ become what they are  together and in relation to each other</a:t>
            </a:r>
            <a:br>
              <a:rPr lang="en-GB" dirty="0" smtClean="0"/>
            </a:br>
            <a:endParaRPr lang="en-GB" i="1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Blending into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687057"/>
            <a:ext cx="4040188" cy="2926924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Becoming from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</p:spTree>
    <p:extLst>
      <p:ext uri="{BB962C8B-B14F-4D97-AF65-F5344CB8AC3E}">
        <p14:creationId xmlns:p14="http://schemas.microsoft.com/office/powerpoint/2010/main" val="416288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Fractals: a visual representation of everything becoming</a:t>
            </a:r>
            <a:endParaRPr lang="en-US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7084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Ways to understand things using the </a:t>
            </a:r>
            <a:r>
              <a:rPr lang="en-US" dirty="0" err="1" smtClean="0"/>
              <a:t>hylomorphic</a:t>
            </a:r>
            <a:r>
              <a:rPr lang="en-US" dirty="0" smtClean="0"/>
              <a:t>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err="1" smtClean="0"/>
              <a:t>Hylomorphic</a:t>
            </a:r>
            <a:r>
              <a:rPr lang="en-GB" dirty="0" smtClean="0"/>
              <a:t> (matter and form)</a:t>
            </a:r>
          </a:p>
          <a:p>
            <a:pPr lvl="0"/>
            <a:r>
              <a:rPr lang="en-GB" dirty="0"/>
              <a:t>T</a:t>
            </a:r>
            <a:r>
              <a:rPr lang="en-GB" dirty="0" smtClean="0"/>
              <a:t>hings </a:t>
            </a:r>
            <a:r>
              <a:rPr lang="en-GB" dirty="0"/>
              <a:t>= </a:t>
            </a:r>
            <a:endParaRPr lang="en-GB" dirty="0" smtClean="0"/>
          </a:p>
          <a:p>
            <a:pPr lvl="1"/>
            <a:r>
              <a:rPr lang="en-GB" dirty="0"/>
              <a:t>A</a:t>
            </a:r>
            <a:r>
              <a:rPr lang="en-GB" dirty="0" smtClean="0"/>
              <a:t>rtefacts</a:t>
            </a:r>
            <a:r>
              <a:rPr lang="en-GB" dirty="0"/>
              <a:t>, tools, things </a:t>
            </a:r>
            <a:r>
              <a:rPr lang="en-GB" i="1" dirty="0"/>
              <a:t>we </a:t>
            </a:r>
            <a:r>
              <a:rPr lang="en-GB" dirty="0" smtClean="0"/>
              <a:t>make to use</a:t>
            </a:r>
            <a:endParaRPr lang="en-GB" dirty="0"/>
          </a:p>
          <a:p>
            <a:pPr lvl="1"/>
            <a:r>
              <a:rPr lang="en-GB" dirty="0" smtClean="0"/>
              <a:t>Representative of human </a:t>
            </a:r>
            <a:r>
              <a:rPr lang="en-GB" dirty="0"/>
              <a:t>ideas </a:t>
            </a:r>
            <a:r>
              <a:rPr lang="en-GB" dirty="0" smtClean="0"/>
              <a:t>and </a:t>
            </a:r>
            <a:r>
              <a:rPr lang="en-GB" dirty="0"/>
              <a:t>so </a:t>
            </a:r>
            <a:r>
              <a:rPr lang="en-GB" dirty="0" smtClean="0"/>
              <a:t>embodies meaning</a:t>
            </a:r>
          </a:p>
          <a:p>
            <a:pPr lvl="1"/>
            <a:r>
              <a:rPr lang="en-GB" dirty="0" smtClean="0"/>
              <a:t>Fashioned out of stuff – different substances – because human agent recognises potential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25037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Ways to look at the stuff (things are made of)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 building bricks (atoms, molecules </a:t>
            </a:r>
            <a:r>
              <a:rPr lang="en-US" dirty="0" err="1" smtClean="0"/>
              <a:t>etc</a:t>
            </a:r>
            <a:r>
              <a:rPr lang="en-US" dirty="0" smtClean="0"/>
              <a:t>) of all things (aka organismic metaphor)</a:t>
            </a:r>
          </a:p>
          <a:p>
            <a:r>
              <a:rPr lang="en-US" dirty="0" smtClean="0"/>
              <a:t>As</a:t>
            </a:r>
            <a:r>
              <a:rPr lang="en-US" i="1" dirty="0" smtClean="0"/>
              <a:t> potentialities </a:t>
            </a:r>
            <a:r>
              <a:rPr lang="en-US" dirty="0" smtClean="0"/>
              <a:t>from which things can </a:t>
            </a:r>
            <a:r>
              <a:rPr lang="en-US" dirty="0" smtClean="0"/>
              <a:t>emerge in accordance with their physical properties.</a:t>
            </a:r>
            <a:endParaRPr lang="en-US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106232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Criticisms of </a:t>
            </a:r>
            <a:r>
              <a:rPr lang="en-US" dirty="0" err="1" smtClean="0"/>
              <a:t>hylomorphic</a:t>
            </a:r>
            <a:r>
              <a:rPr lang="en-US" dirty="0" smtClean="0"/>
              <a:t> model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183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Ingold’s</a:t>
            </a:r>
            <a:r>
              <a:rPr lang="en-US" dirty="0" smtClean="0"/>
              <a:t> things and objects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THINGS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046213"/>
          </a:xfrm>
        </p:spPr>
        <p:txBody>
          <a:bodyPr/>
          <a:lstStyle/>
          <a:p>
            <a:r>
              <a:rPr lang="en-US" dirty="0" smtClean="0"/>
              <a:t>Living – as in changing</a:t>
            </a:r>
          </a:p>
          <a:p>
            <a:r>
              <a:rPr lang="en-US" dirty="0" smtClean="0"/>
              <a:t>Becoming</a:t>
            </a:r>
          </a:p>
          <a:p>
            <a:r>
              <a:rPr lang="en-US" dirty="0" smtClean="0"/>
              <a:t>‘Leak’ – </a:t>
            </a:r>
            <a:r>
              <a:rPr lang="en-US" dirty="0" err="1" smtClean="0"/>
              <a:t>ing</a:t>
            </a:r>
            <a:endParaRPr lang="en-US" dirty="0" smtClean="0"/>
          </a:p>
          <a:p>
            <a:r>
              <a:rPr lang="en-US" dirty="0" smtClean="0"/>
              <a:t>Gathering 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OBJECTS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046213"/>
          </a:xfrm>
        </p:spPr>
        <p:txBody>
          <a:bodyPr/>
          <a:lstStyle/>
          <a:p>
            <a:r>
              <a:rPr lang="en-US" dirty="0" smtClean="0"/>
              <a:t>Stable</a:t>
            </a:r>
          </a:p>
          <a:p>
            <a:r>
              <a:rPr lang="en-US" dirty="0" smtClean="0"/>
              <a:t>Permanent </a:t>
            </a:r>
            <a:endParaRPr lang="en-US" dirty="0"/>
          </a:p>
        </p:txBody>
      </p:sp>
      <p:pic>
        <p:nvPicPr>
          <p:cNvPr id="8" name="Picture 7" descr="illusion_Spinni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4248" y="2132856"/>
            <a:ext cx="2105407" cy="205935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39552" y="4797152"/>
            <a:ext cx="486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Where does a tree begin? Where does ‘tree’ end?</a:t>
            </a:r>
            <a:endParaRPr lang="en-US" dirty="0"/>
          </a:p>
        </p:txBody>
      </p:sp>
      <p:pic>
        <p:nvPicPr>
          <p:cNvPr id="12" name="Picture 11" descr="tree-planted-by-rivers-of-water.jpe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35965" y="4365104"/>
            <a:ext cx="2956515" cy="221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758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Stuff as things (substances – objects)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dirty="0" smtClean="0"/>
              <a:t>As existing </a:t>
            </a:r>
            <a:r>
              <a:rPr lang="en-GB" dirty="0"/>
              <a:t>within a </a:t>
            </a:r>
            <a:r>
              <a:rPr lang="en-GB" i="1" dirty="0">
                <a:solidFill>
                  <a:srgbClr val="FFFF00"/>
                </a:solidFill>
              </a:rPr>
              <a:t>relational</a:t>
            </a:r>
            <a:r>
              <a:rPr lang="en-GB" dirty="0"/>
              <a:t> </a:t>
            </a:r>
            <a:r>
              <a:rPr lang="en-GB" dirty="0" smtClean="0"/>
              <a:t>matrix of ‘everything’ </a:t>
            </a:r>
          </a:p>
          <a:p>
            <a:pPr lvl="1"/>
            <a:r>
              <a:rPr lang="en-GB" dirty="0" smtClean="0"/>
              <a:t>As influencing, provoking  </a:t>
            </a:r>
            <a:r>
              <a:rPr lang="en-GB" dirty="0"/>
              <a:t>and making possible</a:t>
            </a:r>
          </a:p>
          <a:p>
            <a:pPr lvl="1"/>
            <a:r>
              <a:rPr lang="en-GB" dirty="0" smtClean="0"/>
              <a:t>As agents</a:t>
            </a:r>
            <a:r>
              <a:rPr lang="en-GB" dirty="0"/>
              <a:t>/affective </a:t>
            </a:r>
            <a:r>
              <a:rPr lang="en-GB" dirty="0" smtClean="0"/>
              <a:t>players</a:t>
            </a:r>
          </a:p>
          <a:p>
            <a:pPr lvl="1"/>
            <a:r>
              <a:rPr lang="en-GB" dirty="0" smtClean="0"/>
              <a:t>As emerging and becoming together</a:t>
            </a:r>
          </a:p>
          <a:p>
            <a:pPr lvl="1"/>
            <a:r>
              <a:rPr lang="en-GB" dirty="0" smtClean="0"/>
              <a:t>Outcome of making is not the point (</a:t>
            </a:r>
            <a:r>
              <a:rPr lang="en-GB" dirty="0" err="1" smtClean="0"/>
              <a:t>Ingold</a:t>
            </a:r>
            <a:r>
              <a:rPr lang="en-GB" dirty="0" smtClean="0"/>
              <a:t>, 2010)</a:t>
            </a:r>
            <a:endParaRPr lang="en-US" dirty="0"/>
          </a:p>
          <a:p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39341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678497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Assemblage theory – </a:t>
            </a:r>
            <a:r>
              <a:rPr lang="en-US" dirty="0" err="1" smtClean="0"/>
              <a:t>Deleuze</a:t>
            </a:r>
            <a:r>
              <a:rPr lang="en-US" dirty="0" smtClean="0"/>
              <a:t> and </a:t>
            </a:r>
            <a:r>
              <a:rPr lang="en-US" dirty="0" err="1" smtClean="0"/>
              <a:t>Guattari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Is an approach </a:t>
            </a:r>
            <a:r>
              <a:rPr lang="en-US" dirty="0"/>
              <a:t>to </a:t>
            </a:r>
            <a:r>
              <a:rPr lang="en-US" dirty="0" smtClean="0"/>
              <a:t>what is typically thought to be </a:t>
            </a:r>
            <a:r>
              <a:rPr lang="en-US" dirty="0" err="1" smtClean="0"/>
              <a:t>organisation</a:t>
            </a:r>
            <a:r>
              <a:rPr lang="en-US" dirty="0" smtClean="0"/>
              <a:t>. It emphasizes fluidity, </a:t>
            </a:r>
            <a:r>
              <a:rPr lang="en-US" dirty="0" err="1" smtClean="0"/>
              <a:t>relationality</a:t>
            </a:r>
            <a:r>
              <a:rPr lang="en-US" dirty="0" smtClean="0"/>
              <a:t>, flow and </a:t>
            </a:r>
            <a:r>
              <a:rPr lang="en-US" dirty="0" err="1" smtClean="0"/>
              <a:t>becomings</a:t>
            </a:r>
            <a:r>
              <a:rPr lang="en-US" dirty="0" smtClean="0"/>
              <a:t>.</a:t>
            </a:r>
          </a:p>
          <a:p>
            <a:r>
              <a:rPr lang="en-US" dirty="0" smtClean="0"/>
              <a:t>Assemblages seemingly function </a:t>
            </a:r>
            <a:r>
              <a:rPr lang="en-US" dirty="0"/>
              <a:t>as a </a:t>
            </a:r>
            <a:r>
              <a:rPr lang="en-US" dirty="0" smtClean="0"/>
              <a:t>coherent whole</a:t>
            </a:r>
            <a:r>
              <a:rPr lang="en-US" dirty="0"/>
              <a:t>, but </a:t>
            </a:r>
            <a:r>
              <a:rPr lang="en-US" dirty="0" smtClean="0"/>
              <a:t>can be approached as multiple interacting merging parts that can temporarily cohere and separate without destroying the whole.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021801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Assemblages – </a:t>
            </a:r>
            <a:r>
              <a:rPr lang="en-GB" dirty="0" err="1" smtClean="0"/>
              <a:t>Deuleuze</a:t>
            </a:r>
            <a:r>
              <a:rPr lang="en-GB" dirty="0" smtClean="0"/>
              <a:t> and </a:t>
            </a:r>
            <a:r>
              <a:rPr lang="en-GB" dirty="0" err="1" smtClean="0"/>
              <a:t>Guattari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Things together assemble into a whole in which things collectively function to amplify each other as the ‘new’ properties emerge</a:t>
            </a:r>
          </a:p>
          <a:p>
            <a:r>
              <a:rPr lang="en-GB" dirty="0" smtClean="0"/>
              <a:t>Example: </a:t>
            </a:r>
          </a:p>
          <a:p>
            <a:pPr lvl="1"/>
            <a:r>
              <a:rPr lang="en-GB" dirty="0" smtClean="0"/>
              <a:t>Hydrogen  and oxygen thrown at a fire excites it</a:t>
            </a:r>
          </a:p>
          <a:p>
            <a:pPr lvl="1"/>
            <a:r>
              <a:rPr lang="en-GB" dirty="0" smtClean="0"/>
              <a:t>Hydrogen and oxygen as water thrown at a fire drowns it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Organismic theory of wholes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property of a whole  arises from the constant interactions of the parts. The interactions should exercise the capacities.</a:t>
            </a:r>
          </a:p>
          <a:p>
            <a:r>
              <a:rPr lang="en-GB" dirty="0" smtClean="0"/>
              <a:t>Hegel: the body as a perfect example – he said you can’t take out your heart and still function.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547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Delanda’s</a:t>
            </a:r>
            <a:r>
              <a:rPr lang="en-US" dirty="0" smtClean="0"/>
              <a:t> realism criticizes traditional organismic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Boundaries of things are illusionary</a:t>
            </a:r>
          </a:p>
          <a:p>
            <a:r>
              <a:rPr lang="en-US" dirty="0" smtClean="0"/>
              <a:t>Substances arrange and can rearrange into different forms</a:t>
            </a:r>
          </a:p>
          <a:p>
            <a:r>
              <a:rPr lang="en-US" dirty="0" smtClean="0"/>
              <a:t>How things act alter depending on how the ‘parts’ arrange  (and rearrange) themselves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39341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8445379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Delanda’s</a:t>
            </a:r>
            <a:r>
              <a:rPr lang="en-US" dirty="0"/>
              <a:t> bubbles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Morphogenesis = the birth of form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Example: bubbles = a </a:t>
            </a:r>
            <a:r>
              <a:rPr lang="en-US" i="1" dirty="0" smtClean="0">
                <a:solidFill>
                  <a:srgbClr val="FFFF00"/>
                </a:solidFill>
              </a:rPr>
              <a:t>physical solution </a:t>
            </a:r>
            <a:r>
              <a:rPr lang="en-US" dirty="0" smtClean="0"/>
              <a:t>to the relationship between wind and soap</a:t>
            </a:r>
            <a:endParaRPr lang="en-US" dirty="0"/>
          </a:p>
        </p:txBody>
      </p:sp>
      <p:pic>
        <p:nvPicPr>
          <p:cNvPr id="1026" name="Picture 2" descr="http://www.worldrecordsacademy.org/games/img/free-floating-bubble-90306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43608" y="2631031"/>
            <a:ext cx="7442076" cy="40893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Delanda</a:t>
            </a:r>
            <a:r>
              <a:rPr lang="en-GB" dirty="0" smtClean="0"/>
              <a:t> – still on about bubbles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All design (or form) is a compromise</a:t>
            </a:r>
          </a:p>
          <a:p>
            <a:r>
              <a:rPr lang="en-GB" dirty="0" smtClean="0"/>
              <a:t>New ideas (like form) emerge from interacting possibilities </a:t>
            </a:r>
          </a:p>
          <a:p>
            <a:r>
              <a:rPr lang="en-GB" dirty="0" smtClean="0"/>
              <a:t>Without interaction things don’t (re)form</a:t>
            </a:r>
            <a:endParaRPr lang="en-GB" dirty="0"/>
          </a:p>
        </p:txBody>
      </p:sp>
      <p:pic>
        <p:nvPicPr>
          <p:cNvPr id="6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Otto </a:t>
            </a:r>
            <a:r>
              <a:rPr lang="en-GB" dirty="0" err="1" smtClean="0"/>
              <a:t>Frei</a:t>
            </a:r>
            <a:r>
              <a:rPr lang="en-GB" dirty="0" smtClean="0"/>
              <a:t>, architect inspired by bubbles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Picture 2" descr="http://www.kajofoto.de/images/uploads/0_large_hannover_messe_01_2010022510041200000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989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 power challenges human </a:t>
            </a:r>
            <a:r>
              <a:rPr lang="en-GB" dirty="0" err="1" smtClean="0"/>
              <a:t>exceptionalism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Reminder:</a:t>
            </a:r>
          </a:p>
          <a:p>
            <a:pPr lvl="1"/>
            <a:r>
              <a:rPr lang="en-GB" dirty="0" smtClean="0"/>
              <a:t>Human </a:t>
            </a:r>
            <a:r>
              <a:rPr lang="en-GB" dirty="0" err="1" smtClean="0"/>
              <a:t>exceptionalist</a:t>
            </a:r>
            <a:r>
              <a:rPr lang="en-GB" dirty="0" smtClean="0"/>
              <a:t> ideas put humanity at the centre of all ecological events and </a:t>
            </a:r>
            <a:r>
              <a:rPr lang="en-GB" dirty="0" smtClean="0"/>
              <a:t>changes…but can we say </a:t>
            </a:r>
            <a:r>
              <a:rPr lang="en-GB" dirty="0" smtClean="0"/>
              <a:t>is this accurate?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200" y="1843881"/>
            <a:ext cx="4038600" cy="4038600"/>
          </a:xfrm>
        </p:spPr>
      </p:pic>
    </p:spTree>
    <p:extLst>
      <p:ext uri="{BB962C8B-B14F-4D97-AF65-F5344CB8AC3E}">
        <p14:creationId xmlns:p14="http://schemas.microsoft.com/office/powerpoint/2010/main" val="12618864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Bennett’s </a:t>
            </a:r>
            <a:r>
              <a:rPr lang="en-GB" i="1" dirty="0" smtClean="0"/>
              <a:t>vibrant matter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Bennett’s talks of how things exude a kind of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She has experienced it as an active expressive call.</a:t>
            </a:r>
          </a:p>
          <a:p>
            <a:r>
              <a:rPr lang="en-GB" dirty="0" smtClean="0"/>
              <a:t>Is this thing-power?</a:t>
            </a:r>
          </a:p>
          <a:p>
            <a:r>
              <a:rPr lang="en-GB" dirty="0" smtClean="0"/>
              <a:t>(</a:t>
            </a:r>
            <a:r>
              <a:rPr lang="en-GB" dirty="0" err="1"/>
              <a:t>H</a:t>
            </a:r>
            <a:r>
              <a:rPr lang="en-GB" dirty="0" err="1" smtClean="0"/>
              <a:t>aecceity</a:t>
            </a:r>
            <a:r>
              <a:rPr lang="en-GB" dirty="0" smtClean="0"/>
              <a:t> – thingy-ness)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 descr="1oil_-_03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765706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Miller, 1987 and 2005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Failure to recognise the influence of stuff gives it more power</a:t>
            </a:r>
          </a:p>
          <a:p>
            <a:r>
              <a:rPr lang="en-GB" dirty="0" smtClean="0"/>
              <a:t>Humans are not in control but are part of an ever changing network (or meshwork according to </a:t>
            </a:r>
            <a:r>
              <a:rPr lang="en-GB" dirty="0" err="1" smtClean="0"/>
              <a:t>Ingold</a:t>
            </a:r>
            <a:r>
              <a:rPr lang="en-GB" dirty="0" smtClean="0"/>
              <a:t>, 2010)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Hoarding as example of thing-power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Bennett asks </a:t>
            </a:r>
          </a:p>
          <a:p>
            <a:pPr lvl="1"/>
            <a:r>
              <a:rPr lang="en-US" dirty="0" smtClean="0"/>
              <a:t>‘Have the things taken over?’</a:t>
            </a:r>
          </a:p>
          <a:p>
            <a:pPr lvl="1"/>
            <a:r>
              <a:rPr lang="en-US" dirty="0" smtClean="0"/>
              <a:t>‘Do hoarders have a heightened sensitivity to the power of things?’</a:t>
            </a:r>
            <a:endParaRPr lang="en-US" dirty="0"/>
          </a:p>
        </p:txBody>
      </p:sp>
      <p:pic>
        <p:nvPicPr>
          <p:cNvPr id="5" name="Content Placeholder 4" descr="hoarders_wide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112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Bennett offers 3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Objects are slower and more patient then humans. This is reassuring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Matter/bodies are porous and tend to aggregate. ‘Things are part of me’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Inorganic sympathy – the human is a hoard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584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Ingold’s</a:t>
            </a:r>
            <a:r>
              <a:rPr lang="en-US" dirty="0" smtClean="0"/>
              <a:t> flows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Things become – what they appear to be now will alter and has always been altering</a:t>
            </a:r>
          </a:p>
          <a:p>
            <a:r>
              <a:rPr lang="en-US" dirty="0" smtClean="0"/>
              <a:t>Things ‘leak’ – prompt other things (including humans) to behave in various ways.</a:t>
            </a:r>
            <a:endParaRPr lang="en-US" dirty="0"/>
          </a:p>
        </p:txBody>
      </p:sp>
      <p:pic>
        <p:nvPicPr>
          <p:cNvPr id="5" name="Content Placeholder 4" descr="hagel_physical-flows1-610x357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459131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2 short films showing approaches </a:t>
            </a:r>
            <a:r>
              <a:rPr lang="en-US" smtClean="0"/>
              <a:t>to hoarding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Unhygienic, dangerous</a:t>
            </a:r>
          </a:p>
          <a:p>
            <a:r>
              <a:rPr lang="en-US" dirty="0" smtClean="0"/>
              <a:t> – not normal</a:t>
            </a:r>
            <a:endParaRPr lang="en-US" dirty="0"/>
          </a:p>
        </p:txBody>
      </p:sp>
      <p:pic>
        <p:nvPicPr>
          <p:cNvPr id="8" name="Content Placeholder 7" descr="hoarding-1.jpg">
            <a:hlinkClick r:id="rId2"/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Excess Pathology</a:t>
            </a:r>
          </a:p>
          <a:p>
            <a:r>
              <a:rPr lang="en-US" dirty="0" smtClean="0"/>
              <a:t> – again not normal</a:t>
            </a:r>
            <a:endParaRPr lang="en-US" dirty="0"/>
          </a:p>
        </p:txBody>
      </p:sp>
      <p:pic>
        <p:nvPicPr>
          <p:cNvPr id="9" name="Content Placeholder 8" descr="article-2509190-197B583800000578-271_964x639.jpg">
            <a:hlinkClick r:id="rId4"/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4212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Stuff can be approached from multiple perspectives – as inert objects or as active provokers.</a:t>
            </a:r>
          </a:p>
          <a:p>
            <a:r>
              <a:rPr lang="en-US" dirty="0" smtClean="0"/>
              <a:t>When materials are ‘brought in’ </a:t>
            </a:r>
            <a:r>
              <a:rPr lang="en-US" dirty="0"/>
              <a:t>as </a:t>
            </a:r>
            <a:r>
              <a:rPr lang="en-US" dirty="0" smtClean="0"/>
              <a:t>actors our relationships with substances alters.</a:t>
            </a:r>
          </a:p>
          <a:p>
            <a:r>
              <a:rPr lang="en-US" dirty="0" smtClean="0"/>
              <a:t>For next class – bring in your rubbish</a:t>
            </a:r>
            <a:endParaRPr lang="en-US" dirty="0"/>
          </a:p>
        </p:txBody>
      </p:sp>
      <p:pic>
        <p:nvPicPr>
          <p:cNvPr id="10" name="Content Placeholder 9" descr="article-2281118-17AC7E30000005DC-699_964x726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32055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Part two – interacting with rubbish: watching what rubbish does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Extending the notion of </a:t>
            </a:r>
            <a:r>
              <a:rPr lang="en-US" dirty="0" err="1" smtClean="0"/>
              <a:t>vibracy</a:t>
            </a:r>
            <a:r>
              <a:rPr lang="en-US" dirty="0" smtClean="0"/>
              <a:t> and object-hood to mounds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6902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Klee cited by </a:t>
            </a:r>
            <a:r>
              <a:rPr lang="en-US" sz="3200" dirty="0" err="1" smtClean="0"/>
              <a:t>Ingold</a:t>
            </a:r>
            <a:r>
              <a:rPr lang="en-US" sz="3200" dirty="0" smtClean="0"/>
              <a:t>, T. 2010 </a:t>
            </a:r>
            <a:r>
              <a:rPr lang="en-US" sz="3200" i="1" dirty="0" smtClean="0"/>
              <a:t>Bringing things to life: creative entanglements in a world of materials</a:t>
            </a:r>
            <a:endParaRPr lang="en-US" sz="3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‘In </a:t>
            </a:r>
            <a:r>
              <a:rPr lang="en-US" dirty="0"/>
              <a:t>his notebooks the painter Paul Klee repeatedly insisted, and demonstrated </a:t>
            </a:r>
            <a:r>
              <a:rPr lang="en-US" dirty="0" smtClean="0"/>
              <a:t>by example</a:t>
            </a:r>
            <a:r>
              <a:rPr lang="en-US" dirty="0"/>
              <a:t>, </a:t>
            </a:r>
            <a:r>
              <a:rPr lang="en-US" i="1" dirty="0">
                <a:solidFill>
                  <a:srgbClr val="FFFF00"/>
                </a:solidFill>
              </a:rPr>
              <a:t>that the processes of genesis and growth that give rise to forms in </a:t>
            </a:r>
            <a:r>
              <a:rPr lang="en-US" i="1" dirty="0" smtClean="0">
                <a:solidFill>
                  <a:srgbClr val="FFFF00"/>
                </a:solidFill>
              </a:rPr>
              <a:t>the world </a:t>
            </a:r>
            <a:r>
              <a:rPr lang="en-US" i="1" dirty="0">
                <a:solidFill>
                  <a:srgbClr val="FFFF00"/>
                </a:solidFill>
              </a:rPr>
              <a:t>we inhabit are more important than the forms themselves</a:t>
            </a:r>
            <a:r>
              <a:rPr lang="en-US" dirty="0"/>
              <a:t>. ‘Form is </a:t>
            </a:r>
            <a:r>
              <a:rPr lang="en-US" dirty="0" smtClean="0"/>
              <a:t>the end</a:t>
            </a:r>
            <a:r>
              <a:rPr lang="en-US" dirty="0"/>
              <a:t>, death’, he wrote. ‘Form-giving is movement, action. Form-giving is life</a:t>
            </a:r>
            <a:r>
              <a:rPr lang="en-US" dirty="0" smtClean="0"/>
              <a:t>’</a:t>
            </a:r>
            <a:r>
              <a:rPr lang="fi-FI" dirty="0" smtClean="0"/>
              <a:t>(</a:t>
            </a:r>
            <a:r>
              <a:rPr lang="fi-FI" dirty="0" err="1"/>
              <a:t>Klee</a:t>
            </a:r>
            <a:r>
              <a:rPr lang="fi-FI" dirty="0"/>
              <a:t> 1973: </a:t>
            </a:r>
            <a:r>
              <a:rPr lang="fi-FI" dirty="0" smtClean="0"/>
              <a:t>269 </a:t>
            </a:r>
            <a:r>
              <a:rPr lang="fi-FI" dirty="0" err="1" smtClean="0"/>
              <a:t>added</a:t>
            </a:r>
            <a:r>
              <a:rPr lang="fi-FI" dirty="0" smtClean="0"/>
              <a:t> </a:t>
            </a:r>
            <a:r>
              <a:rPr lang="fi-FI" dirty="0" err="1" smtClean="0"/>
              <a:t>emphasis</a:t>
            </a:r>
            <a:r>
              <a:rPr lang="fi-FI" dirty="0" smtClean="0"/>
              <a:t>)’</a:t>
            </a:r>
            <a:endParaRPr lang="en-US" dirty="0"/>
          </a:p>
        </p:txBody>
      </p:sp>
      <p:pic>
        <p:nvPicPr>
          <p:cNvPr id="5" name="Content Placeholder 4" descr="08-00571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304069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Mounds’ shape</a:t>
            </a:r>
            <a:endParaRPr lang="en-US" dirty="0"/>
          </a:p>
        </p:txBody>
      </p:sp>
      <p:pic>
        <p:nvPicPr>
          <p:cNvPr id="6" name="Content Placeholder 5" descr="bartlow burial mounds engraving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Content Placeholder 4" descr="An-illuminated-Christmas--011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898206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Prehistoric rubbish</a:t>
            </a:r>
            <a:br>
              <a:rPr lang="en-US" dirty="0" smtClean="0"/>
            </a:br>
            <a:r>
              <a:rPr lang="en-US" dirty="0" err="1" smtClean="0"/>
              <a:t>Midden</a:t>
            </a:r>
            <a:r>
              <a:rPr lang="en-US" dirty="0" smtClean="0"/>
              <a:t> mounds – shell </a:t>
            </a:r>
            <a:r>
              <a:rPr lang="en-US" dirty="0" err="1" smtClean="0"/>
              <a:t>middens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Albatros</a:t>
            </a:r>
            <a:r>
              <a:rPr lang="en-US" dirty="0" smtClean="0"/>
              <a:t> Bay, Australia</a:t>
            </a:r>
            <a:endParaRPr lang="en-US" dirty="0"/>
          </a:p>
        </p:txBody>
      </p:sp>
      <p:pic>
        <p:nvPicPr>
          <p:cNvPr id="5" name="Content Placeholder 4" descr="Mounds-of-shell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634681" y="1535113"/>
            <a:ext cx="4041775" cy="639762"/>
          </a:xfrm>
        </p:spPr>
        <p:txBody>
          <a:bodyPr/>
          <a:lstStyle/>
          <a:p>
            <a:r>
              <a:rPr lang="en-US" dirty="0" smtClean="0"/>
              <a:t>St. Petersburg, Florida </a:t>
            </a:r>
            <a:endParaRPr lang="en-US" dirty="0"/>
          </a:p>
        </p:txBody>
      </p:sp>
      <p:pic>
        <p:nvPicPr>
          <p:cNvPr id="9" name="Content Placeholder 8" descr="pc4008.jpg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330204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Motte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(Norman 1080s, </a:t>
            </a:r>
            <a:r>
              <a:rPr lang="en-US" dirty="0" err="1" smtClean="0"/>
              <a:t>Lampeter</a:t>
            </a:r>
            <a:r>
              <a:rPr lang="en-US" dirty="0" smtClean="0"/>
              <a:t> Castle)</a:t>
            </a:r>
            <a:endParaRPr lang="en-US" dirty="0"/>
          </a:p>
        </p:txBody>
      </p:sp>
      <p:pic>
        <p:nvPicPr>
          <p:cNvPr id="6" name="Content Placeholder 5" descr="dscn3690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Content Placeholder 4" descr="cardiff_castle_esther_illan_446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288112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Heap house – where objects whisper</a:t>
            </a:r>
            <a:endParaRPr lang="en-US" dirty="0"/>
          </a:p>
        </p:txBody>
      </p:sp>
      <p:pic>
        <p:nvPicPr>
          <p:cNvPr id="5" name="Content Placeholder 4" descr="heaphouse.pn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 descr="HEAP-HOUSE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148896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Mounds’ beauty? </a:t>
            </a:r>
            <a:endParaRPr lang="en-US" dirty="0"/>
          </a:p>
        </p:txBody>
      </p:sp>
      <p:pic>
        <p:nvPicPr>
          <p:cNvPr id="5" name="Content Placeholder 4" descr="Williamson_Mound,_southern_side_comprehensive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 descr="shutterstock_110810054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414335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Brierley</a:t>
            </a:r>
            <a:r>
              <a:rPr lang="en-US" dirty="0" smtClean="0"/>
              <a:t> Hill, W Midlands</a:t>
            </a:r>
            <a:endParaRPr lang="en-US" dirty="0"/>
          </a:p>
        </p:txBody>
      </p:sp>
      <p:pic>
        <p:nvPicPr>
          <p:cNvPr id="6" name="Content Placeholder 5" descr="151462810_daae155129_o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Content Placeholder 4" descr="wpid-article-1327266098247-1167c46b000005dc-950882_636x397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708199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Mombasa – living on the dump</a:t>
            </a:r>
            <a:endParaRPr lang="en-US" dirty="0"/>
          </a:p>
        </p:txBody>
      </p:sp>
      <p:pic>
        <p:nvPicPr>
          <p:cNvPr id="6" name="Content Placeholder 5" descr="p00cmkk5.jpg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7394976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Keane – sensuous engagement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Things are ‘open’ – potent and in flux</a:t>
            </a:r>
          </a:p>
          <a:p>
            <a:r>
              <a:rPr lang="en-US" dirty="0" smtClean="0"/>
              <a:t>Things alter our lives by interacting dynamically with us</a:t>
            </a:r>
          </a:p>
          <a:p>
            <a:r>
              <a:rPr lang="en-US" dirty="0" smtClean="0"/>
              <a:t>Altered things aren’t ‘disguising’ what things were</a:t>
            </a:r>
            <a:endParaRPr lang="en-US" dirty="0"/>
          </a:p>
        </p:txBody>
      </p:sp>
      <p:pic>
        <p:nvPicPr>
          <p:cNvPr id="6" name="Content Placeholder 5" descr="Wang-Zhiyuan1-537x396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125639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Houses as illustrative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Bourdieu’s  analysis of </a:t>
            </a:r>
            <a:r>
              <a:rPr lang="en-US" dirty="0" err="1" smtClean="0"/>
              <a:t>Kabyle</a:t>
            </a:r>
            <a:r>
              <a:rPr lang="en-US" dirty="0" smtClean="0"/>
              <a:t> House (1970)</a:t>
            </a:r>
          </a:p>
          <a:p>
            <a:r>
              <a:rPr lang="en-US" dirty="0" smtClean="0"/>
              <a:t>Architecture is determined by culture; the created objects reflect:</a:t>
            </a:r>
          </a:p>
          <a:p>
            <a:pPr lvl="1"/>
            <a:r>
              <a:rPr lang="en-US" dirty="0" smtClean="0"/>
              <a:t>Ideas </a:t>
            </a:r>
          </a:p>
          <a:p>
            <a:pPr lvl="1"/>
            <a:r>
              <a:rPr lang="en-US" dirty="0" smtClean="0"/>
              <a:t>Expectations</a:t>
            </a:r>
          </a:p>
          <a:p>
            <a:pPr lvl="1"/>
            <a:r>
              <a:rPr lang="en-US" dirty="0" smtClean="0"/>
              <a:t>Normative assumptions</a:t>
            </a:r>
          </a:p>
          <a:p>
            <a:pPr lvl="1"/>
            <a:r>
              <a:rPr lang="en-US" dirty="0" smtClean="0"/>
              <a:t>Dreams</a:t>
            </a:r>
          </a:p>
          <a:p>
            <a:pPr lvl="1"/>
            <a:r>
              <a:rPr lang="en-US" dirty="0" smtClean="0"/>
              <a:t>Aspirations</a:t>
            </a:r>
          </a:p>
          <a:p>
            <a:r>
              <a:rPr lang="en-US" dirty="0" smtClean="0"/>
              <a:t>Represent solidified meaning and historical record of the time’s ideas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871586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Architecture: responses to the need for shelter/relationships with materials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556792"/>
            <a:ext cx="2066695" cy="27363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2240" y="1844824"/>
            <a:ext cx="3385984" cy="22559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4365104"/>
            <a:ext cx="2938828" cy="22048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912" y="4293096"/>
            <a:ext cx="2979225" cy="22840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48264" y="1484784"/>
            <a:ext cx="2029579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43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with straw </a:t>
            </a:r>
            <a:r>
              <a:rPr lang="en-US" dirty="0" err="1" smtClean="0"/>
              <a:t>vs</a:t>
            </a:r>
            <a:r>
              <a:rPr lang="en-US" dirty="0" smtClean="0"/>
              <a:t> stone/brick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Cheaper, affordable</a:t>
            </a:r>
          </a:p>
          <a:p>
            <a:r>
              <a:rPr lang="en-US" dirty="0" smtClean="0"/>
              <a:t>Quicker, solid build</a:t>
            </a:r>
          </a:p>
          <a:p>
            <a:r>
              <a:rPr lang="en-US" dirty="0" smtClean="0"/>
              <a:t>Better insulation – sound and temperature</a:t>
            </a:r>
          </a:p>
          <a:p>
            <a:r>
              <a:rPr lang="en-US" dirty="0" smtClean="0"/>
              <a:t>Better fire and bug resistance (dense packing)</a:t>
            </a:r>
          </a:p>
          <a:p>
            <a:r>
              <a:rPr lang="en-US" dirty="0" smtClean="0"/>
              <a:t>Straw grows annually and is often left to rot</a:t>
            </a:r>
          </a:p>
          <a:p>
            <a:endParaRPr lang="en-US" dirty="0"/>
          </a:p>
        </p:txBody>
      </p:sp>
      <p:pic>
        <p:nvPicPr>
          <p:cNvPr id="18" name="Content Placeholder 1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629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Humans interact with and are influenced by the other substance of the world</a:t>
            </a:r>
          </a:p>
          <a:p>
            <a:r>
              <a:rPr lang="en-US" dirty="0" smtClean="0"/>
              <a:t>Altering matter is a relationship between assemblages</a:t>
            </a:r>
          </a:p>
          <a:p>
            <a:r>
              <a:rPr lang="en-US" dirty="0" smtClean="0"/>
              <a:t>Morphogenesis is the solution to engaging forms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20852826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12864</TotalTime>
  <Words>1241</Words>
  <Application>Microsoft Office PowerPoint</Application>
  <PresentationFormat>On-screen Show (4:3)</PresentationFormat>
  <Paragraphs>150</Paragraphs>
  <Slides>46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7" baseType="lpstr">
      <vt:lpstr>Black</vt:lpstr>
      <vt:lpstr>Materialities</vt:lpstr>
      <vt:lpstr>Material Culture studies</vt:lpstr>
      <vt:lpstr>But MC studies only looks at things – what about the stuff that things are made of?</vt:lpstr>
      <vt:lpstr>Steve Cutt’s ‘Man’ – things being used</vt:lpstr>
      <vt:lpstr>Human exceptionalism and the Anthropocene</vt:lpstr>
      <vt:lpstr>Roots of human exceptionalism, Dualism and Cartesian thought</vt:lpstr>
      <vt:lpstr>2 baseline epistemological foci</vt:lpstr>
      <vt:lpstr>The watch maker analogy - teleology</vt:lpstr>
      <vt:lpstr>This course adopts an alternative perspective</vt:lpstr>
      <vt:lpstr>1. What do we mean by ‘things’? </vt:lpstr>
      <vt:lpstr>All ‘things’ become what they are  together and in relation to each other </vt:lpstr>
      <vt:lpstr>Fractals: a visual representation of everything becoming</vt:lpstr>
      <vt:lpstr>Ways to understand things using the hylomorphic model</vt:lpstr>
      <vt:lpstr>Ways to look at the stuff (things are made of)</vt:lpstr>
      <vt:lpstr>Criticisms of hylomorphic model</vt:lpstr>
      <vt:lpstr>Ingold’s things and objects</vt:lpstr>
      <vt:lpstr>Stuff as things (substances – objects)</vt:lpstr>
      <vt:lpstr>Assemblage theory – Deleuze and Guattari</vt:lpstr>
      <vt:lpstr>Assemblages – Deuleuze and Guattari</vt:lpstr>
      <vt:lpstr>Organismic theory of wholes</vt:lpstr>
      <vt:lpstr>Delanda’s realism criticizes traditional organismic models</vt:lpstr>
      <vt:lpstr>Delanda’s bubbles  Morphogenesis = the birth of form</vt:lpstr>
      <vt:lpstr>Delanda – still on about bubbles</vt:lpstr>
      <vt:lpstr>Otto Frei, architect inspired by bubbles</vt:lpstr>
      <vt:lpstr>Thing power challenges human exceptionalism</vt:lpstr>
      <vt:lpstr>Bennett’s vibrant matter</vt:lpstr>
      <vt:lpstr>Miller, 1987 and 2005</vt:lpstr>
      <vt:lpstr>Hoarding as example of thing-power</vt:lpstr>
      <vt:lpstr>Bennett offers 3 points</vt:lpstr>
      <vt:lpstr>Ingold’s flows </vt:lpstr>
      <vt:lpstr>2 short films showing approaches to hoarding</vt:lpstr>
      <vt:lpstr>Summary</vt:lpstr>
      <vt:lpstr>Part two – interacting with rubbish: watching what rubbish does</vt:lpstr>
      <vt:lpstr>Klee cited by Ingold, T. 2010 Bringing things to life: creative entanglements in a world of materials</vt:lpstr>
      <vt:lpstr>Mounds’ shape</vt:lpstr>
      <vt:lpstr>Prehistoric rubbish Midden mounds – shell middens</vt:lpstr>
      <vt:lpstr>Motte  (Norman 1080s, Lampeter Castle)</vt:lpstr>
      <vt:lpstr>Heap house – where objects whisper</vt:lpstr>
      <vt:lpstr>Mounds’ beauty? </vt:lpstr>
      <vt:lpstr>Brierley Hill, W Midlands</vt:lpstr>
      <vt:lpstr>Mombasa – living on the dump</vt:lpstr>
      <vt:lpstr>Keane – sensuous engagement </vt:lpstr>
      <vt:lpstr>Houses as illustrative example</vt:lpstr>
      <vt:lpstr>Architecture: responses to the need for shelter/relationships with materials</vt:lpstr>
      <vt:lpstr>Building with straw vs stone/brick</vt:lpstr>
      <vt:lpstr>Summary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sa025</dc:creator>
  <cp:lastModifiedBy>Administrator</cp:lastModifiedBy>
  <cp:revision>73</cp:revision>
  <cp:lastPrinted>2015-10-01T11:21:02Z</cp:lastPrinted>
  <dcterms:created xsi:type="dcterms:W3CDTF">2013-08-22T12:46:49Z</dcterms:created>
  <dcterms:modified xsi:type="dcterms:W3CDTF">2015-10-01T11:57:30Z</dcterms:modified>
</cp:coreProperties>
</file>