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256" r:id="rId2"/>
    <p:sldId id="260" r:id="rId3"/>
    <p:sldId id="273" r:id="rId4"/>
    <p:sldId id="290" r:id="rId5"/>
    <p:sldId id="310" r:id="rId6"/>
    <p:sldId id="399" r:id="rId7"/>
    <p:sldId id="571" r:id="rId8"/>
    <p:sldId id="572" r:id="rId9"/>
    <p:sldId id="573" r:id="rId10"/>
    <p:sldId id="574" r:id="rId11"/>
    <p:sldId id="575" r:id="rId12"/>
    <p:sldId id="576" r:id="rId13"/>
    <p:sldId id="577" r:id="rId14"/>
    <p:sldId id="578" r:id="rId15"/>
    <p:sldId id="579" r:id="rId16"/>
    <p:sldId id="608" r:id="rId17"/>
    <p:sldId id="609" r:id="rId18"/>
    <p:sldId id="610" r:id="rId19"/>
    <p:sldId id="580" r:id="rId20"/>
    <p:sldId id="581" r:id="rId21"/>
    <p:sldId id="611" r:id="rId22"/>
    <p:sldId id="584" r:id="rId23"/>
    <p:sldId id="585" r:id="rId24"/>
    <p:sldId id="544" r:id="rId25"/>
    <p:sldId id="586" r:id="rId26"/>
    <p:sldId id="587" r:id="rId27"/>
    <p:sldId id="588" r:id="rId28"/>
    <p:sldId id="589" r:id="rId29"/>
    <p:sldId id="590" r:id="rId30"/>
    <p:sldId id="591" r:id="rId31"/>
    <p:sldId id="592" r:id="rId32"/>
    <p:sldId id="593" r:id="rId33"/>
    <p:sldId id="594" r:id="rId34"/>
    <p:sldId id="595" r:id="rId35"/>
    <p:sldId id="596" r:id="rId36"/>
    <p:sldId id="597" r:id="rId37"/>
    <p:sldId id="599" r:id="rId38"/>
    <p:sldId id="600" r:id="rId39"/>
    <p:sldId id="601" r:id="rId40"/>
    <p:sldId id="602" r:id="rId41"/>
    <p:sldId id="603" r:id="rId42"/>
    <p:sldId id="605" r:id="rId43"/>
    <p:sldId id="604" r:id="rId44"/>
    <p:sldId id="607"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004D4F-069C-4128-B384-4113BDD5998D}" v="6" dt="2026-06-24T08:17:42.4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66218" autoAdjust="0"/>
  </p:normalViewPr>
  <p:slideViewPr>
    <p:cSldViewPr snapToGrid="0">
      <p:cViewPr varScale="1">
        <p:scale>
          <a:sx n="60" d="100"/>
          <a:sy n="60" d="100"/>
        </p:scale>
        <p:origin x="105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6A55D2-DAB0-44FB-8C07-5A20033F218F}" type="datetimeFigureOut">
              <a:rPr lang="en-GB" smtClean="0"/>
              <a:t>24/06/2026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6F526E-2C18-4C2B-B489-D107FE738CA1}" type="slidenum">
              <a:rPr lang="en-GB" smtClean="0"/>
              <a:t>‹#›</a:t>
            </a:fld>
            <a:endParaRPr lang="en-GB"/>
          </a:p>
        </p:txBody>
      </p:sp>
    </p:spTree>
    <p:extLst>
      <p:ext uri="{BB962C8B-B14F-4D97-AF65-F5344CB8AC3E}">
        <p14:creationId xmlns:p14="http://schemas.microsoft.com/office/powerpoint/2010/main" val="3001400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en.wikipedia.org/wiki/Ostpolitik" TargetMode="External"/><Relationship Id="rId3" Type="http://schemas.openxmlformats.org/officeDocument/2006/relationships/hyperlink" Target="https://en.wikipedia.org/wiki/Chancellor_of_Germany" TargetMode="External"/><Relationship Id="rId7" Type="http://schemas.openxmlformats.org/officeDocument/2006/relationships/hyperlink" Target="https://en.wikipedia.org/wiki/Kniefall_von_Warschau#cite_note-1"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en.wikipedia.org/wiki/Warsaw_Ghetto_Uprising" TargetMode="External"/><Relationship Id="rId11" Type="http://schemas.openxmlformats.org/officeDocument/2006/relationships/hyperlink" Target="https://en.wikipedia.org/wiki/Second_World_War" TargetMode="External"/><Relationship Id="rId5" Type="http://schemas.openxmlformats.org/officeDocument/2006/relationships/hyperlink" Target="https://en.wikipedia.org/wiki/Kneeling" TargetMode="External"/><Relationship Id="rId10" Type="http://schemas.openxmlformats.org/officeDocument/2006/relationships/hyperlink" Target="https://en.wikipedia.org/wiki/Holocaust" TargetMode="External"/><Relationship Id="rId4" Type="http://schemas.openxmlformats.org/officeDocument/2006/relationships/hyperlink" Target="https://en.wikipedia.org/wiki/Willy_Brandt" TargetMode="External"/><Relationship Id="rId9" Type="http://schemas.openxmlformats.org/officeDocument/2006/relationships/hyperlink" Target="https://en.wikipedia.org/wiki/West_Germany"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6</a:t>
            </a:fld>
            <a:endParaRPr lang="en-GB"/>
          </a:p>
        </p:txBody>
      </p:sp>
    </p:spTree>
    <p:extLst>
      <p:ext uri="{BB962C8B-B14F-4D97-AF65-F5344CB8AC3E}">
        <p14:creationId xmlns:p14="http://schemas.microsoft.com/office/powerpoint/2010/main" val="9217616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Warschauer </a:t>
            </a:r>
            <a:r>
              <a:rPr lang="en-GB" sz="1200" b="1" i="1" kern="1200" dirty="0" err="1">
                <a:solidFill>
                  <a:schemeClr val="tx1"/>
                </a:solidFill>
                <a:effectLst/>
                <a:latin typeface="+mn-lt"/>
                <a:ea typeface="+mn-ea"/>
                <a:cs typeface="+mn-cs"/>
              </a:rPr>
              <a:t>Kniefall</a:t>
            </a:r>
            <a:r>
              <a:rPr lang="en-GB" sz="1200" b="0" i="0" kern="1200" dirty="0">
                <a:solidFill>
                  <a:schemeClr val="tx1"/>
                </a:solidFill>
                <a:effectLst/>
                <a:latin typeface="+mn-lt"/>
                <a:ea typeface="+mn-ea"/>
                <a:cs typeface="+mn-cs"/>
              </a:rPr>
              <a:t>, refers to </a:t>
            </a:r>
            <a:r>
              <a:rPr lang="en-GB" sz="1200" b="0" i="0" u="none" strike="noStrike" kern="1200" dirty="0">
                <a:solidFill>
                  <a:schemeClr val="tx1"/>
                </a:solidFill>
                <a:effectLst/>
                <a:latin typeface="+mn-lt"/>
                <a:ea typeface="+mn-ea"/>
                <a:cs typeface="+mn-cs"/>
                <a:hlinkClick r:id="rId3" tooltip="Chancellor of Germany"/>
              </a:rPr>
              <a:t>West German chancellor</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tooltip="Willy Brandt"/>
              </a:rPr>
              <a:t>Willy Brandt</a:t>
            </a:r>
            <a:r>
              <a:rPr lang="en-GB" sz="1200" b="0" i="0" kern="1200" dirty="0">
                <a:solidFill>
                  <a:schemeClr val="tx1"/>
                </a:solidFill>
                <a:effectLst/>
                <a:latin typeface="+mn-lt"/>
                <a:ea typeface="+mn-ea"/>
                <a:cs typeface="+mn-cs"/>
              </a:rPr>
              <a:t>'s gesture of </a:t>
            </a:r>
            <a:r>
              <a:rPr lang="en-GB" sz="1200" b="0" i="0" u="none" strike="noStrike" kern="1200" dirty="0">
                <a:solidFill>
                  <a:schemeClr val="tx1"/>
                </a:solidFill>
                <a:effectLst/>
                <a:latin typeface="+mn-lt"/>
                <a:ea typeface="+mn-ea"/>
                <a:cs typeface="+mn-cs"/>
                <a:hlinkClick r:id="rId5" tooltip="Kneeling"/>
              </a:rPr>
              <a:t>kneeling</a:t>
            </a:r>
            <a:r>
              <a:rPr lang="en-GB" sz="1200" b="0" i="0" kern="1200" dirty="0">
                <a:solidFill>
                  <a:schemeClr val="tx1"/>
                </a:solidFill>
                <a:effectLst/>
                <a:latin typeface="+mn-lt"/>
                <a:ea typeface="+mn-ea"/>
                <a:cs typeface="+mn-cs"/>
              </a:rPr>
              <a:t> before a memorial to the </a:t>
            </a:r>
            <a:r>
              <a:rPr lang="en-GB" sz="1200" b="0" i="0" u="none" strike="noStrike" kern="1200" dirty="0">
                <a:solidFill>
                  <a:schemeClr val="tx1"/>
                </a:solidFill>
                <a:effectLst/>
                <a:latin typeface="+mn-lt"/>
                <a:ea typeface="+mn-ea"/>
                <a:cs typeface="+mn-cs"/>
                <a:hlinkClick r:id="rId6" tooltip="Warsaw Ghetto Uprising"/>
              </a:rPr>
              <a:t>Warsaw Ghetto Uprising</a:t>
            </a:r>
            <a:r>
              <a:rPr lang="en-GB" sz="1200" b="0" i="0" kern="1200" dirty="0">
                <a:solidFill>
                  <a:schemeClr val="tx1"/>
                </a:solidFill>
                <a:effectLst/>
                <a:latin typeface="+mn-lt"/>
                <a:ea typeface="+mn-ea"/>
                <a:cs typeface="+mn-cs"/>
              </a:rPr>
              <a:t> during a state visit to Poland in 1970.</a:t>
            </a:r>
            <a:r>
              <a:rPr lang="en-GB" sz="1200" b="0" i="0" u="none" strike="noStrike" kern="1200" baseline="30000" dirty="0">
                <a:solidFill>
                  <a:schemeClr val="tx1"/>
                </a:solidFill>
                <a:effectLst/>
                <a:latin typeface="+mn-lt"/>
                <a:ea typeface="+mn-ea"/>
                <a:cs typeface="+mn-cs"/>
                <a:hlinkClick r:id="rId7"/>
              </a:rPr>
              <a:t>[1]</a:t>
            </a:r>
            <a:r>
              <a:rPr lang="en-GB" sz="1200" b="0" i="0" kern="1200" dirty="0">
                <a:solidFill>
                  <a:schemeClr val="tx1"/>
                </a:solidFill>
                <a:effectLst/>
                <a:latin typeface="+mn-lt"/>
                <a:ea typeface="+mn-ea"/>
                <a:cs typeface="+mn-cs"/>
              </a:rPr>
              <a:t> Perceived as a sign of profound humility, images of Brandt's action received media attention. More broadly, the gesture came to symbolise </a:t>
            </a:r>
            <a:r>
              <a:rPr lang="en-GB" sz="1200" b="0" i="0" u="none" strike="noStrike" kern="1200" dirty="0">
                <a:solidFill>
                  <a:schemeClr val="tx1"/>
                </a:solidFill>
                <a:effectLst/>
                <a:latin typeface="+mn-lt"/>
                <a:ea typeface="+mn-ea"/>
                <a:cs typeface="+mn-cs"/>
                <a:hlinkClick r:id="rId8" tooltip="Ostpolitik"/>
              </a:rPr>
              <a:t>Ostpolitik</a:t>
            </a:r>
            <a:r>
              <a:rPr lang="en-GB" sz="1200" b="0" i="0" kern="1200" dirty="0">
                <a:solidFill>
                  <a:schemeClr val="tx1"/>
                </a:solidFill>
                <a:effectLst/>
                <a:latin typeface="+mn-lt"/>
                <a:ea typeface="+mn-ea"/>
                <a:cs typeface="+mn-cs"/>
              </a:rPr>
              <a:t>, Brandt's ultimately successful policy of diplomatically reconciling </a:t>
            </a:r>
            <a:r>
              <a:rPr lang="en-GB" sz="1200" b="0" i="0" u="none" strike="noStrike" kern="1200" dirty="0">
                <a:solidFill>
                  <a:schemeClr val="tx1"/>
                </a:solidFill>
                <a:effectLst/>
                <a:latin typeface="+mn-lt"/>
                <a:ea typeface="+mn-ea"/>
                <a:cs typeface="+mn-cs"/>
                <a:hlinkClick r:id="rId9" tooltip="West Germany"/>
              </a:rPr>
              <a:t>West Germany</a:t>
            </a:r>
            <a:r>
              <a:rPr lang="en-GB" sz="1200" b="0" i="0" kern="1200" dirty="0">
                <a:solidFill>
                  <a:schemeClr val="tx1"/>
                </a:solidFill>
                <a:effectLst/>
                <a:latin typeface="+mn-lt"/>
                <a:ea typeface="+mn-ea"/>
                <a:cs typeface="+mn-cs"/>
              </a:rPr>
              <a:t> with its eastern neighbours following the </a:t>
            </a:r>
            <a:r>
              <a:rPr lang="en-GB" sz="1200" b="0" i="0" u="none" strike="noStrike" kern="1200" dirty="0">
                <a:solidFill>
                  <a:schemeClr val="tx1"/>
                </a:solidFill>
                <a:effectLst/>
                <a:latin typeface="+mn-lt"/>
                <a:ea typeface="+mn-ea"/>
                <a:cs typeface="+mn-cs"/>
                <a:hlinkClick r:id="rId10" tooltip="Holocaust"/>
              </a:rPr>
              <a:t>Holocaust</a:t>
            </a:r>
            <a:r>
              <a:rPr lang="en-GB" sz="1200" b="0" i="0" kern="1200" dirty="0">
                <a:solidFill>
                  <a:schemeClr val="tx1"/>
                </a:solidFill>
                <a:effectLst/>
                <a:latin typeface="+mn-lt"/>
                <a:ea typeface="+mn-ea"/>
                <a:cs typeface="+mn-cs"/>
              </a:rPr>
              <a:t> and the </a:t>
            </a:r>
            <a:r>
              <a:rPr lang="en-GB" sz="1200" b="0" i="0" u="none" strike="noStrike" kern="1200" dirty="0">
                <a:solidFill>
                  <a:schemeClr val="tx1"/>
                </a:solidFill>
                <a:effectLst/>
                <a:latin typeface="+mn-lt"/>
                <a:ea typeface="+mn-ea"/>
                <a:cs typeface="+mn-cs"/>
                <a:hlinkClick r:id="rId11" tooltip="Second World War"/>
              </a:rPr>
              <a:t>Second World War</a:t>
            </a:r>
            <a:r>
              <a:rPr lang="en-GB"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11</a:t>
            </a:fld>
            <a:endParaRPr lang="en-GB"/>
          </a:p>
        </p:txBody>
      </p:sp>
    </p:spTree>
    <p:extLst>
      <p:ext uri="{BB962C8B-B14F-4D97-AF65-F5344CB8AC3E}">
        <p14:creationId xmlns:p14="http://schemas.microsoft.com/office/powerpoint/2010/main" val="23681363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12</a:t>
            </a:fld>
            <a:endParaRPr lang="en-GB"/>
          </a:p>
        </p:txBody>
      </p:sp>
    </p:spTree>
    <p:extLst>
      <p:ext uri="{BB962C8B-B14F-4D97-AF65-F5344CB8AC3E}">
        <p14:creationId xmlns:p14="http://schemas.microsoft.com/office/powerpoint/2010/main" val="12823326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20</a:t>
            </a:fld>
            <a:endParaRPr lang="en-GB"/>
          </a:p>
        </p:txBody>
      </p:sp>
    </p:spTree>
    <p:extLst>
      <p:ext uri="{BB962C8B-B14F-4D97-AF65-F5344CB8AC3E}">
        <p14:creationId xmlns:p14="http://schemas.microsoft.com/office/powerpoint/2010/main" val="3832182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55094D-6E27-70F1-0849-EB4633518B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4AE44B-AF54-ED2E-25A7-DCFA9503CE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403175-41ED-012F-AE3E-FA8D900B567D}"/>
              </a:ext>
            </a:extLst>
          </p:cNvPr>
          <p:cNvSpPr>
            <a:spLocks noGrp="1"/>
          </p:cNvSpPr>
          <p:nvPr>
            <p:ph type="body" idx="1"/>
          </p:nvPr>
        </p:nvSpPr>
        <p:spPr/>
        <p:txBody>
          <a:bodyPr/>
          <a:lstStyle/>
          <a:p>
            <a:r>
              <a:rPr lang="en-GB" dirty="0"/>
              <a:t>The third generation, the grandchildren of the wartime generation, treated monument sites as an experience, seeking to evoke an emotional response and shape identities and politics today.</a:t>
            </a:r>
          </a:p>
          <a:p>
            <a:endParaRPr lang="en-GB" dirty="0"/>
          </a:p>
        </p:txBody>
      </p:sp>
      <p:sp>
        <p:nvSpPr>
          <p:cNvPr id="4" name="Slide Number Placeholder 3">
            <a:extLst>
              <a:ext uri="{FF2B5EF4-FFF2-40B4-BE49-F238E27FC236}">
                <a16:creationId xmlns:a16="http://schemas.microsoft.com/office/drawing/2014/main" id="{4440103B-BA9D-F0D6-7180-624C6C2AB9D4}"/>
              </a:ext>
            </a:extLst>
          </p:cNvPr>
          <p:cNvSpPr>
            <a:spLocks noGrp="1"/>
          </p:cNvSpPr>
          <p:nvPr>
            <p:ph type="sldNum" sz="quarter" idx="5"/>
          </p:nvPr>
        </p:nvSpPr>
        <p:spPr/>
        <p:txBody>
          <a:bodyPr/>
          <a:lstStyle/>
          <a:p>
            <a:fld id="{BF6F526E-2C18-4C2B-B489-D107FE738CA1}" type="slidenum">
              <a:rPr lang="en-GB" smtClean="0"/>
              <a:t>21</a:t>
            </a:fld>
            <a:endParaRPr lang="en-GB"/>
          </a:p>
        </p:txBody>
      </p:sp>
    </p:spTree>
    <p:extLst>
      <p:ext uri="{BB962C8B-B14F-4D97-AF65-F5344CB8AC3E}">
        <p14:creationId xmlns:p14="http://schemas.microsoft.com/office/powerpoint/2010/main" val="3307316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6/24/2026</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794033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6/24/2026</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449592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6/24/2026</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75471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6/24/2026</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67776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6/24/2026</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54316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6/24/2026</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70317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6/24/2026</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67841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6/24/2026</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58916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6/24/2026</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35298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6/24/2026</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946114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6/24/2026</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7747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6/24/2026</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2031796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1225106"/>
            <a:ext cx="8132066"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A22CD-0AF5-3589-32CA-09FDD92D0026}"/>
              </a:ext>
            </a:extLst>
          </p:cNvPr>
          <p:cNvSpPr>
            <a:spLocks noGrp="1"/>
          </p:cNvSpPr>
          <p:nvPr>
            <p:ph type="ctrTitle"/>
          </p:nvPr>
        </p:nvSpPr>
        <p:spPr>
          <a:xfrm>
            <a:off x="4703402" y="1841412"/>
            <a:ext cx="6406559" cy="2688020"/>
          </a:xfrm>
        </p:spPr>
        <p:txBody>
          <a:bodyPr>
            <a:normAutofit/>
          </a:bodyPr>
          <a:lstStyle/>
          <a:p>
            <a:pPr algn="l"/>
            <a:r>
              <a:rPr lang="en-GB" sz="6200">
                <a:solidFill>
                  <a:schemeClr val="bg1"/>
                </a:solidFill>
              </a:rPr>
              <a:t>HPHI4903: Pathways to evil</a:t>
            </a:r>
            <a:endParaRPr lang="en-GB" sz="6200" dirty="0">
              <a:solidFill>
                <a:schemeClr val="bg1"/>
              </a:solidFill>
            </a:endParaRPr>
          </a:p>
        </p:txBody>
      </p:sp>
      <p:sp>
        <p:nvSpPr>
          <p:cNvPr id="3" name="Subtitle 2">
            <a:extLst>
              <a:ext uri="{FF2B5EF4-FFF2-40B4-BE49-F238E27FC236}">
                <a16:creationId xmlns:a16="http://schemas.microsoft.com/office/drawing/2014/main" id="{27F06B0A-3673-FB72-43D9-86026D060083}"/>
              </a:ext>
            </a:extLst>
          </p:cNvPr>
          <p:cNvSpPr>
            <a:spLocks noGrp="1"/>
          </p:cNvSpPr>
          <p:nvPr>
            <p:ph type="subTitle" idx="1"/>
          </p:nvPr>
        </p:nvSpPr>
        <p:spPr>
          <a:xfrm>
            <a:off x="4703402" y="5206246"/>
            <a:ext cx="7251254" cy="1524338"/>
          </a:xfrm>
        </p:spPr>
        <p:txBody>
          <a:bodyPr>
            <a:normAutofit/>
          </a:bodyPr>
          <a:lstStyle/>
          <a:p>
            <a:pPr algn="l">
              <a:lnSpc>
                <a:spcPct val="91000"/>
              </a:lnSpc>
            </a:pPr>
            <a:r>
              <a:rPr lang="en-GB" sz="2800" dirty="0">
                <a:solidFill>
                  <a:schemeClr val="tx1"/>
                </a:solidFill>
              </a:rPr>
              <a:t>Session 6: Genocide memorialisation and denial</a:t>
            </a:r>
          </a:p>
          <a:p>
            <a:pPr algn="l">
              <a:lnSpc>
                <a:spcPct val="91000"/>
              </a:lnSpc>
            </a:pPr>
            <a:r>
              <a:rPr lang="en-GB" sz="2800" dirty="0">
                <a:solidFill>
                  <a:schemeClr val="tx1"/>
                </a:solidFill>
              </a:rPr>
              <a:t>Dr Rhian Elinor Keyse</a:t>
            </a:r>
          </a:p>
        </p:txBody>
      </p:sp>
    </p:spTree>
    <p:extLst>
      <p:ext uri="{BB962C8B-B14F-4D97-AF65-F5344CB8AC3E}">
        <p14:creationId xmlns:p14="http://schemas.microsoft.com/office/powerpoint/2010/main" val="1333353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F17C1-E9D0-E1A8-E590-7DCC8D5086D2}"/>
              </a:ext>
            </a:extLst>
          </p:cNvPr>
          <p:cNvSpPr>
            <a:spLocks noGrp="1"/>
          </p:cNvSpPr>
          <p:nvPr>
            <p:ph type="title"/>
          </p:nvPr>
        </p:nvSpPr>
        <p:spPr/>
        <p:txBody>
          <a:bodyPr/>
          <a:lstStyle/>
          <a:p>
            <a:r>
              <a:rPr lang="en-GB" dirty="0"/>
              <a:t>CONTENT NOTE</a:t>
            </a:r>
          </a:p>
        </p:txBody>
      </p:sp>
      <p:sp>
        <p:nvSpPr>
          <p:cNvPr id="3" name="Content Placeholder 2">
            <a:extLst>
              <a:ext uri="{FF2B5EF4-FFF2-40B4-BE49-F238E27FC236}">
                <a16:creationId xmlns:a16="http://schemas.microsoft.com/office/drawing/2014/main" id="{1D18D2C0-1418-6A8B-AFC5-1BA163B8B7DB}"/>
              </a:ext>
            </a:extLst>
          </p:cNvPr>
          <p:cNvSpPr>
            <a:spLocks noGrp="1"/>
          </p:cNvSpPr>
          <p:nvPr>
            <p:ph idx="1"/>
          </p:nvPr>
        </p:nvSpPr>
        <p:spPr>
          <a:xfrm>
            <a:off x="961644" y="2366622"/>
            <a:ext cx="10268712" cy="4081990"/>
          </a:xfrm>
        </p:spPr>
        <p:txBody>
          <a:bodyPr>
            <a:normAutofit fontScale="25000" lnSpcReduction="20000"/>
          </a:bodyPr>
          <a:lstStyle/>
          <a:p>
            <a:pPr>
              <a:lnSpc>
                <a:spcPct val="115000"/>
              </a:lnSpc>
              <a:spcAft>
                <a:spcPts val="0"/>
              </a:spcAft>
            </a:pPr>
            <a:r>
              <a:rPr lang="en-GB" sz="9600" kern="100" dirty="0">
                <a:effectLst/>
                <a:ea typeface="DengXian" panose="02010600030101010101" pitchFamily="2" charset="-122"/>
                <a:cs typeface="Arial" panose="020B0604020202020204" pitchFamily="34" charset="0"/>
              </a:rPr>
              <a:t>Topics covered will include violence (including sexual and racist violence), murder, sexual assault, racism, homophobia and transphobia.</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Let’s treat each other carefully</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There will be breaks, but you’re welcome to step outside if you need to take care of yourself, and rejoin when you feel able.</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Local and national support resources are available – these are linked here:</a:t>
            </a: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2"/>
              </a:rPr>
              <a:t>Wellbeing Support | University of Wales Trinity Saint David (uwtsd.ac.uk)</a:t>
            </a:r>
            <a:endParaRPr lang="en-GB" sz="9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3"/>
              </a:rPr>
              <a:t>Domestic abuse | GOV.WALES</a:t>
            </a:r>
            <a:endParaRPr lang="en-GB" sz="9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4"/>
              </a:rPr>
              <a:t>New Pathways Rape crisis and sexual abuse support services.</a:t>
            </a:r>
            <a:endParaRPr lang="en-GB" sz="9600" kern="100"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31702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2629C-911B-8293-2480-EC9FEB6CC10C}"/>
              </a:ext>
            </a:extLst>
          </p:cNvPr>
          <p:cNvSpPr>
            <a:spLocks noGrp="1"/>
          </p:cNvSpPr>
          <p:nvPr>
            <p:ph type="title"/>
          </p:nvPr>
        </p:nvSpPr>
        <p:spPr/>
        <p:txBody>
          <a:bodyPr/>
          <a:lstStyle/>
          <a:p>
            <a:r>
              <a:rPr lang="en-GB" dirty="0"/>
              <a:t>This session</a:t>
            </a:r>
          </a:p>
        </p:txBody>
      </p:sp>
      <p:sp>
        <p:nvSpPr>
          <p:cNvPr id="3" name="Content Placeholder 2">
            <a:extLst>
              <a:ext uri="{FF2B5EF4-FFF2-40B4-BE49-F238E27FC236}">
                <a16:creationId xmlns:a16="http://schemas.microsoft.com/office/drawing/2014/main" id="{FBC5B823-3BF7-8101-BD6F-3564696268B4}"/>
              </a:ext>
            </a:extLst>
          </p:cNvPr>
          <p:cNvSpPr>
            <a:spLocks noGrp="1"/>
          </p:cNvSpPr>
          <p:nvPr>
            <p:ph idx="1"/>
          </p:nvPr>
        </p:nvSpPr>
        <p:spPr/>
        <p:txBody>
          <a:bodyPr>
            <a:normAutofit/>
          </a:bodyPr>
          <a:lstStyle/>
          <a:p>
            <a:pPr marL="457200" indent="-457200">
              <a:spcBef>
                <a:spcPts val="0"/>
              </a:spcBef>
              <a:spcAft>
                <a:spcPts val="0"/>
              </a:spcAft>
              <a:buFont typeface="Arial" panose="020B0604020202020204" pitchFamily="34" charset="0"/>
              <a:buChar char="•"/>
            </a:pPr>
            <a:r>
              <a:rPr lang="en-GB" sz="3200" dirty="0"/>
              <a:t>Review of last session</a:t>
            </a:r>
          </a:p>
          <a:p>
            <a:pPr marL="457200" indent="-457200">
              <a:spcBef>
                <a:spcPts val="0"/>
              </a:spcBef>
              <a:spcAft>
                <a:spcPts val="0"/>
              </a:spcAft>
              <a:buFont typeface="Arial" panose="020B0604020202020204" pitchFamily="34" charset="0"/>
              <a:buChar char="•"/>
            </a:pPr>
            <a:r>
              <a:rPr lang="en-GB" sz="3200" dirty="0"/>
              <a:t>Genocide memorialisation</a:t>
            </a:r>
          </a:p>
          <a:p>
            <a:pPr marL="731520" lvl="1" indent="-457200">
              <a:spcBef>
                <a:spcPts val="0"/>
              </a:spcBef>
              <a:spcAft>
                <a:spcPts val="0"/>
              </a:spcAft>
              <a:buFont typeface="Arial" panose="020B0604020202020204" pitchFamily="34" charset="0"/>
              <a:buChar char="•"/>
            </a:pPr>
            <a:r>
              <a:rPr lang="en-GB" sz="2900" dirty="0"/>
              <a:t>What functions has it served in different contexts?</a:t>
            </a:r>
          </a:p>
          <a:p>
            <a:pPr marL="731520" lvl="1" indent="-457200">
              <a:spcBef>
                <a:spcPts val="0"/>
              </a:spcBef>
              <a:spcAft>
                <a:spcPts val="0"/>
              </a:spcAft>
              <a:buFont typeface="Arial" panose="020B0604020202020204" pitchFamily="34" charset="0"/>
              <a:buChar char="•"/>
            </a:pPr>
            <a:r>
              <a:rPr lang="en-GB" sz="2900" dirty="0"/>
              <a:t>How has this changed over time?</a:t>
            </a:r>
          </a:p>
          <a:p>
            <a:pPr marL="457200" indent="-457200">
              <a:spcBef>
                <a:spcPts val="0"/>
              </a:spcBef>
              <a:spcAft>
                <a:spcPts val="0"/>
              </a:spcAft>
              <a:buFont typeface="Arial" panose="020B0604020202020204" pitchFamily="34" charset="0"/>
              <a:buChar char="•"/>
            </a:pPr>
            <a:r>
              <a:rPr lang="en-GB" sz="3200" dirty="0"/>
              <a:t>Genocide denial</a:t>
            </a:r>
          </a:p>
          <a:p>
            <a:pPr marL="731520" lvl="1" indent="-457200">
              <a:spcBef>
                <a:spcPts val="0"/>
              </a:spcBef>
              <a:spcAft>
                <a:spcPts val="0"/>
              </a:spcAft>
              <a:buFont typeface="Arial" panose="020B0604020202020204" pitchFamily="34" charset="0"/>
              <a:buChar char="•"/>
            </a:pPr>
            <a:r>
              <a:rPr lang="en-GB" sz="2900" dirty="0"/>
              <a:t>Why do people deny genocides?</a:t>
            </a:r>
          </a:p>
          <a:p>
            <a:pPr marL="731520" lvl="1" indent="-457200">
              <a:spcBef>
                <a:spcPts val="0"/>
              </a:spcBef>
              <a:spcAft>
                <a:spcPts val="0"/>
              </a:spcAft>
              <a:buFont typeface="Arial" panose="020B0604020202020204" pitchFamily="34" charset="0"/>
              <a:buChar char="•"/>
            </a:pPr>
            <a:r>
              <a:rPr lang="en-GB" sz="2900" dirty="0"/>
              <a:t>What arguments do they use?</a:t>
            </a:r>
          </a:p>
          <a:p>
            <a:pPr marL="457200" indent="-457200">
              <a:spcBef>
                <a:spcPts val="0"/>
              </a:spcBef>
              <a:spcAft>
                <a:spcPts val="0"/>
              </a:spcAft>
              <a:buFont typeface="Arial" panose="020B0604020202020204" pitchFamily="34" charset="0"/>
              <a:buChar char="•"/>
            </a:pPr>
            <a:endParaRPr lang="en-GB" sz="3200" dirty="0"/>
          </a:p>
        </p:txBody>
      </p:sp>
    </p:spTree>
    <p:extLst>
      <p:ext uri="{BB962C8B-B14F-4D97-AF65-F5344CB8AC3E}">
        <p14:creationId xmlns:p14="http://schemas.microsoft.com/office/powerpoint/2010/main" val="1037085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12192000"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D6E3F-E014-CE21-1655-1AD5CB1376BB}"/>
              </a:ext>
            </a:extLst>
          </p:cNvPr>
          <p:cNvSpPr>
            <a:spLocks noGrp="1"/>
          </p:cNvSpPr>
          <p:nvPr>
            <p:ph type="title"/>
          </p:nvPr>
        </p:nvSpPr>
        <p:spPr>
          <a:xfrm>
            <a:off x="960120" y="1841412"/>
            <a:ext cx="10268712" cy="2688020"/>
          </a:xfrm>
        </p:spPr>
        <p:txBody>
          <a:bodyPr vert="horz" lIns="91440" tIns="45720" rIns="91440" bIns="45720" rtlCol="0" anchor="ctr">
            <a:normAutofit/>
          </a:bodyPr>
          <a:lstStyle/>
          <a:p>
            <a:r>
              <a:rPr lang="en-US" sz="8800" dirty="0"/>
              <a:t>REVIEW</a:t>
            </a:r>
          </a:p>
        </p:txBody>
      </p:sp>
    </p:spTree>
    <p:extLst>
      <p:ext uri="{BB962C8B-B14F-4D97-AF65-F5344CB8AC3E}">
        <p14:creationId xmlns:p14="http://schemas.microsoft.com/office/powerpoint/2010/main" val="38261482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584022-8B1B-A16F-1DC2-E38AD1C57C41}"/>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E1B8BAF3-B8A0-7F5C-087F-ABF55835E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DC1D1967-7178-188E-E3DE-8450D4EB1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305793B-D75F-2E23-8E70-92D8714E9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12192000"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60CB9-AB75-A56F-B312-E728BA27AE92}"/>
              </a:ext>
            </a:extLst>
          </p:cNvPr>
          <p:cNvSpPr>
            <a:spLocks noGrp="1"/>
          </p:cNvSpPr>
          <p:nvPr>
            <p:ph type="title"/>
          </p:nvPr>
        </p:nvSpPr>
        <p:spPr>
          <a:xfrm>
            <a:off x="960120" y="1841412"/>
            <a:ext cx="10268712" cy="2688020"/>
          </a:xfrm>
        </p:spPr>
        <p:txBody>
          <a:bodyPr vert="horz" lIns="91440" tIns="45720" rIns="91440" bIns="45720" rtlCol="0" anchor="ctr">
            <a:normAutofit fontScale="90000"/>
          </a:bodyPr>
          <a:lstStyle/>
          <a:p>
            <a:r>
              <a:rPr lang="en-US" sz="8800" dirty="0"/>
              <a:t>Genocide memorialization and denial</a:t>
            </a:r>
          </a:p>
        </p:txBody>
      </p:sp>
    </p:spTree>
    <p:extLst>
      <p:ext uri="{BB962C8B-B14F-4D97-AF65-F5344CB8AC3E}">
        <p14:creationId xmlns:p14="http://schemas.microsoft.com/office/powerpoint/2010/main" val="29831728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525C4-AF4D-5160-1555-87D716563FFE}"/>
              </a:ext>
            </a:extLst>
          </p:cNvPr>
          <p:cNvSpPr>
            <a:spLocks noGrp="1"/>
          </p:cNvSpPr>
          <p:nvPr>
            <p:ph type="title"/>
          </p:nvPr>
        </p:nvSpPr>
        <p:spPr>
          <a:xfrm>
            <a:off x="960120" y="317814"/>
            <a:ext cx="10268712" cy="1700784"/>
          </a:xfrm>
        </p:spPr>
        <p:txBody>
          <a:bodyPr>
            <a:normAutofit/>
          </a:bodyPr>
          <a:lstStyle/>
          <a:p>
            <a:r>
              <a:rPr lang="en-GB" dirty="0"/>
              <a:t>Memory and history</a:t>
            </a:r>
          </a:p>
        </p:txBody>
      </p:sp>
      <p:sp>
        <p:nvSpPr>
          <p:cNvPr id="3" name="Content Placeholder 2">
            <a:extLst>
              <a:ext uri="{FF2B5EF4-FFF2-40B4-BE49-F238E27FC236}">
                <a16:creationId xmlns:a16="http://schemas.microsoft.com/office/drawing/2014/main" id="{9D5B2B3E-F1EB-74C5-BDC4-358124364640}"/>
              </a:ext>
            </a:extLst>
          </p:cNvPr>
          <p:cNvSpPr>
            <a:spLocks noGrp="1"/>
          </p:cNvSpPr>
          <p:nvPr>
            <p:ph idx="1"/>
          </p:nvPr>
        </p:nvSpPr>
        <p:spPr>
          <a:xfrm>
            <a:off x="960120" y="2582803"/>
            <a:ext cx="10362132" cy="3593592"/>
          </a:xfrm>
        </p:spPr>
        <p:txBody>
          <a:bodyPr>
            <a:normAutofit/>
          </a:bodyPr>
          <a:lstStyle/>
          <a:p>
            <a:r>
              <a:rPr lang="en-GB" sz="3200" dirty="0"/>
              <a:t>Memory and history are contested and often controversial in different societies</a:t>
            </a:r>
          </a:p>
          <a:p>
            <a:r>
              <a:rPr lang="en-GB" sz="3200" dirty="0"/>
              <a:t>What is remembered and forgotten can serve social, political, and cultural ends that change over time, space, and context.</a:t>
            </a:r>
          </a:p>
        </p:txBody>
      </p:sp>
    </p:spTree>
    <p:extLst>
      <p:ext uri="{BB962C8B-B14F-4D97-AF65-F5344CB8AC3E}">
        <p14:creationId xmlns:p14="http://schemas.microsoft.com/office/powerpoint/2010/main" val="3558660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C76E0-2822-5020-4EF2-35C02945F524}"/>
              </a:ext>
            </a:extLst>
          </p:cNvPr>
          <p:cNvSpPr>
            <a:spLocks noGrp="1"/>
          </p:cNvSpPr>
          <p:nvPr>
            <p:ph type="title"/>
          </p:nvPr>
        </p:nvSpPr>
        <p:spPr/>
        <p:txBody>
          <a:bodyPr/>
          <a:lstStyle/>
          <a:p>
            <a:r>
              <a:rPr lang="en-GB" dirty="0"/>
              <a:t>Memory and history</a:t>
            </a:r>
          </a:p>
        </p:txBody>
      </p:sp>
      <p:sp>
        <p:nvSpPr>
          <p:cNvPr id="3" name="Content Placeholder 2">
            <a:extLst>
              <a:ext uri="{FF2B5EF4-FFF2-40B4-BE49-F238E27FC236}">
                <a16:creationId xmlns:a16="http://schemas.microsoft.com/office/drawing/2014/main" id="{AE9F8C0C-02CB-EB84-43CF-1DC7D7BA49E9}"/>
              </a:ext>
            </a:extLst>
          </p:cNvPr>
          <p:cNvSpPr>
            <a:spLocks noGrp="1"/>
          </p:cNvSpPr>
          <p:nvPr>
            <p:ph idx="1"/>
          </p:nvPr>
        </p:nvSpPr>
        <p:spPr/>
        <p:txBody>
          <a:bodyPr/>
          <a:lstStyle/>
          <a:p>
            <a:r>
              <a:rPr lang="en-GB" dirty="0"/>
              <a:t>“Memory is life. It is always carried by groups of living people, and therefore it is in permanent evolution. It is subject to the dialectics of remembering and forgetting…open to all kinds of use and manipulation…Memory always belongs to our time and forms a lived bond with the eternal present”. </a:t>
            </a:r>
          </a:p>
          <a:p>
            <a:r>
              <a:rPr lang="en-GB" dirty="0">
                <a:ea typeface="DengXian" panose="02010600030101010101" pitchFamily="2" charset="-122"/>
                <a:cs typeface="Arial" panose="020B0604020202020204" pitchFamily="34" charset="0"/>
              </a:rPr>
              <a:t>Pierre Nora, ‘</a:t>
            </a:r>
            <a:r>
              <a:rPr lang="en-GB" b="0" i="0" dirty="0">
                <a:effectLst/>
              </a:rPr>
              <a:t>Between Memory and History: </a:t>
            </a:r>
            <a:r>
              <a:rPr lang="en-GB" b="0" i="1" dirty="0">
                <a:effectLst/>
              </a:rPr>
              <a:t>Les </a:t>
            </a:r>
            <a:r>
              <a:rPr lang="en-GB" b="0" i="1" dirty="0" err="1">
                <a:effectLst/>
              </a:rPr>
              <a:t>Lieux</a:t>
            </a:r>
            <a:r>
              <a:rPr lang="en-GB" b="0" i="1" dirty="0">
                <a:effectLst/>
              </a:rPr>
              <a:t> de </a:t>
            </a:r>
            <a:r>
              <a:rPr lang="en-GB" b="0" i="1" dirty="0" err="1">
                <a:effectLst/>
              </a:rPr>
              <a:t>Mémoire</a:t>
            </a:r>
            <a:r>
              <a:rPr lang="en-GB" b="0" i="0" dirty="0">
                <a:effectLst/>
              </a:rPr>
              <a:t>’, </a:t>
            </a:r>
            <a:r>
              <a:rPr lang="en-GB" b="0" i="1" dirty="0">
                <a:effectLst/>
              </a:rPr>
              <a:t>Representations, </a:t>
            </a:r>
            <a:r>
              <a:rPr lang="en-GB" b="0" dirty="0">
                <a:effectLst/>
              </a:rPr>
              <a:t>26 (1989), pp. 7-24.</a:t>
            </a:r>
            <a:endParaRPr lang="en-GB" dirty="0"/>
          </a:p>
          <a:p>
            <a:endParaRPr lang="en-GB" dirty="0"/>
          </a:p>
          <a:p>
            <a:endParaRPr lang="en-GB" dirty="0"/>
          </a:p>
        </p:txBody>
      </p:sp>
    </p:spTree>
    <p:extLst>
      <p:ext uri="{BB962C8B-B14F-4D97-AF65-F5344CB8AC3E}">
        <p14:creationId xmlns:p14="http://schemas.microsoft.com/office/powerpoint/2010/main" val="1116711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D7F2D2-013F-54DD-056F-38D3F2910DDC}"/>
              </a:ext>
            </a:extLst>
          </p:cNvPr>
          <p:cNvSpPr>
            <a:spLocks noGrp="1"/>
          </p:cNvSpPr>
          <p:nvPr>
            <p:ph type="title"/>
          </p:nvPr>
        </p:nvSpPr>
        <p:spPr>
          <a:xfrm>
            <a:off x="960120" y="317814"/>
            <a:ext cx="10268712" cy="1700784"/>
          </a:xfrm>
        </p:spPr>
        <p:txBody>
          <a:bodyPr>
            <a:normAutofit fontScale="90000"/>
          </a:bodyPr>
          <a:lstStyle/>
          <a:p>
            <a:r>
              <a:rPr lang="en-GB" dirty="0"/>
              <a:t>Historical memory in Germany</a:t>
            </a:r>
          </a:p>
        </p:txBody>
      </p:sp>
      <p:sp>
        <p:nvSpPr>
          <p:cNvPr id="13" name="Rectangle 12">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BDD97F8-5516-3AEF-EFA6-D5693FDD3556}"/>
              </a:ext>
            </a:extLst>
          </p:cNvPr>
          <p:cNvSpPr>
            <a:spLocks noGrp="1"/>
          </p:cNvSpPr>
          <p:nvPr>
            <p:ph idx="1"/>
          </p:nvPr>
        </p:nvSpPr>
        <p:spPr>
          <a:xfrm>
            <a:off x="960120" y="2587752"/>
            <a:ext cx="10268712" cy="3258102"/>
          </a:xfrm>
        </p:spPr>
        <p:txBody>
          <a:bodyPr>
            <a:normAutofit lnSpcReduction="10000"/>
          </a:bodyPr>
          <a:lstStyle/>
          <a:p>
            <a:pPr>
              <a:lnSpc>
                <a:spcPct val="100000"/>
              </a:lnSpc>
              <a:spcAft>
                <a:spcPts val="0"/>
              </a:spcAft>
            </a:pPr>
            <a:r>
              <a:rPr lang="en-GB" sz="2400" kern="100" dirty="0">
                <a:effectLst/>
                <a:ea typeface="DengXian" panose="02010600030101010101" pitchFamily="2" charset="-122"/>
                <a:cs typeface="Arial" panose="020B0604020202020204" pitchFamily="34" charset="0"/>
              </a:rPr>
              <a:t>Historical memory of the Nazi period in Germany</a:t>
            </a:r>
          </a:p>
          <a:p>
            <a:pPr>
              <a:lnSpc>
                <a:spcPct val="100000"/>
              </a:lnSpc>
              <a:spcAft>
                <a:spcPts val="0"/>
              </a:spcAft>
            </a:pPr>
            <a:r>
              <a:rPr lang="en-GB" sz="2400" kern="100" dirty="0">
                <a:effectLst/>
                <a:ea typeface="DengXian" panose="02010600030101010101" pitchFamily="2" charset="-122"/>
                <a:cs typeface="Arial" panose="020B0604020202020204" pitchFamily="34" charset="0"/>
              </a:rPr>
              <a:t>Idea that Germany has ‘worked through’ its past re: Nazism (contrast with lack of reckoning with colonial past, cf. Namibia).</a:t>
            </a:r>
          </a:p>
          <a:p>
            <a:pPr>
              <a:lnSpc>
                <a:spcPct val="100000"/>
              </a:lnSpc>
              <a:spcAft>
                <a:spcPts val="0"/>
              </a:spcAft>
            </a:pPr>
            <a:r>
              <a:rPr lang="en-GB" sz="2400" kern="100" dirty="0">
                <a:ea typeface="DengXian" panose="02010600030101010101" pitchFamily="2" charset="-122"/>
                <a:cs typeface="Arial" panose="020B0604020202020204" pitchFamily="34" charset="0"/>
              </a:rPr>
              <a:t>This was not always the case. </a:t>
            </a:r>
          </a:p>
          <a:p>
            <a:pPr>
              <a:lnSpc>
                <a:spcPct val="100000"/>
              </a:lnSpc>
              <a:spcAft>
                <a:spcPts val="0"/>
              </a:spcAft>
            </a:pPr>
            <a:r>
              <a:rPr lang="en-GB" sz="2400" kern="100" dirty="0">
                <a:effectLst/>
                <a:ea typeface="DengXian" panose="02010600030101010101" pitchFamily="2" charset="-122"/>
                <a:cs typeface="Arial" panose="020B0604020202020204" pitchFamily="34" charset="0"/>
              </a:rPr>
              <a:t>Jones (2006) - 3 distinct eras:</a:t>
            </a:r>
          </a:p>
          <a:p>
            <a:pPr lvl="1">
              <a:lnSpc>
                <a:spcPct val="100000"/>
              </a:lnSpc>
              <a:spcAft>
                <a:spcPts val="0"/>
              </a:spcAft>
            </a:pPr>
            <a:r>
              <a:rPr lang="en-GB" sz="2400" dirty="0"/>
              <a:t>End of WWII through to mid-1960s</a:t>
            </a:r>
          </a:p>
          <a:p>
            <a:pPr lvl="1">
              <a:lnSpc>
                <a:spcPct val="100000"/>
              </a:lnSpc>
              <a:spcAft>
                <a:spcPts val="0"/>
              </a:spcAft>
            </a:pPr>
            <a:r>
              <a:rPr lang="en-GB" sz="2400" dirty="0"/>
              <a:t>Mid 1960s to 1990s</a:t>
            </a:r>
          </a:p>
          <a:p>
            <a:pPr lvl="1">
              <a:lnSpc>
                <a:spcPct val="100000"/>
              </a:lnSpc>
              <a:spcAft>
                <a:spcPts val="0"/>
              </a:spcAft>
            </a:pPr>
            <a:r>
              <a:rPr lang="en-GB" sz="2400" dirty="0"/>
              <a:t>1990s to present</a:t>
            </a:r>
          </a:p>
          <a:p>
            <a:pPr>
              <a:lnSpc>
                <a:spcPct val="91000"/>
              </a:lnSpc>
              <a:spcAft>
                <a:spcPts val="800"/>
              </a:spcAft>
            </a:pPr>
            <a:endParaRPr lang="en-GB" sz="1400" kern="100" dirty="0">
              <a:effectLst/>
              <a:ea typeface="DengXian" panose="02010600030101010101" pitchFamily="2" charset="-122"/>
              <a:cs typeface="Arial" panose="020B0604020202020204" pitchFamily="34" charset="0"/>
            </a:endParaRPr>
          </a:p>
          <a:p>
            <a:pPr>
              <a:lnSpc>
                <a:spcPct val="91000"/>
              </a:lnSpc>
            </a:pPr>
            <a:endParaRPr lang="en-GB" sz="1400" dirty="0"/>
          </a:p>
        </p:txBody>
      </p:sp>
    </p:spTree>
    <p:extLst>
      <p:ext uri="{BB962C8B-B14F-4D97-AF65-F5344CB8AC3E}">
        <p14:creationId xmlns:p14="http://schemas.microsoft.com/office/powerpoint/2010/main" val="13426243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DA4C0-F04B-8E57-F288-F3A44DDA8AB1}"/>
              </a:ext>
            </a:extLst>
          </p:cNvPr>
          <p:cNvSpPr>
            <a:spLocks noGrp="1"/>
          </p:cNvSpPr>
          <p:nvPr>
            <p:ph type="title"/>
          </p:nvPr>
        </p:nvSpPr>
        <p:spPr/>
        <p:txBody>
          <a:bodyPr>
            <a:normAutofit fontScale="90000"/>
          </a:bodyPr>
          <a:lstStyle/>
          <a:p>
            <a:r>
              <a:rPr lang="en-GB" dirty="0"/>
              <a:t>Historical memory in Germany</a:t>
            </a:r>
          </a:p>
        </p:txBody>
      </p:sp>
      <p:sp>
        <p:nvSpPr>
          <p:cNvPr id="3" name="Content Placeholder 2">
            <a:extLst>
              <a:ext uri="{FF2B5EF4-FFF2-40B4-BE49-F238E27FC236}">
                <a16:creationId xmlns:a16="http://schemas.microsoft.com/office/drawing/2014/main" id="{4A7A6199-6F28-C0BE-8972-23556DF2D56E}"/>
              </a:ext>
            </a:extLst>
          </p:cNvPr>
          <p:cNvSpPr>
            <a:spLocks noGrp="1"/>
          </p:cNvSpPr>
          <p:nvPr>
            <p:ph idx="1"/>
          </p:nvPr>
        </p:nvSpPr>
        <p:spPr>
          <a:xfrm>
            <a:off x="982543" y="2587752"/>
            <a:ext cx="10268712" cy="3593592"/>
          </a:xfrm>
        </p:spPr>
        <p:txBody>
          <a:bodyPr>
            <a:normAutofit/>
          </a:bodyPr>
          <a:lstStyle/>
          <a:p>
            <a:r>
              <a:rPr lang="en-GB" dirty="0"/>
              <a:t>End of WWII through to c. mid-1960s: ‘wilful amnesia’ and ‘politicised forgetting’ (Jones, 2006).</a:t>
            </a:r>
          </a:p>
          <a:p>
            <a:r>
              <a:rPr lang="en-GB" dirty="0"/>
              <a:t>Germans seeking to put the war behind them. </a:t>
            </a:r>
          </a:p>
          <a:p>
            <a:r>
              <a:rPr lang="en-GB" dirty="0"/>
              <a:t>West Germany: aimed to build a prosperous democracy</a:t>
            </a:r>
          </a:p>
          <a:p>
            <a:r>
              <a:rPr lang="en-GB" dirty="0"/>
              <a:t>East Germany: Nazi crimes blamed on ‘fascism’ and contrasted with communism</a:t>
            </a:r>
          </a:p>
        </p:txBody>
      </p:sp>
    </p:spTree>
    <p:extLst>
      <p:ext uri="{BB962C8B-B14F-4D97-AF65-F5344CB8AC3E}">
        <p14:creationId xmlns:p14="http://schemas.microsoft.com/office/powerpoint/2010/main" val="1100560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454CCF6-8806-B97C-4130-BDF1B969E7D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D3DB5-CDB6-A76D-595C-8B9986B0D505}"/>
              </a:ext>
            </a:extLst>
          </p:cNvPr>
          <p:cNvSpPr>
            <a:spLocks noGrp="1"/>
          </p:cNvSpPr>
          <p:nvPr>
            <p:ph type="title"/>
          </p:nvPr>
        </p:nvSpPr>
        <p:spPr>
          <a:xfrm>
            <a:off x="5300811" y="317500"/>
            <a:ext cx="5927576" cy="1701800"/>
          </a:xfrm>
        </p:spPr>
        <p:txBody>
          <a:bodyPr>
            <a:normAutofit/>
          </a:bodyPr>
          <a:lstStyle/>
          <a:p>
            <a:r>
              <a:rPr lang="en-GB" sz="5100"/>
              <a:t>Historical memory in Germany</a:t>
            </a:r>
          </a:p>
        </p:txBody>
      </p:sp>
      <p:pic>
        <p:nvPicPr>
          <p:cNvPr id="4" name="Picture 3">
            <a:extLst>
              <a:ext uri="{FF2B5EF4-FFF2-40B4-BE49-F238E27FC236}">
                <a16:creationId xmlns:a16="http://schemas.microsoft.com/office/drawing/2014/main" id="{19970A4D-7C92-97A5-5E37-DAA2AE557CE8}"/>
              </a:ext>
            </a:extLst>
          </p:cNvPr>
          <p:cNvPicPr>
            <a:picLocks noChangeAspect="1"/>
          </p:cNvPicPr>
          <p:nvPr/>
        </p:nvPicPr>
        <p:blipFill>
          <a:blip r:embed="rId2"/>
          <a:srcRect l="4283" r="3945"/>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ED051107-929C-582C-5423-078917514D1F}"/>
              </a:ext>
            </a:extLst>
          </p:cNvPr>
          <p:cNvSpPr>
            <a:spLocks noGrp="1"/>
          </p:cNvSpPr>
          <p:nvPr>
            <p:ph idx="1"/>
          </p:nvPr>
        </p:nvSpPr>
        <p:spPr>
          <a:xfrm>
            <a:off x="5300810" y="2587625"/>
            <a:ext cx="5927577" cy="3594100"/>
          </a:xfrm>
        </p:spPr>
        <p:txBody>
          <a:bodyPr anchor="t">
            <a:normAutofit/>
          </a:bodyPr>
          <a:lstStyle/>
          <a:p>
            <a:pPr>
              <a:lnSpc>
                <a:spcPct val="91000"/>
              </a:lnSpc>
            </a:pPr>
            <a:r>
              <a:rPr lang="en-GB" sz="2000" dirty="0"/>
              <a:t>West German memorials overwhelmingly dedicated to German victims e.g. hundreds of thousands of German PoWs still held in camps in USSR, in some cases into the 1950s.</a:t>
            </a:r>
          </a:p>
          <a:p>
            <a:pPr>
              <a:lnSpc>
                <a:spcPct val="91000"/>
              </a:lnSpc>
            </a:pPr>
            <a:r>
              <a:rPr lang="en-GB" sz="2000" dirty="0"/>
              <a:t>Konrad Adenauer’s government initiated reparations – financial transfers to Israel.</a:t>
            </a:r>
          </a:p>
          <a:p>
            <a:pPr>
              <a:lnSpc>
                <a:spcPct val="91000"/>
              </a:lnSpc>
            </a:pPr>
            <a:r>
              <a:rPr lang="en-GB" sz="2000" dirty="0"/>
              <a:t>Jones: means of bolstering West German alliances with Western nations (price of Germany’s reintegration into international community) rather than recognition of German guilt and Jewish suffering.</a:t>
            </a:r>
          </a:p>
        </p:txBody>
      </p:sp>
    </p:spTree>
    <p:extLst>
      <p:ext uri="{BB962C8B-B14F-4D97-AF65-F5344CB8AC3E}">
        <p14:creationId xmlns:p14="http://schemas.microsoft.com/office/powerpoint/2010/main" val="3902352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CB5912-A818-A57C-52A6-1B5EB8E1C16C}"/>
              </a:ext>
            </a:extLst>
          </p:cNvPr>
          <p:cNvSpPr>
            <a:spLocks noGrp="1"/>
          </p:cNvSpPr>
          <p:nvPr>
            <p:ph type="title"/>
          </p:nvPr>
        </p:nvSpPr>
        <p:spPr>
          <a:xfrm>
            <a:off x="960438" y="640080"/>
            <a:ext cx="4500737" cy="2194560"/>
          </a:xfrm>
        </p:spPr>
        <p:txBody>
          <a:bodyPr>
            <a:normAutofit/>
          </a:bodyPr>
          <a:lstStyle/>
          <a:p>
            <a:r>
              <a:rPr lang="en-GB" sz="5100"/>
              <a:t>Historical memory in Germany</a:t>
            </a:r>
          </a:p>
        </p:txBody>
      </p:sp>
      <p:sp>
        <p:nvSpPr>
          <p:cNvPr id="3" name="Content Placeholder 2">
            <a:extLst>
              <a:ext uri="{FF2B5EF4-FFF2-40B4-BE49-F238E27FC236}">
                <a16:creationId xmlns:a16="http://schemas.microsoft.com/office/drawing/2014/main" id="{BE6245CD-6733-8491-D7FF-180F0382A5D3}"/>
              </a:ext>
            </a:extLst>
          </p:cNvPr>
          <p:cNvSpPr>
            <a:spLocks noGrp="1"/>
          </p:cNvSpPr>
          <p:nvPr>
            <p:ph idx="1"/>
          </p:nvPr>
        </p:nvSpPr>
        <p:spPr>
          <a:xfrm>
            <a:off x="142407" y="2916935"/>
            <a:ext cx="5801193" cy="3798657"/>
          </a:xfrm>
        </p:spPr>
        <p:txBody>
          <a:bodyPr anchor="t">
            <a:normAutofit fontScale="77500" lnSpcReduction="20000"/>
          </a:bodyPr>
          <a:lstStyle/>
          <a:p>
            <a:pPr>
              <a:lnSpc>
                <a:spcPct val="91000"/>
              </a:lnSpc>
            </a:pPr>
            <a:r>
              <a:rPr lang="en-GB" sz="2400" dirty="0">
                <a:solidFill>
                  <a:schemeClr val="bg1"/>
                </a:solidFill>
              </a:rPr>
              <a:t>Mid-1960s to 1990s:</a:t>
            </a:r>
          </a:p>
          <a:p>
            <a:pPr>
              <a:lnSpc>
                <a:spcPct val="91000"/>
              </a:lnSpc>
            </a:pPr>
            <a:r>
              <a:rPr lang="en-GB" sz="2400" dirty="0">
                <a:solidFill>
                  <a:schemeClr val="bg1"/>
                </a:solidFill>
              </a:rPr>
              <a:t>Survivor memoirs, historians studied Holocaust systematically.</a:t>
            </a:r>
          </a:p>
          <a:p>
            <a:pPr>
              <a:lnSpc>
                <a:spcPct val="91000"/>
              </a:lnSpc>
            </a:pPr>
            <a:r>
              <a:rPr lang="en-GB" sz="2400" dirty="0">
                <a:solidFill>
                  <a:schemeClr val="bg1"/>
                </a:solidFill>
              </a:rPr>
              <a:t>German scholars noted historical continuities between the Nazi and post-Nazi periods, e.g. roles of corporations that had transitioned from fascism to democracy. </a:t>
            </a:r>
          </a:p>
          <a:p>
            <a:pPr>
              <a:lnSpc>
                <a:spcPct val="91000"/>
              </a:lnSpc>
            </a:pPr>
            <a:r>
              <a:rPr lang="en-GB" sz="2400" dirty="0">
                <a:solidFill>
                  <a:schemeClr val="bg1"/>
                </a:solidFill>
              </a:rPr>
              <a:t>Centrality of the </a:t>
            </a:r>
            <a:r>
              <a:rPr lang="en-GB" sz="2400" i="1" dirty="0" err="1">
                <a:solidFill>
                  <a:schemeClr val="bg1"/>
                </a:solidFill>
              </a:rPr>
              <a:t>Schuldfrage</a:t>
            </a:r>
            <a:r>
              <a:rPr lang="en-GB" sz="2400" dirty="0">
                <a:solidFill>
                  <a:schemeClr val="bg1"/>
                </a:solidFill>
              </a:rPr>
              <a:t> (‘guilt question’). </a:t>
            </a:r>
          </a:p>
          <a:p>
            <a:pPr>
              <a:lnSpc>
                <a:spcPct val="91000"/>
              </a:lnSpc>
            </a:pPr>
            <a:r>
              <a:rPr lang="en-GB" sz="2400" dirty="0">
                <a:solidFill>
                  <a:schemeClr val="bg1"/>
                </a:solidFill>
              </a:rPr>
              <a:t>Some younger Germans travelled to Israel, seeking atonement </a:t>
            </a:r>
          </a:p>
          <a:p>
            <a:pPr>
              <a:lnSpc>
                <a:spcPct val="91000"/>
              </a:lnSpc>
            </a:pPr>
            <a:r>
              <a:rPr lang="en-GB" sz="2400" dirty="0">
                <a:solidFill>
                  <a:schemeClr val="bg1"/>
                </a:solidFill>
              </a:rPr>
              <a:t>West German Chancellor, Willi Brandt’s </a:t>
            </a:r>
            <a:r>
              <a:rPr lang="en-GB" sz="2400" i="1" dirty="0" err="1">
                <a:solidFill>
                  <a:schemeClr val="bg1"/>
                </a:solidFill>
              </a:rPr>
              <a:t>Kniefall</a:t>
            </a:r>
            <a:r>
              <a:rPr lang="en-GB" sz="2400" i="1" dirty="0">
                <a:solidFill>
                  <a:schemeClr val="bg1"/>
                </a:solidFill>
              </a:rPr>
              <a:t> </a:t>
            </a:r>
            <a:r>
              <a:rPr lang="en-GB" sz="2400" dirty="0">
                <a:solidFill>
                  <a:schemeClr val="bg1"/>
                </a:solidFill>
              </a:rPr>
              <a:t>in July 1970: unpopular in Germany across the political spectrum. </a:t>
            </a:r>
          </a:p>
          <a:p>
            <a:pPr>
              <a:lnSpc>
                <a:spcPct val="91000"/>
              </a:lnSpc>
            </a:pPr>
            <a:endParaRPr lang="en-GB" sz="1200" dirty="0">
              <a:solidFill>
                <a:schemeClr val="bg1"/>
              </a:solidFill>
            </a:endParaRPr>
          </a:p>
        </p:txBody>
      </p:sp>
      <p:pic>
        <p:nvPicPr>
          <p:cNvPr id="4" name="Picture 3">
            <a:extLst>
              <a:ext uri="{FF2B5EF4-FFF2-40B4-BE49-F238E27FC236}">
                <a16:creationId xmlns:a16="http://schemas.microsoft.com/office/drawing/2014/main" id="{948CF40D-BAB9-D9EB-80A6-792696E98590}"/>
              </a:ext>
            </a:extLst>
          </p:cNvPr>
          <p:cNvPicPr>
            <a:picLocks noChangeAspect="1"/>
          </p:cNvPicPr>
          <p:nvPr/>
        </p:nvPicPr>
        <p:blipFill>
          <a:blip r:embed="rId3"/>
          <a:stretch>
            <a:fillRect/>
          </a:stretch>
        </p:blipFill>
        <p:spPr>
          <a:xfrm>
            <a:off x="6741822" y="1744750"/>
            <a:ext cx="4795019" cy="3368500"/>
          </a:xfrm>
          <a:prstGeom prst="rect">
            <a:avLst/>
          </a:prstGeom>
        </p:spPr>
      </p:pic>
    </p:spTree>
    <p:extLst>
      <p:ext uri="{BB962C8B-B14F-4D97-AF65-F5344CB8AC3E}">
        <p14:creationId xmlns:p14="http://schemas.microsoft.com/office/powerpoint/2010/main" val="464065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2617A-1B14-7B99-E870-F61ED04D092A}"/>
              </a:ext>
            </a:extLst>
          </p:cNvPr>
          <p:cNvSpPr>
            <a:spLocks noGrp="1"/>
          </p:cNvSpPr>
          <p:nvPr>
            <p:ph type="title"/>
          </p:nvPr>
        </p:nvSpPr>
        <p:spPr/>
        <p:txBody>
          <a:bodyPr>
            <a:normAutofit fontScale="90000"/>
          </a:bodyPr>
          <a:lstStyle/>
          <a:p>
            <a:r>
              <a:rPr lang="en-GB" dirty="0"/>
              <a:t>The </a:t>
            </a:r>
            <a:r>
              <a:rPr lang="en-GB" i="1" dirty="0"/>
              <a:t>Historikerstreit </a:t>
            </a:r>
            <a:r>
              <a:rPr lang="en-GB" dirty="0"/>
              <a:t>(Historians’ Debate)</a:t>
            </a:r>
          </a:p>
        </p:txBody>
      </p:sp>
      <p:sp>
        <p:nvSpPr>
          <p:cNvPr id="3" name="Content Placeholder 2">
            <a:extLst>
              <a:ext uri="{FF2B5EF4-FFF2-40B4-BE49-F238E27FC236}">
                <a16:creationId xmlns:a16="http://schemas.microsoft.com/office/drawing/2014/main" id="{745ACEC0-2545-70F7-5358-2831A634372F}"/>
              </a:ext>
            </a:extLst>
          </p:cNvPr>
          <p:cNvSpPr>
            <a:spLocks noGrp="1"/>
          </p:cNvSpPr>
          <p:nvPr>
            <p:ph idx="1"/>
          </p:nvPr>
        </p:nvSpPr>
        <p:spPr/>
        <p:txBody>
          <a:bodyPr>
            <a:normAutofit fontScale="77500" lnSpcReduction="20000"/>
          </a:bodyPr>
          <a:lstStyle/>
          <a:p>
            <a:r>
              <a:rPr lang="en-GB" dirty="0"/>
              <a:t>Debate over significance of Nazism and the Holocaust in broader German history (Moeller, 2002)</a:t>
            </a:r>
          </a:p>
          <a:p>
            <a:r>
              <a:rPr lang="en-GB" dirty="0"/>
              <a:t>Older, conservative historians e.g. Ernst Nolte vs younger scholars e.g. Hans Mommsen</a:t>
            </a:r>
          </a:p>
          <a:p>
            <a:r>
              <a:rPr lang="en-GB" dirty="0"/>
              <a:t>Nolte: Holocaust not unique, drew equivalences with crimes of USSR, concluding that Germany didn’t bear particular guilt. Advocated drawing a line under this episode in the German past.</a:t>
            </a:r>
          </a:p>
          <a:p>
            <a:r>
              <a:rPr lang="en-GB" dirty="0"/>
              <a:t>Mommsen: ‘normalisation’ of the Nazi era was mirroring Nazi propaganda. Could not equate to Soviet crimes and downplay.</a:t>
            </a:r>
          </a:p>
          <a:p>
            <a:pPr marL="0" indent="0">
              <a:buNone/>
            </a:pPr>
            <a:r>
              <a:rPr lang="en-GB" dirty="0"/>
              <a:t>Knowlton and Cates (1993) republishes the main essays produced in this period</a:t>
            </a:r>
          </a:p>
          <a:p>
            <a:pPr marL="0" indent="0">
              <a:buNone/>
            </a:pPr>
            <a:r>
              <a:rPr lang="en-GB" dirty="0" err="1"/>
              <a:t>Intentionalist</a:t>
            </a:r>
            <a:r>
              <a:rPr lang="en-GB" dirty="0"/>
              <a:t>/functionalist debates</a:t>
            </a:r>
          </a:p>
          <a:p>
            <a:endParaRPr lang="en-GB" dirty="0"/>
          </a:p>
        </p:txBody>
      </p:sp>
    </p:spTree>
    <p:extLst>
      <p:ext uri="{BB962C8B-B14F-4D97-AF65-F5344CB8AC3E}">
        <p14:creationId xmlns:p14="http://schemas.microsoft.com/office/powerpoint/2010/main" val="3307950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2B6996-F956-1A60-9A02-D53F1A9DA3D6}"/>
              </a:ext>
            </a:extLst>
          </p:cNvPr>
          <p:cNvSpPr>
            <a:spLocks noGrp="1"/>
          </p:cNvSpPr>
          <p:nvPr>
            <p:ph type="title"/>
          </p:nvPr>
        </p:nvSpPr>
        <p:spPr>
          <a:xfrm>
            <a:off x="5300811" y="317500"/>
            <a:ext cx="5927576" cy="1701800"/>
          </a:xfrm>
        </p:spPr>
        <p:txBody>
          <a:bodyPr>
            <a:normAutofit/>
          </a:bodyPr>
          <a:lstStyle/>
          <a:p>
            <a:r>
              <a:rPr lang="en-GB" sz="5100"/>
              <a:t>Historical memory in Germany</a:t>
            </a:r>
          </a:p>
        </p:txBody>
      </p:sp>
      <p:pic>
        <p:nvPicPr>
          <p:cNvPr id="4" name="Picture 3">
            <a:extLst>
              <a:ext uri="{FF2B5EF4-FFF2-40B4-BE49-F238E27FC236}">
                <a16:creationId xmlns:a16="http://schemas.microsoft.com/office/drawing/2014/main" id="{FE11E905-CA31-7B08-9C60-82D1EFEB2892}"/>
              </a:ext>
            </a:extLst>
          </p:cNvPr>
          <p:cNvPicPr>
            <a:picLocks noChangeAspect="1"/>
          </p:cNvPicPr>
          <p:nvPr/>
        </p:nvPicPr>
        <p:blipFill>
          <a:blip r:embed="rId2"/>
          <a:srcRect r="6330"/>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3AA8F77D-4258-2AD3-8C6D-5CC73C602378}"/>
              </a:ext>
            </a:extLst>
          </p:cNvPr>
          <p:cNvSpPr>
            <a:spLocks noGrp="1"/>
          </p:cNvSpPr>
          <p:nvPr>
            <p:ph idx="1"/>
          </p:nvPr>
        </p:nvSpPr>
        <p:spPr>
          <a:xfrm>
            <a:off x="5300810" y="2587624"/>
            <a:ext cx="6601380" cy="4008047"/>
          </a:xfrm>
        </p:spPr>
        <p:txBody>
          <a:bodyPr anchor="t">
            <a:normAutofit fontScale="92500" lnSpcReduction="10000"/>
          </a:bodyPr>
          <a:lstStyle/>
          <a:p>
            <a:pPr>
              <a:lnSpc>
                <a:spcPct val="120000"/>
              </a:lnSpc>
              <a:spcBef>
                <a:spcPts val="0"/>
              </a:spcBef>
              <a:spcAft>
                <a:spcPts val="0"/>
              </a:spcAft>
            </a:pPr>
            <a:r>
              <a:rPr lang="en-GB" sz="1800" dirty="0"/>
              <a:t>This period saw intense debates over the place of the Holocaust </a:t>
            </a:r>
          </a:p>
          <a:p>
            <a:pPr>
              <a:lnSpc>
                <a:spcPct val="120000"/>
              </a:lnSpc>
              <a:spcBef>
                <a:spcPts val="0"/>
              </a:spcBef>
              <a:spcAft>
                <a:spcPts val="0"/>
              </a:spcAft>
            </a:pPr>
            <a:r>
              <a:rPr lang="en-GB" sz="1800" dirty="0"/>
              <a:t>This extended to the public sphere</a:t>
            </a:r>
          </a:p>
          <a:p>
            <a:pPr>
              <a:lnSpc>
                <a:spcPct val="120000"/>
              </a:lnSpc>
              <a:spcBef>
                <a:spcPts val="0"/>
              </a:spcBef>
              <a:spcAft>
                <a:spcPts val="0"/>
              </a:spcAft>
            </a:pPr>
            <a:r>
              <a:rPr lang="en-GB" sz="1800" dirty="0"/>
              <a:t>Popular culture and events</a:t>
            </a:r>
          </a:p>
          <a:p>
            <a:pPr>
              <a:lnSpc>
                <a:spcPct val="120000"/>
              </a:lnSpc>
              <a:spcBef>
                <a:spcPts val="0"/>
              </a:spcBef>
              <a:spcAft>
                <a:spcPts val="0"/>
              </a:spcAft>
            </a:pPr>
            <a:r>
              <a:rPr lang="en-GB" sz="1800" dirty="0"/>
              <a:t>Broadcast of US TV series </a:t>
            </a:r>
            <a:r>
              <a:rPr lang="en-GB" sz="1800" i="1" dirty="0"/>
              <a:t>Holocaust </a:t>
            </a:r>
            <a:r>
              <a:rPr lang="en-GB" sz="1800" dirty="0"/>
              <a:t>on German TV (1978) – depicted Nazi persecution of Jews</a:t>
            </a:r>
          </a:p>
          <a:p>
            <a:pPr>
              <a:lnSpc>
                <a:spcPct val="120000"/>
              </a:lnSpc>
              <a:spcBef>
                <a:spcPts val="0"/>
              </a:spcBef>
              <a:spcAft>
                <a:spcPts val="0"/>
              </a:spcAft>
            </a:pPr>
            <a:r>
              <a:rPr lang="en-GB" sz="1800" dirty="0"/>
              <a:t>Bitburg Controversy: Visit of Reagan to Bitburg Military Cemetery May 1985</a:t>
            </a:r>
          </a:p>
          <a:p>
            <a:pPr>
              <a:lnSpc>
                <a:spcPct val="120000"/>
              </a:lnSpc>
              <a:spcBef>
                <a:spcPts val="0"/>
              </a:spcBef>
              <a:spcAft>
                <a:spcPts val="0"/>
              </a:spcAft>
            </a:pPr>
            <a:r>
              <a:rPr lang="en-GB" sz="1800" dirty="0"/>
              <a:t>German soldiers including SS members were interred.</a:t>
            </a:r>
          </a:p>
          <a:p>
            <a:pPr>
              <a:lnSpc>
                <a:spcPct val="120000"/>
              </a:lnSpc>
              <a:spcBef>
                <a:spcPts val="0"/>
              </a:spcBef>
              <a:spcAft>
                <a:spcPts val="0"/>
              </a:spcAft>
            </a:pPr>
            <a:r>
              <a:rPr lang="en-GB" sz="1800" dirty="0"/>
              <a:t>Reagan (quoted in Moeller, 2002): German soldiers were “victims of Nazism also…just as surely as the victims in the concentration camps”.</a:t>
            </a:r>
          </a:p>
          <a:p>
            <a:pPr>
              <a:lnSpc>
                <a:spcPct val="120000"/>
              </a:lnSpc>
              <a:spcBef>
                <a:spcPts val="0"/>
              </a:spcBef>
              <a:spcAft>
                <a:spcPts val="0"/>
              </a:spcAft>
            </a:pPr>
            <a:r>
              <a:rPr lang="en-GB" sz="1800" dirty="0"/>
              <a:t>Controversy among US military veterans and the Jewish community.</a:t>
            </a:r>
          </a:p>
        </p:txBody>
      </p:sp>
    </p:spTree>
    <p:extLst>
      <p:ext uri="{BB962C8B-B14F-4D97-AF65-F5344CB8AC3E}">
        <p14:creationId xmlns:p14="http://schemas.microsoft.com/office/powerpoint/2010/main" val="1444832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0DDF03-C960-1E95-4652-5543154F941C}"/>
              </a:ext>
            </a:extLst>
          </p:cNvPr>
          <p:cNvSpPr>
            <a:spLocks noGrp="1"/>
          </p:cNvSpPr>
          <p:nvPr>
            <p:ph type="title"/>
          </p:nvPr>
        </p:nvSpPr>
        <p:spPr>
          <a:xfrm>
            <a:off x="960438" y="640080"/>
            <a:ext cx="4500737" cy="2194560"/>
          </a:xfrm>
        </p:spPr>
        <p:txBody>
          <a:bodyPr>
            <a:normAutofit/>
          </a:bodyPr>
          <a:lstStyle/>
          <a:p>
            <a:r>
              <a:rPr lang="en-GB" sz="5100"/>
              <a:t>Historical memory in Germany</a:t>
            </a:r>
          </a:p>
        </p:txBody>
      </p:sp>
      <p:sp>
        <p:nvSpPr>
          <p:cNvPr id="3" name="Content Placeholder 2">
            <a:extLst>
              <a:ext uri="{FF2B5EF4-FFF2-40B4-BE49-F238E27FC236}">
                <a16:creationId xmlns:a16="http://schemas.microsoft.com/office/drawing/2014/main" id="{FD688074-D57D-3607-78B6-C15610567683}"/>
              </a:ext>
            </a:extLst>
          </p:cNvPr>
          <p:cNvSpPr>
            <a:spLocks noGrp="1"/>
          </p:cNvSpPr>
          <p:nvPr>
            <p:ph idx="1"/>
          </p:nvPr>
        </p:nvSpPr>
        <p:spPr>
          <a:xfrm>
            <a:off x="960438" y="2916936"/>
            <a:ext cx="4500737" cy="3264408"/>
          </a:xfrm>
        </p:spPr>
        <p:txBody>
          <a:bodyPr anchor="t">
            <a:normAutofit/>
          </a:bodyPr>
          <a:lstStyle/>
          <a:p>
            <a:r>
              <a:rPr lang="en-GB">
                <a:solidFill>
                  <a:schemeClr val="bg1"/>
                </a:solidFill>
              </a:rPr>
              <a:t>1990s-present</a:t>
            </a:r>
          </a:p>
          <a:p>
            <a:r>
              <a:rPr lang="en-GB">
                <a:solidFill>
                  <a:schemeClr val="bg1"/>
                </a:solidFill>
              </a:rPr>
              <a:t>Controversies over 3 books:</a:t>
            </a:r>
          </a:p>
          <a:p>
            <a:pPr lvl="1"/>
            <a:r>
              <a:rPr lang="en-GB">
                <a:solidFill>
                  <a:schemeClr val="bg1"/>
                </a:solidFill>
              </a:rPr>
              <a:t>Goldhagen’s </a:t>
            </a:r>
            <a:r>
              <a:rPr lang="en-GB" i="1">
                <a:solidFill>
                  <a:schemeClr val="bg1"/>
                </a:solidFill>
              </a:rPr>
              <a:t>Hitler’s Willing Executioners </a:t>
            </a:r>
            <a:r>
              <a:rPr lang="en-GB">
                <a:solidFill>
                  <a:schemeClr val="bg1"/>
                </a:solidFill>
              </a:rPr>
              <a:t>(1996)</a:t>
            </a:r>
            <a:endParaRPr lang="en-GB" i="1">
              <a:solidFill>
                <a:schemeClr val="bg1"/>
              </a:solidFill>
            </a:endParaRPr>
          </a:p>
          <a:p>
            <a:pPr lvl="1"/>
            <a:r>
              <a:rPr lang="en-GB">
                <a:solidFill>
                  <a:schemeClr val="bg1"/>
                </a:solidFill>
                <a:effectLst/>
                <a:ea typeface="DengXian" panose="02010600030101010101" pitchFamily="2" charset="-122"/>
                <a:cs typeface="Arial" panose="020B0604020202020204" pitchFamily="34" charset="0"/>
              </a:rPr>
              <a:t>Grass’s </a:t>
            </a:r>
            <a:r>
              <a:rPr lang="en-GB" i="1">
                <a:solidFill>
                  <a:schemeClr val="bg1"/>
                </a:solidFill>
                <a:effectLst/>
                <a:ea typeface="DengXian" panose="02010600030101010101" pitchFamily="2" charset="-122"/>
                <a:cs typeface="Arial" panose="020B0604020202020204" pitchFamily="34" charset="0"/>
              </a:rPr>
              <a:t>Im Krebgang </a:t>
            </a:r>
            <a:r>
              <a:rPr lang="en-GB">
                <a:solidFill>
                  <a:schemeClr val="bg1"/>
                </a:solidFill>
                <a:effectLst/>
                <a:ea typeface="DengXian" panose="02010600030101010101" pitchFamily="2" charset="-122"/>
                <a:cs typeface="Arial" panose="020B0604020202020204" pitchFamily="34" charset="0"/>
              </a:rPr>
              <a:t>(2002)</a:t>
            </a:r>
            <a:endParaRPr lang="en-GB" i="1">
              <a:solidFill>
                <a:schemeClr val="bg1"/>
              </a:solidFill>
              <a:effectLst/>
              <a:ea typeface="DengXian" panose="02010600030101010101" pitchFamily="2" charset="-122"/>
              <a:cs typeface="Arial" panose="020B0604020202020204" pitchFamily="34" charset="0"/>
            </a:endParaRPr>
          </a:p>
          <a:p>
            <a:pPr lvl="1"/>
            <a:r>
              <a:rPr lang="en-GB">
                <a:solidFill>
                  <a:schemeClr val="bg1"/>
                </a:solidFill>
                <a:effectLst/>
                <a:ea typeface="DengXian" panose="02010600030101010101" pitchFamily="2" charset="-122"/>
                <a:cs typeface="Arial" panose="020B0604020202020204" pitchFamily="34" charset="0"/>
              </a:rPr>
              <a:t>Friedrich’s </a:t>
            </a:r>
            <a:r>
              <a:rPr lang="en-GB" i="1">
                <a:solidFill>
                  <a:schemeClr val="bg1"/>
                </a:solidFill>
                <a:effectLst/>
                <a:ea typeface="DengXian" panose="02010600030101010101" pitchFamily="2" charset="-122"/>
                <a:cs typeface="Arial" panose="020B0604020202020204" pitchFamily="34" charset="0"/>
              </a:rPr>
              <a:t>Brandstätten</a:t>
            </a:r>
            <a:r>
              <a:rPr lang="en-GB" i="1">
                <a:solidFill>
                  <a:schemeClr val="bg1"/>
                </a:solidFill>
                <a:ea typeface="DengXian" panose="02010600030101010101" pitchFamily="2" charset="-122"/>
                <a:cs typeface="Arial" panose="020B0604020202020204" pitchFamily="34" charset="0"/>
              </a:rPr>
              <a:t> </a:t>
            </a:r>
            <a:r>
              <a:rPr lang="en-GB">
                <a:solidFill>
                  <a:schemeClr val="bg1"/>
                </a:solidFill>
                <a:ea typeface="DengXian" panose="02010600030101010101" pitchFamily="2" charset="-122"/>
                <a:cs typeface="Arial" panose="020B0604020202020204" pitchFamily="34" charset="0"/>
              </a:rPr>
              <a:t>(2003)</a:t>
            </a:r>
            <a:endParaRPr lang="en-GB" i="1">
              <a:solidFill>
                <a:schemeClr val="bg1"/>
              </a:solidFill>
            </a:endParaRPr>
          </a:p>
          <a:p>
            <a:endParaRPr lang="en-GB">
              <a:solidFill>
                <a:schemeClr val="bg1"/>
              </a:solidFill>
            </a:endParaRPr>
          </a:p>
        </p:txBody>
      </p:sp>
      <p:pic>
        <p:nvPicPr>
          <p:cNvPr id="4" name="Picture 3">
            <a:extLst>
              <a:ext uri="{FF2B5EF4-FFF2-40B4-BE49-F238E27FC236}">
                <a16:creationId xmlns:a16="http://schemas.microsoft.com/office/drawing/2014/main" id="{C67A6832-A6D4-E6FF-781B-45EF9182FE1B}"/>
              </a:ext>
            </a:extLst>
          </p:cNvPr>
          <p:cNvPicPr>
            <a:picLocks noChangeAspect="1"/>
          </p:cNvPicPr>
          <p:nvPr/>
        </p:nvPicPr>
        <p:blipFill>
          <a:blip r:embed="rId2"/>
          <a:stretch>
            <a:fillRect/>
          </a:stretch>
        </p:blipFill>
        <p:spPr>
          <a:xfrm>
            <a:off x="6741822" y="2230245"/>
            <a:ext cx="4795019" cy="2397510"/>
          </a:xfrm>
          <a:prstGeom prst="rect">
            <a:avLst/>
          </a:prstGeom>
        </p:spPr>
      </p:pic>
    </p:spTree>
    <p:extLst>
      <p:ext uri="{BB962C8B-B14F-4D97-AF65-F5344CB8AC3E}">
        <p14:creationId xmlns:p14="http://schemas.microsoft.com/office/powerpoint/2010/main" val="3367512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37A7E5-3597-C9EE-82C4-171B692A9E81}"/>
              </a:ext>
            </a:extLst>
          </p:cNvPr>
          <p:cNvSpPr>
            <a:spLocks noGrp="1"/>
          </p:cNvSpPr>
          <p:nvPr>
            <p:ph type="title"/>
          </p:nvPr>
        </p:nvSpPr>
        <p:spPr>
          <a:xfrm>
            <a:off x="5300811" y="317500"/>
            <a:ext cx="5927576" cy="1701800"/>
          </a:xfrm>
        </p:spPr>
        <p:txBody>
          <a:bodyPr>
            <a:normAutofit/>
          </a:bodyPr>
          <a:lstStyle/>
          <a:p>
            <a:r>
              <a:rPr lang="en-GB" sz="5100"/>
              <a:t>Historical Memory in Germany</a:t>
            </a:r>
          </a:p>
        </p:txBody>
      </p:sp>
      <p:pic>
        <p:nvPicPr>
          <p:cNvPr id="5" name="Picture 4">
            <a:extLst>
              <a:ext uri="{FF2B5EF4-FFF2-40B4-BE49-F238E27FC236}">
                <a16:creationId xmlns:a16="http://schemas.microsoft.com/office/drawing/2014/main" id="{7D3FCAA7-4402-CAA9-56A4-2B2681592839}"/>
              </a:ext>
            </a:extLst>
          </p:cNvPr>
          <p:cNvPicPr>
            <a:picLocks noChangeAspect="1"/>
          </p:cNvPicPr>
          <p:nvPr/>
        </p:nvPicPr>
        <p:blipFill>
          <a:blip r:embed="rId2"/>
          <a:srcRect r="-2" b="603"/>
          <a:stretch>
            <a:fillRect/>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C7A9353C-0E42-F3C3-85F5-EDA9BCBEB01A}"/>
              </a:ext>
            </a:extLst>
          </p:cNvPr>
          <p:cNvSpPr>
            <a:spLocks noGrp="1"/>
          </p:cNvSpPr>
          <p:nvPr>
            <p:ph idx="1"/>
          </p:nvPr>
        </p:nvSpPr>
        <p:spPr>
          <a:xfrm>
            <a:off x="5300810" y="2587625"/>
            <a:ext cx="5927577" cy="3594100"/>
          </a:xfrm>
        </p:spPr>
        <p:txBody>
          <a:bodyPr anchor="t">
            <a:normAutofit/>
          </a:bodyPr>
          <a:lstStyle/>
          <a:p>
            <a:pPr>
              <a:spcBef>
                <a:spcPts val="0"/>
              </a:spcBef>
              <a:spcAft>
                <a:spcPts val="0"/>
              </a:spcAft>
            </a:pPr>
            <a:r>
              <a:rPr lang="en-GB" dirty="0" err="1"/>
              <a:t>Goldhagen</a:t>
            </a:r>
            <a:r>
              <a:rPr lang="en-GB" dirty="0"/>
              <a:t>: </a:t>
            </a:r>
            <a:endParaRPr lang="en-GB"/>
          </a:p>
          <a:p>
            <a:pPr>
              <a:spcBef>
                <a:spcPts val="0"/>
              </a:spcBef>
              <a:spcAft>
                <a:spcPts val="0"/>
              </a:spcAft>
            </a:pPr>
            <a:r>
              <a:rPr lang="en-GB" dirty="0"/>
              <a:t>Accused ‘ordinary Germans’ of perpetrating genocidal atrocities.</a:t>
            </a:r>
            <a:endParaRPr lang="en-GB"/>
          </a:p>
          <a:p>
            <a:pPr>
              <a:spcBef>
                <a:spcPts val="0"/>
              </a:spcBef>
              <a:spcAft>
                <a:spcPts val="0"/>
              </a:spcAft>
            </a:pPr>
            <a:r>
              <a:rPr lang="en-GB" dirty="0"/>
              <a:t>Widely read in Germany, especially among younger people.</a:t>
            </a:r>
            <a:endParaRPr lang="en-GB"/>
          </a:p>
          <a:p>
            <a:endParaRPr lang="en-GB" dirty="0"/>
          </a:p>
        </p:txBody>
      </p:sp>
    </p:spTree>
    <p:extLst>
      <p:ext uri="{BB962C8B-B14F-4D97-AF65-F5344CB8AC3E}">
        <p14:creationId xmlns:p14="http://schemas.microsoft.com/office/powerpoint/2010/main" val="736503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9DB7B7-FE1A-2673-A969-EA0198B72F21}"/>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798BB4-FAAF-5B12-293C-9AF20092BE54}"/>
              </a:ext>
            </a:extLst>
          </p:cNvPr>
          <p:cNvSpPr>
            <a:spLocks noGrp="1"/>
          </p:cNvSpPr>
          <p:nvPr>
            <p:ph type="title"/>
          </p:nvPr>
        </p:nvSpPr>
        <p:spPr>
          <a:xfrm>
            <a:off x="5300811" y="317500"/>
            <a:ext cx="5927576" cy="1701800"/>
          </a:xfrm>
        </p:spPr>
        <p:txBody>
          <a:bodyPr>
            <a:normAutofit/>
          </a:bodyPr>
          <a:lstStyle/>
          <a:p>
            <a:r>
              <a:rPr lang="en-GB" sz="5100"/>
              <a:t>Historical Memory in Germany</a:t>
            </a:r>
          </a:p>
        </p:txBody>
      </p:sp>
      <p:pic>
        <p:nvPicPr>
          <p:cNvPr id="5" name="Picture 4">
            <a:extLst>
              <a:ext uri="{FF2B5EF4-FFF2-40B4-BE49-F238E27FC236}">
                <a16:creationId xmlns:a16="http://schemas.microsoft.com/office/drawing/2014/main" id="{CFAC7368-FA82-8926-ADF3-3175F52F73A3}"/>
              </a:ext>
            </a:extLst>
          </p:cNvPr>
          <p:cNvPicPr>
            <a:picLocks noChangeAspect="1"/>
          </p:cNvPicPr>
          <p:nvPr/>
        </p:nvPicPr>
        <p:blipFill>
          <a:blip r:embed="rId2"/>
          <a:srcRect r="-2" b="10175"/>
          <a:stretch>
            <a:fillRect/>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C7F35750-41DB-4317-2D67-5A608B7E1719}"/>
              </a:ext>
            </a:extLst>
          </p:cNvPr>
          <p:cNvSpPr>
            <a:spLocks noGrp="1"/>
          </p:cNvSpPr>
          <p:nvPr>
            <p:ph idx="1"/>
          </p:nvPr>
        </p:nvSpPr>
        <p:spPr>
          <a:xfrm>
            <a:off x="5300810" y="2587625"/>
            <a:ext cx="5927577" cy="3594100"/>
          </a:xfrm>
        </p:spPr>
        <p:txBody>
          <a:bodyPr anchor="t">
            <a:normAutofit fontScale="92500" lnSpcReduction="10000"/>
          </a:bodyPr>
          <a:lstStyle/>
          <a:p>
            <a:pPr>
              <a:spcBef>
                <a:spcPts val="0"/>
              </a:spcBef>
              <a:spcAft>
                <a:spcPts val="0"/>
              </a:spcAft>
            </a:pPr>
            <a:r>
              <a:rPr lang="en-GB" dirty="0"/>
              <a:t>Grass:</a:t>
            </a:r>
          </a:p>
          <a:p>
            <a:pPr marL="457200" indent="-457200">
              <a:spcBef>
                <a:spcPts val="0"/>
              </a:spcBef>
              <a:spcAft>
                <a:spcPts val="0"/>
              </a:spcAft>
              <a:buFont typeface="Arial" panose="020B0604020202020204" pitchFamily="34" charset="0"/>
              <a:buChar char="•"/>
            </a:pPr>
            <a:r>
              <a:rPr lang="en-GB" dirty="0"/>
              <a:t>Novel describing torpedoing of German cruise liner by a Soviet submarine in January 1945, killing thousands of German civilian refugees (based on a true story).</a:t>
            </a:r>
          </a:p>
          <a:p>
            <a:pPr marL="457200" indent="-457200">
              <a:spcBef>
                <a:spcPts val="0"/>
              </a:spcBef>
              <a:spcAft>
                <a:spcPts val="0"/>
              </a:spcAft>
              <a:buFont typeface="Arial" panose="020B0604020202020204" pitchFamily="34" charset="0"/>
              <a:buChar char="•"/>
            </a:pPr>
            <a:r>
              <a:rPr lang="en-GB" dirty="0"/>
              <a:t>Grass draws links between failure to acknowledge German suffering in WWII and the rise of neo-Nazi movements</a:t>
            </a:r>
          </a:p>
          <a:p>
            <a:endParaRPr lang="en-GB" dirty="0"/>
          </a:p>
        </p:txBody>
      </p:sp>
    </p:spTree>
    <p:extLst>
      <p:ext uri="{BB962C8B-B14F-4D97-AF65-F5344CB8AC3E}">
        <p14:creationId xmlns:p14="http://schemas.microsoft.com/office/powerpoint/2010/main" val="31419953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F8E14C-3679-E092-9197-AA48266E892D}"/>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38064B-5108-CBE1-5A1D-0845EA273FC5}"/>
              </a:ext>
            </a:extLst>
          </p:cNvPr>
          <p:cNvSpPr>
            <a:spLocks noGrp="1"/>
          </p:cNvSpPr>
          <p:nvPr>
            <p:ph type="title"/>
          </p:nvPr>
        </p:nvSpPr>
        <p:spPr>
          <a:xfrm>
            <a:off x="5300811" y="317500"/>
            <a:ext cx="5927576" cy="1701800"/>
          </a:xfrm>
        </p:spPr>
        <p:txBody>
          <a:bodyPr>
            <a:normAutofit/>
          </a:bodyPr>
          <a:lstStyle/>
          <a:p>
            <a:r>
              <a:rPr lang="en-GB" sz="5100"/>
              <a:t>Historical Memory in Germany</a:t>
            </a:r>
          </a:p>
        </p:txBody>
      </p:sp>
      <p:pic>
        <p:nvPicPr>
          <p:cNvPr id="5" name="Picture 4">
            <a:extLst>
              <a:ext uri="{FF2B5EF4-FFF2-40B4-BE49-F238E27FC236}">
                <a16:creationId xmlns:a16="http://schemas.microsoft.com/office/drawing/2014/main" id="{E54ED212-C3F3-2A99-F9A5-0E7F9C405998}"/>
              </a:ext>
            </a:extLst>
          </p:cNvPr>
          <p:cNvPicPr>
            <a:picLocks noChangeAspect="1"/>
          </p:cNvPicPr>
          <p:nvPr/>
        </p:nvPicPr>
        <p:blipFill>
          <a:blip r:embed="rId2"/>
          <a:srcRect l="18425"/>
          <a:stretch>
            <a:fillRect/>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ED9BF38F-0B2F-0B24-9EB8-0B52EFB2C063}"/>
              </a:ext>
            </a:extLst>
          </p:cNvPr>
          <p:cNvSpPr>
            <a:spLocks noGrp="1"/>
          </p:cNvSpPr>
          <p:nvPr>
            <p:ph idx="1"/>
          </p:nvPr>
        </p:nvSpPr>
        <p:spPr>
          <a:xfrm>
            <a:off x="5300810" y="2587625"/>
            <a:ext cx="5927577" cy="3594100"/>
          </a:xfrm>
        </p:spPr>
        <p:txBody>
          <a:bodyPr anchor="t">
            <a:normAutofit/>
          </a:bodyPr>
          <a:lstStyle/>
          <a:p>
            <a:pPr>
              <a:lnSpc>
                <a:spcPct val="91000"/>
              </a:lnSpc>
              <a:spcBef>
                <a:spcPts val="0"/>
              </a:spcBef>
              <a:spcAft>
                <a:spcPts val="0"/>
              </a:spcAft>
            </a:pPr>
            <a:r>
              <a:rPr lang="en-GB" sz="2200" dirty="0"/>
              <a:t>Friedrich:</a:t>
            </a:r>
          </a:p>
          <a:p>
            <a:pPr>
              <a:lnSpc>
                <a:spcPct val="91000"/>
              </a:lnSpc>
              <a:spcBef>
                <a:spcPts val="0"/>
              </a:spcBef>
              <a:spcAft>
                <a:spcPts val="0"/>
              </a:spcAft>
            </a:pPr>
            <a:r>
              <a:rPr lang="en-GB" sz="2200" dirty="0"/>
              <a:t>Allied bombing of German cities, pictorial account</a:t>
            </a:r>
          </a:p>
          <a:p>
            <a:pPr>
              <a:lnSpc>
                <a:spcPct val="91000"/>
              </a:lnSpc>
              <a:spcBef>
                <a:spcPts val="0"/>
              </a:spcBef>
              <a:spcAft>
                <a:spcPts val="0"/>
              </a:spcAft>
            </a:pPr>
            <a:r>
              <a:rPr lang="en-GB" sz="2200" dirty="0"/>
              <a:t>Complicated picture about victims/perpetrators</a:t>
            </a:r>
          </a:p>
        </p:txBody>
      </p:sp>
    </p:spTree>
    <p:extLst>
      <p:ext uri="{BB962C8B-B14F-4D97-AF65-F5344CB8AC3E}">
        <p14:creationId xmlns:p14="http://schemas.microsoft.com/office/powerpoint/2010/main" val="40596263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E0EB72-69D6-2605-8C02-0301D4D12097}"/>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1CE022-4929-56B5-70BE-D319FD9BB80D}"/>
              </a:ext>
            </a:extLst>
          </p:cNvPr>
          <p:cNvSpPr>
            <a:spLocks noGrp="1"/>
          </p:cNvSpPr>
          <p:nvPr>
            <p:ph type="title"/>
          </p:nvPr>
        </p:nvSpPr>
        <p:spPr>
          <a:xfrm>
            <a:off x="960120" y="643467"/>
            <a:ext cx="3212593" cy="5571066"/>
          </a:xfrm>
        </p:spPr>
        <p:txBody>
          <a:bodyPr>
            <a:normAutofit/>
          </a:bodyPr>
          <a:lstStyle/>
          <a:p>
            <a:r>
              <a:rPr lang="en-GB" sz="4600"/>
              <a:t>Historical Memory in Germany</a:t>
            </a:r>
          </a:p>
        </p:txBody>
      </p:sp>
      <p:sp>
        <p:nvSpPr>
          <p:cNvPr id="3" name="Content Placeholder 2">
            <a:extLst>
              <a:ext uri="{FF2B5EF4-FFF2-40B4-BE49-F238E27FC236}">
                <a16:creationId xmlns:a16="http://schemas.microsoft.com/office/drawing/2014/main" id="{10FE8E75-C0D0-864C-A99C-73898998C99F}"/>
              </a:ext>
            </a:extLst>
          </p:cNvPr>
          <p:cNvSpPr>
            <a:spLocks noGrp="1"/>
          </p:cNvSpPr>
          <p:nvPr>
            <p:ph idx="1"/>
          </p:nvPr>
        </p:nvSpPr>
        <p:spPr>
          <a:xfrm>
            <a:off x="5302336" y="643467"/>
            <a:ext cx="5926496" cy="5571066"/>
          </a:xfrm>
        </p:spPr>
        <p:txBody>
          <a:bodyPr anchor="ctr">
            <a:normAutofit/>
          </a:bodyPr>
          <a:lstStyle/>
          <a:p>
            <a:pPr>
              <a:spcBef>
                <a:spcPts val="0"/>
              </a:spcBef>
              <a:spcAft>
                <a:spcPts val="0"/>
              </a:spcAft>
            </a:pPr>
            <a:r>
              <a:rPr lang="en-GB" dirty="0"/>
              <a:t>Late 1990s photo exhibition by Hamburg Institute for Social Research that provided evidence of German army participation in atrocities against Jews, prisoners of war, and others. (Hamburg Institute for Social Research, 1999).</a:t>
            </a:r>
          </a:p>
          <a:p>
            <a:endParaRPr lang="en-GB" dirty="0"/>
          </a:p>
        </p:txBody>
      </p:sp>
    </p:spTree>
    <p:extLst>
      <p:ext uri="{BB962C8B-B14F-4D97-AF65-F5344CB8AC3E}">
        <p14:creationId xmlns:p14="http://schemas.microsoft.com/office/powerpoint/2010/main" val="38213484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0DD8C-5E74-E60D-145E-DDFC11D7A29A}"/>
              </a:ext>
            </a:extLst>
          </p:cNvPr>
          <p:cNvSpPr>
            <a:spLocks noGrp="1"/>
          </p:cNvSpPr>
          <p:nvPr>
            <p:ph type="title"/>
          </p:nvPr>
        </p:nvSpPr>
        <p:spPr>
          <a:xfrm>
            <a:off x="5300811" y="317500"/>
            <a:ext cx="5927576" cy="1701800"/>
          </a:xfrm>
        </p:spPr>
        <p:txBody>
          <a:bodyPr>
            <a:normAutofit/>
          </a:bodyPr>
          <a:lstStyle/>
          <a:p>
            <a:r>
              <a:rPr lang="en-GB" sz="5600"/>
              <a:t>Moving forward?</a:t>
            </a:r>
          </a:p>
        </p:txBody>
      </p:sp>
      <p:pic>
        <p:nvPicPr>
          <p:cNvPr id="4" name="Picture 3">
            <a:extLst>
              <a:ext uri="{FF2B5EF4-FFF2-40B4-BE49-F238E27FC236}">
                <a16:creationId xmlns:a16="http://schemas.microsoft.com/office/drawing/2014/main" id="{552A1A4A-765F-C687-6367-39645E9D26AD}"/>
              </a:ext>
            </a:extLst>
          </p:cNvPr>
          <p:cNvPicPr>
            <a:picLocks noChangeAspect="1"/>
          </p:cNvPicPr>
          <p:nvPr/>
        </p:nvPicPr>
        <p:blipFill>
          <a:blip r:embed="rId2"/>
          <a:srcRect t="1709" r="-1" b="-1"/>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D14CE329-F238-D4C8-7CA8-994151F5BBAC}"/>
              </a:ext>
            </a:extLst>
          </p:cNvPr>
          <p:cNvSpPr>
            <a:spLocks noGrp="1"/>
          </p:cNvSpPr>
          <p:nvPr>
            <p:ph idx="1"/>
          </p:nvPr>
        </p:nvSpPr>
        <p:spPr>
          <a:xfrm>
            <a:off x="5300810" y="2587625"/>
            <a:ext cx="5927577" cy="3594100"/>
          </a:xfrm>
        </p:spPr>
        <p:txBody>
          <a:bodyPr anchor="t">
            <a:normAutofit/>
          </a:bodyPr>
          <a:lstStyle/>
          <a:p>
            <a:pPr>
              <a:lnSpc>
                <a:spcPct val="91000"/>
              </a:lnSpc>
            </a:pPr>
            <a:r>
              <a:rPr lang="en-GB" sz="2200" dirty="0"/>
              <a:t>Newer strand – e.g. Robert Moeller (2002)</a:t>
            </a:r>
          </a:p>
          <a:p>
            <a:pPr>
              <a:lnSpc>
                <a:spcPct val="91000"/>
              </a:lnSpc>
            </a:pPr>
            <a:r>
              <a:rPr lang="en-GB" sz="2200" dirty="0"/>
              <a:t>Moeller calls for narratives that ‘move beyond a language in which the categories of victim and perpetrator were mutually exclusive’ and that ‘capture the complexities of individual lives and “mass fates” by exploring how during the Third Reich it was possible both to suffer and to cause suffering in others’. (Moeller, 2002)</a:t>
            </a:r>
          </a:p>
          <a:p>
            <a:pPr>
              <a:lnSpc>
                <a:spcPct val="91000"/>
              </a:lnSpc>
            </a:pPr>
            <a:endParaRPr lang="en-GB" sz="2200" dirty="0"/>
          </a:p>
        </p:txBody>
      </p:sp>
    </p:spTree>
    <p:extLst>
      <p:ext uri="{BB962C8B-B14F-4D97-AF65-F5344CB8AC3E}">
        <p14:creationId xmlns:p14="http://schemas.microsoft.com/office/powerpoint/2010/main" val="9827418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F2DA0-65C6-B02B-B92B-8FC4EDC50204}"/>
              </a:ext>
            </a:extLst>
          </p:cNvPr>
          <p:cNvSpPr>
            <a:spLocks noGrp="1"/>
          </p:cNvSpPr>
          <p:nvPr>
            <p:ph type="title"/>
          </p:nvPr>
        </p:nvSpPr>
        <p:spPr/>
        <p:txBody>
          <a:bodyPr>
            <a:normAutofit fontScale="90000"/>
          </a:bodyPr>
          <a:lstStyle/>
          <a:p>
            <a:r>
              <a:rPr lang="en-GB" dirty="0"/>
              <a:t>How does historical memory change over generations?</a:t>
            </a:r>
          </a:p>
        </p:txBody>
      </p:sp>
      <p:sp>
        <p:nvSpPr>
          <p:cNvPr id="3" name="Content Placeholder 2">
            <a:extLst>
              <a:ext uri="{FF2B5EF4-FFF2-40B4-BE49-F238E27FC236}">
                <a16:creationId xmlns:a16="http://schemas.microsoft.com/office/drawing/2014/main" id="{42FE27E2-6837-80DA-67B7-C558A56ADF15}"/>
              </a:ext>
            </a:extLst>
          </p:cNvPr>
          <p:cNvSpPr>
            <a:spLocks noGrp="1"/>
          </p:cNvSpPr>
          <p:nvPr>
            <p:ph idx="1"/>
          </p:nvPr>
        </p:nvSpPr>
        <p:spPr/>
        <p:txBody>
          <a:bodyPr>
            <a:normAutofit fontScale="85000" lnSpcReduction="20000"/>
          </a:bodyPr>
          <a:lstStyle/>
          <a:p>
            <a:r>
              <a:rPr lang="en-GB" sz="2800" dirty="0" err="1"/>
              <a:t>Gryta</a:t>
            </a:r>
            <a:r>
              <a:rPr lang="en-GB" sz="2800" dirty="0"/>
              <a:t> (2018): 3 generations of remembrance at Plaszow Concentration Camp Site</a:t>
            </a:r>
          </a:p>
          <a:p>
            <a:r>
              <a:rPr lang="en-GB" sz="2800" dirty="0"/>
              <a:t>Needs and work of memory activists depends on proximity to war</a:t>
            </a:r>
          </a:p>
          <a:p>
            <a:r>
              <a:rPr lang="en-GB" sz="2800" dirty="0"/>
              <a:t>Wartime generation:</a:t>
            </a:r>
          </a:p>
          <a:p>
            <a:r>
              <a:rPr lang="en-GB" sz="2400" dirty="0"/>
              <a:t>Experienced and had memories of the war and its victims.</a:t>
            </a:r>
          </a:p>
          <a:p>
            <a:r>
              <a:rPr lang="en-GB" sz="2400" dirty="0"/>
              <a:t>Monuments to pay respect to the fallen and mark key sites.</a:t>
            </a:r>
          </a:p>
          <a:p>
            <a:r>
              <a:rPr lang="en-GB" sz="2400" dirty="0"/>
              <a:t>Trigger, guide and shape memories that the public already carried.</a:t>
            </a:r>
          </a:p>
          <a:p>
            <a:r>
              <a:rPr lang="en-GB" sz="2400" dirty="0"/>
              <a:t>Often nationalistic.</a:t>
            </a:r>
          </a:p>
          <a:p>
            <a:endParaRPr lang="en-GB" dirty="0"/>
          </a:p>
        </p:txBody>
      </p:sp>
    </p:spTree>
    <p:extLst>
      <p:ext uri="{BB962C8B-B14F-4D97-AF65-F5344CB8AC3E}">
        <p14:creationId xmlns:p14="http://schemas.microsoft.com/office/powerpoint/2010/main" val="10426069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54C4A2-A257-D4E6-9353-B61C9DE539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2A7D8E-C620-5B36-F3D7-BF23574BFC07}"/>
              </a:ext>
            </a:extLst>
          </p:cNvPr>
          <p:cNvSpPr>
            <a:spLocks noGrp="1"/>
          </p:cNvSpPr>
          <p:nvPr>
            <p:ph type="title"/>
          </p:nvPr>
        </p:nvSpPr>
        <p:spPr/>
        <p:txBody>
          <a:bodyPr>
            <a:normAutofit fontScale="90000"/>
          </a:bodyPr>
          <a:lstStyle/>
          <a:p>
            <a:r>
              <a:rPr lang="en-GB" dirty="0"/>
              <a:t>How does historical memory change over generations?</a:t>
            </a:r>
          </a:p>
        </p:txBody>
      </p:sp>
      <p:sp>
        <p:nvSpPr>
          <p:cNvPr id="3" name="Content Placeholder 2">
            <a:extLst>
              <a:ext uri="{FF2B5EF4-FFF2-40B4-BE49-F238E27FC236}">
                <a16:creationId xmlns:a16="http://schemas.microsoft.com/office/drawing/2014/main" id="{D5A78BA4-A6E1-D7CE-2BC5-3A3FC25FFF04}"/>
              </a:ext>
            </a:extLst>
          </p:cNvPr>
          <p:cNvSpPr>
            <a:spLocks noGrp="1"/>
          </p:cNvSpPr>
          <p:nvPr>
            <p:ph idx="1"/>
          </p:nvPr>
        </p:nvSpPr>
        <p:spPr/>
        <p:txBody>
          <a:bodyPr>
            <a:normAutofit lnSpcReduction="10000"/>
          </a:bodyPr>
          <a:lstStyle/>
          <a:p>
            <a:pPr marL="0" lvl="1" indent="0">
              <a:buNone/>
            </a:pPr>
            <a:r>
              <a:rPr lang="en-GB" sz="2400" dirty="0"/>
              <a:t>Second generation – children of the wartime generation</a:t>
            </a:r>
          </a:p>
          <a:p>
            <a:pPr lvl="1"/>
            <a:r>
              <a:rPr lang="en-GB" sz="2400" dirty="0"/>
              <a:t>Memory sites as sacred, hallowed spaces</a:t>
            </a:r>
          </a:p>
          <a:p>
            <a:pPr lvl="1"/>
            <a:r>
              <a:rPr lang="en-GB" sz="2400" dirty="0"/>
              <a:t>Moved away from nationalism towards focus on human rights abuses</a:t>
            </a:r>
          </a:p>
          <a:p>
            <a:pPr lvl="1"/>
            <a:r>
              <a:rPr lang="en-GB" sz="2400" dirty="0"/>
              <a:t>Monuments to marginalised groups e.g. women, LGBTQ+ people.</a:t>
            </a:r>
          </a:p>
          <a:p>
            <a:pPr marL="0" lvl="1" indent="0">
              <a:buNone/>
            </a:pPr>
            <a:r>
              <a:rPr lang="en-GB" sz="2400" dirty="0"/>
              <a:t>Third generation – grandchildren of wartime generation</a:t>
            </a:r>
          </a:p>
          <a:p>
            <a:pPr lvl="1"/>
            <a:r>
              <a:rPr lang="en-GB" sz="2400" dirty="0"/>
              <a:t>Monuments as experience </a:t>
            </a:r>
          </a:p>
          <a:p>
            <a:pPr lvl="1"/>
            <a:r>
              <a:rPr lang="en-GB" sz="2400" dirty="0"/>
              <a:t>Evoking emotional response</a:t>
            </a:r>
          </a:p>
          <a:p>
            <a:pPr lvl="1"/>
            <a:r>
              <a:rPr lang="en-GB" sz="2400" dirty="0"/>
              <a:t>Shaping identities and politics today.</a:t>
            </a:r>
          </a:p>
          <a:p>
            <a:endParaRPr lang="en-GB" dirty="0"/>
          </a:p>
        </p:txBody>
      </p:sp>
    </p:spTree>
    <p:extLst>
      <p:ext uri="{BB962C8B-B14F-4D97-AF65-F5344CB8AC3E}">
        <p14:creationId xmlns:p14="http://schemas.microsoft.com/office/powerpoint/2010/main" val="20567958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8D415-067C-386F-6574-461AB381767C}"/>
              </a:ext>
            </a:extLst>
          </p:cNvPr>
          <p:cNvSpPr>
            <a:spLocks noGrp="1"/>
          </p:cNvSpPr>
          <p:nvPr>
            <p:ph type="title"/>
          </p:nvPr>
        </p:nvSpPr>
        <p:spPr/>
        <p:txBody>
          <a:bodyPr/>
          <a:lstStyle/>
          <a:p>
            <a:r>
              <a:rPr lang="en-GB" dirty="0"/>
              <a:t>Why do people deny genocide?</a:t>
            </a:r>
          </a:p>
        </p:txBody>
      </p:sp>
      <p:sp>
        <p:nvSpPr>
          <p:cNvPr id="3" name="Text Placeholder 2">
            <a:extLst>
              <a:ext uri="{FF2B5EF4-FFF2-40B4-BE49-F238E27FC236}">
                <a16:creationId xmlns:a16="http://schemas.microsoft.com/office/drawing/2014/main" id="{9F2BEC3F-32B7-464B-63E7-4AEA2E7AA22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2911531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9225C48-92C2-894F-E3C1-1545C348E154}"/>
              </a:ext>
            </a:extLst>
          </p:cNvPr>
          <p:cNvPicPr>
            <a:picLocks noChangeAspect="1"/>
          </p:cNvPicPr>
          <p:nvPr/>
        </p:nvPicPr>
        <p:blipFill>
          <a:blip r:embed="rId2"/>
          <a:stretch>
            <a:fillRect/>
          </a:stretch>
        </p:blipFill>
        <p:spPr>
          <a:xfrm>
            <a:off x="1374323" y="41187"/>
            <a:ext cx="9583204" cy="6775625"/>
          </a:xfrm>
          <a:prstGeom prst="rect">
            <a:avLst/>
          </a:prstGeom>
        </p:spPr>
      </p:pic>
    </p:spTree>
    <p:extLst>
      <p:ext uri="{BB962C8B-B14F-4D97-AF65-F5344CB8AC3E}">
        <p14:creationId xmlns:p14="http://schemas.microsoft.com/office/powerpoint/2010/main" val="29694830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27EEF-803A-E40E-C96D-9EA5FC6C5A1C}"/>
              </a:ext>
            </a:extLst>
          </p:cNvPr>
          <p:cNvSpPr>
            <a:spLocks noGrp="1"/>
          </p:cNvSpPr>
          <p:nvPr>
            <p:ph type="title"/>
          </p:nvPr>
        </p:nvSpPr>
        <p:spPr/>
        <p:txBody>
          <a:bodyPr>
            <a:normAutofit fontScale="90000"/>
          </a:bodyPr>
          <a:lstStyle/>
          <a:p>
            <a:r>
              <a:rPr lang="en-GB" dirty="0"/>
              <a:t>The final stage of genocide (Stanton, 1996)</a:t>
            </a:r>
          </a:p>
        </p:txBody>
      </p:sp>
      <p:sp>
        <p:nvSpPr>
          <p:cNvPr id="3" name="Content Placeholder 2">
            <a:extLst>
              <a:ext uri="{FF2B5EF4-FFF2-40B4-BE49-F238E27FC236}">
                <a16:creationId xmlns:a16="http://schemas.microsoft.com/office/drawing/2014/main" id="{88AD8921-C962-2364-9529-5CCB2906B514}"/>
              </a:ext>
            </a:extLst>
          </p:cNvPr>
          <p:cNvSpPr>
            <a:spLocks noGrp="1"/>
          </p:cNvSpPr>
          <p:nvPr>
            <p:ph idx="1"/>
          </p:nvPr>
        </p:nvSpPr>
        <p:spPr/>
        <p:txBody>
          <a:bodyPr>
            <a:normAutofit/>
          </a:bodyPr>
          <a:lstStyle/>
          <a:p>
            <a:r>
              <a:rPr lang="en-GB" dirty="0"/>
              <a:t>Stanton: ‘The perpetrators of genocide dig up the mass graves, burn the bodies, try to cover up the evidence and intimidate the witnesses. They deny that they committed any crimes, and often blame what happened on the victims’ </a:t>
            </a:r>
          </a:p>
          <a:p>
            <a:r>
              <a:rPr lang="en-GB" dirty="0"/>
              <a:t>(www.genocidewatch.org/tenstages).</a:t>
            </a:r>
          </a:p>
        </p:txBody>
      </p:sp>
    </p:spTree>
    <p:extLst>
      <p:ext uri="{BB962C8B-B14F-4D97-AF65-F5344CB8AC3E}">
        <p14:creationId xmlns:p14="http://schemas.microsoft.com/office/powerpoint/2010/main" val="16660545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9013D-7ECB-E1E2-A19D-06BCF11FA3A8}"/>
              </a:ext>
            </a:extLst>
          </p:cNvPr>
          <p:cNvSpPr>
            <a:spLocks noGrp="1"/>
          </p:cNvSpPr>
          <p:nvPr>
            <p:ph type="title"/>
          </p:nvPr>
        </p:nvSpPr>
        <p:spPr/>
        <p:txBody>
          <a:bodyPr/>
          <a:lstStyle/>
          <a:p>
            <a:r>
              <a:rPr lang="en-GB" dirty="0"/>
              <a:t>Genocide denial</a:t>
            </a:r>
          </a:p>
        </p:txBody>
      </p:sp>
      <p:sp>
        <p:nvSpPr>
          <p:cNvPr id="3" name="Content Placeholder 2">
            <a:extLst>
              <a:ext uri="{FF2B5EF4-FFF2-40B4-BE49-F238E27FC236}">
                <a16:creationId xmlns:a16="http://schemas.microsoft.com/office/drawing/2014/main" id="{CA9A9057-A5F0-6275-37D0-184302E15499}"/>
              </a:ext>
            </a:extLst>
          </p:cNvPr>
          <p:cNvSpPr>
            <a:spLocks noGrp="1"/>
          </p:cNvSpPr>
          <p:nvPr>
            <p:ph idx="1"/>
          </p:nvPr>
        </p:nvSpPr>
        <p:spPr/>
        <p:txBody>
          <a:bodyPr>
            <a:normAutofit/>
          </a:bodyPr>
          <a:lstStyle/>
          <a:p>
            <a:pPr marL="0" indent="0">
              <a:buNone/>
            </a:pPr>
            <a:r>
              <a:rPr lang="en-GB" sz="2600" kern="100" dirty="0">
                <a:effectLst/>
                <a:ea typeface="DengXian" panose="02010600030101010101" pitchFamily="2" charset="-122"/>
                <a:cs typeface="Arial" panose="020B0604020202020204" pitchFamily="34" charset="0"/>
              </a:rPr>
              <a:t>‘Following the physical destruction of a people and their material culture, memory is all that is left and is targeted as the last victim. Complete annihilation of people requires the banishment of recollection and the suffocation of remembrance. Falsification, deception, and half-truths reduce what was to what may have been or perhaps what was not at all’.  </a:t>
            </a:r>
            <a:endParaRPr lang="en-GB" sz="2600" kern="100" dirty="0">
              <a:ea typeface="DengXian" panose="02010600030101010101" pitchFamily="2" charset="-122"/>
              <a:cs typeface="Arial" panose="020B0604020202020204" pitchFamily="34" charset="0"/>
            </a:endParaRPr>
          </a:p>
          <a:p>
            <a:pPr marL="0" indent="0">
              <a:buNone/>
            </a:pPr>
            <a:r>
              <a:rPr lang="en-GB" sz="2600" kern="100" dirty="0">
                <a:effectLst/>
                <a:ea typeface="DengXian" panose="02010600030101010101" pitchFamily="2" charset="-122"/>
                <a:cs typeface="Arial" panose="020B0604020202020204" pitchFamily="34" charset="0"/>
              </a:rPr>
              <a:t>(Hovannisian, 1999)</a:t>
            </a:r>
          </a:p>
          <a:p>
            <a:endParaRPr lang="en-GB" dirty="0"/>
          </a:p>
        </p:txBody>
      </p:sp>
    </p:spTree>
    <p:extLst>
      <p:ext uri="{BB962C8B-B14F-4D97-AF65-F5344CB8AC3E}">
        <p14:creationId xmlns:p14="http://schemas.microsoft.com/office/powerpoint/2010/main" val="31406284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C2C62-3543-5B3F-A111-3F3629673340}"/>
              </a:ext>
            </a:extLst>
          </p:cNvPr>
          <p:cNvSpPr>
            <a:spLocks noGrp="1"/>
          </p:cNvSpPr>
          <p:nvPr>
            <p:ph type="title"/>
          </p:nvPr>
        </p:nvSpPr>
        <p:spPr/>
        <p:txBody>
          <a:bodyPr/>
          <a:lstStyle/>
          <a:p>
            <a:r>
              <a:rPr lang="en-GB" dirty="0"/>
              <a:t>Genocide denial</a:t>
            </a:r>
          </a:p>
        </p:txBody>
      </p:sp>
      <p:sp>
        <p:nvSpPr>
          <p:cNvPr id="3" name="Content Placeholder 2">
            <a:extLst>
              <a:ext uri="{FF2B5EF4-FFF2-40B4-BE49-F238E27FC236}">
                <a16:creationId xmlns:a16="http://schemas.microsoft.com/office/drawing/2014/main" id="{05D31444-EA77-8BBF-76D3-5DF2F8384E36}"/>
              </a:ext>
            </a:extLst>
          </p:cNvPr>
          <p:cNvSpPr>
            <a:spLocks noGrp="1"/>
          </p:cNvSpPr>
          <p:nvPr>
            <p:ph idx="1"/>
          </p:nvPr>
        </p:nvSpPr>
        <p:spPr/>
        <p:txBody>
          <a:bodyPr>
            <a:normAutofit lnSpcReduction="10000"/>
          </a:bodyPr>
          <a:lstStyle/>
          <a:p>
            <a:r>
              <a:rPr lang="en-GB" dirty="0"/>
              <a:t>Holocaust resurged in public consciousness in the 1960s</a:t>
            </a:r>
          </a:p>
          <a:p>
            <a:r>
              <a:rPr lang="en-GB" dirty="0"/>
              <a:t>Diverse network of Holocaust deniers also emerged</a:t>
            </a:r>
          </a:p>
          <a:p>
            <a:r>
              <a:rPr lang="en-GB" dirty="0"/>
              <a:t>Europe: underpinned by historical antisemitism, overlapping with Neo-Nazism.</a:t>
            </a:r>
          </a:p>
          <a:p>
            <a:r>
              <a:rPr lang="en-GB" dirty="0"/>
              <a:t>USA: neo-Nazis predominate. </a:t>
            </a:r>
          </a:p>
          <a:p>
            <a:r>
              <a:rPr lang="en-GB" dirty="0"/>
              <a:t>Initial Holocaust denialism used crude, almost pornographic images of Jews to appeal to fascists and neo-Nazis.</a:t>
            </a:r>
          </a:p>
          <a:p>
            <a:endParaRPr lang="en-GB" dirty="0"/>
          </a:p>
        </p:txBody>
      </p:sp>
    </p:spTree>
    <p:extLst>
      <p:ext uri="{BB962C8B-B14F-4D97-AF65-F5344CB8AC3E}">
        <p14:creationId xmlns:p14="http://schemas.microsoft.com/office/powerpoint/2010/main" val="20002613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23AD5-0558-0363-0A70-5E11419E4C1B}"/>
              </a:ext>
            </a:extLst>
          </p:cNvPr>
          <p:cNvSpPr>
            <a:spLocks noGrp="1"/>
          </p:cNvSpPr>
          <p:nvPr>
            <p:ph type="title"/>
          </p:nvPr>
        </p:nvSpPr>
        <p:spPr/>
        <p:txBody>
          <a:bodyPr/>
          <a:lstStyle/>
          <a:p>
            <a:r>
              <a:rPr lang="en-GB" dirty="0"/>
              <a:t>‘Academic’ denialism</a:t>
            </a:r>
          </a:p>
        </p:txBody>
      </p:sp>
      <p:sp>
        <p:nvSpPr>
          <p:cNvPr id="3" name="Content Placeholder 2">
            <a:extLst>
              <a:ext uri="{FF2B5EF4-FFF2-40B4-BE49-F238E27FC236}">
                <a16:creationId xmlns:a16="http://schemas.microsoft.com/office/drawing/2014/main" id="{CB865BC4-BB66-2395-0F0C-70637CA0CCC5}"/>
              </a:ext>
            </a:extLst>
          </p:cNvPr>
          <p:cNvSpPr>
            <a:spLocks noGrp="1"/>
          </p:cNvSpPr>
          <p:nvPr>
            <p:ph idx="1"/>
          </p:nvPr>
        </p:nvSpPr>
        <p:spPr/>
        <p:txBody>
          <a:bodyPr>
            <a:normAutofit fontScale="92500" lnSpcReduction="10000"/>
          </a:bodyPr>
          <a:lstStyle/>
          <a:p>
            <a:r>
              <a:rPr lang="en-GB" dirty="0"/>
              <a:t>From the late-1970s, denialism became more sophisticated</a:t>
            </a:r>
          </a:p>
          <a:p>
            <a:r>
              <a:rPr lang="en-GB" dirty="0"/>
              <a:t>Key academics: </a:t>
            </a:r>
          </a:p>
          <a:p>
            <a:pPr marL="457200" indent="-457200">
              <a:buFont typeface="Arial" panose="020B0604020202020204" pitchFamily="34" charset="0"/>
              <a:buChar char="•"/>
            </a:pPr>
            <a:r>
              <a:rPr lang="en-GB" dirty="0"/>
              <a:t>Robert </a:t>
            </a:r>
            <a:r>
              <a:rPr lang="en-GB" dirty="0" err="1"/>
              <a:t>Faurisson</a:t>
            </a:r>
            <a:r>
              <a:rPr lang="en-GB" dirty="0"/>
              <a:t> (France)</a:t>
            </a:r>
          </a:p>
          <a:p>
            <a:pPr marL="457200" indent="-457200">
              <a:buFont typeface="Arial" panose="020B0604020202020204" pitchFamily="34" charset="0"/>
              <a:buChar char="•"/>
            </a:pPr>
            <a:r>
              <a:rPr lang="en-GB" dirty="0"/>
              <a:t>Arthur Butz (USA) </a:t>
            </a:r>
          </a:p>
          <a:p>
            <a:pPr marL="457200" indent="-457200">
              <a:buFont typeface="Arial" panose="020B0604020202020204" pitchFamily="34" charset="0"/>
              <a:buChar char="•"/>
            </a:pPr>
            <a:r>
              <a:rPr lang="en-GB" dirty="0"/>
              <a:t>David Irving (UK)</a:t>
            </a:r>
          </a:p>
          <a:p>
            <a:r>
              <a:rPr lang="en-GB" dirty="0"/>
              <a:t>Provides veneer of respectability</a:t>
            </a:r>
          </a:p>
          <a:p>
            <a:r>
              <a:rPr lang="en-GB" dirty="0"/>
              <a:t>Claim to be engaged in pursuit of historical truth</a:t>
            </a:r>
          </a:p>
          <a:p>
            <a:endParaRPr lang="en-GB" dirty="0"/>
          </a:p>
        </p:txBody>
      </p:sp>
    </p:spTree>
    <p:extLst>
      <p:ext uri="{BB962C8B-B14F-4D97-AF65-F5344CB8AC3E}">
        <p14:creationId xmlns:p14="http://schemas.microsoft.com/office/powerpoint/2010/main" val="20954578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B1306-23C4-92D7-A6D0-3DDAC062B920}"/>
              </a:ext>
            </a:extLst>
          </p:cNvPr>
          <p:cNvSpPr>
            <a:spLocks noGrp="1"/>
          </p:cNvSpPr>
          <p:nvPr>
            <p:ph type="title"/>
          </p:nvPr>
        </p:nvSpPr>
        <p:spPr/>
        <p:txBody>
          <a:bodyPr/>
          <a:lstStyle/>
          <a:p>
            <a:r>
              <a:rPr lang="en-GB" dirty="0"/>
              <a:t>‘Academic’ Denialism</a:t>
            </a:r>
          </a:p>
        </p:txBody>
      </p:sp>
      <p:sp>
        <p:nvSpPr>
          <p:cNvPr id="3" name="Content Placeholder 2">
            <a:extLst>
              <a:ext uri="{FF2B5EF4-FFF2-40B4-BE49-F238E27FC236}">
                <a16:creationId xmlns:a16="http://schemas.microsoft.com/office/drawing/2014/main" id="{274F1308-869E-03FF-0257-EA2180D698FC}"/>
              </a:ext>
            </a:extLst>
          </p:cNvPr>
          <p:cNvSpPr>
            <a:spLocks noGrp="1"/>
          </p:cNvSpPr>
          <p:nvPr>
            <p:ph idx="1"/>
          </p:nvPr>
        </p:nvSpPr>
        <p:spPr/>
        <p:txBody>
          <a:bodyPr>
            <a:normAutofit fontScale="70000" lnSpcReduction="20000"/>
          </a:bodyPr>
          <a:lstStyle/>
          <a:p>
            <a:r>
              <a:rPr lang="en-GB" dirty="0"/>
              <a:t>1978 establishment of Institute for Historical Review in California (funded by Willis Carto, founder of Noontide Press, which published books on white superiority, antisemitism, and the Holocaust)</a:t>
            </a:r>
          </a:p>
          <a:p>
            <a:r>
              <a:rPr lang="en-GB" dirty="0"/>
              <a:t>Organised ‘academic’ conferences and published ‘academic’ journal devoted to Holocaust denialism.</a:t>
            </a:r>
          </a:p>
          <a:p>
            <a:r>
              <a:rPr lang="en-GB" dirty="0"/>
              <a:t>IHR and associated people argue that Holocaust is treated as separate to other fields of history. </a:t>
            </a:r>
          </a:p>
          <a:p>
            <a:r>
              <a:rPr lang="en-GB" dirty="0"/>
              <a:t>They claim that other periods are subject to continuous reinterpretation, but the Holocaust is treated as beyond further examination</a:t>
            </a:r>
          </a:p>
          <a:p>
            <a:r>
              <a:rPr lang="en-GB" dirty="0"/>
              <a:t>Easily disproved by reference to Holocaust historiography, especially since the fall of the USSR and the opening of Eastern European archives in late C20th (see </a:t>
            </a:r>
            <a:r>
              <a:rPr lang="en-GB" dirty="0" err="1"/>
              <a:t>intentionalists</a:t>
            </a:r>
            <a:r>
              <a:rPr lang="en-GB" dirty="0"/>
              <a:t> vs functionalists!) </a:t>
            </a:r>
          </a:p>
          <a:p>
            <a:endParaRPr lang="en-GB" dirty="0"/>
          </a:p>
        </p:txBody>
      </p:sp>
    </p:spTree>
    <p:extLst>
      <p:ext uri="{BB962C8B-B14F-4D97-AF65-F5344CB8AC3E}">
        <p14:creationId xmlns:p14="http://schemas.microsoft.com/office/powerpoint/2010/main" val="31065051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D3823-2581-5C8C-1DB8-92AE55586ACC}"/>
              </a:ext>
            </a:extLst>
          </p:cNvPr>
          <p:cNvSpPr>
            <a:spLocks noGrp="1"/>
          </p:cNvSpPr>
          <p:nvPr>
            <p:ph type="title"/>
          </p:nvPr>
        </p:nvSpPr>
        <p:spPr/>
        <p:txBody>
          <a:bodyPr/>
          <a:lstStyle/>
          <a:p>
            <a:r>
              <a:rPr lang="en-GB" dirty="0"/>
              <a:t>‘soft’ denial</a:t>
            </a:r>
          </a:p>
        </p:txBody>
      </p:sp>
      <p:sp>
        <p:nvSpPr>
          <p:cNvPr id="3" name="Content Placeholder 2">
            <a:extLst>
              <a:ext uri="{FF2B5EF4-FFF2-40B4-BE49-F238E27FC236}">
                <a16:creationId xmlns:a16="http://schemas.microsoft.com/office/drawing/2014/main" id="{9C89E949-6E78-BDAD-83F6-DC6085BA063C}"/>
              </a:ext>
            </a:extLst>
          </p:cNvPr>
          <p:cNvSpPr>
            <a:spLocks noGrp="1"/>
          </p:cNvSpPr>
          <p:nvPr>
            <p:ph idx="1"/>
          </p:nvPr>
        </p:nvSpPr>
        <p:spPr/>
        <p:txBody>
          <a:bodyPr/>
          <a:lstStyle/>
          <a:p>
            <a:r>
              <a:rPr lang="en-GB" dirty="0"/>
              <a:t>More recent trend</a:t>
            </a:r>
          </a:p>
          <a:p>
            <a:r>
              <a:rPr lang="en-GB" dirty="0"/>
              <a:t>Rather than disputing the Holocaust occurred, false analogies are made. </a:t>
            </a:r>
          </a:p>
          <a:p>
            <a:r>
              <a:rPr lang="en-GB" dirty="0"/>
              <a:t>Common in some former Soviet countries where Soviet crimes and Nazi crimes are either equated or Soviet crimes are given greater prominence. </a:t>
            </a:r>
          </a:p>
          <a:p>
            <a:endParaRPr lang="en-GB" dirty="0"/>
          </a:p>
        </p:txBody>
      </p:sp>
    </p:spTree>
    <p:extLst>
      <p:ext uri="{BB962C8B-B14F-4D97-AF65-F5344CB8AC3E}">
        <p14:creationId xmlns:p14="http://schemas.microsoft.com/office/powerpoint/2010/main" val="16008615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FCF2F-A7E1-BEEF-2CD8-6D810DFB1CC0}"/>
              </a:ext>
            </a:extLst>
          </p:cNvPr>
          <p:cNvSpPr>
            <a:spLocks noGrp="1"/>
          </p:cNvSpPr>
          <p:nvPr>
            <p:ph type="title"/>
          </p:nvPr>
        </p:nvSpPr>
        <p:spPr/>
        <p:txBody>
          <a:bodyPr>
            <a:normAutofit fontScale="90000"/>
          </a:bodyPr>
          <a:lstStyle/>
          <a:p>
            <a:r>
              <a:rPr lang="en-GB" dirty="0"/>
              <a:t>What arguments do deniers make?</a:t>
            </a:r>
          </a:p>
        </p:txBody>
      </p:sp>
      <p:sp>
        <p:nvSpPr>
          <p:cNvPr id="3" name="Content Placeholder 2">
            <a:extLst>
              <a:ext uri="{FF2B5EF4-FFF2-40B4-BE49-F238E27FC236}">
                <a16:creationId xmlns:a16="http://schemas.microsoft.com/office/drawing/2014/main" id="{1EECF3E3-2AEA-CD01-4723-43E3042AB1BE}"/>
              </a:ext>
            </a:extLst>
          </p:cNvPr>
          <p:cNvSpPr>
            <a:spLocks noGrp="1"/>
          </p:cNvSpPr>
          <p:nvPr>
            <p:ph idx="1"/>
          </p:nvPr>
        </p:nvSpPr>
        <p:spPr/>
        <p:txBody>
          <a:bodyPr>
            <a:normAutofit/>
          </a:bodyPr>
          <a:lstStyle/>
          <a:p>
            <a:r>
              <a:rPr lang="en-GB" dirty="0"/>
              <a:t>Lipstadt (2010) has identified common claims:</a:t>
            </a:r>
          </a:p>
          <a:p>
            <a:r>
              <a:rPr lang="en-GB" b="1" dirty="0"/>
              <a:t>No genocide took place: </a:t>
            </a:r>
          </a:p>
          <a:p>
            <a:r>
              <a:rPr lang="en-GB" dirty="0"/>
              <a:t>The “Final Solution” actually meant expelling Jews to Eastern Europe, not physical harm.</a:t>
            </a:r>
          </a:p>
          <a:p>
            <a:endParaRPr lang="en-GB" dirty="0"/>
          </a:p>
        </p:txBody>
      </p:sp>
    </p:spTree>
    <p:extLst>
      <p:ext uri="{BB962C8B-B14F-4D97-AF65-F5344CB8AC3E}">
        <p14:creationId xmlns:p14="http://schemas.microsoft.com/office/powerpoint/2010/main" val="13584402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FD72CE-C898-6210-8A3D-722D5380FA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A668A4-B378-A3DC-4258-CDBD911C72F1}"/>
              </a:ext>
            </a:extLst>
          </p:cNvPr>
          <p:cNvSpPr>
            <a:spLocks noGrp="1"/>
          </p:cNvSpPr>
          <p:nvPr>
            <p:ph type="title"/>
          </p:nvPr>
        </p:nvSpPr>
        <p:spPr/>
        <p:txBody>
          <a:bodyPr>
            <a:normAutofit fontScale="90000"/>
          </a:bodyPr>
          <a:lstStyle/>
          <a:p>
            <a:r>
              <a:rPr lang="en-GB" dirty="0"/>
              <a:t>What arguments do deniers make?</a:t>
            </a:r>
          </a:p>
        </p:txBody>
      </p:sp>
      <p:sp>
        <p:nvSpPr>
          <p:cNvPr id="3" name="Content Placeholder 2">
            <a:extLst>
              <a:ext uri="{FF2B5EF4-FFF2-40B4-BE49-F238E27FC236}">
                <a16:creationId xmlns:a16="http://schemas.microsoft.com/office/drawing/2014/main" id="{BE527AF0-ABFE-F5CC-714F-A4695F6C335D}"/>
              </a:ext>
            </a:extLst>
          </p:cNvPr>
          <p:cNvSpPr>
            <a:spLocks noGrp="1"/>
          </p:cNvSpPr>
          <p:nvPr>
            <p:ph idx="1"/>
          </p:nvPr>
        </p:nvSpPr>
        <p:spPr/>
        <p:txBody>
          <a:bodyPr>
            <a:normAutofit fontScale="85000" lnSpcReduction="20000"/>
          </a:bodyPr>
          <a:lstStyle/>
          <a:p>
            <a:r>
              <a:rPr lang="en-GB" b="1" dirty="0"/>
              <a:t>Gas chambers never existed/those described in Holocaust narratives could not function as such: </a:t>
            </a:r>
          </a:p>
          <a:p>
            <a:r>
              <a:rPr lang="en-GB" dirty="0" err="1"/>
              <a:t>Faurisson</a:t>
            </a:r>
            <a:r>
              <a:rPr lang="en-GB" dirty="0"/>
              <a:t> (1998) claims that roofs of Auschwitz gas chambers lacked holes for Zyklon B pellets to be poured into the rooms below. </a:t>
            </a:r>
          </a:p>
          <a:p>
            <a:r>
              <a:rPr lang="en-GB" dirty="0"/>
              <a:t>Much evidence to disprove: </a:t>
            </a:r>
          </a:p>
          <a:p>
            <a:pPr marL="457200" indent="-457200">
              <a:buFont typeface="Arial" panose="020B0604020202020204" pitchFamily="34" charset="0"/>
              <a:buChar char="•"/>
            </a:pPr>
            <a:r>
              <a:rPr lang="en-GB" dirty="0"/>
              <a:t>Testimony of Auschwitz Gestapo members at their trial in Frankfurt in 1963</a:t>
            </a:r>
          </a:p>
          <a:p>
            <a:pPr marL="457200" indent="-457200">
              <a:buFont typeface="Arial" panose="020B0604020202020204" pitchFamily="34" charset="0"/>
              <a:buChar char="•"/>
            </a:pPr>
            <a:r>
              <a:rPr lang="en-GB" dirty="0"/>
              <a:t>1944 film footage verified by NASA experts in the 1960s</a:t>
            </a:r>
          </a:p>
          <a:p>
            <a:pPr marL="457200" indent="-457200">
              <a:buFont typeface="Arial" panose="020B0604020202020204" pitchFamily="34" charset="0"/>
              <a:buChar char="•"/>
            </a:pPr>
            <a:r>
              <a:rPr lang="en-GB" dirty="0"/>
              <a:t>Photographs taken by Nazis during construction of gas chambers and crematoria.</a:t>
            </a:r>
          </a:p>
          <a:p>
            <a:endParaRPr lang="en-GB" dirty="0"/>
          </a:p>
        </p:txBody>
      </p:sp>
    </p:spTree>
    <p:extLst>
      <p:ext uri="{BB962C8B-B14F-4D97-AF65-F5344CB8AC3E}">
        <p14:creationId xmlns:p14="http://schemas.microsoft.com/office/powerpoint/2010/main" val="7104986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98BEFA-E28C-B2BD-9EC3-CB067C31B9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7EBEF0-65FB-BFE9-E833-12346BE970D7}"/>
              </a:ext>
            </a:extLst>
          </p:cNvPr>
          <p:cNvSpPr>
            <a:spLocks noGrp="1"/>
          </p:cNvSpPr>
          <p:nvPr>
            <p:ph type="title"/>
          </p:nvPr>
        </p:nvSpPr>
        <p:spPr/>
        <p:txBody>
          <a:bodyPr>
            <a:normAutofit fontScale="90000"/>
          </a:bodyPr>
          <a:lstStyle/>
          <a:p>
            <a:r>
              <a:rPr lang="en-GB" dirty="0"/>
              <a:t>What arguments do deniers make?</a:t>
            </a:r>
          </a:p>
        </p:txBody>
      </p:sp>
      <p:sp>
        <p:nvSpPr>
          <p:cNvPr id="3" name="Content Placeholder 2">
            <a:extLst>
              <a:ext uri="{FF2B5EF4-FFF2-40B4-BE49-F238E27FC236}">
                <a16:creationId xmlns:a16="http://schemas.microsoft.com/office/drawing/2014/main" id="{E54FD787-9ED0-3771-5D01-DA6D109B8F6F}"/>
              </a:ext>
            </a:extLst>
          </p:cNvPr>
          <p:cNvSpPr>
            <a:spLocks noGrp="1"/>
          </p:cNvSpPr>
          <p:nvPr>
            <p:ph idx="1"/>
          </p:nvPr>
        </p:nvSpPr>
        <p:spPr/>
        <p:txBody>
          <a:bodyPr>
            <a:normAutofit lnSpcReduction="10000"/>
          </a:bodyPr>
          <a:lstStyle/>
          <a:p>
            <a:r>
              <a:rPr lang="en-GB" b="1" dirty="0"/>
              <a:t>The number of Jews killed was substantially smaller than 6 million. </a:t>
            </a:r>
          </a:p>
          <a:p>
            <a:r>
              <a:rPr lang="en-GB" dirty="0"/>
              <a:t>Irving argued that 100,000 people died at Auschwitz, mostly from epidemics, and 25,000 from shooting or hanging – says this is equivalent to suffering of Germans through Allied bombing. </a:t>
            </a:r>
          </a:p>
          <a:p>
            <a:r>
              <a:rPr lang="en-GB" dirty="0"/>
              <a:t>He uses death records of registered prisoners to make this argument, although most victims were immediately killed without being registered, and he also overinflates the victims of Allied bombings to support his point (Evans, 2001)</a:t>
            </a:r>
          </a:p>
          <a:p>
            <a:endParaRPr lang="en-GB" dirty="0"/>
          </a:p>
        </p:txBody>
      </p:sp>
    </p:spTree>
    <p:extLst>
      <p:ext uri="{BB962C8B-B14F-4D97-AF65-F5344CB8AC3E}">
        <p14:creationId xmlns:p14="http://schemas.microsoft.com/office/powerpoint/2010/main" val="17854787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CE97AA-AC45-5D81-C247-79A6190687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C835E9-AE08-96E4-239F-C3626139634F}"/>
              </a:ext>
            </a:extLst>
          </p:cNvPr>
          <p:cNvSpPr>
            <a:spLocks noGrp="1"/>
          </p:cNvSpPr>
          <p:nvPr>
            <p:ph type="title"/>
          </p:nvPr>
        </p:nvSpPr>
        <p:spPr/>
        <p:txBody>
          <a:bodyPr>
            <a:normAutofit fontScale="90000"/>
          </a:bodyPr>
          <a:lstStyle/>
          <a:p>
            <a:r>
              <a:rPr lang="en-GB" dirty="0"/>
              <a:t>What arguments do deniers make?</a:t>
            </a:r>
          </a:p>
        </p:txBody>
      </p:sp>
      <p:sp>
        <p:nvSpPr>
          <p:cNvPr id="3" name="Content Placeholder 2">
            <a:extLst>
              <a:ext uri="{FF2B5EF4-FFF2-40B4-BE49-F238E27FC236}">
                <a16:creationId xmlns:a16="http://schemas.microsoft.com/office/drawing/2014/main" id="{0709C583-0B33-D778-63EA-BE59090F5E58}"/>
              </a:ext>
            </a:extLst>
          </p:cNvPr>
          <p:cNvSpPr>
            <a:spLocks noGrp="1"/>
          </p:cNvSpPr>
          <p:nvPr>
            <p:ph idx="1"/>
          </p:nvPr>
        </p:nvSpPr>
        <p:spPr/>
        <p:txBody>
          <a:bodyPr>
            <a:normAutofit/>
          </a:bodyPr>
          <a:lstStyle/>
          <a:p>
            <a:r>
              <a:rPr lang="en-GB" b="1" dirty="0"/>
              <a:t>Self-defence – Germany didn’t instigate the Second World War, responsibility lies with Allies and Jews.</a:t>
            </a:r>
          </a:p>
          <a:p>
            <a:r>
              <a:rPr lang="en-GB" b="1" dirty="0"/>
              <a:t>Jews invented the idea of genocide to win sympathy from the world, money from Germany, and land in the Middle East.</a:t>
            </a:r>
          </a:p>
          <a:p>
            <a:r>
              <a:rPr lang="en-GB" b="1" dirty="0"/>
              <a:t>Jews fabricated evidence of genocide and planted it to make Germans look guilty.</a:t>
            </a:r>
          </a:p>
          <a:p>
            <a:endParaRPr lang="en-GB" dirty="0"/>
          </a:p>
        </p:txBody>
      </p:sp>
    </p:spTree>
    <p:extLst>
      <p:ext uri="{BB962C8B-B14F-4D97-AF65-F5344CB8AC3E}">
        <p14:creationId xmlns:p14="http://schemas.microsoft.com/office/powerpoint/2010/main" val="1176940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8F5809-BCB5-F6DC-BF85-765C71CBC9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E60673-8943-4A0B-35EC-5D06371F899B}"/>
              </a:ext>
            </a:extLst>
          </p:cNvPr>
          <p:cNvSpPr>
            <a:spLocks noGrp="1"/>
          </p:cNvSpPr>
          <p:nvPr>
            <p:ph type="title"/>
          </p:nvPr>
        </p:nvSpPr>
        <p:spPr/>
        <p:txBody>
          <a:bodyPr>
            <a:normAutofit fontScale="90000"/>
          </a:bodyPr>
          <a:lstStyle/>
          <a:p>
            <a:r>
              <a:rPr lang="en-GB" dirty="0"/>
              <a:t>What arguments do deniers make?</a:t>
            </a:r>
          </a:p>
        </p:txBody>
      </p:sp>
      <p:sp>
        <p:nvSpPr>
          <p:cNvPr id="3" name="Content Placeholder 2">
            <a:extLst>
              <a:ext uri="{FF2B5EF4-FFF2-40B4-BE49-F238E27FC236}">
                <a16:creationId xmlns:a16="http://schemas.microsoft.com/office/drawing/2014/main" id="{7DDF73ED-5D8C-1DC2-03FA-2F0794598FE6}"/>
              </a:ext>
            </a:extLst>
          </p:cNvPr>
          <p:cNvSpPr>
            <a:spLocks noGrp="1"/>
          </p:cNvSpPr>
          <p:nvPr>
            <p:ph idx="1"/>
          </p:nvPr>
        </p:nvSpPr>
        <p:spPr/>
        <p:txBody>
          <a:bodyPr>
            <a:normAutofit/>
          </a:bodyPr>
          <a:lstStyle/>
          <a:p>
            <a:r>
              <a:rPr lang="en-GB" dirty="0"/>
              <a:t>USSR was the real foe in 1930s/40s, and Allies fought the wrong war because of Jewish influence.</a:t>
            </a:r>
          </a:p>
          <a:p>
            <a:r>
              <a:rPr lang="en-GB" dirty="0"/>
              <a:t>Jews who were murdered were killed because they were legitimate targets – partisans, criminals, spies, or subversives.</a:t>
            </a:r>
          </a:p>
        </p:txBody>
      </p:sp>
    </p:spTree>
    <p:extLst>
      <p:ext uri="{BB962C8B-B14F-4D97-AF65-F5344CB8AC3E}">
        <p14:creationId xmlns:p14="http://schemas.microsoft.com/office/powerpoint/2010/main" val="32268086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2858DD-A66A-904D-8D05-B55D2D8C7D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F20A17-29AF-9A84-2071-B48D33278A61}"/>
              </a:ext>
            </a:extLst>
          </p:cNvPr>
          <p:cNvSpPr>
            <a:spLocks noGrp="1"/>
          </p:cNvSpPr>
          <p:nvPr>
            <p:ph type="title"/>
          </p:nvPr>
        </p:nvSpPr>
        <p:spPr/>
        <p:txBody>
          <a:bodyPr>
            <a:normAutofit fontScale="90000"/>
          </a:bodyPr>
          <a:lstStyle/>
          <a:p>
            <a:r>
              <a:rPr lang="en-GB" dirty="0"/>
              <a:t>What arguments do deniers make?</a:t>
            </a:r>
          </a:p>
        </p:txBody>
      </p:sp>
      <p:sp>
        <p:nvSpPr>
          <p:cNvPr id="3" name="Content Placeholder 2">
            <a:extLst>
              <a:ext uri="{FF2B5EF4-FFF2-40B4-BE49-F238E27FC236}">
                <a16:creationId xmlns:a16="http://schemas.microsoft.com/office/drawing/2014/main" id="{8D604D77-2140-1C0B-B7AB-AA4205B89B34}"/>
              </a:ext>
            </a:extLst>
          </p:cNvPr>
          <p:cNvSpPr>
            <a:spLocks noGrp="1"/>
          </p:cNvSpPr>
          <p:nvPr>
            <p:ph idx="1"/>
          </p:nvPr>
        </p:nvSpPr>
        <p:spPr/>
        <p:txBody>
          <a:bodyPr>
            <a:normAutofit fontScale="85000" lnSpcReduction="20000"/>
          </a:bodyPr>
          <a:lstStyle/>
          <a:p>
            <a:r>
              <a:rPr lang="en-GB" b="1" dirty="0"/>
              <a:t>‘Evidence’ of mass killing has benign explanations:</a:t>
            </a:r>
          </a:p>
          <a:p>
            <a:r>
              <a:rPr lang="en-GB" dirty="0"/>
              <a:t>Gas chambers were air raid shelters</a:t>
            </a:r>
          </a:p>
          <a:p>
            <a:r>
              <a:rPr lang="en-GB" dirty="0"/>
              <a:t>Zyklon B gas canisters were used to get rid of vermin that spread typhus. </a:t>
            </a:r>
          </a:p>
          <a:p>
            <a:r>
              <a:rPr lang="en-GB" dirty="0"/>
              <a:t>They refer to a series of documents from early 1943 including orders for gas-tight doors, gas detectors etc</a:t>
            </a:r>
          </a:p>
          <a:p>
            <a:r>
              <a:rPr lang="en-GB" dirty="0"/>
              <a:t>However: air raid shelters weren’t constructed at the camp until late 1943 and even then, authorities chose one- and two-person shelters, situated at regular intervals around the camp’s perimeter, usually close to guard posts so SS men could watch the camp and prevent escapes during air raids.</a:t>
            </a:r>
          </a:p>
          <a:p>
            <a:endParaRPr lang="en-GB" dirty="0"/>
          </a:p>
        </p:txBody>
      </p:sp>
    </p:spTree>
    <p:extLst>
      <p:ext uri="{BB962C8B-B14F-4D97-AF65-F5344CB8AC3E}">
        <p14:creationId xmlns:p14="http://schemas.microsoft.com/office/powerpoint/2010/main" val="1922067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346B0-7EE7-7C9B-633F-F638C583C729}"/>
              </a:ext>
            </a:extLst>
          </p:cNvPr>
          <p:cNvSpPr>
            <a:spLocks noGrp="1"/>
          </p:cNvSpPr>
          <p:nvPr>
            <p:ph type="title"/>
          </p:nvPr>
        </p:nvSpPr>
        <p:spPr>
          <a:xfrm>
            <a:off x="960120" y="317814"/>
            <a:ext cx="10268712" cy="1700784"/>
          </a:xfrm>
        </p:spPr>
        <p:txBody>
          <a:bodyPr>
            <a:normAutofit/>
          </a:bodyPr>
          <a:lstStyle/>
          <a:p>
            <a:r>
              <a:rPr lang="en-GB" sz="5600"/>
              <a:t>What arguments do deniers make?</a:t>
            </a:r>
          </a:p>
        </p:txBody>
      </p:sp>
      <p:sp>
        <p:nvSpPr>
          <p:cNvPr id="3" name="Content Placeholder 2">
            <a:extLst>
              <a:ext uri="{FF2B5EF4-FFF2-40B4-BE49-F238E27FC236}">
                <a16:creationId xmlns:a16="http://schemas.microsoft.com/office/drawing/2014/main" id="{F785742D-B90F-FC81-3134-70F2354E47EB}"/>
              </a:ext>
            </a:extLst>
          </p:cNvPr>
          <p:cNvSpPr>
            <a:spLocks noGrp="1"/>
          </p:cNvSpPr>
          <p:nvPr>
            <p:ph idx="1"/>
          </p:nvPr>
        </p:nvSpPr>
        <p:spPr>
          <a:xfrm>
            <a:off x="277318" y="2336411"/>
            <a:ext cx="7060367" cy="4461627"/>
          </a:xfrm>
        </p:spPr>
        <p:txBody>
          <a:bodyPr>
            <a:normAutofit fontScale="92500" lnSpcReduction="20000"/>
          </a:bodyPr>
          <a:lstStyle/>
          <a:p>
            <a:pPr>
              <a:lnSpc>
                <a:spcPct val="91000"/>
              </a:lnSpc>
            </a:pPr>
            <a:r>
              <a:rPr lang="en-GB" sz="2000" b="1" dirty="0"/>
              <a:t>Classic Holocaust narratives are forgeries used by Jews to convince young people the Holocaust occurred. </a:t>
            </a:r>
          </a:p>
          <a:p>
            <a:pPr marL="457200" indent="-457200">
              <a:lnSpc>
                <a:spcPct val="91000"/>
              </a:lnSpc>
              <a:buFont typeface="Arial" panose="020B0604020202020204" pitchFamily="34" charset="0"/>
              <a:buChar char="•"/>
            </a:pPr>
            <a:r>
              <a:rPr lang="en-GB" sz="2000" dirty="0"/>
              <a:t>Anne Frank’s diary as postwar creation or novel. </a:t>
            </a:r>
          </a:p>
          <a:p>
            <a:pPr marL="457200" indent="-457200">
              <a:lnSpc>
                <a:spcPct val="91000"/>
              </a:lnSpc>
              <a:buFont typeface="Arial" panose="020B0604020202020204" pitchFamily="34" charset="0"/>
              <a:buChar char="•"/>
            </a:pPr>
            <a:r>
              <a:rPr lang="en-GB" sz="2000" dirty="0"/>
              <a:t>1974: pseudonymous denier described Frank's diary as a “propaganda legend…just one more fraud in a whole series of frauds perpetrated in support of the ‘Holocaust’ legend and the saga of the Six Million” (Harwood 1974: 28). </a:t>
            </a:r>
          </a:p>
          <a:p>
            <a:pPr marL="457200" indent="-457200">
              <a:lnSpc>
                <a:spcPct val="91000"/>
              </a:lnSpc>
              <a:buFont typeface="Arial" panose="020B0604020202020204" pitchFamily="34" charset="0"/>
              <a:buChar char="•"/>
            </a:pPr>
            <a:r>
              <a:rPr lang="en-GB" sz="2000" dirty="0"/>
              <a:t>Irving called it a “forgery” (</a:t>
            </a:r>
            <a:r>
              <a:rPr lang="en-GB" sz="2000" dirty="0" err="1"/>
              <a:t>Barnouw</a:t>
            </a:r>
            <a:r>
              <a:rPr lang="en-GB" sz="2000" dirty="0"/>
              <a:t> and van der </a:t>
            </a:r>
            <a:r>
              <a:rPr lang="en-GB" sz="2000" dirty="0" err="1"/>
              <a:t>Stroom</a:t>
            </a:r>
            <a:r>
              <a:rPr lang="en-GB" sz="2000" dirty="0"/>
              <a:t> 2003: 91) “more of a novel than a personal diary,…written in ballpoint ink, which did not exist at the time of her tragic death.”</a:t>
            </a:r>
          </a:p>
          <a:p>
            <a:pPr>
              <a:lnSpc>
                <a:spcPct val="91000"/>
              </a:lnSpc>
            </a:pPr>
            <a:r>
              <a:rPr lang="en-GB" sz="2000" dirty="0"/>
              <a:t>Forensic study by Netherlands State Institute for War Documentation has shown that all elements of diary dated clearly from the war years (</a:t>
            </a:r>
            <a:r>
              <a:rPr lang="en-GB" sz="2000" dirty="0" err="1"/>
              <a:t>Barnouw</a:t>
            </a:r>
            <a:r>
              <a:rPr lang="en-GB" sz="2000" dirty="0"/>
              <a:t> and van der </a:t>
            </a:r>
            <a:r>
              <a:rPr lang="en-GB" sz="2000" dirty="0" err="1"/>
              <a:t>Stroom</a:t>
            </a:r>
            <a:r>
              <a:rPr lang="en-GB" sz="2000" dirty="0"/>
              <a:t> 2003).</a:t>
            </a:r>
          </a:p>
        </p:txBody>
      </p:sp>
      <p:pic>
        <p:nvPicPr>
          <p:cNvPr id="4" name="Picture 3">
            <a:extLst>
              <a:ext uri="{FF2B5EF4-FFF2-40B4-BE49-F238E27FC236}">
                <a16:creationId xmlns:a16="http://schemas.microsoft.com/office/drawing/2014/main" id="{D0A439B3-064B-9EBC-1433-32C1BF6FF849}"/>
              </a:ext>
            </a:extLst>
          </p:cNvPr>
          <p:cNvPicPr>
            <a:picLocks noChangeAspect="1"/>
          </p:cNvPicPr>
          <p:nvPr/>
        </p:nvPicPr>
        <p:blipFill>
          <a:blip r:embed="rId2"/>
          <a:srcRect r="1957" b="-2"/>
          <a:stretch/>
        </p:blipFill>
        <p:spPr>
          <a:xfrm>
            <a:off x="7537704" y="2264989"/>
            <a:ext cx="4654296" cy="4593011"/>
          </a:xfrm>
          <a:prstGeom prst="rect">
            <a:avLst/>
          </a:prstGeom>
        </p:spPr>
      </p:pic>
    </p:spTree>
    <p:extLst>
      <p:ext uri="{BB962C8B-B14F-4D97-AF65-F5344CB8AC3E}">
        <p14:creationId xmlns:p14="http://schemas.microsoft.com/office/powerpoint/2010/main" val="32537695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8ECE9-41B9-3D64-207C-B9D68EB67833}"/>
              </a:ext>
            </a:extLst>
          </p:cNvPr>
          <p:cNvSpPr>
            <a:spLocks noGrp="1"/>
          </p:cNvSpPr>
          <p:nvPr>
            <p:ph type="title"/>
          </p:nvPr>
        </p:nvSpPr>
        <p:spPr/>
        <p:txBody>
          <a:bodyPr>
            <a:normAutofit fontScale="90000"/>
          </a:bodyPr>
          <a:lstStyle/>
          <a:p>
            <a:r>
              <a:rPr lang="en-GB" dirty="0"/>
              <a:t>What arguments do deniers make?</a:t>
            </a:r>
          </a:p>
        </p:txBody>
      </p:sp>
      <p:sp>
        <p:nvSpPr>
          <p:cNvPr id="3" name="Content Placeholder 2">
            <a:extLst>
              <a:ext uri="{FF2B5EF4-FFF2-40B4-BE49-F238E27FC236}">
                <a16:creationId xmlns:a16="http://schemas.microsoft.com/office/drawing/2014/main" id="{A5F83EF9-952A-E3E9-0C54-3E63F6208211}"/>
              </a:ext>
            </a:extLst>
          </p:cNvPr>
          <p:cNvSpPr>
            <a:spLocks noGrp="1"/>
          </p:cNvSpPr>
          <p:nvPr>
            <p:ph idx="1"/>
          </p:nvPr>
        </p:nvSpPr>
        <p:spPr/>
        <p:txBody>
          <a:bodyPr>
            <a:normAutofit fontScale="77500" lnSpcReduction="20000"/>
          </a:bodyPr>
          <a:lstStyle/>
          <a:p>
            <a:r>
              <a:rPr lang="en-GB" sz="2800" b="1" kern="100" dirty="0">
                <a:effectLst/>
                <a:ea typeface="DengXian" panose="02010600030101010101" pitchFamily="2" charset="-122"/>
                <a:cs typeface="Arial" panose="020B0604020202020204" pitchFamily="34" charset="0"/>
              </a:rPr>
              <a:t>‘Victors’ justice’ at Nuremberg, innocent Germans were put on trial, and torture was used to elicit confessions, led by Jewish investigators.</a:t>
            </a:r>
          </a:p>
          <a:p>
            <a:r>
              <a:rPr lang="en-GB" sz="2800" b="1" dirty="0"/>
              <a:t>Germans were the real victims, the real crimes against civilisation were carried out by the Allies</a:t>
            </a:r>
          </a:p>
          <a:p>
            <a:pPr marL="457200" indent="-457200">
              <a:buFont typeface="Arial" panose="020B0604020202020204" pitchFamily="34" charset="0"/>
              <a:buChar char="•"/>
            </a:pPr>
            <a:r>
              <a:rPr lang="en-GB" sz="2800" dirty="0"/>
              <a:t>Bombings of Hamburg, Dresden and other cities</a:t>
            </a:r>
          </a:p>
          <a:p>
            <a:pPr marL="457200" indent="-457200">
              <a:buFont typeface="Arial" panose="020B0604020202020204" pitchFamily="34" charset="0"/>
              <a:buChar char="•"/>
            </a:pPr>
            <a:r>
              <a:rPr lang="en-GB" sz="2800" dirty="0"/>
              <a:t>Wartime starvation</a:t>
            </a:r>
          </a:p>
          <a:p>
            <a:pPr marL="457200" indent="-457200">
              <a:buFont typeface="Arial" panose="020B0604020202020204" pitchFamily="34" charset="0"/>
              <a:buChar char="•"/>
            </a:pPr>
            <a:r>
              <a:rPr lang="en-GB" sz="2800" dirty="0"/>
              <a:t>Occupation by Soviets/Allies at end of War</a:t>
            </a:r>
          </a:p>
          <a:p>
            <a:pPr marL="457200" indent="-457200">
              <a:buFont typeface="Arial" panose="020B0604020202020204" pitchFamily="34" charset="0"/>
              <a:buChar char="•"/>
            </a:pPr>
            <a:r>
              <a:rPr lang="en-GB" sz="2800" dirty="0"/>
              <a:t>Postwar Germany forced to accept responsibility as condition of readmission to international community</a:t>
            </a:r>
          </a:p>
        </p:txBody>
      </p:sp>
    </p:spTree>
    <p:extLst>
      <p:ext uri="{BB962C8B-B14F-4D97-AF65-F5344CB8AC3E}">
        <p14:creationId xmlns:p14="http://schemas.microsoft.com/office/powerpoint/2010/main" val="5196787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2CAFCB-56D1-5B80-9059-ACB8AF31FC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9065EA-A6CA-E6F3-49EE-5F756858D8E4}"/>
              </a:ext>
            </a:extLst>
          </p:cNvPr>
          <p:cNvSpPr>
            <a:spLocks noGrp="1"/>
          </p:cNvSpPr>
          <p:nvPr>
            <p:ph type="title"/>
          </p:nvPr>
        </p:nvSpPr>
        <p:spPr/>
        <p:txBody>
          <a:bodyPr>
            <a:normAutofit fontScale="90000"/>
          </a:bodyPr>
          <a:lstStyle/>
          <a:p>
            <a:r>
              <a:rPr lang="en-GB" dirty="0"/>
              <a:t>What arguments do deniers make?</a:t>
            </a:r>
          </a:p>
        </p:txBody>
      </p:sp>
      <p:sp>
        <p:nvSpPr>
          <p:cNvPr id="3" name="Content Placeholder 2">
            <a:extLst>
              <a:ext uri="{FF2B5EF4-FFF2-40B4-BE49-F238E27FC236}">
                <a16:creationId xmlns:a16="http://schemas.microsoft.com/office/drawing/2014/main" id="{C1717826-1070-DA88-70BF-B131BA05E32B}"/>
              </a:ext>
            </a:extLst>
          </p:cNvPr>
          <p:cNvSpPr>
            <a:spLocks noGrp="1"/>
          </p:cNvSpPr>
          <p:nvPr>
            <p:ph idx="1"/>
          </p:nvPr>
        </p:nvSpPr>
        <p:spPr/>
        <p:txBody>
          <a:bodyPr>
            <a:normAutofit/>
          </a:bodyPr>
          <a:lstStyle/>
          <a:p>
            <a:r>
              <a:rPr lang="en-GB" dirty="0"/>
              <a:t>All war is bad and wrongs on both sides are equal</a:t>
            </a:r>
          </a:p>
          <a:p>
            <a:pPr marL="457200" indent="-457200">
              <a:buFont typeface="Arial" panose="020B0604020202020204" pitchFamily="34" charset="0"/>
              <a:buChar char="•"/>
            </a:pPr>
            <a:r>
              <a:rPr lang="en-GB" dirty="0" err="1"/>
              <a:t>Faurisson</a:t>
            </a:r>
            <a:r>
              <a:rPr lang="en-GB" dirty="0"/>
              <a:t> (1986) – ‘War is terrible. People do awful things in wars. All sides are guilty’.</a:t>
            </a:r>
          </a:p>
          <a:p>
            <a:endParaRPr lang="en-GB" dirty="0"/>
          </a:p>
        </p:txBody>
      </p:sp>
    </p:spTree>
    <p:extLst>
      <p:ext uri="{BB962C8B-B14F-4D97-AF65-F5344CB8AC3E}">
        <p14:creationId xmlns:p14="http://schemas.microsoft.com/office/powerpoint/2010/main" val="42626488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6511D-9D49-066B-F801-A11BDE639648}"/>
              </a:ext>
            </a:extLst>
          </p:cNvPr>
          <p:cNvSpPr>
            <a:spLocks noGrp="1"/>
          </p:cNvSpPr>
          <p:nvPr>
            <p:ph type="title"/>
          </p:nvPr>
        </p:nvSpPr>
        <p:spPr/>
        <p:txBody>
          <a:bodyPr>
            <a:normAutofit fontScale="90000"/>
          </a:bodyPr>
          <a:lstStyle/>
          <a:p>
            <a:r>
              <a:rPr lang="en-GB" dirty="0"/>
              <a:t>Genocide denial and the law</a:t>
            </a:r>
          </a:p>
        </p:txBody>
      </p:sp>
      <p:sp>
        <p:nvSpPr>
          <p:cNvPr id="3" name="Content Placeholder 2">
            <a:extLst>
              <a:ext uri="{FF2B5EF4-FFF2-40B4-BE49-F238E27FC236}">
                <a16:creationId xmlns:a16="http://schemas.microsoft.com/office/drawing/2014/main" id="{9C42BFC1-855A-9BD2-B884-6801104D534A}"/>
              </a:ext>
            </a:extLst>
          </p:cNvPr>
          <p:cNvSpPr>
            <a:spLocks noGrp="1"/>
          </p:cNvSpPr>
          <p:nvPr>
            <p:ph idx="1"/>
          </p:nvPr>
        </p:nvSpPr>
        <p:spPr/>
        <p:txBody>
          <a:bodyPr>
            <a:normAutofit/>
          </a:bodyPr>
          <a:lstStyle/>
          <a:p>
            <a:r>
              <a:rPr lang="en-GB" dirty="0"/>
              <a:t>Several countries, especially in Europe, have laws against genocide denial (some specifically Holocaust denial)</a:t>
            </a:r>
          </a:p>
          <a:p>
            <a:r>
              <a:rPr lang="en-GB" dirty="0"/>
              <a:t>Controversial – why? </a:t>
            </a:r>
          </a:p>
        </p:txBody>
      </p:sp>
    </p:spTree>
    <p:extLst>
      <p:ext uri="{BB962C8B-B14F-4D97-AF65-F5344CB8AC3E}">
        <p14:creationId xmlns:p14="http://schemas.microsoft.com/office/powerpoint/2010/main" val="23389257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92F44-4939-46E1-2F59-1283AF306381}"/>
              </a:ext>
            </a:extLst>
          </p:cNvPr>
          <p:cNvSpPr>
            <a:spLocks noGrp="1"/>
          </p:cNvSpPr>
          <p:nvPr>
            <p:ph type="title"/>
          </p:nvPr>
        </p:nvSpPr>
        <p:spPr/>
        <p:txBody>
          <a:bodyPr>
            <a:normAutofit fontScale="90000"/>
          </a:bodyPr>
          <a:lstStyle/>
          <a:p>
            <a:r>
              <a:rPr lang="en-GB" dirty="0"/>
              <a:t>Genocide denial and the law</a:t>
            </a:r>
          </a:p>
        </p:txBody>
      </p:sp>
      <p:sp>
        <p:nvSpPr>
          <p:cNvPr id="3" name="Content Placeholder 2">
            <a:extLst>
              <a:ext uri="{FF2B5EF4-FFF2-40B4-BE49-F238E27FC236}">
                <a16:creationId xmlns:a16="http://schemas.microsoft.com/office/drawing/2014/main" id="{1C007A04-D012-CDF1-449F-E12B7F95B395}"/>
              </a:ext>
            </a:extLst>
          </p:cNvPr>
          <p:cNvSpPr>
            <a:spLocks noGrp="1"/>
          </p:cNvSpPr>
          <p:nvPr>
            <p:ph idx="1"/>
          </p:nvPr>
        </p:nvSpPr>
        <p:spPr/>
        <p:txBody>
          <a:bodyPr>
            <a:normAutofit/>
          </a:bodyPr>
          <a:lstStyle/>
          <a:p>
            <a:pPr>
              <a:lnSpc>
                <a:spcPct val="120000"/>
              </a:lnSpc>
              <a:spcBef>
                <a:spcPts val="0"/>
              </a:spcBef>
              <a:spcAft>
                <a:spcPts val="0"/>
              </a:spcAft>
            </a:pPr>
            <a:r>
              <a:rPr lang="en-GB" sz="2000" b="1" dirty="0"/>
              <a:t>Pro-criminalisation: </a:t>
            </a:r>
          </a:p>
          <a:p>
            <a:pPr>
              <a:lnSpc>
                <a:spcPct val="120000"/>
              </a:lnSpc>
              <a:spcBef>
                <a:spcPts val="0"/>
              </a:spcBef>
              <a:spcAft>
                <a:spcPts val="0"/>
              </a:spcAft>
            </a:pPr>
            <a:r>
              <a:rPr lang="en-GB" sz="2000" dirty="0"/>
              <a:t>Denial causes pain to Holocaust survivors</a:t>
            </a:r>
          </a:p>
          <a:p>
            <a:pPr>
              <a:lnSpc>
                <a:spcPct val="120000"/>
              </a:lnSpc>
              <a:spcBef>
                <a:spcPts val="0"/>
              </a:spcBef>
              <a:spcAft>
                <a:spcPts val="0"/>
              </a:spcAft>
            </a:pPr>
            <a:r>
              <a:rPr lang="en-GB" sz="2000" dirty="0"/>
              <a:t>Denial inculcates hatred</a:t>
            </a:r>
          </a:p>
          <a:p>
            <a:pPr>
              <a:lnSpc>
                <a:spcPct val="120000"/>
              </a:lnSpc>
              <a:spcBef>
                <a:spcPts val="0"/>
              </a:spcBef>
              <a:spcAft>
                <a:spcPts val="0"/>
              </a:spcAft>
            </a:pPr>
            <a:r>
              <a:rPr lang="en-GB" sz="2000" dirty="0"/>
              <a:t>Denial attempts to revive a dangerous political system. </a:t>
            </a:r>
          </a:p>
        </p:txBody>
      </p:sp>
    </p:spTree>
    <p:extLst>
      <p:ext uri="{BB962C8B-B14F-4D97-AF65-F5344CB8AC3E}">
        <p14:creationId xmlns:p14="http://schemas.microsoft.com/office/powerpoint/2010/main" val="19385254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80D74-E4A1-919F-3DFC-E84845D0C1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D6DB78-AE37-2304-C170-6C957E4A0BF2}"/>
              </a:ext>
            </a:extLst>
          </p:cNvPr>
          <p:cNvSpPr>
            <a:spLocks noGrp="1"/>
          </p:cNvSpPr>
          <p:nvPr>
            <p:ph type="title"/>
          </p:nvPr>
        </p:nvSpPr>
        <p:spPr/>
        <p:txBody>
          <a:bodyPr>
            <a:normAutofit fontScale="90000"/>
          </a:bodyPr>
          <a:lstStyle/>
          <a:p>
            <a:r>
              <a:rPr lang="en-GB" dirty="0"/>
              <a:t>Genocide denial and the law</a:t>
            </a:r>
          </a:p>
        </p:txBody>
      </p:sp>
      <p:sp>
        <p:nvSpPr>
          <p:cNvPr id="3" name="Content Placeholder 2">
            <a:extLst>
              <a:ext uri="{FF2B5EF4-FFF2-40B4-BE49-F238E27FC236}">
                <a16:creationId xmlns:a16="http://schemas.microsoft.com/office/drawing/2014/main" id="{4E46AB59-65CE-CDE3-4A42-5CD482E483F9}"/>
              </a:ext>
            </a:extLst>
          </p:cNvPr>
          <p:cNvSpPr>
            <a:spLocks noGrp="1"/>
          </p:cNvSpPr>
          <p:nvPr>
            <p:ph idx="1"/>
          </p:nvPr>
        </p:nvSpPr>
        <p:spPr/>
        <p:txBody>
          <a:bodyPr>
            <a:normAutofit/>
          </a:bodyPr>
          <a:lstStyle/>
          <a:p>
            <a:pPr>
              <a:lnSpc>
                <a:spcPct val="120000"/>
              </a:lnSpc>
              <a:spcBef>
                <a:spcPts val="0"/>
              </a:spcBef>
              <a:spcAft>
                <a:spcPts val="0"/>
              </a:spcAft>
            </a:pPr>
            <a:r>
              <a:rPr lang="en-GB" sz="2000" b="1" dirty="0"/>
              <a:t>Anti-criminalisation:</a:t>
            </a:r>
          </a:p>
          <a:p>
            <a:pPr>
              <a:lnSpc>
                <a:spcPct val="120000"/>
              </a:lnSpc>
              <a:spcBef>
                <a:spcPts val="0"/>
              </a:spcBef>
              <a:spcAft>
                <a:spcPts val="0"/>
              </a:spcAft>
            </a:pPr>
            <a:r>
              <a:rPr lang="en-GB" sz="2000" dirty="0"/>
              <a:t>Creates sympathy for people charged with violating these laws</a:t>
            </a:r>
          </a:p>
          <a:p>
            <a:pPr>
              <a:lnSpc>
                <a:spcPct val="120000"/>
              </a:lnSpc>
              <a:spcBef>
                <a:spcPts val="0"/>
              </a:spcBef>
              <a:spcAft>
                <a:spcPts val="0"/>
              </a:spcAft>
            </a:pPr>
            <a:r>
              <a:rPr lang="en-GB" sz="2000" dirty="0"/>
              <a:t>Ineffective - deniers claim the legislation violates their freedom of speech. </a:t>
            </a:r>
          </a:p>
          <a:p>
            <a:pPr>
              <a:lnSpc>
                <a:spcPct val="120000"/>
              </a:lnSpc>
              <a:spcBef>
                <a:spcPts val="0"/>
              </a:spcBef>
              <a:spcAft>
                <a:spcPts val="0"/>
              </a:spcAft>
            </a:pPr>
            <a:r>
              <a:rPr lang="en-GB" sz="2000" dirty="0"/>
              <a:t>Existence of such laws suggests that denial cannot be adequately fought by appeals to historical evidence and documentation. </a:t>
            </a:r>
          </a:p>
          <a:p>
            <a:pPr>
              <a:lnSpc>
                <a:spcPct val="120000"/>
              </a:lnSpc>
              <a:spcBef>
                <a:spcPts val="0"/>
              </a:spcBef>
              <a:spcAft>
                <a:spcPts val="0"/>
              </a:spcAft>
            </a:pPr>
            <a:r>
              <a:rPr lang="en-GB" sz="2000" dirty="0"/>
              <a:t>Some opponents make exception for places e.g. Germany, Austria, where denial could have a unique resonance</a:t>
            </a:r>
          </a:p>
        </p:txBody>
      </p:sp>
    </p:spTree>
    <p:extLst>
      <p:ext uri="{BB962C8B-B14F-4D97-AF65-F5344CB8AC3E}">
        <p14:creationId xmlns:p14="http://schemas.microsoft.com/office/powerpoint/2010/main" val="40424132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E2CA97-BD24-C6F3-1363-3495BCB6E7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FB3D60-CB88-EC6B-5229-FEBFE940FB70}"/>
              </a:ext>
            </a:extLst>
          </p:cNvPr>
          <p:cNvSpPr>
            <a:spLocks noGrp="1"/>
          </p:cNvSpPr>
          <p:nvPr>
            <p:ph type="title"/>
          </p:nvPr>
        </p:nvSpPr>
        <p:spPr/>
        <p:txBody>
          <a:bodyPr>
            <a:normAutofit fontScale="90000"/>
          </a:bodyPr>
          <a:lstStyle/>
          <a:p>
            <a:r>
              <a:rPr lang="en-GB" dirty="0"/>
              <a:t>Genocide denial and the law</a:t>
            </a:r>
          </a:p>
        </p:txBody>
      </p:sp>
      <p:sp>
        <p:nvSpPr>
          <p:cNvPr id="3" name="Content Placeholder 2">
            <a:extLst>
              <a:ext uri="{FF2B5EF4-FFF2-40B4-BE49-F238E27FC236}">
                <a16:creationId xmlns:a16="http://schemas.microsoft.com/office/drawing/2014/main" id="{510E956F-C4B8-5B2C-2B0E-1756365D287A}"/>
              </a:ext>
            </a:extLst>
          </p:cNvPr>
          <p:cNvSpPr>
            <a:spLocks noGrp="1"/>
          </p:cNvSpPr>
          <p:nvPr>
            <p:ph idx="1"/>
          </p:nvPr>
        </p:nvSpPr>
        <p:spPr/>
        <p:txBody>
          <a:bodyPr>
            <a:normAutofit/>
          </a:bodyPr>
          <a:lstStyle/>
          <a:p>
            <a:r>
              <a:rPr lang="en-GB" sz="3200" dirty="0"/>
              <a:t>Several countries have taken genocide deniers to court.</a:t>
            </a:r>
          </a:p>
          <a:p>
            <a:r>
              <a:rPr lang="en-GB" sz="3200" dirty="0"/>
              <a:t>2005 David Irving convicted by Austrian court for Holocaust denial through denying the existence of gas chambers. </a:t>
            </a:r>
          </a:p>
          <a:p>
            <a:r>
              <a:rPr lang="en-GB" sz="3200" dirty="0"/>
              <a:t>Sentenced to 3 years in jail and released after 11 months.</a:t>
            </a:r>
          </a:p>
        </p:txBody>
      </p:sp>
    </p:spTree>
    <p:extLst>
      <p:ext uri="{BB962C8B-B14F-4D97-AF65-F5344CB8AC3E}">
        <p14:creationId xmlns:p14="http://schemas.microsoft.com/office/powerpoint/2010/main" val="14925483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843B7-C11D-B3D2-61D9-EB2A173126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6689A4-24E7-4DE0-195E-100051E45D41}"/>
              </a:ext>
            </a:extLst>
          </p:cNvPr>
          <p:cNvSpPr>
            <a:spLocks noGrp="1"/>
          </p:cNvSpPr>
          <p:nvPr>
            <p:ph type="title"/>
          </p:nvPr>
        </p:nvSpPr>
        <p:spPr/>
        <p:txBody>
          <a:bodyPr>
            <a:normAutofit fontScale="90000"/>
          </a:bodyPr>
          <a:lstStyle/>
          <a:p>
            <a:r>
              <a:rPr lang="en-GB" dirty="0"/>
              <a:t>Genocide denial and the law</a:t>
            </a:r>
          </a:p>
        </p:txBody>
      </p:sp>
      <p:sp>
        <p:nvSpPr>
          <p:cNvPr id="3" name="Content Placeholder 2">
            <a:extLst>
              <a:ext uri="{FF2B5EF4-FFF2-40B4-BE49-F238E27FC236}">
                <a16:creationId xmlns:a16="http://schemas.microsoft.com/office/drawing/2014/main" id="{7E13D8A0-330C-4A4A-C41D-4D1175F8603C}"/>
              </a:ext>
            </a:extLst>
          </p:cNvPr>
          <p:cNvSpPr>
            <a:spLocks noGrp="1"/>
          </p:cNvSpPr>
          <p:nvPr>
            <p:ph idx="1"/>
          </p:nvPr>
        </p:nvSpPr>
        <p:spPr/>
        <p:txBody>
          <a:bodyPr>
            <a:normAutofit fontScale="92500" lnSpcReduction="10000"/>
          </a:bodyPr>
          <a:lstStyle/>
          <a:p>
            <a:r>
              <a:rPr lang="en-GB" sz="2400" dirty="0"/>
              <a:t>Irving v. Lipstadt (2000): Irving sued Deborah Lipstadt in England and Wales for libel</a:t>
            </a:r>
          </a:p>
          <a:p>
            <a:r>
              <a:rPr lang="en-GB" sz="2400" dirty="0"/>
              <a:t>In </a:t>
            </a:r>
            <a:r>
              <a:rPr lang="en-GB" sz="2400" i="1" dirty="0"/>
              <a:t>Denying the Holocaust </a:t>
            </a:r>
            <a:r>
              <a:rPr lang="en-GB" sz="2400" dirty="0"/>
              <a:t>she accused him of genocide denial, and pointed to his links with neo-fascist figures/movements.</a:t>
            </a:r>
          </a:p>
          <a:p>
            <a:r>
              <a:rPr lang="en-GB" sz="2400" dirty="0"/>
              <a:t>She stated he knowingly manipulated and fabricated historical data</a:t>
            </a:r>
          </a:p>
          <a:p>
            <a:r>
              <a:rPr lang="en-GB" sz="2400" dirty="0"/>
              <a:t>Prominent historians e.g. Richard Evans were key witnesses – Evans described Irving’s scholarship as a ‘tissue of lies’.</a:t>
            </a:r>
          </a:p>
          <a:p>
            <a:r>
              <a:rPr lang="en-GB" sz="2400" dirty="0"/>
              <a:t>350-page judgement rejected Irving’s case and identified he had made 19 specific misrepresentations that amounted to genocide denial.</a:t>
            </a:r>
          </a:p>
        </p:txBody>
      </p:sp>
    </p:spTree>
    <p:extLst>
      <p:ext uri="{BB962C8B-B14F-4D97-AF65-F5344CB8AC3E}">
        <p14:creationId xmlns:p14="http://schemas.microsoft.com/office/powerpoint/2010/main" val="4573005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6D76D-15A9-3574-B876-E48598D6F1AF}"/>
              </a:ext>
            </a:extLst>
          </p:cNvPr>
          <p:cNvSpPr>
            <a:spLocks noGrp="1"/>
          </p:cNvSpPr>
          <p:nvPr>
            <p:ph type="title"/>
          </p:nvPr>
        </p:nvSpPr>
        <p:spPr/>
        <p:txBody>
          <a:bodyPr>
            <a:normAutofit/>
          </a:bodyPr>
          <a:lstStyle/>
          <a:p>
            <a:r>
              <a:rPr lang="en-GB" dirty="0"/>
              <a:t>Consequences of denial</a:t>
            </a:r>
          </a:p>
        </p:txBody>
      </p:sp>
      <p:sp>
        <p:nvSpPr>
          <p:cNvPr id="3" name="Content Placeholder 2">
            <a:extLst>
              <a:ext uri="{FF2B5EF4-FFF2-40B4-BE49-F238E27FC236}">
                <a16:creationId xmlns:a16="http://schemas.microsoft.com/office/drawing/2014/main" id="{13CD47AD-D3F9-E3DA-EFB3-92F50466D21F}"/>
              </a:ext>
            </a:extLst>
          </p:cNvPr>
          <p:cNvSpPr>
            <a:spLocks noGrp="1"/>
          </p:cNvSpPr>
          <p:nvPr>
            <p:ph idx="1"/>
          </p:nvPr>
        </p:nvSpPr>
        <p:spPr/>
        <p:txBody>
          <a:bodyPr>
            <a:normAutofit fontScale="92500" lnSpcReduction="20000"/>
          </a:bodyPr>
          <a:lstStyle/>
          <a:p>
            <a:pPr>
              <a:lnSpc>
                <a:spcPct val="115000"/>
              </a:lnSpc>
              <a:spcAft>
                <a:spcPts val="800"/>
              </a:spcAft>
            </a:pPr>
            <a:r>
              <a:rPr lang="en-GB" sz="2800" kern="100" dirty="0">
                <a:effectLst/>
                <a:latin typeface="Aptos" panose="020B0004020202020204" pitchFamily="34" charset="0"/>
                <a:ea typeface="DengXian" panose="02010600030101010101" pitchFamily="2" charset="-122"/>
                <a:cs typeface="Arial" panose="020B0604020202020204" pitchFamily="34" charset="0"/>
              </a:rPr>
              <a:t>Rehabilitating the reputations of neo-fascist and far right extremist political ideologies.</a:t>
            </a:r>
          </a:p>
          <a:p>
            <a:pPr>
              <a:lnSpc>
                <a:spcPct val="115000"/>
              </a:lnSpc>
              <a:spcAft>
                <a:spcPts val="800"/>
              </a:spcAft>
            </a:pPr>
            <a:r>
              <a:rPr lang="en-GB" sz="2800" kern="100" dirty="0">
                <a:effectLst/>
                <a:latin typeface="Aptos" panose="020B0004020202020204" pitchFamily="34" charset="0"/>
                <a:ea typeface="DengXian" panose="02010600030101010101" pitchFamily="2" charset="-122"/>
                <a:cs typeface="Arial" panose="020B0604020202020204" pitchFamily="34" charset="0"/>
              </a:rPr>
              <a:t>Denial enables white supremacists to promote the idea without having to justify or defend the Holocaust.</a:t>
            </a:r>
          </a:p>
          <a:p>
            <a:pPr>
              <a:lnSpc>
                <a:spcPct val="115000"/>
              </a:lnSpc>
              <a:spcAft>
                <a:spcPts val="800"/>
              </a:spcAft>
            </a:pPr>
            <a:r>
              <a:rPr lang="en-GB" sz="2800" kern="100" dirty="0">
                <a:latin typeface="Aptos" panose="020B0004020202020204" pitchFamily="34" charset="0"/>
                <a:ea typeface="DengXian" panose="02010600030101010101" pitchFamily="2" charset="-122"/>
                <a:cs typeface="Arial" panose="020B0604020202020204" pitchFamily="34" charset="0"/>
              </a:rPr>
              <a:t>Rehabilitating perpetrators and recasting victims as aggressors?</a:t>
            </a:r>
          </a:p>
          <a:p>
            <a:pPr>
              <a:lnSpc>
                <a:spcPct val="115000"/>
              </a:lnSpc>
              <a:spcAft>
                <a:spcPts val="800"/>
              </a:spcAft>
            </a:pPr>
            <a:r>
              <a:rPr lang="en-GB" sz="2800" kern="100" dirty="0">
                <a:effectLst/>
                <a:latin typeface="Aptos" panose="020B0004020202020204" pitchFamily="34" charset="0"/>
                <a:ea typeface="DengXian" panose="02010600030101010101" pitchFamily="2" charset="-122"/>
                <a:cs typeface="Arial" panose="020B0604020202020204" pitchFamily="34" charset="0"/>
              </a:rPr>
              <a:t>Allowing impunity</a:t>
            </a:r>
          </a:p>
          <a:p>
            <a:pPr>
              <a:lnSpc>
                <a:spcPct val="115000"/>
              </a:lnSpc>
              <a:spcAft>
                <a:spcPts val="800"/>
              </a:spcAft>
            </a:pPr>
            <a:r>
              <a:rPr lang="en-GB" sz="2800" kern="100" dirty="0">
                <a:latin typeface="Aptos" panose="020B0004020202020204" pitchFamily="34" charset="0"/>
                <a:ea typeface="DengXian" panose="02010600030101010101" pitchFamily="2" charset="-122"/>
                <a:cs typeface="Arial" panose="020B0604020202020204" pitchFamily="34" charset="0"/>
              </a:rPr>
              <a:t>Harms survivors and </a:t>
            </a:r>
            <a:r>
              <a:rPr lang="en-GB" sz="2800" kern="100">
                <a:latin typeface="Aptos" panose="020B0004020202020204" pitchFamily="34" charset="0"/>
                <a:ea typeface="DengXian" panose="02010600030101010101" pitchFamily="2" charset="-122"/>
                <a:cs typeface="Arial" panose="020B0604020202020204" pitchFamily="34" charset="0"/>
              </a:rPr>
              <a:t>hinders healing</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694997077"/>
      </p:ext>
    </p:extLst>
  </p:cSld>
  <p:clrMapOvr>
    <a:masterClrMapping/>
  </p:clrMapOvr>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2691</Words>
  <Application>Microsoft Office PowerPoint</Application>
  <PresentationFormat>Widescreen</PresentationFormat>
  <Paragraphs>219</Paragraphs>
  <Slides>44</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DengXian</vt:lpstr>
      <vt:lpstr>Aptos</vt:lpstr>
      <vt:lpstr>Arial</vt:lpstr>
      <vt:lpstr>Franklin Gothic Demi Cond</vt:lpstr>
      <vt:lpstr>Franklin Gothic Medium</vt:lpstr>
      <vt:lpstr>Wingdings</vt:lpstr>
      <vt:lpstr>JuxtaposeVTI</vt:lpstr>
      <vt:lpstr>HPHI4903: Pathways to evil</vt:lpstr>
      <vt:lpstr>CONTENT NOTE</vt:lpstr>
      <vt:lpstr>This session</vt:lpstr>
      <vt:lpstr>REVIEW</vt:lpstr>
      <vt:lpstr>Genocide memorialization and denial</vt:lpstr>
      <vt:lpstr>Memory and history</vt:lpstr>
      <vt:lpstr>Memory and history</vt:lpstr>
      <vt:lpstr>Historical memory in Germany</vt:lpstr>
      <vt:lpstr>Historical memory in Germany</vt:lpstr>
      <vt:lpstr>Historical memory in Germany</vt:lpstr>
      <vt:lpstr>Historical memory in Germany</vt:lpstr>
      <vt:lpstr>The Historikerstreit (Historians’ Debate)</vt:lpstr>
      <vt:lpstr>Historical memory in Germany</vt:lpstr>
      <vt:lpstr>Historical memory in Germany</vt:lpstr>
      <vt:lpstr>Historical Memory in Germany</vt:lpstr>
      <vt:lpstr>Historical Memory in Germany</vt:lpstr>
      <vt:lpstr>Historical Memory in Germany</vt:lpstr>
      <vt:lpstr>Historical Memory in Germany</vt:lpstr>
      <vt:lpstr>Moving forward?</vt:lpstr>
      <vt:lpstr>How does historical memory change over generations?</vt:lpstr>
      <vt:lpstr>How does historical memory change over generations?</vt:lpstr>
      <vt:lpstr>Why do people deny genocide?</vt:lpstr>
      <vt:lpstr>PowerPoint Presentation</vt:lpstr>
      <vt:lpstr>The final stage of genocide (Stanton, 1996)</vt:lpstr>
      <vt:lpstr>Genocide denial</vt:lpstr>
      <vt:lpstr>Genocide denial</vt:lpstr>
      <vt:lpstr>‘Academic’ denialism</vt:lpstr>
      <vt:lpstr>‘Academic’ Denialism</vt:lpstr>
      <vt:lpstr>‘soft’ denial</vt:lpstr>
      <vt:lpstr>What arguments do deniers make?</vt:lpstr>
      <vt:lpstr>What arguments do deniers make?</vt:lpstr>
      <vt:lpstr>What arguments do deniers make?</vt:lpstr>
      <vt:lpstr>What arguments do deniers make?</vt:lpstr>
      <vt:lpstr>What arguments do deniers make?</vt:lpstr>
      <vt:lpstr>What arguments do deniers make?</vt:lpstr>
      <vt:lpstr>What arguments do deniers make?</vt:lpstr>
      <vt:lpstr>What arguments do deniers make?</vt:lpstr>
      <vt:lpstr>What arguments do deniers make?</vt:lpstr>
      <vt:lpstr>Genocide denial and the law</vt:lpstr>
      <vt:lpstr>Genocide denial and the law</vt:lpstr>
      <vt:lpstr>Genocide denial and the law</vt:lpstr>
      <vt:lpstr>Genocide denial and the law</vt:lpstr>
      <vt:lpstr>Genocide denial and the law</vt:lpstr>
      <vt:lpstr>Consequences of denial</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11</cp:revision>
  <dcterms:created xsi:type="dcterms:W3CDTF">2025-01-11T12:39:22Z</dcterms:created>
  <dcterms:modified xsi:type="dcterms:W3CDTF">2026-06-24T08:21:27Z</dcterms:modified>
</cp:coreProperties>
</file>