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6" d="100"/>
          <a:sy n="126" d="100"/>
        </p:scale>
        <p:origin x="-119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C3715FD-9F88-4379-996B-621EAEE9DA53}"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2693417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3715FD-9F88-4379-996B-621EAEE9DA53}"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1139403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3715FD-9F88-4379-996B-621EAEE9DA53}"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4279659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C3715FD-9F88-4379-996B-621EAEE9DA53}" type="datetimeFigureOut">
              <a:rPr lang="en-GB" smtClean="0"/>
              <a:t>28/10/2014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1757819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C3715FD-9F88-4379-996B-621EAEE9DA53}" type="datetimeFigureOut">
              <a:rPr lang="en-GB" smtClean="0"/>
              <a:t>28/10/2014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831116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C3715FD-9F88-4379-996B-621EAEE9DA53}" type="datetimeFigureOut">
              <a:rPr lang="en-GB" smtClean="0"/>
              <a:t>28/10/2014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3625851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3715FD-9F88-4379-996B-621EAEE9DA53}" type="datetimeFigureOut">
              <a:rPr lang="en-GB" smtClean="0"/>
              <a:t>28/10/2014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2975111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3715FD-9F88-4379-996B-621EAEE9DA53}" type="datetimeFigureOut">
              <a:rPr lang="en-GB" smtClean="0"/>
              <a:t>28/10/2014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27301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3715FD-9F88-4379-996B-621EAEE9DA53}" type="datetimeFigureOut">
              <a:rPr lang="en-GB" smtClean="0"/>
              <a:t>28/10/2014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856548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3715FD-9F88-4379-996B-621EAEE9DA53}"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378661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3715FD-9F88-4379-996B-621EAEE9DA53}"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1864991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3715FD-9F88-4379-996B-621EAEE9DA53}" type="datetimeFigureOut">
              <a:rPr lang="en-GB" smtClean="0"/>
              <a:t>28/10/2014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0B95AB-5C26-4F79-BB20-8C210E611C98}" type="slidenum">
              <a:rPr lang="en-GB" smtClean="0"/>
              <a:t>‹#›</a:t>
            </a:fld>
            <a:endParaRPr lang="en-GB"/>
          </a:p>
        </p:txBody>
      </p:sp>
    </p:spTree>
    <p:extLst>
      <p:ext uri="{BB962C8B-B14F-4D97-AF65-F5344CB8AC3E}">
        <p14:creationId xmlns:p14="http://schemas.microsoft.com/office/powerpoint/2010/main" val="606988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Functions</a:t>
            </a:r>
            <a:endParaRPr lang="en-GB" dirty="0"/>
          </a:p>
        </p:txBody>
      </p:sp>
      <p:sp>
        <p:nvSpPr>
          <p:cNvPr id="3" name="Subtitle 2"/>
          <p:cNvSpPr>
            <a:spLocks noGrp="1"/>
          </p:cNvSpPr>
          <p:nvPr>
            <p:ph type="subTitle" idx="1"/>
          </p:nvPr>
        </p:nvSpPr>
        <p:spPr/>
        <p:txBody>
          <a:bodyPr/>
          <a:lstStyle/>
          <a:p>
            <a:r>
              <a:rPr lang="en-GB" dirty="0" smtClean="0"/>
              <a:t>Tim Bashford</a:t>
            </a:r>
            <a:endParaRPr lang="en-GB" dirty="0"/>
          </a:p>
        </p:txBody>
      </p:sp>
    </p:spTree>
    <p:extLst>
      <p:ext uri="{BB962C8B-B14F-4D97-AF65-F5344CB8AC3E}">
        <p14:creationId xmlns:p14="http://schemas.microsoft.com/office/powerpoint/2010/main" val="4179866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function?</a:t>
            </a:r>
            <a:endParaRPr lang="en-GB" dirty="0"/>
          </a:p>
        </p:txBody>
      </p:sp>
      <p:sp>
        <p:nvSpPr>
          <p:cNvPr id="3" name="Content Placeholder 2"/>
          <p:cNvSpPr>
            <a:spLocks noGrp="1"/>
          </p:cNvSpPr>
          <p:nvPr>
            <p:ph idx="1"/>
          </p:nvPr>
        </p:nvSpPr>
        <p:spPr/>
        <p:txBody>
          <a:bodyPr/>
          <a:lstStyle/>
          <a:p>
            <a:r>
              <a:rPr lang="en-GB" dirty="0" smtClean="0"/>
              <a:t>Used to encapsulate a task.</a:t>
            </a:r>
          </a:p>
          <a:p>
            <a:pPr lvl="1"/>
            <a:r>
              <a:rPr lang="en-GB" dirty="0" smtClean="0"/>
              <a:t>A chunk of functionality broken off, which can be accessed by the rest of your code.</a:t>
            </a:r>
          </a:p>
          <a:p>
            <a:r>
              <a:rPr lang="en-GB" dirty="0" smtClean="0"/>
              <a:t>Breaks our code into logical units.</a:t>
            </a:r>
          </a:p>
          <a:p>
            <a:pPr lvl="1"/>
            <a:r>
              <a:rPr lang="en-GB" dirty="0" smtClean="0"/>
              <a:t>Functions can be accessed from other places in our program.</a:t>
            </a:r>
          </a:p>
          <a:p>
            <a:pPr lvl="1"/>
            <a:r>
              <a:rPr lang="en-GB" dirty="0" smtClean="0"/>
              <a:t>Does not return to </a:t>
            </a:r>
            <a:r>
              <a:rPr lang="en-GB" dirty="0" err="1" smtClean="0"/>
              <a:t>goto</a:t>
            </a:r>
            <a:r>
              <a:rPr lang="en-GB" dirty="0" smtClean="0"/>
              <a:t>; we always know the finite list of points from which a function was called.</a:t>
            </a:r>
          </a:p>
        </p:txBody>
      </p:sp>
    </p:spTree>
    <p:extLst>
      <p:ext uri="{BB962C8B-B14F-4D97-AF65-F5344CB8AC3E}">
        <p14:creationId xmlns:p14="http://schemas.microsoft.com/office/powerpoint/2010/main" val="2610901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Underpinning</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Functions exist in maths.</a:t>
            </a:r>
          </a:p>
          <a:p>
            <a:r>
              <a:rPr lang="en-GB" dirty="0" smtClean="0"/>
              <a:t>Some of you may be familiar with f(x).  For example:</a:t>
            </a:r>
          </a:p>
          <a:p>
            <a:pPr marL="0" indent="0" algn="ctr">
              <a:buNone/>
            </a:pPr>
            <a:r>
              <a:rPr lang="en-GB" dirty="0" smtClean="0"/>
              <a:t>f(x) = 2x + 4</a:t>
            </a:r>
            <a:endParaRPr lang="en-GB" dirty="0"/>
          </a:p>
          <a:p>
            <a:r>
              <a:rPr lang="en-GB" dirty="0" smtClean="0"/>
              <a:t>We can plug values in to this function.  If we say x is 5:</a:t>
            </a:r>
          </a:p>
          <a:p>
            <a:pPr marL="0" indent="0" algn="ctr">
              <a:buNone/>
            </a:pPr>
            <a:r>
              <a:rPr lang="en-GB" dirty="0" smtClean="0"/>
              <a:t>F(5) = 2*5 + 4</a:t>
            </a:r>
          </a:p>
          <a:p>
            <a:pPr marL="0" indent="0" algn="ctr">
              <a:buNone/>
            </a:pPr>
            <a:r>
              <a:rPr lang="en-GB" dirty="0" smtClean="0"/>
              <a:t>= 14</a:t>
            </a:r>
          </a:p>
          <a:p>
            <a:r>
              <a:rPr lang="en-GB" dirty="0" smtClean="0"/>
              <a:t>This is the basis for functions in computing, but is far from the whole story.</a:t>
            </a:r>
          </a:p>
        </p:txBody>
      </p:sp>
    </p:spTree>
    <p:extLst>
      <p:ext uri="{BB962C8B-B14F-4D97-AF65-F5344CB8AC3E}">
        <p14:creationId xmlns:p14="http://schemas.microsoft.com/office/powerpoint/2010/main" val="3130580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Rationale</a:t>
            </a:r>
            <a:endParaRPr lang="en-GB" dirty="0"/>
          </a:p>
        </p:txBody>
      </p:sp>
      <p:sp>
        <p:nvSpPr>
          <p:cNvPr id="3" name="Content Placeholder 2"/>
          <p:cNvSpPr>
            <a:spLocks noGrp="1"/>
          </p:cNvSpPr>
          <p:nvPr>
            <p:ph idx="1"/>
          </p:nvPr>
        </p:nvSpPr>
        <p:spPr/>
        <p:txBody>
          <a:bodyPr/>
          <a:lstStyle/>
          <a:p>
            <a:r>
              <a:rPr lang="en-GB" dirty="0" smtClean="0"/>
              <a:t>Permits us to break our program up to be more logical and easier to read.</a:t>
            </a:r>
          </a:p>
          <a:p>
            <a:r>
              <a:rPr lang="en-GB" dirty="0" smtClean="0"/>
              <a:t>Makes our code reusable.</a:t>
            </a:r>
          </a:p>
          <a:p>
            <a:r>
              <a:rPr lang="en-GB" dirty="0" smtClean="0"/>
              <a:t>Lets us test small part of our code independently.</a:t>
            </a:r>
          </a:p>
          <a:p>
            <a:r>
              <a:rPr lang="en-GB" dirty="0" smtClean="0"/>
              <a:t>Keeps our code clean.</a:t>
            </a:r>
          </a:p>
          <a:p>
            <a:r>
              <a:rPr lang="en-GB" dirty="0" smtClean="0"/>
              <a:t>Lets multiple people work on the same program simultaneously.</a:t>
            </a:r>
            <a:endParaRPr lang="en-GB" dirty="0"/>
          </a:p>
        </p:txBody>
      </p:sp>
    </p:spTree>
    <p:extLst>
      <p:ext uri="{BB962C8B-B14F-4D97-AF65-F5344CB8AC3E}">
        <p14:creationId xmlns:p14="http://schemas.microsoft.com/office/powerpoint/2010/main" val="1255705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functions</a:t>
            </a:r>
            <a:endParaRPr lang="en-GB" dirty="0"/>
          </a:p>
        </p:txBody>
      </p:sp>
      <p:sp>
        <p:nvSpPr>
          <p:cNvPr id="3" name="Content Placeholder 2"/>
          <p:cNvSpPr>
            <a:spLocks noGrp="1"/>
          </p:cNvSpPr>
          <p:nvPr>
            <p:ph idx="1"/>
          </p:nvPr>
        </p:nvSpPr>
        <p:spPr/>
        <p:txBody>
          <a:bodyPr/>
          <a:lstStyle/>
          <a:p>
            <a:r>
              <a:rPr lang="en-GB" dirty="0" smtClean="0"/>
              <a:t>Actually far easier than they sound.</a:t>
            </a:r>
          </a:p>
          <a:p>
            <a:r>
              <a:rPr lang="en-GB" dirty="0" smtClean="0"/>
              <a:t>Fundamentally, you break code into chunks, and then call those chunks as you need them.</a:t>
            </a:r>
          </a:p>
          <a:p>
            <a:r>
              <a:rPr lang="en-GB" dirty="0" smtClean="0"/>
              <a:t>These chunks should be logical – think in terms of a piece of code you might want to reuse.</a:t>
            </a:r>
          </a:p>
          <a:p>
            <a:pPr lvl="1"/>
            <a:r>
              <a:rPr lang="en-GB" dirty="0" smtClean="0"/>
              <a:t>Example: a function which outputs a list.</a:t>
            </a:r>
            <a:endParaRPr lang="en-GB" dirty="0"/>
          </a:p>
        </p:txBody>
      </p:sp>
    </p:spTree>
    <p:extLst>
      <p:ext uri="{BB962C8B-B14F-4D97-AF65-F5344CB8AC3E}">
        <p14:creationId xmlns:p14="http://schemas.microsoft.com/office/powerpoint/2010/main" val="3799198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functions</a:t>
            </a:r>
            <a:endParaRPr lang="en-GB" dirty="0"/>
          </a:p>
        </p:txBody>
      </p:sp>
      <p:sp>
        <p:nvSpPr>
          <p:cNvPr id="3" name="Content Placeholder 2"/>
          <p:cNvSpPr>
            <a:spLocks noGrp="1"/>
          </p:cNvSpPr>
          <p:nvPr>
            <p:ph idx="1"/>
          </p:nvPr>
        </p:nvSpPr>
        <p:spPr/>
        <p:txBody>
          <a:bodyPr>
            <a:normAutofit lnSpcReduction="10000"/>
          </a:bodyPr>
          <a:lstStyle/>
          <a:p>
            <a:r>
              <a:rPr lang="en-GB" dirty="0" smtClean="0"/>
              <a:t>We’ve been using functions for weeks!</a:t>
            </a:r>
          </a:p>
          <a:p>
            <a:pPr lvl="1"/>
            <a:r>
              <a:rPr lang="en-GB" dirty="0" smtClean="0"/>
              <a:t>print()</a:t>
            </a:r>
          </a:p>
          <a:p>
            <a:pPr lvl="1"/>
            <a:r>
              <a:rPr lang="en-GB" dirty="0" smtClean="0"/>
              <a:t>input()</a:t>
            </a:r>
          </a:p>
          <a:p>
            <a:pPr lvl="1"/>
            <a:r>
              <a:rPr lang="en-GB" dirty="0" err="1" smtClean="0"/>
              <a:t>int</a:t>
            </a:r>
            <a:r>
              <a:rPr lang="en-GB" dirty="0" smtClean="0"/>
              <a:t>()</a:t>
            </a:r>
          </a:p>
          <a:p>
            <a:pPr lvl="1"/>
            <a:r>
              <a:rPr lang="en-GB" dirty="0" err="1" smtClean="0"/>
              <a:t>len</a:t>
            </a:r>
            <a:r>
              <a:rPr lang="en-GB" dirty="0" smtClean="0"/>
              <a:t>()</a:t>
            </a:r>
          </a:p>
          <a:p>
            <a:pPr lvl="1"/>
            <a:r>
              <a:rPr lang="en-GB" dirty="0" smtClean="0"/>
              <a:t>format()</a:t>
            </a:r>
          </a:p>
          <a:p>
            <a:r>
              <a:rPr lang="en-GB" dirty="0" smtClean="0"/>
              <a:t>These are functions that the creators wrote for us to utilise.</a:t>
            </a:r>
          </a:p>
          <a:p>
            <a:r>
              <a:rPr lang="en-GB" dirty="0" smtClean="0"/>
              <a:t>We can easily make our </a:t>
            </a:r>
            <a:r>
              <a:rPr lang="en-GB" smtClean="0"/>
              <a:t>own functions.</a:t>
            </a:r>
            <a:endParaRPr lang="en-GB" dirty="0"/>
          </a:p>
        </p:txBody>
      </p:sp>
    </p:spTree>
    <p:extLst>
      <p:ext uri="{BB962C8B-B14F-4D97-AF65-F5344CB8AC3E}">
        <p14:creationId xmlns:p14="http://schemas.microsoft.com/office/powerpoint/2010/main" val="3032492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Declaring a function</a:t>
            </a:r>
            <a:endParaRPr lang="en-GB" dirty="0"/>
          </a:p>
        </p:txBody>
      </p:sp>
      <p:sp>
        <p:nvSpPr>
          <p:cNvPr id="3" name="Content Placeholder 2"/>
          <p:cNvSpPr>
            <a:spLocks noGrp="1"/>
          </p:cNvSpPr>
          <p:nvPr>
            <p:ph idx="1"/>
          </p:nvPr>
        </p:nvSpPr>
        <p:spPr/>
        <p:txBody>
          <a:bodyPr/>
          <a:lstStyle/>
          <a:p>
            <a:r>
              <a:rPr lang="en-GB" dirty="0" smtClean="0"/>
              <a:t>We declare or create a function using the “</a:t>
            </a:r>
            <a:r>
              <a:rPr lang="en-GB" dirty="0" err="1" smtClean="0"/>
              <a:t>def</a:t>
            </a:r>
            <a:r>
              <a:rPr lang="en-GB" dirty="0" smtClean="0"/>
              <a:t>” keyword:</a:t>
            </a:r>
          </a:p>
          <a:p>
            <a:pPr marL="0" indent="0">
              <a:buNone/>
            </a:pPr>
            <a:r>
              <a:rPr lang="en-GB" dirty="0"/>
              <a:t>	</a:t>
            </a:r>
            <a:r>
              <a:rPr lang="en-GB" dirty="0" err="1" smtClean="0">
                <a:solidFill>
                  <a:schemeClr val="accent6"/>
                </a:solidFill>
              </a:rPr>
              <a:t>def</a:t>
            </a:r>
            <a:r>
              <a:rPr lang="en-GB" dirty="0" smtClean="0">
                <a:solidFill>
                  <a:schemeClr val="accent6"/>
                </a:solidFill>
              </a:rPr>
              <a:t> </a:t>
            </a:r>
            <a:r>
              <a:rPr lang="en-GB" dirty="0" err="1" smtClean="0">
                <a:solidFill>
                  <a:srgbClr val="0070C0"/>
                </a:solidFill>
              </a:rPr>
              <a:t>FunctionName</a:t>
            </a:r>
            <a:r>
              <a:rPr lang="en-GB" dirty="0" smtClean="0"/>
              <a:t>():</a:t>
            </a:r>
          </a:p>
          <a:p>
            <a:r>
              <a:rPr lang="en-GB" dirty="0" smtClean="0"/>
              <a:t>We can call our function almost anything (naming requirements are identical to those for variables).</a:t>
            </a:r>
          </a:p>
          <a:p>
            <a:r>
              <a:rPr lang="en-GB" dirty="0" smtClean="0"/>
              <a:t>Code inside a function is blocked by tabbing, identical to a while loop or if statement.</a:t>
            </a:r>
            <a:endParaRPr lang="en-GB" dirty="0"/>
          </a:p>
        </p:txBody>
      </p:sp>
    </p:spTree>
    <p:extLst>
      <p:ext uri="{BB962C8B-B14F-4D97-AF65-F5344CB8AC3E}">
        <p14:creationId xmlns:p14="http://schemas.microsoft.com/office/powerpoint/2010/main" val="1018190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Declaring </a:t>
            </a:r>
            <a:r>
              <a:rPr lang="en-GB" dirty="0" smtClean="0"/>
              <a:t>a </a:t>
            </a:r>
            <a:r>
              <a:rPr lang="en-GB" dirty="0"/>
              <a:t>function</a:t>
            </a:r>
          </a:p>
        </p:txBody>
      </p:sp>
      <p:sp>
        <p:nvSpPr>
          <p:cNvPr id="3" name="Content Placeholder 2"/>
          <p:cNvSpPr>
            <a:spLocks noGrp="1"/>
          </p:cNvSpPr>
          <p:nvPr>
            <p:ph idx="1"/>
          </p:nvPr>
        </p:nvSpPr>
        <p:spPr/>
        <p:txBody>
          <a:bodyPr>
            <a:normAutofit lnSpcReduction="10000"/>
          </a:bodyPr>
          <a:lstStyle/>
          <a:p>
            <a:r>
              <a:rPr lang="en-GB" dirty="0" smtClean="0"/>
              <a:t>Example:</a:t>
            </a:r>
          </a:p>
          <a:p>
            <a:pPr marL="0" indent="0">
              <a:buNone/>
            </a:pPr>
            <a:r>
              <a:rPr lang="en-GB" dirty="0"/>
              <a:t>	</a:t>
            </a:r>
            <a:r>
              <a:rPr lang="en-GB" dirty="0" err="1">
                <a:solidFill>
                  <a:schemeClr val="accent6"/>
                </a:solidFill>
              </a:rPr>
              <a:t>def</a:t>
            </a:r>
            <a:r>
              <a:rPr lang="en-GB" dirty="0">
                <a:solidFill>
                  <a:schemeClr val="accent6"/>
                </a:solidFill>
              </a:rPr>
              <a:t> </a:t>
            </a:r>
            <a:r>
              <a:rPr lang="en-GB" dirty="0" err="1">
                <a:solidFill>
                  <a:srgbClr val="0070C0"/>
                </a:solidFill>
              </a:rPr>
              <a:t>MyFunction</a:t>
            </a:r>
            <a:r>
              <a:rPr lang="en-GB" dirty="0"/>
              <a:t>():</a:t>
            </a:r>
          </a:p>
          <a:p>
            <a:pPr marL="0" indent="0">
              <a:buNone/>
            </a:pPr>
            <a:r>
              <a:rPr lang="en-GB" dirty="0"/>
              <a:t>    </a:t>
            </a:r>
            <a:r>
              <a:rPr lang="en-GB" dirty="0" smtClean="0"/>
              <a:t>		</a:t>
            </a:r>
            <a:r>
              <a:rPr lang="en-GB" dirty="0" smtClean="0">
                <a:solidFill>
                  <a:srgbClr val="7030A0"/>
                </a:solidFill>
              </a:rPr>
              <a:t>print</a:t>
            </a:r>
            <a:r>
              <a:rPr lang="en-GB" dirty="0"/>
              <a:t>(</a:t>
            </a:r>
            <a:r>
              <a:rPr lang="en-GB" dirty="0">
                <a:solidFill>
                  <a:srgbClr val="00B050"/>
                </a:solidFill>
              </a:rPr>
              <a:t>"Hello</a:t>
            </a:r>
            <a:r>
              <a:rPr lang="en-GB" dirty="0" smtClean="0">
                <a:solidFill>
                  <a:srgbClr val="00B050"/>
                </a:solidFill>
              </a:rPr>
              <a:t>"</a:t>
            </a:r>
            <a:r>
              <a:rPr lang="en-GB" dirty="0" smtClean="0"/>
              <a:t>)</a:t>
            </a:r>
          </a:p>
          <a:p>
            <a:r>
              <a:rPr lang="en-GB" dirty="0" smtClean="0"/>
              <a:t>This function will print hello and then return.</a:t>
            </a:r>
          </a:p>
          <a:p>
            <a:pPr lvl="1"/>
            <a:r>
              <a:rPr lang="en-GB" dirty="0" smtClean="0"/>
              <a:t>“Return” implies that the function will go back to the point at which it left of (example on next slide).</a:t>
            </a:r>
          </a:p>
          <a:p>
            <a:r>
              <a:rPr lang="en-GB" dirty="0" smtClean="0"/>
              <a:t>Note that this function itself calls a function – print().</a:t>
            </a:r>
            <a:endParaRPr lang="en-GB" dirty="0"/>
          </a:p>
        </p:txBody>
      </p:sp>
    </p:spTree>
    <p:extLst>
      <p:ext uri="{BB962C8B-B14F-4D97-AF65-F5344CB8AC3E}">
        <p14:creationId xmlns:p14="http://schemas.microsoft.com/office/powerpoint/2010/main" val="2802086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Invoking a function</a:t>
            </a:r>
            <a:endParaRPr lang="en-GB" dirty="0"/>
          </a:p>
        </p:txBody>
      </p:sp>
      <p:sp>
        <p:nvSpPr>
          <p:cNvPr id="3" name="Content Placeholder 2"/>
          <p:cNvSpPr>
            <a:spLocks noGrp="1"/>
          </p:cNvSpPr>
          <p:nvPr>
            <p:ph idx="1"/>
          </p:nvPr>
        </p:nvSpPr>
        <p:spPr/>
        <p:txBody>
          <a:bodyPr/>
          <a:lstStyle/>
          <a:p>
            <a:r>
              <a:rPr lang="en-GB" dirty="0" smtClean="0"/>
              <a:t>We can invoke a function through:</a:t>
            </a:r>
          </a:p>
          <a:p>
            <a:pPr marL="0" indent="0">
              <a:buNone/>
            </a:pPr>
            <a:r>
              <a:rPr lang="en-GB" dirty="0" smtClean="0"/>
              <a:t>	</a:t>
            </a:r>
            <a:r>
              <a:rPr lang="en-GB" dirty="0" err="1" smtClean="0"/>
              <a:t>MyFunction</a:t>
            </a:r>
            <a:r>
              <a:rPr lang="en-GB" dirty="0" smtClean="0"/>
              <a:t>()</a:t>
            </a:r>
          </a:p>
          <a:p>
            <a:r>
              <a:rPr lang="en-GB" dirty="0" smtClean="0"/>
              <a:t>Note that this line MUST come after the function declaration.</a:t>
            </a:r>
          </a:p>
          <a:p>
            <a:r>
              <a:rPr lang="en-GB" dirty="0" smtClean="0"/>
              <a:t>When this line is reached, the flow of execution of the program will jump in to that function, execute the code within then return to the original point in the code.</a:t>
            </a:r>
            <a:endParaRPr lang="en-GB" dirty="0"/>
          </a:p>
        </p:txBody>
      </p:sp>
    </p:spTree>
    <p:extLst>
      <p:ext uri="{BB962C8B-B14F-4D97-AF65-F5344CB8AC3E}">
        <p14:creationId xmlns:p14="http://schemas.microsoft.com/office/powerpoint/2010/main" val="792518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Invoking a function</a:t>
            </a:r>
            <a:endParaRPr lang="en-GB" dirty="0"/>
          </a:p>
        </p:txBody>
      </p:sp>
      <p:sp>
        <p:nvSpPr>
          <p:cNvPr id="3" name="Content Placeholder 2"/>
          <p:cNvSpPr>
            <a:spLocks noGrp="1"/>
          </p:cNvSpPr>
          <p:nvPr>
            <p:ph idx="1"/>
          </p:nvPr>
        </p:nvSpPr>
        <p:spPr>
          <a:xfrm>
            <a:off x="457200" y="1600200"/>
            <a:ext cx="8229600" cy="4493095"/>
          </a:xfrm>
        </p:spPr>
        <p:txBody>
          <a:bodyPr>
            <a:normAutofit fontScale="92500" lnSpcReduction="10000"/>
          </a:bodyPr>
          <a:lstStyle/>
          <a:p>
            <a:r>
              <a:rPr lang="en-GB" dirty="0" smtClean="0"/>
              <a:t>Take this more advanced example:</a:t>
            </a:r>
          </a:p>
          <a:p>
            <a:endParaRPr lang="en-GB" dirty="0"/>
          </a:p>
          <a:p>
            <a:endParaRPr lang="en-GB" dirty="0" smtClean="0"/>
          </a:p>
          <a:p>
            <a:endParaRPr lang="en-GB" dirty="0"/>
          </a:p>
          <a:p>
            <a:endParaRPr lang="en-GB" dirty="0" smtClean="0"/>
          </a:p>
          <a:p>
            <a:endParaRPr lang="en-GB" dirty="0" smtClean="0"/>
          </a:p>
          <a:p>
            <a:endParaRPr lang="en-GB" dirty="0"/>
          </a:p>
          <a:p>
            <a:r>
              <a:rPr lang="en-GB" dirty="0" smtClean="0"/>
              <a:t>What do you notice about the order of the statements called?</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276872"/>
            <a:ext cx="5256584" cy="20035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0748" y="3645024"/>
            <a:ext cx="4232589" cy="14145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2180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minute exercise:</a:t>
            </a:r>
            <a:endParaRPr lang="en-GB" dirty="0"/>
          </a:p>
        </p:txBody>
      </p:sp>
      <p:sp>
        <p:nvSpPr>
          <p:cNvPr id="3" name="Content Placeholder 2"/>
          <p:cNvSpPr>
            <a:spLocks noGrp="1"/>
          </p:cNvSpPr>
          <p:nvPr>
            <p:ph idx="1"/>
          </p:nvPr>
        </p:nvSpPr>
        <p:spPr/>
        <p:txBody>
          <a:bodyPr>
            <a:normAutofit lnSpcReduction="10000"/>
          </a:bodyPr>
          <a:lstStyle/>
          <a:p>
            <a:r>
              <a:rPr lang="en-GB" dirty="0" smtClean="0"/>
              <a:t>Write a function which reads two numbers from the user.</a:t>
            </a:r>
          </a:p>
          <a:p>
            <a:r>
              <a:rPr lang="en-GB" dirty="0" smtClean="0"/>
              <a:t>Add these numbers together, subtract one from the other, multiply them together and divide one by the other, outputting the result each time.</a:t>
            </a:r>
          </a:p>
          <a:p>
            <a:r>
              <a:rPr lang="en-GB" dirty="0" smtClean="0"/>
              <a:t>Call the function from your main program.</a:t>
            </a:r>
          </a:p>
          <a:p>
            <a:r>
              <a:rPr lang="en-GB" dirty="0" smtClean="0"/>
              <a:t>Now move the input outside the function.</a:t>
            </a:r>
          </a:p>
          <a:p>
            <a:pPr lvl="1"/>
            <a:r>
              <a:rPr lang="en-GB" dirty="0" smtClean="0"/>
              <a:t>The program stops working.  Why?</a:t>
            </a:r>
            <a:endParaRPr lang="en-GB" dirty="0"/>
          </a:p>
        </p:txBody>
      </p:sp>
    </p:spTree>
    <p:extLst>
      <p:ext uri="{BB962C8B-B14F-4D97-AF65-F5344CB8AC3E}">
        <p14:creationId xmlns:p14="http://schemas.microsoft.com/office/powerpoint/2010/main" val="3997690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Variables and functions</a:t>
            </a:r>
            <a:endParaRPr lang="en-GB" dirty="0"/>
          </a:p>
        </p:txBody>
      </p:sp>
      <p:sp>
        <p:nvSpPr>
          <p:cNvPr id="3" name="Content Placeholder 2"/>
          <p:cNvSpPr>
            <a:spLocks noGrp="1"/>
          </p:cNvSpPr>
          <p:nvPr>
            <p:ph idx="1"/>
          </p:nvPr>
        </p:nvSpPr>
        <p:spPr/>
        <p:txBody>
          <a:bodyPr/>
          <a:lstStyle/>
          <a:p>
            <a:r>
              <a:rPr lang="en-GB" dirty="0" smtClean="0"/>
              <a:t>Variables have scope</a:t>
            </a:r>
          </a:p>
          <a:p>
            <a:pPr lvl="1"/>
            <a:r>
              <a:rPr lang="en-GB" dirty="0" smtClean="0"/>
              <a:t>This means that a variable created in a function cannot be accessed outside that function, and vice versa.</a:t>
            </a:r>
          </a:p>
          <a:p>
            <a:pPr lvl="1"/>
            <a:r>
              <a:rPr lang="en-GB" dirty="0" smtClean="0"/>
              <a:t>Can get a tad confusing – you can have two variables given the same name.</a:t>
            </a:r>
          </a:p>
          <a:p>
            <a:r>
              <a:rPr lang="en-GB" dirty="0" smtClean="0"/>
              <a:t>You can put data into, or take data from functions, however.</a:t>
            </a:r>
            <a:endParaRPr lang="en-GB" dirty="0"/>
          </a:p>
        </p:txBody>
      </p:sp>
    </p:spTree>
    <p:extLst>
      <p:ext uri="{BB962C8B-B14F-4D97-AF65-F5344CB8AC3E}">
        <p14:creationId xmlns:p14="http://schemas.microsoft.com/office/powerpoint/2010/main" val="3395944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 parameters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You can put data into your function like so:</a:t>
            </a:r>
          </a:p>
          <a:p>
            <a:pPr marL="0" indent="0">
              <a:buNone/>
            </a:pPr>
            <a:r>
              <a:rPr lang="en-GB" dirty="0" smtClean="0"/>
              <a:t>	</a:t>
            </a:r>
            <a:r>
              <a:rPr lang="pt-BR" dirty="0"/>
              <a:t> </a:t>
            </a:r>
            <a:r>
              <a:rPr lang="pt-BR" dirty="0">
                <a:solidFill>
                  <a:schemeClr val="accent6"/>
                </a:solidFill>
              </a:rPr>
              <a:t>def</a:t>
            </a:r>
            <a:r>
              <a:rPr lang="pt-BR" dirty="0"/>
              <a:t> </a:t>
            </a:r>
            <a:r>
              <a:rPr lang="pt-BR" dirty="0">
                <a:solidFill>
                  <a:schemeClr val="accent1"/>
                </a:solidFill>
              </a:rPr>
              <a:t>AddTwoNumbers</a:t>
            </a:r>
            <a:r>
              <a:rPr lang="pt-BR" dirty="0"/>
              <a:t>(num1, num2):</a:t>
            </a:r>
          </a:p>
          <a:p>
            <a:pPr marL="0" indent="0">
              <a:buNone/>
            </a:pPr>
            <a:r>
              <a:rPr lang="pt-BR" dirty="0"/>
              <a:t>   </a:t>
            </a:r>
            <a:r>
              <a:rPr lang="pt-BR" dirty="0" smtClean="0"/>
              <a:t>	 	total </a:t>
            </a:r>
            <a:r>
              <a:rPr lang="pt-BR" dirty="0"/>
              <a:t>= num1 + num2</a:t>
            </a:r>
          </a:p>
          <a:p>
            <a:pPr marL="0" indent="0">
              <a:buNone/>
            </a:pPr>
            <a:r>
              <a:rPr lang="pt-BR" dirty="0"/>
              <a:t>    </a:t>
            </a:r>
            <a:r>
              <a:rPr lang="pt-BR" dirty="0" smtClean="0"/>
              <a:t>		</a:t>
            </a:r>
            <a:r>
              <a:rPr lang="pt-BR" dirty="0" smtClean="0">
                <a:solidFill>
                  <a:schemeClr val="accent4"/>
                </a:solidFill>
              </a:rPr>
              <a:t>print</a:t>
            </a:r>
            <a:r>
              <a:rPr lang="pt-BR" dirty="0" smtClean="0"/>
              <a:t>(total)</a:t>
            </a:r>
          </a:p>
          <a:p>
            <a:r>
              <a:rPr lang="pt-BR" dirty="0" smtClean="0"/>
              <a:t>Note that we have given this function two pieces of data – two variables named num1 and num2</a:t>
            </a:r>
          </a:p>
          <a:p>
            <a:pPr lvl="1"/>
            <a:r>
              <a:rPr lang="pt-BR" dirty="0" smtClean="0"/>
              <a:t>These variables can be given any name we choose.</a:t>
            </a:r>
          </a:p>
          <a:p>
            <a:pPr lvl="1"/>
            <a:r>
              <a:rPr lang="pt-BR" dirty="0" smtClean="0"/>
              <a:t>These variables can be any data type.</a:t>
            </a:r>
          </a:p>
          <a:p>
            <a:pPr lvl="1"/>
            <a:r>
              <a:rPr lang="pt-BR" dirty="0" smtClean="0"/>
              <a:t>We must pass these variables to the function when we invoke (call) it.</a:t>
            </a:r>
            <a:endParaRPr lang="en-GB" dirty="0"/>
          </a:p>
        </p:txBody>
      </p:sp>
    </p:spTree>
    <p:extLst>
      <p:ext uri="{BB962C8B-B14F-4D97-AF65-F5344CB8AC3E}">
        <p14:creationId xmlns:p14="http://schemas.microsoft.com/office/powerpoint/2010/main" val="3126572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Calling a function with parameters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Continuing the previous function example:</a:t>
            </a:r>
          </a:p>
          <a:p>
            <a:pPr marL="0" indent="0">
              <a:buNone/>
            </a:pPr>
            <a:r>
              <a:rPr lang="en-GB" dirty="0" smtClean="0"/>
              <a:t>	</a:t>
            </a:r>
            <a:r>
              <a:rPr lang="pt-BR" dirty="0" smtClean="0">
                <a:solidFill>
                  <a:schemeClr val="accent6"/>
                </a:solidFill>
              </a:rPr>
              <a:t>def</a:t>
            </a:r>
            <a:r>
              <a:rPr lang="pt-BR" dirty="0" smtClean="0"/>
              <a:t> </a:t>
            </a:r>
            <a:r>
              <a:rPr lang="pt-BR" dirty="0">
                <a:solidFill>
                  <a:schemeClr val="accent1"/>
                </a:solidFill>
              </a:rPr>
              <a:t>AddTwoNumbers</a:t>
            </a:r>
            <a:r>
              <a:rPr lang="pt-BR" dirty="0"/>
              <a:t>(num1, num2):</a:t>
            </a:r>
          </a:p>
          <a:p>
            <a:pPr marL="0" indent="0">
              <a:buNone/>
            </a:pPr>
            <a:r>
              <a:rPr lang="pt-BR" dirty="0"/>
              <a:t>   	 	total = num1 + num2</a:t>
            </a:r>
          </a:p>
          <a:p>
            <a:pPr marL="0" indent="0">
              <a:buNone/>
            </a:pPr>
            <a:r>
              <a:rPr lang="pt-BR" dirty="0"/>
              <a:t>    		</a:t>
            </a:r>
            <a:r>
              <a:rPr lang="pt-BR" dirty="0">
                <a:solidFill>
                  <a:schemeClr val="accent4"/>
                </a:solidFill>
              </a:rPr>
              <a:t>print</a:t>
            </a:r>
            <a:r>
              <a:rPr lang="pt-BR" dirty="0"/>
              <a:t>(total)</a:t>
            </a:r>
          </a:p>
          <a:p>
            <a:r>
              <a:rPr lang="en-GB" dirty="0" smtClean="0"/>
              <a:t>We may invoke this with:</a:t>
            </a:r>
          </a:p>
          <a:p>
            <a:pPr marL="0" indent="0">
              <a:buNone/>
            </a:pPr>
            <a:r>
              <a:rPr lang="en-GB" dirty="0"/>
              <a:t>	</a:t>
            </a:r>
            <a:r>
              <a:rPr lang="en-GB" dirty="0" err="1" smtClean="0"/>
              <a:t>AddTwoNumbers</a:t>
            </a:r>
            <a:r>
              <a:rPr lang="en-GB" dirty="0" smtClean="0"/>
              <a:t>(5, 7)</a:t>
            </a:r>
          </a:p>
          <a:p>
            <a:r>
              <a:rPr lang="en-GB" dirty="0" smtClean="0"/>
              <a:t>Or:</a:t>
            </a:r>
          </a:p>
          <a:p>
            <a:pPr marL="0" indent="0">
              <a:buNone/>
            </a:pPr>
            <a:r>
              <a:rPr lang="en-GB" dirty="0"/>
              <a:t>	</a:t>
            </a:r>
            <a:r>
              <a:rPr lang="en-GB" dirty="0" err="1"/>
              <a:t>firstNum</a:t>
            </a:r>
            <a:r>
              <a:rPr lang="en-GB" dirty="0"/>
              <a:t> = </a:t>
            </a:r>
            <a:r>
              <a:rPr lang="en-GB" dirty="0" err="1">
                <a:solidFill>
                  <a:schemeClr val="accent4"/>
                </a:solidFill>
              </a:rPr>
              <a:t>int</a:t>
            </a:r>
            <a:r>
              <a:rPr lang="en-GB" dirty="0"/>
              <a:t>(</a:t>
            </a:r>
            <a:r>
              <a:rPr lang="en-GB" dirty="0">
                <a:solidFill>
                  <a:schemeClr val="accent4"/>
                </a:solidFill>
              </a:rPr>
              <a:t>input</a:t>
            </a:r>
            <a:r>
              <a:rPr lang="en-GB" dirty="0"/>
              <a:t>(</a:t>
            </a:r>
            <a:r>
              <a:rPr lang="en-GB" dirty="0">
                <a:solidFill>
                  <a:srgbClr val="00B050"/>
                </a:solidFill>
              </a:rPr>
              <a:t>"Enter first number: "</a:t>
            </a:r>
            <a:r>
              <a:rPr lang="en-GB" dirty="0"/>
              <a:t>))</a:t>
            </a:r>
          </a:p>
          <a:p>
            <a:pPr marL="0" indent="0">
              <a:buNone/>
            </a:pPr>
            <a:r>
              <a:rPr lang="en-GB" dirty="0" smtClean="0"/>
              <a:t>	</a:t>
            </a:r>
            <a:r>
              <a:rPr lang="en-GB" dirty="0" err="1" smtClean="0"/>
              <a:t>secondNum</a:t>
            </a:r>
            <a:r>
              <a:rPr lang="en-GB" dirty="0" smtClean="0"/>
              <a:t> </a:t>
            </a:r>
            <a:r>
              <a:rPr lang="en-GB" dirty="0"/>
              <a:t>= </a:t>
            </a:r>
            <a:r>
              <a:rPr lang="en-GB" dirty="0" err="1">
                <a:solidFill>
                  <a:schemeClr val="accent4"/>
                </a:solidFill>
              </a:rPr>
              <a:t>int</a:t>
            </a:r>
            <a:r>
              <a:rPr lang="en-GB" dirty="0"/>
              <a:t>(</a:t>
            </a:r>
            <a:r>
              <a:rPr lang="en-GB" dirty="0">
                <a:solidFill>
                  <a:schemeClr val="accent4"/>
                </a:solidFill>
              </a:rPr>
              <a:t>input</a:t>
            </a:r>
            <a:r>
              <a:rPr lang="en-GB" dirty="0"/>
              <a:t>(</a:t>
            </a:r>
            <a:r>
              <a:rPr lang="en-GB" dirty="0">
                <a:solidFill>
                  <a:srgbClr val="00B050"/>
                </a:solidFill>
              </a:rPr>
              <a:t>"Enter second number: "</a:t>
            </a:r>
            <a:r>
              <a:rPr lang="en-GB" dirty="0"/>
              <a:t>))</a:t>
            </a:r>
          </a:p>
          <a:p>
            <a:pPr marL="0" indent="0">
              <a:buNone/>
            </a:pPr>
            <a:r>
              <a:rPr lang="en-GB" dirty="0" smtClean="0"/>
              <a:t>	</a:t>
            </a:r>
            <a:r>
              <a:rPr lang="en-GB" dirty="0" err="1" smtClean="0"/>
              <a:t>AddTwoNumbers</a:t>
            </a:r>
            <a:r>
              <a:rPr lang="en-GB" dirty="0" smtClean="0"/>
              <a:t>(</a:t>
            </a:r>
            <a:r>
              <a:rPr lang="en-GB" dirty="0" err="1" smtClean="0"/>
              <a:t>firstNum</a:t>
            </a:r>
            <a:r>
              <a:rPr lang="en-GB" dirty="0"/>
              <a:t>, </a:t>
            </a:r>
            <a:r>
              <a:rPr lang="en-GB" dirty="0" err="1"/>
              <a:t>secondNum</a:t>
            </a:r>
            <a:r>
              <a:rPr lang="en-GB" dirty="0" smtClean="0"/>
              <a:t>)</a:t>
            </a:r>
          </a:p>
          <a:p>
            <a:r>
              <a:rPr lang="en-GB" dirty="0" smtClean="0"/>
              <a:t>NOTE: I have called the variables </a:t>
            </a:r>
            <a:r>
              <a:rPr lang="en-GB" dirty="0" err="1" smtClean="0"/>
              <a:t>firstNum</a:t>
            </a:r>
            <a:r>
              <a:rPr lang="en-GB" dirty="0" smtClean="0"/>
              <a:t>/</a:t>
            </a:r>
            <a:r>
              <a:rPr lang="en-GB" dirty="0" err="1" smtClean="0"/>
              <a:t>secondNum</a:t>
            </a:r>
            <a:r>
              <a:rPr lang="en-GB" dirty="0" smtClean="0"/>
              <a:t> outside the function and num1/num2 inside the function.  I could have used the same variable name twice – this is quite common, and may appear confusing at first.</a:t>
            </a:r>
            <a:endParaRPr lang="en-GB" dirty="0"/>
          </a:p>
        </p:txBody>
      </p:sp>
    </p:spTree>
    <p:extLst>
      <p:ext uri="{BB962C8B-B14F-4D97-AF65-F5344CB8AC3E}">
        <p14:creationId xmlns:p14="http://schemas.microsoft.com/office/powerpoint/2010/main" val="3960991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Manipulating parameters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By Reference and By Value</a:t>
            </a:r>
          </a:p>
          <a:p>
            <a:pPr lvl="1"/>
            <a:r>
              <a:rPr lang="en-GB" dirty="0" smtClean="0"/>
              <a:t>“By Value” passes a copy of the variable into the function.  Changes to that variable make no difference to the original.</a:t>
            </a:r>
          </a:p>
          <a:p>
            <a:pPr lvl="1"/>
            <a:r>
              <a:rPr lang="en-GB" dirty="0" smtClean="0"/>
              <a:t>“By Reference” passes the memory address into the function.  Changes to that variable therefore affect the original.</a:t>
            </a:r>
          </a:p>
          <a:p>
            <a:r>
              <a:rPr lang="en-GB" dirty="0" smtClean="0"/>
              <a:t>Most languages pass by value by default, meaning that a parameter is not changed inside a function, but have the option to pass by reference.</a:t>
            </a:r>
          </a:p>
          <a:p>
            <a:pPr lvl="1"/>
            <a:r>
              <a:rPr lang="en-GB" dirty="0" smtClean="0"/>
              <a:t>Python is a slightly strange case – a hybrid of the two named “By Assignment”.</a:t>
            </a:r>
            <a:endParaRPr lang="en-GB" dirty="0"/>
          </a:p>
        </p:txBody>
      </p:sp>
    </p:spTree>
    <p:extLst>
      <p:ext uri="{BB962C8B-B14F-4D97-AF65-F5344CB8AC3E}">
        <p14:creationId xmlns:p14="http://schemas.microsoft.com/office/powerpoint/2010/main" val="2197787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Manipulating parameters</a:t>
            </a:r>
          </a:p>
        </p:txBody>
      </p:sp>
      <p:sp>
        <p:nvSpPr>
          <p:cNvPr id="3" name="Content Placeholder 2"/>
          <p:cNvSpPr>
            <a:spLocks noGrp="1"/>
          </p:cNvSpPr>
          <p:nvPr>
            <p:ph idx="1"/>
          </p:nvPr>
        </p:nvSpPr>
        <p:spPr/>
        <p:txBody>
          <a:bodyPr>
            <a:normAutofit fontScale="92500" lnSpcReduction="10000"/>
          </a:bodyPr>
          <a:lstStyle/>
          <a:p>
            <a:r>
              <a:rPr lang="en-GB" dirty="0" smtClean="0"/>
              <a:t>In Python, “mutable” data types are passed by value.</a:t>
            </a:r>
          </a:p>
          <a:p>
            <a:pPr lvl="1"/>
            <a:r>
              <a:rPr lang="en-GB" dirty="0" smtClean="0"/>
              <a:t>Example:</a:t>
            </a:r>
          </a:p>
          <a:p>
            <a:pPr lvl="1"/>
            <a:endParaRPr lang="en-GB" dirty="0"/>
          </a:p>
          <a:p>
            <a:pPr lvl="1"/>
            <a:endParaRPr lang="en-GB" dirty="0" smtClean="0"/>
          </a:p>
          <a:p>
            <a:pPr lvl="1"/>
            <a:endParaRPr lang="en-GB" dirty="0"/>
          </a:p>
          <a:p>
            <a:pPr lvl="1"/>
            <a:endParaRPr lang="en-GB" dirty="0" smtClean="0"/>
          </a:p>
          <a:p>
            <a:pPr lvl="1"/>
            <a:endParaRPr lang="en-GB" dirty="0"/>
          </a:p>
          <a:p>
            <a:pPr marL="0" indent="0">
              <a:buNone/>
            </a:pPr>
            <a:r>
              <a:rPr lang="en-GB" dirty="0" smtClean="0"/>
              <a:t>Note that the value changed in the function does not change outside the function.</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8078" y="2420888"/>
            <a:ext cx="5279004" cy="171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3477" y="4160200"/>
            <a:ext cx="3405078" cy="936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0147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Manipulating parameters</a:t>
            </a:r>
          </a:p>
        </p:txBody>
      </p:sp>
      <p:sp>
        <p:nvSpPr>
          <p:cNvPr id="3" name="Content Placeholder 2"/>
          <p:cNvSpPr>
            <a:spLocks noGrp="1"/>
          </p:cNvSpPr>
          <p:nvPr>
            <p:ph idx="1"/>
          </p:nvPr>
        </p:nvSpPr>
        <p:spPr/>
        <p:txBody>
          <a:bodyPr/>
          <a:lstStyle/>
          <a:p>
            <a:r>
              <a:rPr lang="en-GB" dirty="0" smtClean="0"/>
              <a:t>“Mutable” data types are most default types, e.g. strings, </a:t>
            </a:r>
            <a:r>
              <a:rPr lang="en-GB" dirty="0" err="1" smtClean="0"/>
              <a:t>ints</a:t>
            </a:r>
            <a:r>
              <a:rPr lang="en-GB" dirty="0" smtClean="0"/>
              <a:t>, floats, </a:t>
            </a:r>
            <a:r>
              <a:rPr lang="en-GB" dirty="0" err="1" smtClean="0"/>
              <a:t>booleans</a:t>
            </a:r>
            <a:r>
              <a:rPr lang="en-GB" dirty="0" smtClean="0"/>
              <a:t> etc.</a:t>
            </a:r>
          </a:p>
          <a:p>
            <a:r>
              <a:rPr lang="en-GB" dirty="0" smtClean="0"/>
              <a:t>“Non-mutable” data types are passed by reference.  There are more, but currently the only one we know about is a list.</a:t>
            </a:r>
          </a:p>
          <a:p>
            <a:r>
              <a:rPr lang="en-GB" b="1" u="sng" dirty="0" smtClean="0"/>
              <a:t>For now, think that everything we pass is by value, except for lists which are by reference</a:t>
            </a:r>
            <a:endParaRPr lang="en-GB" b="1" u="sng" dirty="0"/>
          </a:p>
        </p:txBody>
      </p:sp>
    </p:spTree>
    <p:extLst>
      <p:ext uri="{BB962C8B-B14F-4D97-AF65-F5344CB8AC3E}">
        <p14:creationId xmlns:p14="http://schemas.microsoft.com/office/powerpoint/2010/main" val="237510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 example</a:t>
            </a:r>
            <a:endParaRPr lang="en-GB" dirty="0"/>
          </a:p>
        </p:txBody>
      </p:sp>
      <p:sp>
        <p:nvSpPr>
          <p:cNvPr id="3" name="Content Placeholder 2"/>
          <p:cNvSpPr>
            <a:spLocks noGrp="1"/>
          </p:cNvSpPr>
          <p:nvPr>
            <p:ph idx="1"/>
          </p:nvPr>
        </p:nvSpPr>
        <p:spPr/>
        <p:txBody>
          <a:bodyPr/>
          <a:lstStyle/>
          <a:p>
            <a:r>
              <a:rPr lang="en-GB" dirty="0" smtClean="0"/>
              <a:t>Lists are passed by reference, so:</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2276872"/>
            <a:ext cx="494347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4653136"/>
            <a:ext cx="3562350" cy="638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6117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Obtaining data from a function</a:t>
            </a:r>
            <a:endParaRPr lang="en-GB" dirty="0"/>
          </a:p>
        </p:txBody>
      </p:sp>
      <p:sp>
        <p:nvSpPr>
          <p:cNvPr id="3" name="Content Placeholder 2"/>
          <p:cNvSpPr>
            <a:spLocks noGrp="1"/>
          </p:cNvSpPr>
          <p:nvPr>
            <p:ph idx="1"/>
          </p:nvPr>
        </p:nvSpPr>
        <p:spPr/>
        <p:txBody>
          <a:bodyPr/>
          <a:lstStyle/>
          <a:p>
            <a:r>
              <a:rPr lang="en-GB" dirty="0" smtClean="0"/>
              <a:t>Sometimes we may wish to obtain data from a function.  Think of:</a:t>
            </a:r>
          </a:p>
          <a:p>
            <a:pPr marL="0" indent="0">
              <a:buNone/>
            </a:pPr>
            <a:r>
              <a:rPr lang="en-GB" dirty="0" smtClean="0"/>
              <a:t>	</a:t>
            </a:r>
            <a:r>
              <a:rPr lang="en-GB" dirty="0" err="1" smtClean="0"/>
              <a:t>myVar</a:t>
            </a:r>
            <a:r>
              <a:rPr lang="en-GB" dirty="0" smtClean="0"/>
              <a:t> = input(“Enter something”)</a:t>
            </a:r>
          </a:p>
          <a:p>
            <a:r>
              <a:rPr lang="en-GB" dirty="0" smtClean="0"/>
              <a:t>This allows us to set a variable from a function.</a:t>
            </a:r>
          </a:p>
          <a:p>
            <a:r>
              <a:rPr lang="en-GB" dirty="0" smtClean="0"/>
              <a:t>Something given from a function is called a “return variable”.</a:t>
            </a:r>
            <a:endParaRPr lang="en-GB" dirty="0"/>
          </a:p>
        </p:txBody>
      </p:sp>
    </p:spTree>
    <p:extLst>
      <p:ext uri="{BB962C8B-B14F-4D97-AF65-F5344CB8AC3E}">
        <p14:creationId xmlns:p14="http://schemas.microsoft.com/office/powerpoint/2010/main" val="758083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variables</a:t>
            </a:r>
            <a:endParaRPr lang="en-GB" dirty="0"/>
          </a:p>
        </p:txBody>
      </p:sp>
      <p:sp>
        <p:nvSpPr>
          <p:cNvPr id="3" name="Content Placeholder 2"/>
          <p:cNvSpPr>
            <a:spLocks noGrp="1"/>
          </p:cNvSpPr>
          <p:nvPr>
            <p:ph idx="1"/>
          </p:nvPr>
        </p:nvSpPr>
        <p:spPr/>
        <p:txBody>
          <a:bodyPr/>
          <a:lstStyle/>
          <a:p>
            <a:r>
              <a:rPr lang="en-GB" dirty="0" smtClean="0"/>
              <a:t>A return variable lets us use a function to set some data:</a:t>
            </a:r>
          </a:p>
          <a:p>
            <a:pPr marL="0" indent="0">
              <a:buNone/>
            </a:pPr>
            <a:r>
              <a:rPr lang="en-GB" dirty="0"/>
              <a:t>	</a:t>
            </a:r>
            <a:r>
              <a:rPr lang="en-GB" dirty="0" smtClean="0"/>
              <a:t>	</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8818" y="2276872"/>
            <a:ext cx="4279721"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4725144"/>
            <a:ext cx="504056" cy="812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1977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Return variables</a:t>
            </a:r>
          </a:p>
        </p:txBody>
      </p:sp>
      <p:sp>
        <p:nvSpPr>
          <p:cNvPr id="3" name="Content Placeholder 2"/>
          <p:cNvSpPr>
            <a:spLocks noGrp="1"/>
          </p:cNvSpPr>
          <p:nvPr>
            <p:ph idx="1"/>
          </p:nvPr>
        </p:nvSpPr>
        <p:spPr/>
        <p:txBody>
          <a:bodyPr>
            <a:normAutofit fontScale="92500" lnSpcReduction="20000"/>
          </a:bodyPr>
          <a:lstStyle/>
          <a:p>
            <a:r>
              <a:rPr lang="en-GB" b="1" dirty="0" smtClean="0"/>
              <a:t>Note that a function does not have to return a value.</a:t>
            </a:r>
            <a:endParaRPr lang="en-GB" dirty="0" smtClean="0"/>
          </a:p>
          <a:p>
            <a:pPr lvl="1"/>
            <a:r>
              <a:rPr lang="en-GB" dirty="0" smtClean="0"/>
              <a:t>Many functions do not; it is up to you to consider whether returning a value is necessary or not.</a:t>
            </a:r>
          </a:p>
          <a:p>
            <a:pPr lvl="1"/>
            <a:r>
              <a:rPr lang="en-GB" dirty="0"/>
              <a:t>You cannot set any data from a </a:t>
            </a:r>
            <a:r>
              <a:rPr lang="en-GB" dirty="0" smtClean="0"/>
              <a:t>function which does not return a value.</a:t>
            </a:r>
          </a:p>
          <a:p>
            <a:r>
              <a:rPr lang="en-GB" dirty="0" smtClean="0"/>
              <a:t>Once “return” is called, the function stops immediately and returns to where it was in the flow of execution.</a:t>
            </a:r>
          </a:p>
          <a:p>
            <a:pPr lvl="1"/>
            <a:r>
              <a:rPr lang="en-GB" dirty="0" smtClean="0"/>
              <a:t>You can call “return” without any data to stop a function where it is.</a:t>
            </a:r>
          </a:p>
          <a:p>
            <a:endParaRPr lang="en-GB" dirty="0"/>
          </a:p>
        </p:txBody>
      </p:sp>
    </p:spTree>
    <p:extLst>
      <p:ext uri="{BB962C8B-B14F-4D97-AF65-F5344CB8AC3E}">
        <p14:creationId xmlns:p14="http://schemas.microsoft.com/office/powerpoint/2010/main" val="129730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 recap</a:t>
            </a:r>
            <a:endParaRPr lang="en-GB" dirty="0"/>
          </a:p>
        </p:txBody>
      </p:sp>
      <p:sp>
        <p:nvSpPr>
          <p:cNvPr id="3" name="Content Placeholder 2"/>
          <p:cNvSpPr>
            <a:spLocks noGrp="1"/>
          </p:cNvSpPr>
          <p:nvPr>
            <p:ph idx="1"/>
          </p:nvPr>
        </p:nvSpPr>
        <p:spPr/>
        <p:txBody>
          <a:bodyPr/>
          <a:lstStyle/>
          <a:p>
            <a:r>
              <a:rPr lang="en-GB" dirty="0" smtClean="0"/>
              <a:t>Allocate a function (before the function is called) with:</a:t>
            </a:r>
          </a:p>
          <a:p>
            <a:pPr marL="0" indent="0">
              <a:buNone/>
            </a:pPr>
            <a:r>
              <a:rPr lang="en-GB" dirty="0" smtClean="0"/>
              <a:t>	</a:t>
            </a:r>
            <a:r>
              <a:rPr lang="en-GB" dirty="0" err="1" smtClean="0"/>
              <a:t>def</a:t>
            </a:r>
            <a:r>
              <a:rPr lang="en-GB" dirty="0" smtClean="0"/>
              <a:t> </a:t>
            </a:r>
            <a:r>
              <a:rPr lang="en-GB" dirty="0" err="1" smtClean="0"/>
              <a:t>FunctionName</a:t>
            </a:r>
            <a:r>
              <a:rPr lang="en-GB" dirty="0" smtClean="0"/>
              <a:t>()</a:t>
            </a:r>
          </a:p>
          <a:p>
            <a:pPr marL="0" indent="0">
              <a:buNone/>
            </a:pPr>
            <a:r>
              <a:rPr lang="en-GB" dirty="0" smtClean="0"/>
              <a:t>	</a:t>
            </a:r>
            <a:r>
              <a:rPr lang="en-GB" dirty="0" err="1" smtClean="0"/>
              <a:t>def</a:t>
            </a:r>
            <a:r>
              <a:rPr lang="en-GB" dirty="0" smtClean="0"/>
              <a:t> </a:t>
            </a:r>
            <a:r>
              <a:rPr lang="en-GB" dirty="0" err="1" smtClean="0"/>
              <a:t>FunctionName</a:t>
            </a:r>
            <a:r>
              <a:rPr lang="en-GB" dirty="0" smtClean="0"/>
              <a:t>(num1)</a:t>
            </a:r>
          </a:p>
          <a:p>
            <a:pPr marL="0" indent="0">
              <a:buNone/>
            </a:pPr>
            <a:r>
              <a:rPr lang="en-GB" dirty="0" smtClean="0"/>
              <a:t>	</a:t>
            </a:r>
            <a:r>
              <a:rPr lang="en-GB" dirty="0" err="1" smtClean="0"/>
              <a:t>def</a:t>
            </a:r>
            <a:r>
              <a:rPr lang="en-GB" dirty="0" smtClean="0"/>
              <a:t> </a:t>
            </a:r>
            <a:r>
              <a:rPr lang="en-GB" dirty="0" err="1" smtClean="0"/>
              <a:t>FunctionName</a:t>
            </a:r>
            <a:r>
              <a:rPr lang="en-GB" dirty="0" smtClean="0"/>
              <a:t>(num1, num2, </a:t>
            </a:r>
            <a:r>
              <a:rPr lang="en-GB" dirty="0" err="1" smtClean="0"/>
              <a:t>otherVar</a:t>
            </a:r>
            <a:r>
              <a:rPr lang="en-GB" dirty="0" smtClean="0"/>
              <a:t>)</a:t>
            </a:r>
          </a:p>
        </p:txBody>
      </p:sp>
    </p:spTree>
    <p:extLst>
      <p:ext uri="{BB962C8B-B14F-4D97-AF65-F5344CB8AC3E}">
        <p14:creationId xmlns:p14="http://schemas.microsoft.com/office/powerpoint/2010/main" val="2104412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 recap</a:t>
            </a:r>
          </a:p>
        </p:txBody>
      </p:sp>
      <p:sp>
        <p:nvSpPr>
          <p:cNvPr id="3" name="Content Placeholder 2"/>
          <p:cNvSpPr>
            <a:spLocks noGrp="1"/>
          </p:cNvSpPr>
          <p:nvPr>
            <p:ph idx="1"/>
          </p:nvPr>
        </p:nvSpPr>
        <p:spPr/>
        <p:txBody>
          <a:bodyPr/>
          <a:lstStyle/>
          <a:p>
            <a:r>
              <a:rPr lang="en-GB" dirty="0" smtClean="0"/>
              <a:t>Call a function with:</a:t>
            </a:r>
          </a:p>
          <a:p>
            <a:pPr marL="0" indent="0">
              <a:buNone/>
            </a:pPr>
            <a:r>
              <a:rPr lang="en-GB" dirty="0" smtClean="0"/>
              <a:t>	</a:t>
            </a:r>
            <a:r>
              <a:rPr lang="en-GB" dirty="0" err="1" smtClean="0"/>
              <a:t>FunctionName</a:t>
            </a:r>
            <a:r>
              <a:rPr lang="en-GB" dirty="0" smtClean="0"/>
              <a:t>()</a:t>
            </a:r>
          </a:p>
          <a:p>
            <a:pPr marL="0" indent="0">
              <a:buNone/>
            </a:pPr>
            <a:r>
              <a:rPr lang="en-GB" dirty="0"/>
              <a:t>	</a:t>
            </a:r>
            <a:r>
              <a:rPr lang="en-GB" dirty="0" err="1" smtClean="0"/>
              <a:t>MyFunction</a:t>
            </a:r>
            <a:r>
              <a:rPr lang="en-GB" dirty="0" smtClean="0"/>
              <a:t>(num1)</a:t>
            </a:r>
          </a:p>
          <a:p>
            <a:pPr marL="0" indent="0">
              <a:buNone/>
            </a:pPr>
            <a:r>
              <a:rPr lang="en-GB" dirty="0" smtClean="0"/>
              <a:t>Name and number of parameters must match.</a:t>
            </a:r>
            <a:endParaRPr lang="en-GB" dirty="0"/>
          </a:p>
        </p:txBody>
      </p:sp>
    </p:spTree>
    <p:extLst>
      <p:ext uri="{BB962C8B-B14F-4D97-AF65-F5344CB8AC3E}">
        <p14:creationId xmlns:p14="http://schemas.microsoft.com/office/powerpoint/2010/main" val="10639540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 recap</a:t>
            </a:r>
            <a:endParaRPr lang="en-GB" dirty="0"/>
          </a:p>
        </p:txBody>
      </p:sp>
      <p:sp>
        <p:nvSpPr>
          <p:cNvPr id="3" name="Content Placeholder 2"/>
          <p:cNvSpPr>
            <a:spLocks noGrp="1"/>
          </p:cNvSpPr>
          <p:nvPr>
            <p:ph idx="1"/>
          </p:nvPr>
        </p:nvSpPr>
        <p:spPr/>
        <p:txBody>
          <a:bodyPr/>
          <a:lstStyle/>
          <a:p>
            <a:r>
              <a:rPr lang="en-GB" dirty="0" smtClean="0"/>
              <a:t>Obtain a return value with:</a:t>
            </a:r>
          </a:p>
          <a:p>
            <a:pPr marL="0" indent="0">
              <a:buNone/>
            </a:pPr>
            <a:r>
              <a:rPr lang="en-GB" dirty="0"/>
              <a:t>	</a:t>
            </a:r>
            <a:r>
              <a:rPr lang="en-GB" dirty="0" err="1" smtClean="0"/>
              <a:t>myVar</a:t>
            </a:r>
            <a:r>
              <a:rPr lang="en-GB" dirty="0" smtClean="0"/>
              <a:t> = </a:t>
            </a:r>
            <a:r>
              <a:rPr lang="en-GB" dirty="0" err="1" smtClean="0"/>
              <a:t>FunctionName</a:t>
            </a:r>
            <a:r>
              <a:rPr lang="en-GB" dirty="0" smtClean="0"/>
              <a:t>()</a:t>
            </a:r>
          </a:p>
          <a:p>
            <a:r>
              <a:rPr lang="en-GB" dirty="0" smtClean="0"/>
              <a:t>Give a return value with:</a:t>
            </a:r>
          </a:p>
          <a:p>
            <a:pPr marL="0" indent="0">
              <a:buNone/>
            </a:pPr>
            <a:r>
              <a:rPr lang="en-GB" dirty="0"/>
              <a:t>	</a:t>
            </a:r>
            <a:r>
              <a:rPr lang="en-GB" dirty="0" smtClean="0"/>
              <a:t>return num1</a:t>
            </a:r>
          </a:p>
          <a:p>
            <a:r>
              <a:rPr lang="en-GB" dirty="0" smtClean="0"/>
              <a:t>Remember that a function does not need a return value, and even if one exists you do not have to set a variable.  You cannot, however, set data from a function with </a:t>
            </a:r>
            <a:r>
              <a:rPr lang="en-GB" smtClean="0"/>
              <a:t>no return.</a:t>
            </a:r>
            <a:endParaRPr lang="en-GB" dirty="0"/>
          </a:p>
        </p:txBody>
      </p:sp>
    </p:spTree>
    <p:extLst>
      <p:ext uri="{BB962C8B-B14F-4D97-AF65-F5344CB8AC3E}">
        <p14:creationId xmlns:p14="http://schemas.microsoft.com/office/powerpoint/2010/main" val="3868873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1782</TotalTime>
  <Words>837</Words>
  <Application>Microsoft Office PowerPoint</Application>
  <PresentationFormat>On-screen Show (4:3)</PresentationFormat>
  <Paragraphs>145</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Functions</vt:lpstr>
      <vt:lpstr>What is a function?</vt:lpstr>
      <vt:lpstr>Underpinning</vt:lpstr>
      <vt:lpstr>Rationale</vt:lpstr>
      <vt:lpstr>Use of functions</vt:lpstr>
      <vt:lpstr>Use of functions</vt:lpstr>
      <vt:lpstr>Declaring a function</vt:lpstr>
      <vt:lpstr>Declaring a function</vt:lpstr>
      <vt:lpstr>Invoking a function</vt:lpstr>
      <vt:lpstr>Invoking a function</vt:lpstr>
      <vt:lpstr>5 minute exercise:</vt:lpstr>
      <vt:lpstr>Variables and functions</vt:lpstr>
      <vt:lpstr>Variable parameters</vt:lpstr>
      <vt:lpstr>Calling a function with parameters</vt:lpstr>
      <vt:lpstr>Manipulating parameters</vt:lpstr>
      <vt:lpstr>Manipulating parameters</vt:lpstr>
      <vt:lpstr>Manipulating parameters</vt:lpstr>
      <vt:lpstr>List example</vt:lpstr>
      <vt:lpstr>Obtaining data from a function</vt:lpstr>
      <vt:lpstr>Return variables</vt:lpstr>
      <vt:lpstr>Return variables</vt:lpstr>
      <vt:lpstr>Function recap</vt:lpstr>
      <vt:lpstr>Function recap</vt:lpstr>
      <vt:lpstr>Function recap</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Functions</dc:title>
  <dc:creator>fad-tb1</dc:creator>
  <cp:lastModifiedBy>fad-tb1</cp:lastModifiedBy>
  <cp:revision>28</cp:revision>
  <dcterms:created xsi:type="dcterms:W3CDTF">2014-10-27T15:13:31Z</dcterms:created>
  <dcterms:modified xsi:type="dcterms:W3CDTF">2014-10-29T16:27:07Z</dcterms:modified>
</cp:coreProperties>
</file>