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257" r:id="rId3"/>
    <p:sldId id="258" r:id="rId4"/>
    <p:sldId id="259" r:id="rId5"/>
    <p:sldId id="260" r:id="rId6"/>
    <p:sldId id="261" r:id="rId7"/>
    <p:sldId id="262" r:id="rId8"/>
    <p:sldId id="266" r:id="rId9"/>
    <p:sldId id="265" r:id="rId10"/>
    <p:sldId id="267" r:id="rId11"/>
    <p:sldId id="269" r:id="rId12"/>
    <p:sldId id="268" r:id="rId13"/>
    <p:sldId id="271" r:id="rId14"/>
    <p:sldId id="270" r:id="rId15"/>
    <p:sldId id="272" r:id="rId16"/>
    <p:sldId id="273" r:id="rId17"/>
    <p:sldId id="274" r:id="rId18"/>
    <p:sldId id="275" r:id="rId19"/>
    <p:sldId id="276" r:id="rId20"/>
    <p:sldId id="277" r:id="rId21"/>
    <p:sldId id="278" r:id="rId22"/>
    <p:sldId id="280" r:id="rId23"/>
    <p:sldId id="281" r:id="rId24"/>
    <p:sldId id="282" r:id="rId25"/>
    <p:sldId id="283" r:id="rId26"/>
    <p:sldId id="284" r:id="rId27"/>
    <p:sldId id="285" r:id="rId28"/>
    <p:sldId id="279" r:id="rId29"/>
    <p:sldId id="263" r:id="rId30"/>
    <p:sldId id="26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390" autoAdjust="0"/>
  </p:normalViewPr>
  <p:slideViewPr>
    <p:cSldViewPr snapToGrid="0">
      <p:cViewPr varScale="1">
        <p:scale>
          <a:sx n="60" d="100"/>
          <a:sy n="60" d="100"/>
        </p:scale>
        <p:origin x="78"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D815C1-ECDF-4DB7-B3CD-C1FFE8D9DF3B}" type="doc">
      <dgm:prSet loTypeId="urn:microsoft.com/office/officeart/2016/7/layout/AccentHomeChevronProcess" loCatId="process" qsTypeId="urn:microsoft.com/office/officeart/2005/8/quickstyle/simple4" qsCatId="simple" csTypeId="urn:microsoft.com/office/officeart/2005/8/colors/colorful1" csCatId="colorful"/>
      <dgm:spPr/>
      <dgm:t>
        <a:bodyPr/>
        <a:lstStyle/>
        <a:p>
          <a:endParaRPr lang="en-US"/>
        </a:p>
      </dgm:t>
    </dgm:pt>
    <dgm:pt modelId="{CF7D219B-B060-4ACD-BC81-1E200B97EEE3}">
      <dgm:prSet/>
      <dgm:spPr/>
      <dgm:t>
        <a:bodyPr/>
        <a:lstStyle/>
        <a:p>
          <a:r>
            <a:rPr lang="en-US"/>
            <a:t>1899</a:t>
          </a:r>
        </a:p>
      </dgm:t>
    </dgm:pt>
    <dgm:pt modelId="{DE1E6EC9-F99D-45ED-B6F3-F79073C2256F}" type="parTrans" cxnId="{61A329A5-D53F-4B0D-9620-DC42157EF100}">
      <dgm:prSet/>
      <dgm:spPr/>
      <dgm:t>
        <a:bodyPr/>
        <a:lstStyle/>
        <a:p>
          <a:endParaRPr lang="en-US"/>
        </a:p>
      </dgm:t>
    </dgm:pt>
    <dgm:pt modelId="{9B989B36-D492-4DCC-AB90-47D54092586E}" type="sibTrans" cxnId="{61A329A5-D53F-4B0D-9620-DC42157EF100}">
      <dgm:prSet/>
      <dgm:spPr/>
      <dgm:t>
        <a:bodyPr/>
        <a:lstStyle/>
        <a:p>
          <a:endParaRPr lang="en-US"/>
        </a:p>
      </dgm:t>
    </dgm:pt>
    <dgm:pt modelId="{99823096-CE2B-45E5-AE9E-A8B3D6FE2BDC}">
      <dgm:prSet/>
      <dgm:spPr/>
      <dgm:t>
        <a:bodyPr/>
        <a:lstStyle/>
        <a:p>
          <a:r>
            <a:rPr lang="en-US"/>
            <a:t>Set up by William Morrisons in 1899 as a market stall</a:t>
          </a:r>
        </a:p>
      </dgm:t>
    </dgm:pt>
    <dgm:pt modelId="{9B2C66A4-3099-44FD-9421-0DB3BC777530}" type="parTrans" cxnId="{92065CF7-1AE4-4CB2-8C76-09D45629702C}">
      <dgm:prSet/>
      <dgm:spPr/>
      <dgm:t>
        <a:bodyPr/>
        <a:lstStyle/>
        <a:p>
          <a:endParaRPr lang="en-US"/>
        </a:p>
      </dgm:t>
    </dgm:pt>
    <dgm:pt modelId="{9F4F07E7-AF83-4E8C-A20B-80985424DE74}" type="sibTrans" cxnId="{92065CF7-1AE4-4CB2-8C76-09D45629702C}">
      <dgm:prSet/>
      <dgm:spPr/>
      <dgm:t>
        <a:bodyPr/>
        <a:lstStyle/>
        <a:p>
          <a:endParaRPr lang="en-US"/>
        </a:p>
      </dgm:t>
    </dgm:pt>
    <dgm:pt modelId="{4E9072C3-533E-4308-B6D4-49478B1810A5}">
      <dgm:prSet/>
      <dgm:spPr/>
      <dgm:t>
        <a:bodyPr/>
        <a:lstStyle/>
        <a:p>
          <a:r>
            <a:rPr lang="en-US"/>
            <a:t>1952</a:t>
          </a:r>
        </a:p>
      </dgm:t>
    </dgm:pt>
    <dgm:pt modelId="{BCE2FB89-2BD5-480D-B494-B77C9419820F}" type="parTrans" cxnId="{4C506196-78A5-4CEC-8536-B3332230DECB}">
      <dgm:prSet/>
      <dgm:spPr/>
      <dgm:t>
        <a:bodyPr/>
        <a:lstStyle/>
        <a:p>
          <a:endParaRPr lang="en-US"/>
        </a:p>
      </dgm:t>
    </dgm:pt>
    <dgm:pt modelId="{12F207CA-D5C5-47EF-B8E7-0150B35003D3}" type="sibTrans" cxnId="{4C506196-78A5-4CEC-8536-B3332230DECB}">
      <dgm:prSet/>
      <dgm:spPr/>
      <dgm:t>
        <a:bodyPr/>
        <a:lstStyle/>
        <a:p>
          <a:endParaRPr lang="en-US"/>
        </a:p>
      </dgm:t>
    </dgm:pt>
    <dgm:pt modelId="{52E28E6E-7B23-4F47-BD55-A932EB032F8D}">
      <dgm:prSet/>
      <dgm:spPr/>
      <dgm:t>
        <a:bodyPr/>
        <a:lstStyle/>
        <a:p>
          <a:r>
            <a:rPr lang="en-US"/>
            <a:t>Taken over by his son in 1952</a:t>
          </a:r>
        </a:p>
      </dgm:t>
    </dgm:pt>
    <dgm:pt modelId="{17D38D3A-BAE4-478C-AF26-61562DEB4FEE}" type="parTrans" cxnId="{CF364DE5-EB9C-4C4A-BD14-4E20B80C7D25}">
      <dgm:prSet/>
      <dgm:spPr/>
      <dgm:t>
        <a:bodyPr/>
        <a:lstStyle/>
        <a:p>
          <a:endParaRPr lang="en-US"/>
        </a:p>
      </dgm:t>
    </dgm:pt>
    <dgm:pt modelId="{47DDDE31-925C-41E3-B5FA-681BBE3E786C}" type="sibTrans" cxnId="{CF364DE5-EB9C-4C4A-BD14-4E20B80C7D25}">
      <dgm:prSet/>
      <dgm:spPr/>
      <dgm:t>
        <a:bodyPr/>
        <a:lstStyle/>
        <a:p>
          <a:endParaRPr lang="en-US"/>
        </a:p>
      </dgm:t>
    </dgm:pt>
    <dgm:pt modelId="{95D5FA01-5DD1-4975-B6AC-B233E653F0FA}">
      <dgm:prSet/>
      <dgm:spPr/>
      <dgm:t>
        <a:bodyPr/>
        <a:lstStyle/>
        <a:p>
          <a:r>
            <a:rPr lang="en-US"/>
            <a:t>1958</a:t>
          </a:r>
        </a:p>
      </dgm:t>
    </dgm:pt>
    <dgm:pt modelId="{CFFC74D4-5320-42FE-B16A-38BE73808600}" type="parTrans" cxnId="{7FED1F4A-D522-4100-9DC0-A472BDC6704E}">
      <dgm:prSet/>
      <dgm:spPr/>
      <dgm:t>
        <a:bodyPr/>
        <a:lstStyle/>
        <a:p>
          <a:endParaRPr lang="en-US"/>
        </a:p>
      </dgm:t>
    </dgm:pt>
    <dgm:pt modelId="{BC004F89-9784-4E04-A7F9-C3A5003B3808}" type="sibTrans" cxnId="{7FED1F4A-D522-4100-9DC0-A472BDC6704E}">
      <dgm:prSet/>
      <dgm:spPr/>
      <dgm:t>
        <a:bodyPr/>
        <a:lstStyle/>
        <a:p>
          <a:endParaRPr lang="en-US"/>
        </a:p>
      </dgm:t>
    </dgm:pt>
    <dgm:pt modelId="{A5072052-A0D4-4AB9-A1FD-E2C800E6BB3A}">
      <dgm:prSet/>
      <dgm:spPr/>
      <dgm:t>
        <a:bodyPr/>
        <a:lstStyle/>
        <a:p>
          <a:r>
            <a:rPr lang="en-US"/>
            <a:t>Open’s their first store 1958</a:t>
          </a:r>
        </a:p>
      </dgm:t>
    </dgm:pt>
    <dgm:pt modelId="{88C3751B-C1E2-40F4-A6EE-BC0CD7BD6BE7}" type="parTrans" cxnId="{31069CC4-FF41-4B36-A53A-2CA2C442DB80}">
      <dgm:prSet/>
      <dgm:spPr/>
      <dgm:t>
        <a:bodyPr/>
        <a:lstStyle/>
        <a:p>
          <a:endParaRPr lang="en-US"/>
        </a:p>
      </dgm:t>
    </dgm:pt>
    <dgm:pt modelId="{DD0DEF0A-C3B6-4A38-B421-94A7C103F8D4}" type="sibTrans" cxnId="{31069CC4-FF41-4B36-A53A-2CA2C442DB80}">
      <dgm:prSet/>
      <dgm:spPr/>
      <dgm:t>
        <a:bodyPr/>
        <a:lstStyle/>
        <a:p>
          <a:endParaRPr lang="en-US"/>
        </a:p>
      </dgm:t>
    </dgm:pt>
    <dgm:pt modelId="{AD767B4F-8D0E-4AB0-8775-FB0FDF10EDA0}">
      <dgm:prSet/>
      <dgm:spPr/>
      <dgm:t>
        <a:bodyPr/>
        <a:lstStyle/>
        <a:p>
          <a:r>
            <a:rPr lang="en-US"/>
            <a:t>1961</a:t>
          </a:r>
        </a:p>
      </dgm:t>
    </dgm:pt>
    <dgm:pt modelId="{1A8B72C0-2DCF-4B7B-91D9-4C37148EAAF4}" type="parTrans" cxnId="{0C015ACD-2BC7-4DF2-BB1D-B650989BC5E1}">
      <dgm:prSet/>
      <dgm:spPr/>
      <dgm:t>
        <a:bodyPr/>
        <a:lstStyle/>
        <a:p>
          <a:endParaRPr lang="en-US"/>
        </a:p>
      </dgm:t>
    </dgm:pt>
    <dgm:pt modelId="{963E6BD7-EB69-41F8-BB7D-DA5D57A6732D}" type="sibTrans" cxnId="{0C015ACD-2BC7-4DF2-BB1D-B650989BC5E1}">
      <dgm:prSet/>
      <dgm:spPr/>
      <dgm:t>
        <a:bodyPr/>
        <a:lstStyle/>
        <a:p>
          <a:endParaRPr lang="en-US"/>
        </a:p>
      </dgm:t>
    </dgm:pt>
    <dgm:pt modelId="{97106FD9-D8F7-4B1B-AE91-825A56145175}">
      <dgm:prSet/>
      <dgm:spPr/>
      <dgm:t>
        <a:bodyPr/>
        <a:lstStyle/>
        <a:p>
          <a:r>
            <a:rPr lang="en-US"/>
            <a:t>Opened their first supermarket in in 1961</a:t>
          </a:r>
        </a:p>
      </dgm:t>
    </dgm:pt>
    <dgm:pt modelId="{72002C67-D5D2-4DDB-A2C0-394790307437}" type="parTrans" cxnId="{FF015905-93A5-4F5A-B0C0-ACE7B8C1CFD0}">
      <dgm:prSet/>
      <dgm:spPr/>
      <dgm:t>
        <a:bodyPr/>
        <a:lstStyle/>
        <a:p>
          <a:endParaRPr lang="en-US"/>
        </a:p>
      </dgm:t>
    </dgm:pt>
    <dgm:pt modelId="{6E6DCA63-94B0-468B-9B8E-279A71F0FF9E}" type="sibTrans" cxnId="{FF015905-93A5-4F5A-B0C0-ACE7B8C1CFD0}">
      <dgm:prSet/>
      <dgm:spPr/>
      <dgm:t>
        <a:bodyPr/>
        <a:lstStyle/>
        <a:p>
          <a:endParaRPr lang="en-US"/>
        </a:p>
      </dgm:t>
    </dgm:pt>
    <dgm:pt modelId="{E0357787-8E21-4067-853A-2528946920DC}">
      <dgm:prSet/>
      <dgm:spPr/>
      <dgm:t>
        <a:bodyPr/>
        <a:lstStyle/>
        <a:p>
          <a:r>
            <a:rPr lang="en-US"/>
            <a:t>1999</a:t>
          </a:r>
        </a:p>
      </dgm:t>
    </dgm:pt>
    <dgm:pt modelId="{5A129255-54F3-4FB2-8034-3E6C1F858B1D}" type="parTrans" cxnId="{F0AF422A-29CE-45AE-90B4-861DA20F68D6}">
      <dgm:prSet/>
      <dgm:spPr/>
      <dgm:t>
        <a:bodyPr/>
        <a:lstStyle/>
        <a:p>
          <a:endParaRPr lang="en-US"/>
        </a:p>
      </dgm:t>
    </dgm:pt>
    <dgm:pt modelId="{3CA341E1-0CFF-49DA-B24B-BF708C3DF80E}" type="sibTrans" cxnId="{F0AF422A-29CE-45AE-90B4-861DA20F68D6}">
      <dgm:prSet/>
      <dgm:spPr/>
      <dgm:t>
        <a:bodyPr/>
        <a:lstStyle/>
        <a:p>
          <a:endParaRPr lang="en-US"/>
        </a:p>
      </dgm:t>
    </dgm:pt>
    <dgm:pt modelId="{D50D6CF9-1DCF-4D31-B787-C44A8944B30B}">
      <dgm:prSet/>
      <dgm:spPr/>
      <dgm:t>
        <a:bodyPr/>
        <a:lstStyle/>
        <a:p>
          <a:r>
            <a:rPr lang="en-US"/>
            <a:t>Opened their 100th store in 1999</a:t>
          </a:r>
        </a:p>
      </dgm:t>
    </dgm:pt>
    <dgm:pt modelId="{FF4C8CC1-990B-4384-AA0F-609B589C02D3}" type="parTrans" cxnId="{C549F242-813E-4204-87A3-EF27A63C316B}">
      <dgm:prSet/>
      <dgm:spPr/>
      <dgm:t>
        <a:bodyPr/>
        <a:lstStyle/>
        <a:p>
          <a:endParaRPr lang="en-US"/>
        </a:p>
      </dgm:t>
    </dgm:pt>
    <dgm:pt modelId="{178ECA28-7CF4-49F3-9F9D-78D07E26699D}" type="sibTrans" cxnId="{C549F242-813E-4204-87A3-EF27A63C316B}">
      <dgm:prSet/>
      <dgm:spPr/>
      <dgm:t>
        <a:bodyPr/>
        <a:lstStyle/>
        <a:p>
          <a:endParaRPr lang="en-US"/>
        </a:p>
      </dgm:t>
    </dgm:pt>
    <dgm:pt modelId="{AD77CB41-9D22-4B19-868A-CC43052DEAED}">
      <dgm:prSet/>
      <dgm:spPr/>
      <dgm:t>
        <a:bodyPr/>
        <a:lstStyle/>
        <a:p>
          <a:r>
            <a:rPr lang="en-US"/>
            <a:t>Now</a:t>
          </a:r>
        </a:p>
      </dgm:t>
    </dgm:pt>
    <dgm:pt modelId="{8D2DA25C-43A7-496A-9107-447A4737629A}" type="parTrans" cxnId="{2F752F2E-D785-4219-B91F-8D686079C933}">
      <dgm:prSet/>
      <dgm:spPr/>
      <dgm:t>
        <a:bodyPr/>
        <a:lstStyle/>
        <a:p>
          <a:endParaRPr lang="en-US"/>
        </a:p>
      </dgm:t>
    </dgm:pt>
    <dgm:pt modelId="{C8D42E81-2CBF-4CAD-B46D-82FE9B322619}" type="sibTrans" cxnId="{2F752F2E-D785-4219-B91F-8D686079C933}">
      <dgm:prSet/>
      <dgm:spPr/>
      <dgm:t>
        <a:bodyPr/>
        <a:lstStyle/>
        <a:p>
          <a:endParaRPr lang="en-US"/>
        </a:p>
      </dgm:t>
    </dgm:pt>
    <dgm:pt modelId="{87EBB365-46C0-4DDD-9202-FF2F2D889075}">
      <dgm:prSet/>
      <dgm:spPr/>
      <dgm:t>
        <a:bodyPr/>
        <a:lstStyle/>
        <a:p>
          <a:r>
            <a:rPr lang="en-US"/>
            <a:t>operate over 500 stores</a:t>
          </a:r>
        </a:p>
      </dgm:t>
    </dgm:pt>
    <dgm:pt modelId="{BB605D04-940C-4A78-8736-D16038E846FC}" type="parTrans" cxnId="{8B940DC5-2215-49DF-9BFA-6C7C3739E067}">
      <dgm:prSet/>
      <dgm:spPr/>
      <dgm:t>
        <a:bodyPr/>
        <a:lstStyle/>
        <a:p>
          <a:endParaRPr lang="en-US"/>
        </a:p>
      </dgm:t>
    </dgm:pt>
    <dgm:pt modelId="{B3851158-09DC-48EF-AEAE-A73CC40A2EA8}" type="sibTrans" cxnId="{8B940DC5-2215-49DF-9BFA-6C7C3739E067}">
      <dgm:prSet/>
      <dgm:spPr/>
      <dgm:t>
        <a:bodyPr/>
        <a:lstStyle/>
        <a:p>
          <a:endParaRPr lang="en-US"/>
        </a:p>
      </dgm:t>
    </dgm:pt>
    <dgm:pt modelId="{B0B2014C-A707-40C8-A592-CC693992C305}" type="pres">
      <dgm:prSet presAssocID="{D6D815C1-ECDF-4DB7-B3CD-C1FFE8D9DF3B}" presName="Name0" presStyleCnt="0">
        <dgm:presLayoutVars>
          <dgm:animLvl val="lvl"/>
          <dgm:resizeHandles val="exact"/>
        </dgm:presLayoutVars>
      </dgm:prSet>
      <dgm:spPr/>
    </dgm:pt>
    <dgm:pt modelId="{DB69A67D-0608-4ADC-BA74-7D8498DA5E12}" type="pres">
      <dgm:prSet presAssocID="{CF7D219B-B060-4ACD-BC81-1E200B97EEE3}" presName="composite" presStyleCnt="0"/>
      <dgm:spPr/>
    </dgm:pt>
    <dgm:pt modelId="{8F0C3949-F6A1-4A77-BE20-7B907798FF94}" type="pres">
      <dgm:prSet presAssocID="{CF7D219B-B060-4ACD-BC81-1E200B97EEE3}" presName="L" presStyleLbl="solidFgAcc1" presStyleIdx="0" presStyleCnt="6">
        <dgm:presLayoutVars>
          <dgm:chMax val="0"/>
          <dgm:chPref val="0"/>
        </dgm:presLayoutVars>
      </dgm:prSet>
      <dgm:spPr/>
    </dgm:pt>
    <dgm:pt modelId="{6B03103E-5D72-41A1-B891-2A0B4DB5A571}" type="pres">
      <dgm:prSet presAssocID="{CF7D219B-B060-4ACD-BC81-1E200B97EEE3}" presName="parTx" presStyleLbl="alignNode1" presStyleIdx="0" presStyleCnt="6">
        <dgm:presLayoutVars>
          <dgm:chMax val="0"/>
          <dgm:chPref val="0"/>
          <dgm:bulletEnabled val="1"/>
        </dgm:presLayoutVars>
      </dgm:prSet>
      <dgm:spPr/>
    </dgm:pt>
    <dgm:pt modelId="{8816530A-5F6A-405C-80BE-DCF90B5B4E5E}" type="pres">
      <dgm:prSet presAssocID="{CF7D219B-B060-4ACD-BC81-1E200B97EEE3}" presName="desTx" presStyleLbl="revTx" presStyleIdx="0" presStyleCnt="6">
        <dgm:presLayoutVars>
          <dgm:chMax val="0"/>
          <dgm:chPref val="0"/>
          <dgm:bulletEnabled val="1"/>
        </dgm:presLayoutVars>
      </dgm:prSet>
      <dgm:spPr/>
    </dgm:pt>
    <dgm:pt modelId="{81486BDF-37FC-4DE6-8031-393F47102B50}" type="pres">
      <dgm:prSet presAssocID="{CF7D219B-B060-4ACD-BC81-1E200B97EEE3}" presName="EmptyPlaceHolder" presStyleCnt="0"/>
      <dgm:spPr/>
    </dgm:pt>
    <dgm:pt modelId="{A7EF9CF9-9BB7-4F26-9873-C332E90F2420}" type="pres">
      <dgm:prSet presAssocID="{9B989B36-D492-4DCC-AB90-47D54092586E}" presName="space" presStyleCnt="0"/>
      <dgm:spPr/>
    </dgm:pt>
    <dgm:pt modelId="{14546D89-8C63-483A-8BA5-344D53C93C57}" type="pres">
      <dgm:prSet presAssocID="{4E9072C3-533E-4308-B6D4-49478B1810A5}" presName="composite" presStyleCnt="0"/>
      <dgm:spPr/>
    </dgm:pt>
    <dgm:pt modelId="{4B827EBD-5536-4D4C-81DA-9C60CED343DA}" type="pres">
      <dgm:prSet presAssocID="{4E9072C3-533E-4308-B6D4-49478B1810A5}" presName="L" presStyleLbl="solidFgAcc1" presStyleIdx="1" presStyleCnt="6">
        <dgm:presLayoutVars>
          <dgm:chMax val="0"/>
          <dgm:chPref val="0"/>
        </dgm:presLayoutVars>
      </dgm:prSet>
      <dgm:spPr/>
    </dgm:pt>
    <dgm:pt modelId="{3C57B331-2B1A-4FFF-B3E8-6CA464A63F68}" type="pres">
      <dgm:prSet presAssocID="{4E9072C3-533E-4308-B6D4-49478B1810A5}" presName="parTx" presStyleLbl="alignNode1" presStyleIdx="1" presStyleCnt="6">
        <dgm:presLayoutVars>
          <dgm:chMax val="0"/>
          <dgm:chPref val="0"/>
          <dgm:bulletEnabled val="1"/>
        </dgm:presLayoutVars>
      </dgm:prSet>
      <dgm:spPr/>
    </dgm:pt>
    <dgm:pt modelId="{A1A60585-B103-44EA-80FE-FE7A1F2CF12E}" type="pres">
      <dgm:prSet presAssocID="{4E9072C3-533E-4308-B6D4-49478B1810A5}" presName="desTx" presStyleLbl="revTx" presStyleIdx="1" presStyleCnt="6">
        <dgm:presLayoutVars>
          <dgm:chMax val="0"/>
          <dgm:chPref val="0"/>
          <dgm:bulletEnabled val="1"/>
        </dgm:presLayoutVars>
      </dgm:prSet>
      <dgm:spPr/>
    </dgm:pt>
    <dgm:pt modelId="{A1A815E8-B7F6-4E3D-A548-86A54A15B1E7}" type="pres">
      <dgm:prSet presAssocID="{4E9072C3-533E-4308-B6D4-49478B1810A5}" presName="EmptyPlaceHolder" presStyleCnt="0"/>
      <dgm:spPr/>
    </dgm:pt>
    <dgm:pt modelId="{64D98B9D-8231-4BC0-9EBF-7DDA49C1372D}" type="pres">
      <dgm:prSet presAssocID="{12F207CA-D5C5-47EF-B8E7-0150B35003D3}" presName="space" presStyleCnt="0"/>
      <dgm:spPr/>
    </dgm:pt>
    <dgm:pt modelId="{13A5B798-B625-48F5-A188-8DC0F4DB9BEE}" type="pres">
      <dgm:prSet presAssocID="{95D5FA01-5DD1-4975-B6AC-B233E653F0FA}" presName="composite" presStyleCnt="0"/>
      <dgm:spPr/>
    </dgm:pt>
    <dgm:pt modelId="{A189230B-FDAB-4A88-8E2F-34548BACDBF8}" type="pres">
      <dgm:prSet presAssocID="{95D5FA01-5DD1-4975-B6AC-B233E653F0FA}" presName="L" presStyleLbl="solidFgAcc1" presStyleIdx="2" presStyleCnt="6">
        <dgm:presLayoutVars>
          <dgm:chMax val="0"/>
          <dgm:chPref val="0"/>
        </dgm:presLayoutVars>
      </dgm:prSet>
      <dgm:spPr/>
    </dgm:pt>
    <dgm:pt modelId="{FCCC7EB1-C0AA-437D-88DD-B3BFAAC6E7D3}" type="pres">
      <dgm:prSet presAssocID="{95D5FA01-5DD1-4975-B6AC-B233E653F0FA}" presName="parTx" presStyleLbl="alignNode1" presStyleIdx="2" presStyleCnt="6">
        <dgm:presLayoutVars>
          <dgm:chMax val="0"/>
          <dgm:chPref val="0"/>
          <dgm:bulletEnabled val="1"/>
        </dgm:presLayoutVars>
      </dgm:prSet>
      <dgm:spPr/>
    </dgm:pt>
    <dgm:pt modelId="{0454DBCE-A9C5-4591-952B-3E87ED843E14}" type="pres">
      <dgm:prSet presAssocID="{95D5FA01-5DD1-4975-B6AC-B233E653F0FA}" presName="desTx" presStyleLbl="revTx" presStyleIdx="2" presStyleCnt="6">
        <dgm:presLayoutVars>
          <dgm:chMax val="0"/>
          <dgm:chPref val="0"/>
          <dgm:bulletEnabled val="1"/>
        </dgm:presLayoutVars>
      </dgm:prSet>
      <dgm:spPr/>
    </dgm:pt>
    <dgm:pt modelId="{86DF4654-4EC8-48DB-8218-84B7FCEB7C80}" type="pres">
      <dgm:prSet presAssocID="{95D5FA01-5DD1-4975-B6AC-B233E653F0FA}" presName="EmptyPlaceHolder" presStyleCnt="0"/>
      <dgm:spPr/>
    </dgm:pt>
    <dgm:pt modelId="{2AEA46FF-A977-4299-8634-466E86623474}" type="pres">
      <dgm:prSet presAssocID="{BC004F89-9784-4E04-A7F9-C3A5003B3808}" presName="space" presStyleCnt="0"/>
      <dgm:spPr/>
    </dgm:pt>
    <dgm:pt modelId="{8C9961B6-EC62-4F3F-99EA-183333B852B5}" type="pres">
      <dgm:prSet presAssocID="{AD767B4F-8D0E-4AB0-8775-FB0FDF10EDA0}" presName="composite" presStyleCnt="0"/>
      <dgm:spPr/>
    </dgm:pt>
    <dgm:pt modelId="{94E18670-6FA7-4ECE-9B54-BA76BEFB5CDB}" type="pres">
      <dgm:prSet presAssocID="{AD767B4F-8D0E-4AB0-8775-FB0FDF10EDA0}" presName="L" presStyleLbl="solidFgAcc1" presStyleIdx="3" presStyleCnt="6">
        <dgm:presLayoutVars>
          <dgm:chMax val="0"/>
          <dgm:chPref val="0"/>
        </dgm:presLayoutVars>
      </dgm:prSet>
      <dgm:spPr/>
    </dgm:pt>
    <dgm:pt modelId="{37FC96A8-C9EB-4329-BA4A-F00607CA2EA6}" type="pres">
      <dgm:prSet presAssocID="{AD767B4F-8D0E-4AB0-8775-FB0FDF10EDA0}" presName="parTx" presStyleLbl="alignNode1" presStyleIdx="3" presStyleCnt="6">
        <dgm:presLayoutVars>
          <dgm:chMax val="0"/>
          <dgm:chPref val="0"/>
          <dgm:bulletEnabled val="1"/>
        </dgm:presLayoutVars>
      </dgm:prSet>
      <dgm:spPr/>
    </dgm:pt>
    <dgm:pt modelId="{C0BE65BE-8BB0-4857-8D94-944A8DB30335}" type="pres">
      <dgm:prSet presAssocID="{AD767B4F-8D0E-4AB0-8775-FB0FDF10EDA0}" presName="desTx" presStyleLbl="revTx" presStyleIdx="3" presStyleCnt="6">
        <dgm:presLayoutVars>
          <dgm:chMax val="0"/>
          <dgm:chPref val="0"/>
          <dgm:bulletEnabled val="1"/>
        </dgm:presLayoutVars>
      </dgm:prSet>
      <dgm:spPr/>
    </dgm:pt>
    <dgm:pt modelId="{28F77EF6-20B3-4B26-8277-E8C149DA6AA9}" type="pres">
      <dgm:prSet presAssocID="{AD767B4F-8D0E-4AB0-8775-FB0FDF10EDA0}" presName="EmptyPlaceHolder" presStyleCnt="0"/>
      <dgm:spPr/>
    </dgm:pt>
    <dgm:pt modelId="{A27402EE-1C44-4B93-B7A0-AA5D09093B1E}" type="pres">
      <dgm:prSet presAssocID="{963E6BD7-EB69-41F8-BB7D-DA5D57A6732D}" presName="space" presStyleCnt="0"/>
      <dgm:spPr/>
    </dgm:pt>
    <dgm:pt modelId="{6CD1FBC4-9ED8-4F56-AE95-DC91D8E0CF3D}" type="pres">
      <dgm:prSet presAssocID="{E0357787-8E21-4067-853A-2528946920DC}" presName="composite" presStyleCnt="0"/>
      <dgm:spPr/>
    </dgm:pt>
    <dgm:pt modelId="{EB179971-B580-4C83-8011-0DD4E44851CD}" type="pres">
      <dgm:prSet presAssocID="{E0357787-8E21-4067-853A-2528946920DC}" presName="L" presStyleLbl="solidFgAcc1" presStyleIdx="4" presStyleCnt="6">
        <dgm:presLayoutVars>
          <dgm:chMax val="0"/>
          <dgm:chPref val="0"/>
        </dgm:presLayoutVars>
      </dgm:prSet>
      <dgm:spPr/>
    </dgm:pt>
    <dgm:pt modelId="{CFBC6734-1B15-4CA9-B801-73AD83124641}" type="pres">
      <dgm:prSet presAssocID="{E0357787-8E21-4067-853A-2528946920DC}" presName="parTx" presStyleLbl="alignNode1" presStyleIdx="4" presStyleCnt="6">
        <dgm:presLayoutVars>
          <dgm:chMax val="0"/>
          <dgm:chPref val="0"/>
          <dgm:bulletEnabled val="1"/>
        </dgm:presLayoutVars>
      </dgm:prSet>
      <dgm:spPr/>
    </dgm:pt>
    <dgm:pt modelId="{7E10F25A-F8C9-4081-B02E-E4539CA17EDE}" type="pres">
      <dgm:prSet presAssocID="{E0357787-8E21-4067-853A-2528946920DC}" presName="desTx" presStyleLbl="revTx" presStyleIdx="4" presStyleCnt="6">
        <dgm:presLayoutVars>
          <dgm:chMax val="0"/>
          <dgm:chPref val="0"/>
          <dgm:bulletEnabled val="1"/>
        </dgm:presLayoutVars>
      </dgm:prSet>
      <dgm:spPr/>
    </dgm:pt>
    <dgm:pt modelId="{A0C844DD-3095-43E2-B5E8-790ED5ACC700}" type="pres">
      <dgm:prSet presAssocID="{E0357787-8E21-4067-853A-2528946920DC}" presName="EmptyPlaceHolder" presStyleCnt="0"/>
      <dgm:spPr/>
    </dgm:pt>
    <dgm:pt modelId="{CA16FDAD-7FBF-436B-ACEF-8D7A9FF1EE41}" type="pres">
      <dgm:prSet presAssocID="{3CA341E1-0CFF-49DA-B24B-BF708C3DF80E}" presName="space" presStyleCnt="0"/>
      <dgm:spPr/>
    </dgm:pt>
    <dgm:pt modelId="{5C0D0A91-4EDE-4E77-9696-D15C228FF2AF}" type="pres">
      <dgm:prSet presAssocID="{AD77CB41-9D22-4B19-868A-CC43052DEAED}" presName="composite" presStyleCnt="0"/>
      <dgm:spPr/>
    </dgm:pt>
    <dgm:pt modelId="{767F4F31-4E46-4699-8331-FD77391F5CA7}" type="pres">
      <dgm:prSet presAssocID="{AD77CB41-9D22-4B19-868A-CC43052DEAED}" presName="L" presStyleLbl="solidFgAcc1" presStyleIdx="5" presStyleCnt="6">
        <dgm:presLayoutVars>
          <dgm:chMax val="0"/>
          <dgm:chPref val="0"/>
        </dgm:presLayoutVars>
      </dgm:prSet>
      <dgm:spPr/>
    </dgm:pt>
    <dgm:pt modelId="{4CE9FFC8-F514-4838-9802-2259ECBE90CC}" type="pres">
      <dgm:prSet presAssocID="{AD77CB41-9D22-4B19-868A-CC43052DEAED}" presName="parTx" presStyleLbl="alignNode1" presStyleIdx="5" presStyleCnt="6">
        <dgm:presLayoutVars>
          <dgm:chMax val="0"/>
          <dgm:chPref val="0"/>
          <dgm:bulletEnabled val="1"/>
        </dgm:presLayoutVars>
      </dgm:prSet>
      <dgm:spPr/>
    </dgm:pt>
    <dgm:pt modelId="{B0FC89D7-DABD-4A3B-98C6-66880E198081}" type="pres">
      <dgm:prSet presAssocID="{AD77CB41-9D22-4B19-868A-CC43052DEAED}" presName="desTx" presStyleLbl="revTx" presStyleIdx="5" presStyleCnt="6">
        <dgm:presLayoutVars>
          <dgm:chMax val="0"/>
          <dgm:chPref val="0"/>
          <dgm:bulletEnabled val="1"/>
        </dgm:presLayoutVars>
      </dgm:prSet>
      <dgm:spPr/>
    </dgm:pt>
    <dgm:pt modelId="{EFDEA564-9D6E-4CA0-A1C7-CC22671249DC}" type="pres">
      <dgm:prSet presAssocID="{AD77CB41-9D22-4B19-868A-CC43052DEAED}" presName="EmptyPlaceHolder" presStyleCnt="0"/>
      <dgm:spPr/>
    </dgm:pt>
  </dgm:ptLst>
  <dgm:cxnLst>
    <dgm:cxn modelId="{FF015905-93A5-4F5A-B0C0-ACE7B8C1CFD0}" srcId="{AD767B4F-8D0E-4AB0-8775-FB0FDF10EDA0}" destId="{97106FD9-D8F7-4B1B-AE91-825A56145175}" srcOrd="0" destOrd="0" parTransId="{72002C67-D5D2-4DDB-A2C0-394790307437}" sibTransId="{6E6DCA63-94B0-468B-9B8E-279A71F0FF9E}"/>
    <dgm:cxn modelId="{F0BE6B07-2B3A-44B0-9042-3196A6EC002B}" type="presOf" srcId="{CF7D219B-B060-4ACD-BC81-1E200B97EEE3}" destId="{6B03103E-5D72-41A1-B891-2A0B4DB5A571}" srcOrd="0" destOrd="0" presId="urn:microsoft.com/office/officeart/2016/7/layout/AccentHomeChevronProcess"/>
    <dgm:cxn modelId="{B9579D12-7E65-4F97-9FB1-DDF8E2E460DD}" type="presOf" srcId="{D6D815C1-ECDF-4DB7-B3CD-C1FFE8D9DF3B}" destId="{B0B2014C-A707-40C8-A592-CC693992C305}" srcOrd="0" destOrd="0" presId="urn:microsoft.com/office/officeart/2016/7/layout/AccentHomeChevronProcess"/>
    <dgm:cxn modelId="{FAD0AF1C-BF45-4B89-8C1D-CC542FF7FA02}" type="presOf" srcId="{52E28E6E-7B23-4F47-BD55-A932EB032F8D}" destId="{A1A60585-B103-44EA-80FE-FE7A1F2CF12E}" srcOrd="0" destOrd="0" presId="urn:microsoft.com/office/officeart/2016/7/layout/AccentHomeChevronProcess"/>
    <dgm:cxn modelId="{F0AF422A-29CE-45AE-90B4-861DA20F68D6}" srcId="{D6D815C1-ECDF-4DB7-B3CD-C1FFE8D9DF3B}" destId="{E0357787-8E21-4067-853A-2528946920DC}" srcOrd="4" destOrd="0" parTransId="{5A129255-54F3-4FB2-8034-3E6C1F858B1D}" sibTransId="{3CA341E1-0CFF-49DA-B24B-BF708C3DF80E}"/>
    <dgm:cxn modelId="{2F752F2E-D785-4219-B91F-8D686079C933}" srcId="{D6D815C1-ECDF-4DB7-B3CD-C1FFE8D9DF3B}" destId="{AD77CB41-9D22-4B19-868A-CC43052DEAED}" srcOrd="5" destOrd="0" parTransId="{8D2DA25C-43A7-496A-9107-447A4737629A}" sibTransId="{C8D42E81-2CBF-4CAD-B46D-82FE9B322619}"/>
    <dgm:cxn modelId="{C549F242-813E-4204-87A3-EF27A63C316B}" srcId="{E0357787-8E21-4067-853A-2528946920DC}" destId="{D50D6CF9-1DCF-4D31-B787-C44A8944B30B}" srcOrd="0" destOrd="0" parTransId="{FF4C8CC1-990B-4384-AA0F-609B589C02D3}" sibTransId="{178ECA28-7CF4-49F3-9F9D-78D07E26699D}"/>
    <dgm:cxn modelId="{BBF68844-D79A-4E9F-B0BA-5F8B7C8F9C58}" type="presOf" srcId="{87EBB365-46C0-4DDD-9202-FF2F2D889075}" destId="{B0FC89D7-DABD-4A3B-98C6-66880E198081}" srcOrd="0" destOrd="0" presId="urn:microsoft.com/office/officeart/2016/7/layout/AccentHomeChevronProcess"/>
    <dgm:cxn modelId="{7FED1F4A-D522-4100-9DC0-A472BDC6704E}" srcId="{D6D815C1-ECDF-4DB7-B3CD-C1FFE8D9DF3B}" destId="{95D5FA01-5DD1-4975-B6AC-B233E653F0FA}" srcOrd="2" destOrd="0" parTransId="{CFFC74D4-5320-42FE-B16A-38BE73808600}" sibTransId="{BC004F89-9784-4E04-A7F9-C3A5003B3808}"/>
    <dgm:cxn modelId="{9B1EA34E-A19B-45CA-8217-163F20287740}" type="presOf" srcId="{A5072052-A0D4-4AB9-A1FD-E2C800E6BB3A}" destId="{0454DBCE-A9C5-4591-952B-3E87ED843E14}" srcOrd="0" destOrd="0" presId="urn:microsoft.com/office/officeart/2016/7/layout/AccentHomeChevronProcess"/>
    <dgm:cxn modelId="{42F0BF7A-1EEF-4367-91E5-7AF33FAA03BA}" type="presOf" srcId="{AD767B4F-8D0E-4AB0-8775-FB0FDF10EDA0}" destId="{37FC96A8-C9EB-4329-BA4A-F00607CA2EA6}" srcOrd="0" destOrd="0" presId="urn:microsoft.com/office/officeart/2016/7/layout/AccentHomeChevronProcess"/>
    <dgm:cxn modelId="{F63C808D-F047-44A3-BFD7-DA4FF7D6F7A0}" type="presOf" srcId="{4E9072C3-533E-4308-B6D4-49478B1810A5}" destId="{3C57B331-2B1A-4FFF-B3E8-6CA464A63F68}" srcOrd="0" destOrd="0" presId="urn:microsoft.com/office/officeart/2016/7/layout/AccentHomeChevronProcess"/>
    <dgm:cxn modelId="{4C506196-78A5-4CEC-8536-B3332230DECB}" srcId="{D6D815C1-ECDF-4DB7-B3CD-C1FFE8D9DF3B}" destId="{4E9072C3-533E-4308-B6D4-49478B1810A5}" srcOrd="1" destOrd="0" parTransId="{BCE2FB89-2BD5-480D-B494-B77C9419820F}" sibTransId="{12F207CA-D5C5-47EF-B8E7-0150B35003D3}"/>
    <dgm:cxn modelId="{1095E297-004A-4DA1-A61D-2312A6C73DF8}" type="presOf" srcId="{D50D6CF9-1DCF-4D31-B787-C44A8944B30B}" destId="{7E10F25A-F8C9-4081-B02E-E4539CA17EDE}" srcOrd="0" destOrd="0" presId="urn:microsoft.com/office/officeart/2016/7/layout/AccentHomeChevronProcess"/>
    <dgm:cxn modelId="{22E059A2-2BE5-46C4-B765-98962365E8D7}" type="presOf" srcId="{95D5FA01-5DD1-4975-B6AC-B233E653F0FA}" destId="{FCCC7EB1-C0AA-437D-88DD-B3BFAAC6E7D3}" srcOrd="0" destOrd="0" presId="urn:microsoft.com/office/officeart/2016/7/layout/AccentHomeChevronProcess"/>
    <dgm:cxn modelId="{61A329A5-D53F-4B0D-9620-DC42157EF100}" srcId="{D6D815C1-ECDF-4DB7-B3CD-C1FFE8D9DF3B}" destId="{CF7D219B-B060-4ACD-BC81-1E200B97EEE3}" srcOrd="0" destOrd="0" parTransId="{DE1E6EC9-F99D-45ED-B6F3-F79073C2256F}" sibTransId="{9B989B36-D492-4DCC-AB90-47D54092586E}"/>
    <dgm:cxn modelId="{834FCAAE-350D-4D98-B52C-7CBF5C69CE2B}" type="presOf" srcId="{E0357787-8E21-4067-853A-2528946920DC}" destId="{CFBC6734-1B15-4CA9-B801-73AD83124641}" srcOrd="0" destOrd="0" presId="urn:microsoft.com/office/officeart/2016/7/layout/AccentHomeChevronProcess"/>
    <dgm:cxn modelId="{1F24DABA-7A24-4932-A5F1-960754588474}" type="presOf" srcId="{AD77CB41-9D22-4B19-868A-CC43052DEAED}" destId="{4CE9FFC8-F514-4838-9802-2259ECBE90CC}" srcOrd="0" destOrd="0" presId="urn:microsoft.com/office/officeart/2016/7/layout/AccentHomeChevronProcess"/>
    <dgm:cxn modelId="{66A26EBC-9F2A-41E0-B92A-9518532E7A33}" type="presOf" srcId="{99823096-CE2B-45E5-AE9E-A8B3D6FE2BDC}" destId="{8816530A-5F6A-405C-80BE-DCF90B5B4E5E}" srcOrd="0" destOrd="0" presId="urn:microsoft.com/office/officeart/2016/7/layout/AccentHomeChevronProcess"/>
    <dgm:cxn modelId="{31069CC4-FF41-4B36-A53A-2CA2C442DB80}" srcId="{95D5FA01-5DD1-4975-B6AC-B233E653F0FA}" destId="{A5072052-A0D4-4AB9-A1FD-E2C800E6BB3A}" srcOrd="0" destOrd="0" parTransId="{88C3751B-C1E2-40F4-A6EE-BC0CD7BD6BE7}" sibTransId="{DD0DEF0A-C3B6-4A38-B421-94A7C103F8D4}"/>
    <dgm:cxn modelId="{8B940DC5-2215-49DF-9BFA-6C7C3739E067}" srcId="{AD77CB41-9D22-4B19-868A-CC43052DEAED}" destId="{87EBB365-46C0-4DDD-9202-FF2F2D889075}" srcOrd="0" destOrd="0" parTransId="{BB605D04-940C-4A78-8736-D16038E846FC}" sibTransId="{B3851158-09DC-48EF-AEAE-A73CC40A2EA8}"/>
    <dgm:cxn modelId="{0C015ACD-2BC7-4DF2-BB1D-B650989BC5E1}" srcId="{D6D815C1-ECDF-4DB7-B3CD-C1FFE8D9DF3B}" destId="{AD767B4F-8D0E-4AB0-8775-FB0FDF10EDA0}" srcOrd="3" destOrd="0" parTransId="{1A8B72C0-2DCF-4B7B-91D9-4C37148EAAF4}" sibTransId="{963E6BD7-EB69-41F8-BB7D-DA5D57A6732D}"/>
    <dgm:cxn modelId="{86A2CED2-1AB1-42B6-B76A-A3D38C12E3CF}" type="presOf" srcId="{97106FD9-D8F7-4B1B-AE91-825A56145175}" destId="{C0BE65BE-8BB0-4857-8D94-944A8DB30335}" srcOrd="0" destOrd="0" presId="urn:microsoft.com/office/officeart/2016/7/layout/AccentHomeChevronProcess"/>
    <dgm:cxn modelId="{CF364DE5-EB9C-4C4A-BD14-4E20B80C7D25}" srcId="{4E9072C3-533E-4308-B6D4-49478B1810A5}" destId="{52E28E6E-7B23-4F47-BD55-A932EB032F8D}" srcOrd="0" destOrd="0" parTransId="{17D38D3A-BAE4-478C-AF26-61562DEB4FEE}" sibTransId="{47DDDE31-925C-41E3-B5FA-681BBE3E786C}"/>
    <dgm:cxn modelId="{92065CF7-1AE4-4CB2-8C76-09D45629702C}" srcId="{CF7D219B-B060-4ACD-BC81-1E200B97EEE3}" destId="{99823096-CE2B-45E5-AE9E-A8B3D6FE2BDC}" srcOrd="0" destOrd="0" parTransId="{9B2C66A4-3099-44FD-9421-0DB3BC777530}" sibTransId="{9F4F07E7-AF83-4E8C-A20B-80985424DE74}"/>
    <dgm:cxn modelId="{CAD3CB13-FBA1-48BA-BDE5-B73E6C3F1891}" type="presParOf" srcId="{B0B2014C-A707-40C8-A592-CC693992C305}" destId="{DB69A67D-0608-4ADC-BA74-7D8498DA5E12}" srcOrd="0" destOrd="0" presId="urn:microsoft.com/office/officeart/2016/7/layout/AccentHomeChevronProcess"/>
    <dgm:cxn modelId="{F673FB05-587B-4BAE-94E4-ACEDCD0A6E72}" type="presParOf" srcId="{DB69A67D-0608-4ADC-BA74-7D8498DA5E12}" destId="{8F0C3949-F6A1-4A77-BE20-7B907798FF94}" srcOrd="0" destOrd="0" presId="urn:microsoft.com/office/officeart/2016/7/layout/AccentHomeChevronProcess"/>
    <dgm:cxn modelId="{58F16E73-3C8D-464F-867E-86A765DBF715}" type="presParOf" srcId="{DB69A67D-0608-4ADC-BA74-7D8498DA5E12}" destId="{6B03103E-5D72-41A1-B891-2A0B4DB5A571}" srcOrd="1" destOrd="0" presId="urn:microsoft.com/office/officeart/2016/7/layout/AccentHomeChevronProcess"/>
    <dgm:cxn modelId="{7D0BBE13-8592-4732-9684-A0BA8CA124FE}" type="presParOf" srcId="{DB69A67D-0608-4ADC-BA74-7D8498DA5E12}" destId="{8816530A-5F6A-405C-80BE-DCF90B5B4E5E}" srcOrd="2" destOrd="0" presId="urn:microsoft.com/office/officeart/2016/7/layout/AccentHomeChevronProcess"/>
    <dgm:cxn modelId="{750C4207-E46C-4E24-9394-8DED497CC25A}" type="presParOf" srcId="{DB69A67D-0608-4ADC-BA74-7D8498DA5E12}" destId="{81486BDF-37FC-4DE6-8031-393F47102B50}" srcOrd="3" destOrd="0" presId="urn:microsoft.com/office/officeart/2016/7/layout/AccentHomeChevronProcess"/>
    <dgm:cxn modelId="{EF2C69F7-8C0D-4FE5-A893-16B6000287E8}" type="presParOf" srcId="{B0B2014C-A707-40C8-A592-CC693992C305}" destId="{A7EF9CF9-9BB7-4F26-9873-C332E90F2420}" srcOrd="1" destOrd="0" presId="urn:microsoft.com/office/officeart/2016/7/layout/AccentHomeChevronProcess"/>
    <dgm:cxn modelId="{ACDB39AF-9A65-4506-84BB-BA6997385E13}" type="presParOf" srcId="{B0B2014C-A707-40C8-A592-CC693992C305}" destId="{14546D89-8C63-483A-8BA5-344D53C93C57}" srcOrd="2" destOrd="0" presId="urn:microsoft.com/office/officeart/2016/7/layout/AccentHomeChevronProcess"/>
    <dgm:cxn modelId="{8AA9466C-F6CB-4597-A7D3-30A472A5505C}" type="presParOf" srcId="{14546D89-8C63-483A-8BA5-344D53C93C57}" destId="{4B827EBD-5536-4D4C-81DA-9C60CED343DA}" srcOrd="0" destOrd="0" presId="urn:microsoft.com/office/officeart/2016/7/layout/AccentHomeChevronProcess"/>
    <dgm:cxn modelId="{4AE1890D-3278-4D17-9FC5-879BDDD0CCD4}" type="presParOf" srcId="{14546D89-8C63-483A-8BA5-344D53C93C57}" destId="{3C57B331-2B1A-4FFF-B3E8-6CA464A63F68}" srcOrd="1" destOrd="0" presId="urn:microsoft.com/office/officeart/2016/7/layout/AccentHomeChevronProcess"/>
    <dgm:cxn modelId="{E24A98CB-FA56-40FC-B5B9-7BDB96FA680F}" type="presParOf" srcId="{14546D89-8C63-483A-8BA5-344D53C93C57}" destId="{A1A60585-B103-44EA-80FE-FE7A1F2CF12E}" srcOrd="2" destOrd="0" presId="urn:microsoft.com/office/officeart/2016/7/layout/AccentHomeChevronProcess"/>
    <dgm:cxn modelId="{3AEC7E39-C0CB-4F69-9FDD-B8589C341339}" type="presParOf" srcId="{14546D89-8C63-483A-8BA5-344D53C93C57}" destId="{A1A815E8-B7F6-4E3D-A548-86A54A15B1E7}" srcOrd="3" destOrd="0" presId="urn:microsoft.com/office/officeart/2016/7/layout/AccentHomeChevronProcess"/>
    <dgm:cxn modelId="{6C41F11F-C94A-4380-99E5-9DAFEF09FB80}" type="presParOf" srcId="{B0B2014C-A707-40C8-A592-CC693992C305}" destId="{64D98B9D-8231-4BC0-9EBF-7DDA49C1372D}" srcOrd="3" destOrd="0" presId="urn:microsoft.com/office/officeart/2016/7/layout/AccentHomeChevronProcess"/>
    <dgm:cxn modelId="{EE87E6F3-1687-4455-9E57-6DBE0DB35060}" type="presParOf" srcId="{B0B2014C-A707-40C8-A592-CC693992C305}" destId="{13A5B798-B625-48F5-A188-8DC0F4DB9BEE}" srcOrd="4" destOrd="0" presId="urn:microsoft.com/office/officeart/2016/7/layout/AccentHomeChevronProcess"/>
    <dgm:cxn modelId="{D4B0E10F-2600-4944-9CC5-130591F06B42}" type="presParOf" srcId="{13A5B798-B625-48F5-A188-8DC0F4DB9BEE}" destId="{A189230B-FDAB-4A88-8E2F-34548BACDBF8}" srcOrd="0" destOrd="0" presId="urn:microsoft.com/office/officeart/2016/7/layout/AccentHomeChevronProcess"/>
    <dgm:cxn modelId="{00E2D120-C723-4383-A8C6-AB55B7BE9099}" type="presParOf" srcId="{13A5B798-B625-48F5-A188-8DC0F4DB9BEE}" destId="{FCCC7EB1-C0AA-437D-88DD-B3BFAAC6E7D3}" srcOrd="1" destOrd="0" presId="urn:microsoft.com/office/officeart/2016/7/layout/AccentHomeChevronProcess"/>
    <dgm:cxn modelId="{340C1137-3B84-417C-9691-3269DFA263F8}" type="presParOf" srcId="{13A5B798-B625-48F5-A188-8DC0F4DB9BEE}" destId="{0454DBCE-A9C5-4591-952B-3E87ED843E14}" srcOrd="2" destOrd="0" presId="urn:microsoft.com/office/officeart/2016/7/layout/AccentHomeChevronProcess"/>
    <dgm:cxn modelId="{DF6D6663-226F-4834-A22B-49A1CE3599F5}" type="presParOf" srcId="{13A5B798-B625-48F5-A188-8DC0F4DB9BEE}" destId="{86DF4654-4EC8-48DB-8218-84B7FCEB7C80}" srcOrd="3" destOrd="0" presId="urn:microsoft.com/office/officeart/2016/7/layout/AccentHomeChevronProcess"/>
    <dgm:cxn modelId="{7653AEE7-8331-40E9-934B-2F5C736E2B60}" type="presParOf" srcId="{B0B2014C-A707-40C8-A592-CC693992C305}" destId="{2AEA46FF-A977-4299-8634-466E86623474}" srcOrd="5" destOrd="0" presId="urn:microsoft.com/office/officeart/2016/7/layout/AccentHomeChevronProcess"/>
    <dgm:cxn modelId="{65239EF9-7351-4DC0-83E3-18916EE1355D}" type="presParOf" srcId="{B0B2014C-A707-40C8-A592-CC693992C305}" destId="{8C9961B6-EC62-4F3F-99EA-183333B852B5}" srcOrd="6" destOrd="0" presId="urn:microsoft.com/office/officeart/2016/7/layout/AccentHomeChevronProcess"/>
    <dgm:cxn modelId="{B93337C5-5A63-4ED2-A3E1-140E454F6597}" type="presParOf" srcId="{8C9961B6-EC62-4F3F-99EA-183333B852B5}" destId="{94E18670-6FA7-4ECE-9B54-BA76BEFB5CDB}" srcOrd="0" destOrd="0" presId="urn:microsoft.com/office/officeart/2016/7/layout/AccentHomeChevronProcess"/>
    <dgm:cxn modelId="{D317B167-29AF-45BC-BA97-9F3E438BF637}" type="presParOf" srcId="{8C9961B6-EC62-4F3F-99EA-183333B852B5}" destId="{37FC96A8-C9EB-4329-BA4A-F00607CA2EA6}" srcOrd="1" destOrd="0" presId="urn:microsoft.com/office/officeart/2016/7/layout/AccentHomeChevronProcess"/>
    <dgm:cxn modelId="{CC3BF7FA-0F7C-497F-B229-F82FB746CD50}" type="presParOf" srcId="{8C9961B6-EC62-4F3F-99EA-183333B852B5}" destId="{C0BE65BE-8BB0-4857-8D94-944A8DB30335}" srcOrd="2" destOrd="0" presId="urn:microsoft.com/office/officeart/2016/7/layout/AccentHomeChevronProcess"/>
    <dgm:cxn modelId="{D26BAC49-1B8F-4FCF-96E8-D20BF940D326}" type="presParOf" srcId="{8C9961B6-EC62-4F3F-99EA-183333B852B5}" destId="{28F77EF6-20B3-4B26-8277-E8C149DA6AA9}" srcOrd="3" destOrd="0" presId="urn:microsoft.com/office/officeart/2016/7/layout/AccentHomeChevronProcess"/>
    <dgm:cxn modelId="{DE0400C2-C21B-422E-A2CC-4968CD45B55F}" type="presParOf" srcId="{B0B2014C-A707-40C8-A592-CC693992C305}" destId="{A27402EE-1C44-4B93-B7A0-AA5D09093B1E}" srcOrd="7" destOrd="0" presId="urn:microsoft.com/office/officeart/2016/7/layout/AccentHomeChevronProcess"/>
    <dgm:cxn modelId="{05517F73-DC79-4755-9EF2-73153B7D0E59}" type="presParOf" srcId="{B0B2014C-A707-40C8-A592-CC693992C305}" destId="{6CD1FBC4-9ED8-4F56-AE95-DC91D8E0CF3D}" srcOrd="8" destOrd="0" presId="urn:microsoft.com/office/officeart/2016/7/layout/AccentHomeChevronProcess"/>
    <dgm:cxn modelId="{D3496D3E-13B7-404F-B282-C9AC507DCCD1}" type="presParOf" srcId="{6CD1FBC4-9ED8-4F56-AE95-DC91D8E0CF3D}" destId="{EB179971-B580-4C83-8011-0DD4E44851CD}" srcOrd="0" destOrd="0" presId="urn:microsoft.com/office/officeart/2016/7/layout/AccentHomeChevronProcess"/>
    <dgm:cxn modelId="{AA821A2F-7DE2-444C-83D4-1E69A66681E4}" type="presParOf" srcId="{6CD1FBC4-9ED8-4F56-AE95-DC91D8E0CF3D}" destId="{CFBC6734-1B15-4CA9-B801-73AD83124641}" srcOrd="1" destOrd="0" presId="urn:microsoft.com/office/officeart/2016/7/layout/AccentHomeChevronProcess"/>
    <dgm:cxn modelId="{AE05B32A-BD21-458A-8CD4-16BBCF98463B}" type="presParOf" srcId="{6CD1FBC4-9ED8-4F56-AE95-DC91D8E0CF3D}" destId="{7E10F25A-F8C9-4081-B02E-E4539CA17EDE}" srcOrd="2" destOrd="0" presId="urn:microsoft.com/office/officeart/2016/7/layout/AccentHomeChevronProcess"/>
    <dgm:cxn modelId="{7D574455-31B1-4985-84B8-2CC6097FEACF}" type="presParOf" srcId="{6CD1FBC4-9ED8-4F56-AE95-DC91D8E0CF3D}" destId="{A0C844DD-3095-43E2-B5E8-790ED5ACC700}" srcOrd="3" destOrd="0" presId="urn:microsoft.com/office/officeart/2016/7/layout/AccentHomeChevronProcess"/>
    <dgm:cxn modelId="{E1680CDA-B67D-4D36-9B4D-97D904E312A9}" type="presParOf" srcId="{B0B2014C-A707-40C8-A592-CC693992C305}" destId="{CA16FDAD-7FBF-436B-ACEF-8D7A9FF1EE41}" srcOrd="9" destOrd="0" presId="urn:microsoft.com/office/officeart/2016/7/layout/AccentHomeChevronProcess"/>
    <dgm:cxn modelId="{E39D0400-FE94-4371-B792-4693F7DC729D}" type="presParOf" srcId="{B0B2014C-A707-40C8-A592-CC693992C305}" destId="{5C0D0A91-4EDE-4E77-9696-D15C228FF2AF}" srcOrd="10" destOrd="0" presId="urn:microsoft.com/office/officeart/2016/7/layout/AccentHomeChevronProcess"/>
    <dgm:cxn modelId="{133781BA-25E5-4E84-8BDF-09B84A78825D}" type="presParOf" srcId="{5C0D0A91-4EDE-4E77-9696-D15C228FF2AF}" destId="{767F4F31-4E46-4699-8331-FD77391F5CA7}" srcOrd="0" destOrd="0" presId="urn:microsoft.com/office/officeart/2016/7/layout/AccentHomeChevronProcess"/>
    <dgm:cxn modelId="{8F5C1EDD-BCF2-4108-9229-C4169D718E79}" type="presParOf" srcId="{5C0D0A91-4EDE-4E77-9696-D15C228FF2AF}" destId="{4CE9FFC8-F514-4838-9802-2259ECBE90CC}" srcOrd="1" destOrd="0" presId="urn:microsoft.com/office/officeart/2016/7/layout/AccentHomeChevronProcess"/>
    <dgm:cxn modelId="{9868F39C-5C4B-4F54-892E-35C4A8D4AD1F}" type="presParOf" srcId="{5C0D0A91-4EDE-4E77-9696-D15C228FF2AF}" destId="{B0FC89D7-DABD-4A3B-98C6-66880E198081}" srcOrd="2" destOrd="0" presId="urn:microsoft.com/office/officeart/2016/7/layout/AccentHomeChevronProcess"/>
    <dgm:cxn modelId="{68E6E1A2-AE3A-457D-BCD7-7DCDC34D571E}" type="presParOf" srcId="{5C0D0A91-4EDE-4E77-9696-D15C228FF2AF}" destId="{EFDEA564-9D6E-4CA0-A1C7-CC22671249DC}" srcOrd="3" destOrd="0" presId="urn:microsoft.com/office/officeart/2016/7/layout/AccentHomeChevron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0C3949-F6A1-4A77-BE20-7B907798FF94}">
      <dsp:nvSpPr>
        <dsp:cNvPr id="0" name=""/>
        <dsp:cNvSpPr/>
      </dsp:nvSpPr>
      <dsp:spPr>
        <a:xfrm rot="5400000">
          <a:off x="-556173" y="1114836"/>
          <a:ext cx="1251675" cy="134603"/>
        </a:xfrm>
        <a:prstGeom prst="corner">
          <a:avLst>
            <a:gd name="adj1" fmla="val 1000"/>
            <a:gd name="adj2" fmla="val 1000"/>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B03103E-5D72-41A1-B891-2A0B4DB5A571}">
      <dsp:nvSpPr>
        <dsp:cNvPr id="0" name=""/>
        <dsp:cNvSpPr/>
      </dsp:nvSpPr>
      <dsp:spPr>
        <a:xfrm>
          <a:off x="2363" y="1807976"/>
          <a:ext cx="1682539" cy="417225"/>
        </a:xfrm>
        <a:prstGeom prst="homePlate">
          <a:avLst>
            <a:gd name="adj" fmla="val 25000"/>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1899</a:t>
          </a:r>
        </a:p>
      </dsp:txBody>
      <dsp:txXfrm>
        <a:off x="2363" y="1807976"/>
        <a:ext cx="1630386" cy="417225"/>
      </dsp:txXfrm>
    </dsp:sp>
    <dsp:sp modelId="{8816530A-5F6A-405C-80BE-DCF90B5B4E5E}">
      <dsp:nvSpPr>
        <dsp:cNvPr id="0" name=""/>
        <dsp:cNvSpPr/>
      </dsp:nvSpPr>
      <dsp:spPr>
        <a:xfrm>
          <a:off x="136966" y="637062"/>
          <a:ext cx="1366222" cy="706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Set up by William Morrisons in 1899 as a market stall</a:t>
          </a:r>
        </a:p>
      </dsp:txBody>
      <dsp:txXfrm>
        <a:off x="136966" y="637062"/>
        <a:ext cx="1366222" cy="706306"/>
      </dsp:txXfrm>
    </dsp:sp>
    <dsp:sp modelId="{4B827EBD-5536-4D4C-81DA-9C60CED343DA}">
      <dsp:nvSpPr>
        <dsp:cNvPr id="0" name=""/>
        <dsp:cNvSpPr/>
      </dsp:nvSpPr>
      <dsp:spPr>
        <a:xfrm rot="5400000">
          <a:off x="1042239" y="1114836"/>
          <a:ext cx="1251675" cy="134603"/>
        </a:xfrm>
        <a:prstGeom prst="corner">
          <a:avLst>
            <a:gd name="adj1" fmla="val 1000"/>
            <a:gd name="adj2" fmla="val 1000"/>
          </a:avLst>
        </a:prstGeom>
        <a:solidFill>
          <a:schemeClr val="lt1">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C57B331-2B1A-4FFF-B3E8-6CA464A63F68}">
      <dsp:nvSpPr>
        <dsp:cNvPr id="0" name=""/>
        <dsp:cNvSpPr/>
      </dsp:nvSpPr>
      <dsp:spPr>
        <a:xfrm>
          <a:off x="1600775" y="1807976"/>
          <a:ext cx="1682539" cy="417225"/>
        </a:xfrm>
        <a:prstGeom prst="chevron">
          <a:avLst>
            <a:gd name="adj" fmla="val 25000"/>
          </a:avLst>
        </a:prstGeom>
        <a:blipFill>
          <a:blip xmlns:r="http://schemas.openxmlformats.org/officeDocument/2006/relationships" r:embed="rId1">
            <a:duotone>
              <a:schemeClr val="accent3">
                <a:hueOff val="0"/>
                <a:satOff val="0"/>
                <a:lumOff val="0"/>
                <a:alphaOff val="0"/>
                <a:shade val="74000"/>
                <a:satMod val="130000"/>
                <a:lumMod val="90000"/>
              </a:schemeClr>
              <a:schemeClr val="accent3">
                <a:hueOff val="0"/>
                <a:satOff val="0"/>
                <a:lumOff val="0"/>
                <a:alphaOff val="0"/>
                <a:tint val="94000"/>
                <a:satMod val="120000"/>
                <a:lumMod val="104000"/>
              </a:schemeClr>
            </a:duotone>
          </a:blip>
          <a:tile tx="0" ty="0" sx="100000" sy="100000" flip="none" algn="tl"/>
        </a:blipFill>
        <a:ln w="9525" cap="flat" cmpd="sng" algn="ctr">
          <a:solidFill>
            <a:schemeClr val="accent3">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1952</a:t>
          </a:r>
        </a:p>
      </dsp:txBody>
      <dsp:txXfrm>
        <a:off x="1705081" y="1807976"/>
        <a:ext cx="1473927" cy="417225"/>
      </dsp:txXfrm>
    </dsp:sp>
    <dsp:sp modelId="{A1A60585-B103-44EA-80FE-FE7A1F2CF12E}">
      <dsp:nvSpPr>
        <dsp:cNvPr id="0" name=""/>
        <dsp:cNvSpPr/>
      </dsp:nvSpPr>
      <dsp:spPr>
        <a:xfrm>
          <a:off x="1735379" y="637062"/>
          <a:ext cx="1366222" cy="706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Taken over by his son in 1952</a:t>
          </a:r>
        </a:p>
      </dsp:txBody>
      <dsp:txXfrm>
        <a:off x="1735379" y="637062"/>
        <a:ext cx="1366222" cy="706306"/>
      </dsp:txXfrm>
    </dsp:sp>
    <dsp:sp modelId="{A189230B-FDAB-4A88-8E2F-34548BACDBF8}">
      <dsp:nvSpPr>
        <dsp:cNvPr id="0" name=""/>
        <dsp:cNvSpPr/>
      </dsp:nvSpPr>
      <dsp:spPr>
        <a:xfrm rot="5400000">
          <a:off x="2640652" y="1114836"/>
          <a:ext cx="1251675" cy="134603"/>
        </a:xfrm>
        <a:prstGeom prst="corner">
          <a:avLst>
            <a:gd name="adj1" fmla="val 1000"/>
            <a:gd name="adj2" fmla="val 1000"/>
          </a:avLst>
        </a:prstGeom>
        <a:solidFill>
          <a:schemeClr val="lt1">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CCC7EB1-C0AA-437D-88DD-B3BFAAC6E7D3}">
      <dsp:nvSpPr>
        <dsp:cNvPr id="0" name=""/>
        <dsp:cNvSpPr/>
      </dsp:nvSpPr>
      <dsp:spPr>
        <a:xfrm>
          <a:off x="3199188" y="1807976"/>
          <a:ext cx="1682539" cy="417225"/>
        </a:xfrm>
        <a:prstGeom prst="chevron">
          <a:avLst>
            <a:gd name="adj" fmla="val 25000"/>
          </a:avLst>
        </a:prstGeom>
        <a:blipFill>
          <a:blip xmlns:r="http://schemas.openxmlformats.org/officeDocument/2006/relationships" r:embed="rId1">
            <a:duotone>
              <a:schemeClr val="accent4">
                <a:hueOff val="0"/>
                <a:satOff val="0"/>
                <a:lumOff val="0"/>
                <a:alphaOff val="0"/>
                <a:shade val="74000"/>
                <a:satMod val="130000"/>
                <a:lumMod val="90000"/>
              </a:schemeClr>
              <a:schemeClr val="accent4">
                <a:hueOff val="0"/>
                <a:satOff val="0"/>
                <a:lumOff val="0"/>
                <a:alphaOff val="0"/>
                <a:tint val="94000"/>
                <a:satMod val="120000"/>
                <a:lumMod val="104000"/>
              </a:schemeClr>
            </a:duotone>
          </a:blip>
          <a:tile tx="0" ty="0" sx="100000" sy="100000" flip="none" algn="tl"/>
        </a:blipFill>
        <a:ln w="9525" cap="flat" cmpd="sng" algn="ctr">
          <a:solidFill>
            <a:schemeClr val="accent4">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1958</a:t>
          </a:r>
        </a:p>
      </dsp:txBody>
      <dsp:txXfrm>
        <a:off x="3303494" y="1807976"/>
        <a:ext cx="1473927" cy="417225"/>
      </dsp:txXfrm>
    </dsp:sp>
    <dsp:sp modelId="{0454DBCE-A9C5-4591-952B-3E87ED843E14}">
      <dsp:nvSpPr>
        <dsp:cNvPr id="0" name=""/>
        <dsp:cNvSpPr/>
      </dsp:nvSpPr>
      <dsp:spPr>
        <a:xfrm>
          <a:off x="3333791" y="637062"/>
          <a:ext cx="1366222" cy="706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Open’s their first store 1958</a:t>
          </a:r>
        </a:p>
      </dsp:txBody>
      <dsp:txXfrm>
        <a:off x="3333791" y="637062"/>
        <a:ext cx="1366222" cy="706306"/>
      </dsp:txXfrm>
    </dsp:sp>
    <dsp:sp modelId="{94E18670-6FA7-4ECE-9B54-BA76BEFB5CDB}">
      <dsp:nvSpPr>
        <dsp:cNvPr id="0" name=""/>
        <dsp:cNvSpPr/>
      </dsp:nvSpPr>
      <dsp:spPr>
        <a:xfrm rot="5400000">
          <a:off x="4239065" y="1114836"/>
          <a:ext cx="1251675" cy="134603"/>
        </a:xfrm>
        <a:prstGeom prst="corner">
          <a:avLst>
            <a:gd name="adj1" fmla="val 1000"/>
            <a:gd name="adj2" fmla="val 1000"/>
          </a:avLst>
        </a:prstGeom>
        <a:solidFill>
          <a:schemeClr val="lt1">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7FC96A8-C9EB-4329-BA4A-F00607CA2EA6}">
      <dsp:nvSpPr>
        <dsp:cNvPr id="0" name=""/>
        <dsp:cNvSpPr/>
      </dsp:nvSpPr>
      <dsp:spPr>
        <a:xfrm>
          <a:off x="4797601" y="1807976"/>
          <a:ext cx="1682539" cy="417225"/>
        </a:xfrm>
        <a:prstGeom prst="chevron">
          <a:avLst>
            <a:gd name="adj" fmla="val 25000"/>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w="9525" cap="flat" cmpd="sng" algn="ctr">
          <a:solidFill>
            <a:schemeClr val="accent5">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1961</a:t>
          </a:r>
        </a:p>
      </dsp:txBody>
      <dsp:txXfrm>
        <a:off x="4901907" y="1807976"/>
        <a:ext cx="1473927" cy="417225"/>
      </dsp:txXfrm>
    </dsp:sp>
    <dsp:sp modelId="{C0BE65BE-8BB0-4857-8D94-944A8DB30335}">
      <dsp:nvSpPr>
        <dsp:cNvPr id="0" name=""/>
        <dsp:cNvSpPr/>
      </dsp:nvSpPr>
      <dsp:spPr>
        <a:xfrm>
          <a:off x="4932204" y="637062"/>
          <a:ext cx="1366222" cy="706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Opened their first supermarket in in 1961</a:t>
          </a:r>
        </a:p>
      </dsp:txBody>
      <dsp:txXfrm>
        <a:off x="4932204" y="637062"/>
        <a:ext cx="1366222" cy="706306"/>
      </dsp:txXfrm>
    </dsp:sp>
    <dsp:sp modelId="{EB179971-B580-4C83-8011-0DD4E44851CD}">
      <dsp:nvSpPr>
        <dsp:cNvPr id="0" name=""/>
        <dsp:cNvSpPr/>
      </dsp:nvSpPr>
      <dsp:spPr>
        <a:xfrm rot="5400000">
          <a:off x="5837477" y="1114836"/>
          <a:ext cx="1251675" cy="134603"/>
        </a:xfrm>
        <a:prstGeom prst="corner">
          <a:avLst>
            <a:gd name="adj1" fmla="val 1000"/>
            <a:gd name="adj2" fmla="val 1000"/>
          </a:avLst>
        </a:prstGeom>
        <a:solidFill>
          <a:schemeClr val="lt1">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FBC6734-1B15-4CA9-B801-73AD83124641}">
      <dsp:nvSpPr>
        <dsp:cNvPr id="0" name=""/>
        <dsp:cNvSpPr/>
      </dsp:nvSpPr>
      <dsp:spPr>
        <a:xfrm>
          <a:off x="6396014" y="1807976"/>
          <a:ext cx="1682539" cy="417225"/>
        </a:xfrm>
        <a:prstGeom prst="chevron">
          <a:avLst>
            <a:gd name="adj" fmla="val 25000"/>
          </a:avLst>
        </a:prstGeom>
        <a:blipFill>
          <a:blip xmlns:r="http://schemas.openxmlformats.org/officeDocument/2006/relationships" r:embed="rId1">
            <a:duotone>
              <a:schemeClr val="accent6">
                <a:hueOff val="0"/>
                <a:satOff val="0"/>
                <a:lumOff val="0"/>
                <a:alphaOff val="0"/>
                <a:shade val="74000"/>
                <a:satMod val="130000"/>
                <a:lumMod val="90000"/>
              </a:schemeClr>
              <a:schemeClr val="accent6">
                <a:hueOff val="0"/>
                <a:satOff val="0"/>
                <a:lumOff val="0"/>
                <a:alphaOff val="0"/>
                <a:tint val="94000"/>
                <a:satMod val="120000"/>
                <a:lumMod val="104000"/>
              </a:schemeClr>
            </a:duotone>
          </a:blip>
          <a:tile tx="0" ty="0" sx="100000" sy="100000" flip="none" algn="tl"/>
        </a:blipFill>
        <a:ln w="9525" cap="flat" cmpd="sng" algn="ctr">
          <a:solidFill>
            <a:schemeClr val="accent6">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1999</a:t>
          </a:r>
        </a:p>
      </dsp:txBody>
      <dsp:txXfrm>
        <a:off x="6500320" y="1807976"/>
        <a:ext cx="1473927" cy="417225"/>
      </dsp:txXfrm>
    </dsp:sp>
    <dsp:sp modelId="{7E10F25A-F8C9-4081-B02E-E4539CA17EDE}">
      <dsp:nvSpPr>
        <dsp:cNvPr id="0" name=""/>
        <dsp:cNvSpPr/>
      </dsp:nvSpPr>
      <dsp:spPr>
        <a:xfrm>
          <a:off x="6530617" y="637062"/>
          <a:ext cx="1366222" cy="706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Opened their 100th store in 1999</a:t>
          </a:r>
        </a:p>
      </dsp:txBody>
      <dsp:txXfrm>
        <a:off x="6530617" y="637062"/>
        <a:ext cx="1366222" cy="706306"/>
      </dsp:txXfrm>
    </dsp:sp>
    <dsp:sp modelId="{767F4F31-4E46-4699-8331-FD77391F5CA7}">
      <dsp:nvSpPr>
        <dsp:cNvPr id="0" name=""/>
        <dsp:cNvSpPr/>
      </dsp:nvSpPr>
      <dsp:spPr>
        <a:xfrm rot="5400000">
          <a:off x="7435890" y="1114836"/>
          <a:ext cx="1251675" cy="134603"/>
        </a:xfrm>
        <a:prstGeom prst="corner">
          <a:avLst>
            <a:gd name="adj1" fmla="val 1000"/>
            <a:gd name="adj2" fmla="val 1000"/>
          </a:avLst>
        </a:prstGeom>
        <a:solidFill>
          <a:schemeClr val="lt1">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4CE9FFC8-F514-4838-9802-2259ECBE90CC}">
      <dsp:nvSpPr>
        <dsp:cNvPr id="0" name=""/>
        <dsp:cNvSpPr/>
      </dsp:nvSpPr>
      <dsp:spPr>
        <a:xfrm>
          <a:off x="7994427" y="1807976"/>
          <a:ext cx="1682539" cy="417225"/>
        </a:xfrm>
        <a:prstGeom prst="chevron">
          <a:avLst>
            <a:gd name="adj" fmla="val 25000"/>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w="9525" cap="flat"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txBody>
        <a:bodyPr spcFirstLastPara="0" vert="horz" wrap="square" lIns="82550" tIns="165100" rIns="82550" bIns="165100" numCol="1" spcCol="1270" anchor="ctr" anchorCtr="0">
          <a:noAutofit/>
        </a:bodyPr>
        <a:lstStyle/>
        <a:p>
          <a:pPr marL="0" lvl="0" indent="0" algn="ctr" defTabSz="577850">
            <a:lnSpc>
              <a:spcPct val="90000"/>
            </a:lnSpc>
            <a:spcBef>
              <a:spcPct val="0"/>
            </a:spcBef>
            <a:spcAft>
              <a:spcPct val="35000"/>
            </a:spcAft>
            <a:buNone/>
          </a:pPr>
          <a:r>
            <a:rPr lang="en-US" sz="1300" kern="1200"/>
            <a:t>Now</a:t>
          </a:r>
        </a:p>
      </dsp:txBody>
      <dsp:txXfrm>
        <a:off x="8098733" y="1807976"/>
        <a:ext cx="1473927" cy="417225"/>
      </dsp:txXfrm>
    </dsp:sp>
    <dsp:sp modelId="{B0FC89D7-DABD-4A3B-98C6-66880E198081}">
      <dsp:nvSpPr>
        <dsp:cNvPr id="0" name=""/>
        <dsp:cNvSpPr/>
      </dsp:nvSpPr>
      <dsp:spPr>
        <a:xfrm>
          <a:off x="8129030" y="637062"/>
          <a:ext cx="1366222" cy="7063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operate over 500 stores</a:t>
          </a:r>
        </a:p>
      </dsp:txBody>
      <dsp:txXfrm>
        <a:off x="8129030" y="637062"/>
        <a:ext cx="1366222" cy="706306"/>
      </dsp:txXfrm>
    </dsp:sp>
  </dsp:spTree>
</dsp:drawing>
</file>

<file path=ppt/diagrams/layout1.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464991-4D44-49BC-A5BE-22FEBCF762F5}" type="datetimeFigureOut">
              <a:rPr lang="en-GB" smtClean="0"/>
              <a:t>12/12/2019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40EE6D-1F43-434F-B603-BC514FA2645D}" type="slidenum">
              <a:rPr lang="en-GB" smtClean="0"/>
              <a:t>‹#›</a:t>
            </a:fld>
            <a:endParaRPr lang="en-GB"/>
          </a:p>
        </p:txBody>
      </p:sp>
    </p:spTree>
    <p:extLst>
      <p:ext uri="{BB962C8B-B14F-4D97-AF65-F5344CB8AC3E}">
        <p14:creationId xmlns:p14="http://schemas.microsoft.com/office/powerpoint/2010/main" val="2260429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following presentation we will look at the current strategy for Morrisons LTD and research how we can create a new and more sustainable strategic direction. This new strategic direction will also incorporate sustainable and </a:t>
            </a:r>
            <a:r>
              <a:rPr lang="en-GB" dirty="0" err="1"/>
              <a:t>and</a:t>
            </a:r>
            <a:r>
              <a:rPr lang="en-GB" dirty="0"/>
              <a:t> environmental factors.</a:t>
            </a:r>
          </a:p>
        </p:txBody>
      </p:sp>
      <p:sp>
        <p:nvSpPr>
          <p:cNvPr id="4" name="Slide Number Placeholder 3"/>
          <p:cNvSpPr>
            <a:spLocks noGrp="1"/>
          </p:cNvSpPr>
          <p:nvPr>
            <p:ph type="sldNum" sz="quarter" idx="5"/>
          </p:nvPr>
        </p:nvSpPr>
        <p:spPr/>
        <p:txBody>
          <a:bodyPr/>
          <a:lstStyle/>
          <a:p>
            <a:fld id="{E640EE6D-1F43-434F-B603-BC514FA2645D}" type="slidenum">
              <a:rPr lang="en-GB" smtClean="0"/>
              <a:t>2</a:t>
            </a:fld>
            <a:endParaRPr lang="en-GB"/>
          </a:p>
        </p:txBody>
      </p:sp>
    </p:spTree>
    <p:extLst>
      <p:ext uri="{BB962C8B-B14F-4D97-AF65-F5344CB8AC3E}">
        <p14:creationId xmlns:p14="http://schemas.microsoft.com/office/powerpoint/2010/main" val="2403151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3</a:t>
            </a:fld>
            <a:endParaRPr lang="en-GB"/>
          </a:p>
        </p:txBody>
      </p:sp>
    </p:spTree>
    <p:extLst>
      <p:ext uri="{BB962C8B-B14F-4D97-AF65-F5344CB8AC3E}">
        <p14:creationId xmlns:p14="http://schemas.microsoft.com/office/powerpoint/2010/main" val="3680021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Founded in 1899 morrisons was originally a small market stall that was ran by William Morrison’s, selling eggs and butter. This was unstill is son Ken Morrisons took over his father stall. Six years after this Ken Morrisons opened his first store in Bradford. It would only be three years later that he would open his first supermarket. Morrisons now operates over 500 stores as of 2019.</a:t>
            </a:r>
          </a:p>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4</a:t>
            </a:fld>
            <a:endParaRPr lang="en-GB"/>
          </a:p>
        </p:txBody>
      </p:sp>
    </p:spTree>
    <p:extLst>
      <p:ext uri="{BB962C8B-B14F-4D97-AF65-F5344CB8AC3E}">
        <p14:creationId xmlns:p14="http://schemas.microsoft.com/office/powerpoint/2010/main" val="3882552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slide we will look at is Morrisons current strategy. We’ll do this to gather information on what Morrison’s current strategy is and what we can do to improve it.</a:t>
            </a:r>
          </a:p>
        </p:txBody>
      </p:sp>
      <p:sp>
        <p:nvSpPr>
          <p:cNvPr id="4" name="Slide Number Placeholder 3"/>
          <p:cNvSpPr>
            <a:spLocks noGrp="1"/>
          </p:cNvSpPr>
          <p:nvPr>
            <p:ph type="sldNum" sz="quarter" idx="5"/>
          </p:nvPr>
        </p:nvSpPr>
        <p:spPr/>
        <p:txBody>
          <a:bodyPr/>
          <a:lstStyle/>
          <a:p>
            <a:fld id="{E640EE6D-1F43-434F-B603-BC514FA2645D}" type="slidenum">
              <a:rPr lang="en-GB" smtClean="0"/>
              <a:t>5</a:t>
            </a:fld>
            <a:endParaRPr lang="en-GB"/>
          </a:p>
        </p:txBody>
      </p:sp>
    </p:spTree>
    <p:extLst>
      <p:ext uri="{BB962C8B-B14F-4D97-AF65-F5344CB8AC3E}">
        <p14:creationId xmlns:p14="http://schemas.microsoft.com/office/powerpoint/2010/main" val="2049864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Morrisons have set themselves six priorities that they want to achieve as part of their strategy. Their first priority is to be more competitive. They describe this as allowing consumers money last longer. One of their methods for doing this is creating the best brand products at the best possible price. Their second priority is serving customers better by listening to what customers say and make solutions from their feedback. The third is develop more popular and useful services. Their goal with this is to make their stores the only shop consumers need to go by offering them everything they want. The fourth aim is to develop a more efficient workforce that operates better as a team, and reactive to customers. Create solutions to customers issues that may be affecting consumers such as creating extra lanes at petrol stations. Their strategy according to what they say on their websites is heavily focused on serving the needs of their customers to better improve their offer all service. </a:t>
            </a:r>
          </a:p>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6</a:t>
            </a:fld>
            <a:endParaRPr lang="en-GB"/>
          </a:p>
        </p:txBody>
      </p:sp>
    </p:spTree>
    <p:extLst>
      <p:ext uri="{BB962C8B-B14F-4D97-AF65-F5344CB8AC3E}">
        <p14:creationId xmlns:p14="http://schemas.microsoft.com/office/powerpoint/2010/main" val="2745079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going to look at the stakeholder approach to business strategy. This is so we can develop a better understanding of what the</a:t>
            </a:r>
          </a:p>
        </p:txBody>
      </p:sp>
      <p:sp>
        <p:nvSpPr>
          <p:cNvPr id="4" name="Slide Number Placeholder 3"/>
          <p:cNvSpPr>
            <a:spLocks noGrp="1"/>
          </p:cNvSpPr>
          <p:nvPr>
            <p:ph type="sldNum" sz="quarter" idx="5"/>
          </p:nvPr>
        </p:nvSpPr>
        <p:spPr/>
        <p:txBody>
          <a:bodyPr/>
          <a:lstStyle/>
          <a:p>
            <a:fld id="{E640EE6D-1F43-434F-B603-BC514FA2645D}" type="slidenum">
              <a:rPr lang="en-GB" smtClean="0"/>
              <a:t>7</a:t>
            </a:fld>
            <a:endParaRPr lang="en-GB"/>
          </a:p>
        </p:txBody>
      </p:sp>
    </p:spTree>
    <p:extLst>
      <p:ext uri="{BB962C8B-B14F-4D97-AF65-F5344CB8AC3E}">
        <p14:creationId xmlns:p14="http://schemas.microsoft.com/office/powerpoint/2010/main" val="3473400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who are classed as stakeholders. </a:t>
            </a:r>
            <a:r>
              <a:rPr lang="en-GB" sz="1200" kern="1200" dirty="0">
                <a:solidFill>
                  <a:schemeClr val="tx1"/>
                </a:solidFill>
                <a:effectLst/>
                <a:latin typeface="+mn-lt"/>
                <a:ea typeface="+mn-ea"/>
                <a:cs typeface="+mn-cs"/>
              </a:rPr>
              <a:t>Anyone affiliated with the organisation are consider Stakeholders. These include employees, customers, communities. Financers such as shareholders, banks and other people who have invested money into the organisation. These theory states that stakeholders should be consider when an organisation is developing the business approach works against the old norm of business that stated the main priority for an organisation should be creating  a profit. From the analysis of Morrisons I have conclude that Morrisons utilises this approach to market. This is because majority of their strategy's involve considering what best suits their stakeholders needs, and what would make them happiest.   </a:t>
            </a:r>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8</a:t>
            </a:fld>
            <a:endParaRPr lang="en-GB"/>
          </a:p>
        </p:txBody>
      </p:sp>
    </p:spTree>
    <p:extLst>
      <p:ext uri="{BB962C8B-B14F-4D97-AF65-F5344CB8AC3E}">
        <p14:creationId xmlns:p14="http://schemas.microsoft.com/office/powerpoint/2010/main" val="2038065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graph taken from MarketLine the area in which Morrison’s succeeds the most is in their degree of rivalry. This is due to them being the fourth biggest supermarket in the UK.  But due to them not being able to surpass their rivals and achieve a higher market share they have only scored a four and not five. </a:t>
            </a:r>
          </a:p>
        </p:txBody>
      </p:sp>
      <p:sp>
        <p:nvSpPr>
          <p:cNvPr id="4" name="Slide Number Placeholder 3"/>
          <p:cNvSpPr>
            <a:spLocks noGrp="1"/>
          </p:cNvSpPr>
          <p:nvPr>
            <p:ph type="sldNum" sz="quarter" idx="5"/>
          </p:nvPr>
        </p:nvSpPr>
        <p:spPr/>
        <p:txBody>
          <a:bodyPr/>
          <a:lstStyle/>
          <a:p>
            <a:fld id="{E640EE6D-1F43-434F-B603-BC514FA2645D}" type="slidenum">
              <a:rPr lang="en-GB" smtClean="0"/>
              <a:t>9</a:t>
            </a:fld>
            <a:endParaRPr lang="en-GB"/>
          </a:p>
        </p:txBody>
      </p:sp>
    </p:spTree>
    <p:extLst>
      <p:ext uri="{BB962C8B-B14F-4D97-AF65-F5344CB8AC3E}">
        <p14:creationId xmlns:p14="http://schemas.microsoft.com/office/powerpoint/2010/main" val="17790608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Morrisons is the 4</a:t>
            </a:r>
            <a:r>
              <a:rPr lang="en-GB" baseline="30000" dirty="0"/>
              <a:t>th</a:t>
            </a:r>
            <a:r>
              <a:rPr lang="en-GB" dirty="0"/>
              <a:t> biggest Supermarket in the UK. As of the 3</a:t>
            </a:r>
            <a:r>
              <a:rPr lang="en-GB" baseline="30000" dirty="0"/>
              <a:t>rd</a:t>
            </a:r>
            <a:r>
              <a:rPr lang="en-GB" dirty="0"/>
              <a:t> of November 2019 Morrisons, holds ten percent of the market share for groceries . Morrisons also has become a well know brand. </a:t>
            </a:r>
          </a:p>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11</a:t>
            </a:fld>
            <a:endParaRPr lang="en-GB"/>
          </a:p>
        </p:txBody>
      </p:sp>
    </p:spTree>
    <p:extLst>
      <p:ext uri="{BB962C8B-B14F-4D97-AF65-F5344CB8AC3E}">
        <p14:creationId xmlns:p14="http://schemas.microsoft.com/office/powerpoint/2010/main" val="7279733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Morrisons has failed to close the line between their competitors market share. Asda and Sainsbury both still holds five percent higher market share then Morrisons. And Tesco has a twelve percent higher market share then Morrisons. They have also been unsuccessful in creating a strong brand name outside of the UK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12</a:t>
            </a:fld>
            <a:endParaRPr lang="en-GB"/>
          </a:p>
        </p:txBody>
      </p:sp>
    </p:spTree>
    <p:extLst>
      <p:ext uri="{BB962C8B-B14F-4D97-AF65-F5344CB8AC3E}">
        <p14:creationId xmlns:p14="http://schemas.microsoft.com/office/powerpoint/2010/main" val="820995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Morrisons could continue to grow their brand name. Morrisons sales of grown 3.6 percent in January of 2019 and have continued to grow. The best way for them to achieve this is to continue to implement their local sourced </a:t>
            </a:r>
            <a:r>
              <a:rPr lang="en-GB" dirty="0" err="1"/>
              <a:t>british</a:t>
            </a:r>
            <a:r>
              <a:rPr lang="en-GB" dirty="0"/>
              <a:t> produce that their brand is know for. They should also focus on branding  </a:t>
            </a:r>
          </a:p>
        </p:txBody>
      </p:sp>
      <p:sp>
        <p:nvSpPr>
          <p:cNvPr id="4" name="Slide Number Placeholder 3"/>
          <p:cNvSpPr>
            <a:spLocks noGrp="1"/>
          </p:cNvSpPr>
          <p:nvPr>
            <p:ph type="sldNum" sz="quarter" idx="5"/>
          </p:nvPr>
        </p:nvSpPr>
        <p:spPr/>
        <p:txBody>
          <a:bodyPr/>
          <a:lstStyle/>
          <a:p>
            <a:fld id="{E640EE6D-1F43-434F-B603-BC514FA2645D}" type="slidenum">
              <a:rPr lang="en-GB" smtClean="0"/>
              <a:t>13</a:t>
            </a:fld>
            <a:endParaRPr lang="en-GB"/>
          </a:p>
        </p:txBody>
      </p:sp>
    </p:spTree>
    <p:extLst>
      <p:ext uri="{BB962C8B-B14F-4D97-AF65-F5344CB8AC3E}">
        <p14:creationId xmlns:p14="http://schemas.microsoft.com/office/powerpoint/2010/main" val="6231818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Morrisons face a massive threat from discount grocery suppliers Lidl and Aldi. Brexit is also a threat to business including Morrisons because of the uncertainty of whether we will get a trade deal and weather it would be a beneficial deal. It also makes consumers and investors uncertain about what they should do with their money. This in turn may dismayed them from buying goods and infesting in the </a:t>
            </a:r>
            <a:r>
              <a:rPr lang="en-GB" dirty="0" err="1"/>
              <a:t>organsation</a:t>
            </a:r>
            <a:r>
              <a:rPr lang="en-GB" dirty="0"/>
              <a:t>.  Morrisons faces a massive threat from their third main competitors who still hold a higher market share then them. They also face a threat from new arrivals to the grocery market. Therefore it is important for them to continue to develop their marketing approach.</a:t>
            </a:r>
          </a:p>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14</a:t>
            </a:fld>
            <a:endParaRPr lang="en-GB"/>
          </a:p>
        </p:txBody>
      </p:sp>
    </p:spTree>
    <p:extLst>
      <p:ext uri="{BB962C8B-B14F-4D97-AF65-F5344CB8AC3E}">
        <p14:creationId xmlns:p14="http://schemas.microsoft.com/office/powerpoint/2010/main" val="18308674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One of the biggest political factors that is going to affect business in the UK is when Britain leaves the EU. Brexit has left a lot of consumers and business owners uncertain about what the future will look like for business in the future. Although this is a threat due to uncertainty of trade agreement it also possess an opportunity for morrisons to get a head of their competitors by supplying goods from within Britain which would not be affect by Brexit.</a:t>
            </a:r>
          </a:p>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16</a:t>
            </a:fld>
            <a:endParaRPr lang="en-GB"/>
          </a:p>
        </p:txBody>
      </p:sp>
    </p:spTree>
    <p:extLst>
      <p:ext uri="{BB962C8B-B14F-4D97-AF65-F5344CB8AC3E}">
        <p14:creationId xmlns:p14="http://schemas.microsoft.com/office/powerpoint/2010/main" val="2747825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Following the Brexit predicament that we looked at before also affect the economic factors. The current uncertainty of Brexit has caused the value of the pound and Euro’s to become unstable and gradually lose value. With Brexit being delayed it has made it easier for business to create prepare for it. </a:t>
            </a:r>
          </a:p>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17</a:t>
            </a:fld>
            <a:endParaRPr lang="en-GB"/>
          </a:p>
        </p:txBody>
      </p:sp>
    </p:spTree>
    <p:extLst>
      <p:ext uri="{BB962C8B-B14F-4D97-AF65-F5344CB8AC3E}">
        <p14:creationId xmlns:p14="http://schemas.microsoft.com/office/powerpoint/2010/main" val="2530318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2015 Morrisons had to close several of their stores due to a due to lose of profit. This was due to them charging more for their goods, causing customers to stop shopping their and shop else were where there were better deals. Morrisons has since learnt their lesson and have focused on providing high quality goods at an affordable price and competitive price. </a:t>
            </a:r>
          </a:p>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18</a:t>
            </a:fld>
            <a:endParaRPr lang="en-GB"/>
          </a:p>
        </p:txBody>
      </p:sp>
    </p:spTree>
    <p:extLst>
      <p:ext uri="{BB962C8B-B14F-4D97-AF65-F5344CB8AC3E}">
        <p14:creationId xmlns:p14="http://schemas.microsoft.com/office/powerpoint/2010/main" val="22261435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recent years online shopping has become a massive part of day to day life. Almost every business as an online present. Morrisons have acknowledged this by creating their own website. They have also created their own online delivery services to keep up with consumers developing requirements.</a:t>
            </a:r>
          </a:p>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19</a:t>
            </a:fld>
            <a:endParaRPr lang="en-GB"/>
          </a:p>
        </p:txBody>
      </p:sp>
    </p:spTree>
    <p:extLst>
      <p:ext uri="{BB962C8B-B14F-4D97-AF65-F5344CB8AC3E}">
        <p14:creationId xmlns:p14="http://schemas.microsoft.com/office/powerpoint/2010/main" val="20917667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Different legal factors affect different business. It is important for Morrisons to keep up to date with changes legislation and laws that are also ways being created and updated.</a:t>
            </a:r>
          </a:p>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20</a:t>
            </a:fld>
            <a:endParaRPr lang="en-GB"/>
          </a:p>
        </p:txBody>
      </p:sp>
    </p:spTree>
    <p:extLst>
      <p:ext uri="{BB962C8B-B14F-4D97-AF65-F5344CB8AC3E}">
        <p14:creationId xmlns:p14="http://schemas.microsoft.com/office/powerpoint/2010/main" val="18305935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recent years consumers have become more and more ethically and environmentally conscious. A lot of consumers want to know where it is that their goods are being produced from. They also want more sustainable and ethical goods.</a:t>
            </a:r>
          </a:p>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21</a:t>
            </a:fld>
            <a:endParaRPr lang="en-GB"/>
          </a:p>
        </p:txBody>
      </p:sp>
    </p:spTree>
    <p:extLst>
      <p:ext uri="{BB962C8B-B14F-4D97-AF65-F5344CB8AC3E}">
        <p14:creationId xmlns:p14="http://schemas.microsoft.com/office/powerpoint/2010/main" val="42123820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Morrisons also needs to focus on developing new and unique products that will draw their consumers away from their competitors. Morrisons unique selling factor is their freshly and locally produced goods. They need to keep this approach as well as implement new goods that change and adapt to the needs and demands of consumers. </a:t>
            </a:r>
          </a:p>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26</a:t>
            </a:fld>
            <a:endParaRPr lang="en-GB"/>
          </a:p>
        </p:txBody>
      </p:sp>
    </p:spTree>
    <p:extLst>
      <p:ext uri="{BB962C8B-B14F-4D97-AF65-F5344CB8AC3E}">
        <p14:creationId xmlns:p14="http://schemas.microsoft.com/office/powerpoint/2010/main" val="16922573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MarketLine, online retail has seen rapidly growth within the grocery market. With food and grocery sales online reaching £14.5bn back in 2017 They also accounted for around 8 percent of the grocery market in this year. </a:t>
            </a:r>
            <a:r>
              <a:rPr lang="en-GB" sz="1200" kern="1200" dirty="0">
                <a:solidFill>
                  <a:schemeClr val="tx1"/>
                </a:solidFill>
                <a:effectLst/>
                <a:latin typeface="+mn-lt"/>
                <a:ea typeface="+mn-ea"/>
                <a:cs typeface="+mn-cs"/>
              </a:rPr>
              <a:t>Although Morrisons already utilises online shopping they need to push these section of their market in order to develop a competitive push against their competitors</a:t>
            </a:r>
            <a:r>
              <a:rPr lang="en-GB" sz="1200" kern="120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640EE6D-1F43-434F-B603-BC514FA2645D}" type="slidenum">
              <a:rPr lang="en-GB" smtClean="0"/>
              <a:t>27</a:t>
            </a:fld>
            <a:endParaRPr lang="en-GB"/>
          </a:p>
        </p:txBody>
      </p:sp>
    </p:spTree>
    <p:extLst>
      <p:ext uri="{BB962C8B-B14F-4D97-AF65-F5344CB8AC3E}">
        <p14:creationId xmlns:p14="http://schemas.microsoft.com/office/powerpoint/2010/main" val="28561622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640EE6D-1F43-434F-B603-BC514FA2645D}" type="slidenum">
              <a:rPr lang="en-GB" smtClean="0"/>
              <a:t>28</a:t>
            </a:fld>
            <a:endParaRPr lang="en-GB"/>
          </a:p>
        </p:txBody>
      </p:sp>
    </p:spTree>
    <p:extLst>
      <p:ext uri="{BB962C8B-B14F-4D97-AF65-F5344CB8AC3E}">
        <p14:creationId xmlns:p14="http://schemas.microsoft.com/office/powerpoint/2010/main" val="38430461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072AFD-C623-4FDB-9C0E-68BAB9B3EE52}" type="datetimeFigureOut">
              <a:rPr lang="en-GB" smtClean="0"/>
              <a:t>12/12/2019</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8F69D4B9-85C8-4F1D-8135-91D583D7BC3D}"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81510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072AFD-C623-4FDB-9C0E-68BAB9B3EE5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69D4B9-85C8-4F1D-8135-91D583D7BC3D}" type="slidenum">
              <a:rPr lang="en-GB" smtClean="0"/>
              <a:t>‹#›</a:t>
            </a:fld>
            <a:endParaRPr lang="en-GB"/>
          </a:p>
        </p:txBody>
      </p:sp>
    </p:spTree>
    <p:extLst>
      <p:ext uri="{BB962C8B-B14F-4D97-AF65-F5344CB8AC3E}">
        <p14:creationId xmlns:p14="http://schemas.microsoft.com/office/powerpoint/2010/main" val="911027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072AFD-C623-4FDB-9C0E-68BAB9B3EE5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69D4B9-85C8-4F1D-8135-91D583D7BC3D}"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2359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072AFD-C623-4FDB-9C0E-68BAB9B3EE52}"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69D4B9-85C8-4F1D-8135-91D583D7BC3D}" type="slidenum">
              <a:rPr lang="en-GB" smtClean="0"/>
              <a:t>‹#›</a:t>
            </a:fld>
            <a:endParaRPr lang="en-GB"/>
          </a:p>
        </p:txBody>
      </p:sp>
    </p:spTree>
    <p:extLst>
      <p:ext uri="{BB962C8B-B14F-4D97-AF65-F5344CB8AC3E}">
        <p14:creationId xmlns:p14="http://schemas.microsoft.com/office/powerpoint/2010/main" val="867406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072AFD-C623-4FDB-9C0E-68BAB9B3EE52}" type="datetimeFigureOut">
              <a:rPr lang="en-GB" smtClean="0"/>
              <a:t>12/12/2019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69D4B9-85C8-4F1D-8135-91D583D7BC3D}"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25999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072AFD-C623-4FDB-9C0E-68BAB9B3EE52}" type="datetimeFigureOut">
              <a:rPr lang="en-GB" smtClean="0"/>
              <a:t>12/12/2019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69D4B9-85C8-4F1D-8135-91D583D7BC3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1157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072AFD-C623-4FDB-9C0E-68BAB9B3EE52}" type="datetimeFigureOut">
              <a:rPr lang="en-GB" smtClean="0"/>
              <a:t>12/12/2019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69D4B9-85C8-4F1D-8135-91D583D7BC3D}" type="slidenum">
              <a:rPr lang="en-GB" smtClean="0"/>
              <a:t>‹#›</a:t>
            </a:fld>
            <a:endParaRPr lang="en-GB"/>
          </a:p>
        </p:txBody>
      </p:sp>
    </p:spTree>
    <p:extLst>
      <p:ext uri="{BB962C8B-B14F-4D97-AF65-F5344CB8AC3E}">
        <p14:creationId xmlns:p14="http://schemas.microsoft.com/office/powerpoint/2010/main" val="3837945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072AFD-C623-4FDB-9C0E-68BAB9B3EE52}"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69D4B9-85C8-4F1D-8135-91D583D7BC3D}"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4971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072AFD-C623-4FDB-9C0E-68BAB9B3EE52}"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69D4B9-85C8-4F1D-8135-91D583D7BC3D}" type="slidenum">
              <a:rPr lang="en-GB" smtClean="0"/>
              <a:t>‹#›</a:t>
            </a:fld>
            <a:endParaRPr lang="en-GB"/>
          </a:p>
        </p:txBody>
      </p:sp>
    </p:spTree>
    <p:extLst>
      <p:ext uri="{BB962C8B-B14F-4D97-AF65-F5344CB8AC3E}">
        <p14:creationId xmlns:p14="http://schemas.microsoft.com/office/powerpoint/2010/main" val="2170372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072AFD-C623-4FDB-9C0E-68BAB9B3EE52}" type="datetimeFigureOut">
              <a:rPr lang="en-GB" smtClean="0"/>
              <a:t>12/12/2019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69D4B9-85C8-4F1D-8135-91D583D7BC3D}" type="slidenum">
              <a:rPr lang="en-GB" smtClean="0"/>
              <a:t>‹#›</a:t>
            </a:fld>
            <a:endParaRPr lang="en-GB"/>
          </a:p>
        </p:txBody>
      </p:sp>
    </p:spTree>
    <p:extLst>
      <p:ext uri="{BB962C8B-B14F-4D97-AF65-F5344CB8AC3E}">
        <p14:creationId xmlns:p14="http://schemas.microsoft.com/office/powerpoint/2010/main" val="3248195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072AFD-C623-4FDB-9C0E-68BAB9B3EE5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69D4B9-85C8-4F1D-8135-91D583D7BC3D}"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9559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072AFD-C623-4FDB-9C0E-68BAB9B3EE5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69D4B9-85C8-4F1D-8135-91D583D7BC3D}"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4267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072AFD-C623-4FDB-9C0E-68BAB9B3EE5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69D4B9-85C8-4F1D-8135-91D583D7BC3D}" type="slidenum">
              <a:rPr lang="en-GB" smtClean="0"/>
              <a:t>‹#›</a:t>
            </a:fld>
            <a:endParaRPr lang="en-GB"/>
          </a:p>
        </p:txBody>
      </p:sp>
    </p:spTree>
    <p:extLst>
      <p:ext uri="{BB962C8B-B14F-4D97-AF65-F5344CB8AC3E}">
        <p14:creationId xmlns:p14="http://schemas.microsoft.com/office/powerpoint/2010/main" val="24911622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072AFD-C623-4FDB-9C0E-68BAB9B3EE5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69D4B9-85C8-4F1D-8135-91D583D7BC3D}"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6293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072AFD-C623-4FDB-9C0E-68BAB9B3EE5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69D4B9-85C8-4F1D-8135-91D583D7BC3D}"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10471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072AFD-C623-4FDB-9C0E-68BAB9B3EE5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69D4B9-85C8-4F1D-8135-91D583D7BC3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2187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072AFD-C623-4FDB-9C0E-68BAB9B3EE52}" type="datetimeFigureOut">
              <a:rPr lang="en-GB" smtClean="0"/>
              <a:t>12/12/2019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69D4B9-85C8-4F1D-8135-91D583D7BC3D}"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3360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072AFD-C623-4FDB-9C0E-68BAB9B3EE52}" type="datetimeFigureOut">
              <a:rPr lang="en-GB" smtClean="0"/>
              <a:t>12/12/2019</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F69D4B9-85C8-4F1D-8135-91D583D7BC3D}" type="slidenum">
              <a:rPr lang="en-GB" smtClean="0"/>
              <a:t>‹#›</a:t>
            </a:fld>
            <a:endParaRPr lang="en-GB"/>
          </a:p>
        </p:txBody>
      </p:sp>
    </p:spTree>
    <p:extLst>
      <p:ext uri="{BB962C8B-B14F-4D97-AF65-F5344CB8AC3E}">
        <p14:creationId xmlns:p14="http://schemas.microsoft.com/office/powerpoint/2010/main" val="13324129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en.wikipedia.org/wiki/Morrison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postandparcel.info/106393/news/more-amazon-prime-members-to-access-morrisons-same-day-delivery/" TargetMode="Externa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e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9.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www.nfuonline.com/sectors/food-chain/food-chain-news/morrisons-half-year-results-announcement-august-2018/"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activecampaign.com/blog/types-of-stakeholders" TargetMode="External"/><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www.shutterstock.com/image-vector/vector-infographics-chart-depicting-various-stakeholders-519530899"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9.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ngfly.com/png-9h8q22/"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8.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2.jpeg"/><Relationship Id="rId7"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20.sv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E3808-DC66-42D9-85B5-C3186128C249}"/>
              </a:ext>
            </a:extLst>
          </p:cNvPr>
          <p:cNvSpPr>
            <a:spLocks noGrp="1"/>
          </p:cNvSpPr>
          <p:nvPr>
            <p:ph type="ctrTitle"/>
          </p:nvPr>
        </p:nvSpPr>
        <p:spPr/>
        <p:txBody>
          <a:bodyPr/>
          <a:lstStyle/>
          <a:p>
            <a:r>
              <a:rPr lang="en-GB" dirty="0"/>
              <a:t>Assignment Two</a:t>
            </a:r>
            <a:br>
              <a:rPr lang="en-GB" dirty="0"/>
            </a:br>
            <a:endParaRPr lang="en-GB" dirty="0"/>
          </a:p>
        </p:txBody>
      </p:sp>
      <p:sp>
        <p:nvSpPr>
          <p:cNvPr id="3" name="Subtitle 2">
            <a:extLst>
              <a:ext uri="{FF2B5EF4-FFF2-40B4-BE49-F238E27FC236}">
                <a16:creationId xmlns:a16="http://schemas.microsoft.com/office/drawing/2014/main" id="{EE188FF0-E0E4-499B-9CB5-F33A7868CDDC}"/>
              </a:ext>
            </a:extLst>
          </p:cNvPr>
          <p:cNvSpPr>
            <a:spLocks noGrp="1"/>
          </p:cNvSpPr>
          <p:nvPr>
            <p:ph type="subTitle" idx="1"/>
          </p:nvPr>
        </p:nvSpPr>
        <p:spPr/>
        <p:txBody>
          <a:bodyPr/>
          <a:lstStyle/>
          <a:p>
            <a:r>
              <a:rPr lang="en-GB" dirty="0"/>
              <a:t>By Lewis Holland</a:t>
            </a:r>
          </a:p>
        </p:txBody>
      </p:sp>
    </p:spTree>
    <p:extLst>
      <p:ext uri="{BB962C8B-B14F-4D97-AF65-F5344CB8AC3E}">
        <p14:creationId xmlns:p14="http://schemas.microsoft.com/office/powerpoint/2010/main" val="3879198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CAABE-0C6E-4E92-8B46-C9C19733E213}"/>
              </a:ext>
            </a:extLst>
          </p:cNvPr>
          <p:cNvSpPr>
            <a:spLocks noGrp="1"/>
          </p:cNvSpPr>
          <p:nvPr>
            <p:ph type="title"/>
          </p:nvPr>
        </p:nvSpPr>
        <p:spPr>
          <a:xfrm>
            <a:off x="841247" y="1655286"/>
            <a:ext cx="4609057" cy="2610042"/>
          </a:xfrm>
        </p:spPr>
        <p:txBody>
          <a:bodyPr vert="horz" lIns="91440" tIns="45720" rIns="91440" bIns="45720" rtlCol="0" anchor="b">
            <a:normAutofit/>
          </a:bodyPr>
          <a:lstStyle/>
          <a:p>
            <a:r>
              <a:rPr lang="en-US" sz="5000" kern="1200">
                <a:solidFill>
                  <a:schemeClr val="tx1"/>
                </a:solidFill>
                <a:latin typeface="+mj-lt"/>
                <a:ea typeface="+mj-ea"/>
                <a:cs typeface="+mj-cs"/>
              </a:rPr>
              <a:t>New sustainable strategy for Morrisons LTD</a:t>
            </a:r>
          </a:p>
        </p:txBody>
      </p:sp>
      <p:pic>
        <p:nvPicPr>
          <p:cNvPr id="1026" name="Picture 2">
            <a:extLst>
              <a:ext uri="{FF2B5EF4-FFF2-40B4-BE49-F238E27FC236}">
                <a16:creationId xmlns:a16="http://schemas.microsoft.com/office/drawing/2014/main" id="{B1128172-492A-4206-B4E4-F35EFF64D2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89" r="1" b="1"/>
          <a:stretch/>
        </p:blipFill>
        <p:spPr bwMode="auto">
          <a:xfrm>
            <a:off x="6507579" y="2192339"/>
            <a:ext cx="5079371" cy="241030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48369BB-6627-423C-AE54-378BAE3E3850}"/>
              </a:ext>
            </a:extLst>
          </p:cNvPr>
          <p:cNvSpPr txBox="1"/>
          <p:nvPr/>
        </p:nvSpPr>
        <p:spPr>
          <a:xfrm>
            <a:off x="5582654" y="5534526"/>
            <a:ext cx="5791200" cy="369332"/>
          </a:xfrm>
          <a:prstGeom prst="rect">
            <a:avLst/>
          </a:prstGeom>
          <a:noFill/>
        </p:spPr>
        <p:txBody>
          <a:bodyPr wrap="square" rtlCol="0">
            <a:spAutoFit/>
          </a:bodyPr>
          <a:lstStyle/>
          <a:p>
            <a:r>
              <a:rPr lang="en-GB" dirty="0"/>
              <a:t>Image taken from - </a:t>
            </a:r>
            <a:r>
              <a:rPr lang="en-GB" dirty="0">
                <a:hlinkClick r:id="rId4"/>
              </a:rPr>
              <a:t>https://en.wikipedia.org/wiki/Morrisons</a:t>
            </a:r>
            <a:endParaRPr lang="en-GB" dirty="0"/>
          </a:p>
        </p:txBody>
      </p:sp>
    </p:spTree>
    <p:extLst>
      <p:ext uri="{BB962C8B-B14F-4D97-AF65-F5344CB8AC3E}">
        <p14:creationId xmlns:p14="http://schemas.microsoft.com/office/powerpoint/2010/main" val="1786995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440FBE6-72B7-43D4-A8EB-FDBC35FE5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647B8492-BC4D-4046-B35A-C38E03494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76" name="Picture 75">
              <a:extLst>
                <a:ext uri="{FF2B5EF4-FFF2-40B4-BE49-F238E27FC236}">
                  <a16:creationId xmlns:a16="http://schemas.microsoft.com/office/drawing/2014/main" id="{47264A7B-BD07-443B-B4AE-B7D112274D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7" name="Rectangle 76">
              <a:extLst>
                <a:ext uri="{FF2B5EF4-FFF2-40B4-BE49-F238E27FC236}">
                  <a16:creationId xmlns:a16="http://schemas.microsoft.com/office/drawing/2014/main" id="{8D9B85B4-ACC6-412B-BC6B-2163BCCDF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8" name="Picture 77">
              <a:extLst>
                <a:ext uri="{FF2B5EF4-FFF2-40B4-BE49-F238E27FC236}">
                  <a16:creationId xmlns:a16="http://schemas.microsoft.com/office/drawing/2014/main" id="{17D5E57D-F913-44D3-9AF3-FCDFAE64F7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79" name="Picture 78">
              <a:extLst>
                <a:ext uri="{FF2B5EF4-FFF2-40B4-BE49-F238E27FC236}">
                  <a16:creationId xmlns:a16="http://schemas.microsoft.com/office/drawing/2014/main" id="{BCF01E4E-4102-455A-BC41-D5F848B941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5F602C5-692E-4778-BB29-9725EE8E3450}"/>
              </a:ext>
            </a:extLst>
          </p:cNvPr>
          <p:cNvSpPr>
            <a:spLocks noGrp="1"/>
          </p:cNvSpPr>
          <p:nvPr>
            <p:ph type="title"/>
          </p:nvPr>
        </p:nvSpPr>
        <p:spPr>
          <a:xfrm>
            <a:off x="1295402" y="982132"/>
            <a:ext cx="3660056" cy="1325373"/>
          </a:xfrm>
        </p:spPr>
        <p:txBody>
          <a:bodyPr anchor="b">
            <a:normAutofit/>
          </a:bodyPr>
          <a:lstStyle/>
          <a:p>
            <a:r>
              <a:rPr lang="en-GB" sz="2400"/>
              <a:t>Organisational History</a:t>
            </a:r>
          </a:p>
        </p:txBody>
      </p:sp>
      <p:cxnSp>
        <p:nvCxnSpPr>
          <p:cNvPr id="81" name="Straight Connector 80">
            <a:extLst>
              <a:ext uri="{FF2B5EF4-FFF2-40B4-BE49-F238E27FC236}">
                <a16:creationId xmlns:a16="http://schemas.microsoft.com/office/drawing/2014/main" id="{16652DC1-CA18-4263-AC06-BAB0B05EC7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2054" name="Content Placeholder 2053">
            <a:extLst>
              <a:ext uri="{FF2B5EF4-FFF2-40B4-BE49-F238E27FC236}">
                <a16:creationId xmlns:a16="http://schemas.microsoft.com/office/drawing/2014/main" id="{5A44F7E2-9CA0-4864-9272-B8E2712CD911}"/>
              </a:ext>
            </a:extLst>
          </p:cNvPr>
          <p:cNvSpPr>
            <a:spLocks noGrp="1"/>
          </p:cNvSpPr>
          <p:nvPr>
            <p:ph idx="1"/>
          </p:nvPr>
        </p:nvSpPr>
        <p:spPr>
          <a:xfrm>
            <a:off x="1295401" y="2493774"/>
            <a:ext cx="3660057" cy="3382094"/>
          </a:xfrm>
        </p:spPr>
        <p:txBody>
          <a:bodyPr>
            <a:normAutofit/>
          </a:bodyPr>
          <a:lstStyle/>
          <a:p>
            <a:pPr algn="ctr"/>
            <a:r>
              <a:rPr lang="en-US" sz="1600"/>
              <a:t>Image taken from - </a:t>
            </a:r>
            <a:r>
              <a:rPr lang="en-GB" sz="1600">
                <a:hlinkClick r:id="rId6"/>
              </a:rPr>
              <a:t>https://postandparcel.info/106393/news/more-amazon-prime-members-to-access-morrisons-same-day-delivery/</a:t>
            </a:r>
            <a:endParaRPr lang="en-US" sz="1600" dirty="0"/>
          </a:p>
        </p:txBody>
      </p:sp>
      <p:pic>
        <p:nvPicPr>
          <p:cNvPr id="2050" name="Picture 2" descr="Image result for morrisons">
            <a:extLst>
              <a:ext uri="{FF2B5EF4-FFF2-40B4-BE49-F238E27FC236}">
                <a16:creationId xmlns:a16="http://schemas.microsoft.com/office/drawing/2014/main" id="{91F4A3B6-D422-4221-BA75-1C71BC3A713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4245" r="22887"/>
          <a:stretch/>
        </p:blipFill>
        <p:spPr bwMode="auto">
          <a:xfrm>
            <a:off x="5418668" y="982131"/>
            <a:ext cx="5469466" cy="4893735"/>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1794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DEBC39A-B858-4A8F-8C57-8B8FC7119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23242D4-46D0-4E6B-918E-6C98A64844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11218182"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D49F8FF-8A89-456E-BAEE-67E3A2D78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cxnSp>
        <p:nvCxnSpPr>
          <p:cNvPr id="16" name="Straight Connector 15">
            <a:extLst>
              <a:ext uri="{FF2B5EF4-FFF2-40B4-BE49-F238E27FC236}">
                <a16:creationId xmlns:a16="http://schemas.microsoft.com/office/drawing/2014/main" id="{CAC56419-512E-40E0-9371-A35F07B025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21280" y="4530873"/>
            <a:ext cx="6949440" cy="0"/>
          </a:xfrm>
          <a:prstGeom prst="line">
            <a:avLst/>
          </a:prstGeom>
          <a:ln w="15875"/>
        </p:spPr>
        <p:style>
          <a:lnRef idx="2">
            <a:schemeClr val="accent1"/>
          </a:lnRef>
          <a:fillRef idx="0">
            <a:schemeClr val="accent1"/>
          </a:fillRef>
          <a:effectRef idx="1">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27E92A4-EF5A-49FB-AAC6-C2094323E55C}"/>
              </a:ext>
            </a:extLst>
          </p:cNvPr>
          <p:cNvGraphicFramePr>
            <a:graphicFrameLocks noGrp="1"/>
          </p:cNvGraphicFramePr>
          <p:nvPr>
            <p:ph idx="1"/>
            <p:extLst>
              <p:ext uri="{D42A27DB-BD31-4B8C-83A1-F6EECF244321}">
                <p14:modId xmlns:p14="http://schemas.microsoft.com/office/powerpoint/2010/main" val="1989426797"/>
              </p:ext>
            </p:extLst>
          </p:nvPr>
        </p:nvGraphicFramePr>
        <p:xfrm>
          <a:off x="1251479" y="1270754"/>
          <a:ext cx="9679330" cy="27815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222859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3080" name="Rectangle 138">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81" name="Group 140">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42" name="Picture 141">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3" name="Rectangle 142">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4" name="Picture 143">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5" name="Picture 144">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3DBF50D7-42A8-43DB-A693-B5DE1098F4B6}"/>
              </a:ext>
            </a:extLst>
          </p:cNvPr>
          <p:cNvSpPr>
            <a:spLocks noGrp="1"/>
          </p:cNvSpPr>
          <p:nvPr>
            <p:ph type="title"/>
          </p:nvPr>
        </p:nvSpPr>
        <p:spPr>
          <a:xfrm>
            <a:off x="7535825" y="982132"/>
            <a:ext cx="3360772" cy="1303867"/>
          </a:xfrm>
        </p:spPr>
        <p:txBody>
          <a:bodyPr>
            <a:normAutofit/>
          </a:bodyPr>
          <a:lstStyle/>
          <a:p>
            <a:pPr>
              <a:lnSpc>
                <a:spcPct val="90000"/>
              </a:lnSpc>
            </a:pPr>
            <a:r>
              <a:rPr lang="en-GB" sz="4100"/>
              <a:t>Current Strategy</a:t>
            </a:r>
          </a:p>
        </p:txBody>
      </p:sp>
      <p:sp>
        <p:nvSpPr>
          <p:cNvPr id="3082" name="Rectangle 146">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e result for morrisons">
            <a:extLst>
              <a:ext uri="{FF2B5EF4-FFF2-40B4-BE49-F238E27FC236}">
                <a16:creationId xmlns:a16="http://schemas.microsoft.com/office/drawing/2014/main" id="{A83E5E7F-4B91-4E38-A761-9C18A0CC2BC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0089" r="17064" b="-2"/>
          <a:stretch/>
        </p:blipFill>
        <p:spPr bwMode="auto">
          <a:xfrm>
            <a:off x="1412683" y="1410208"/>
            <a:ext cx="5278777"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3083" name="Straight Connector 148">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078" name="Content Placeholder 3077">
            <a:extLst>
              <a:ext uri="{FF2B5EF4-FFF2-40B4-BE49-F238E27FC236}">
                <a16:creationId xmlns:a16="http://schemas.microsoft.com/office/drawing/2014/main" id="{33EA6B81-3F93-4317-BACF-91636575C52D}"/>
              </a:ext>
            </a:extLst>
          </p:cNvPr>
          <p:cNvSpPr>
            <a:spLocks noGrp="1"/>
          </p:cNvSpPr>
          <p:nvPr>
            <p:ph idx="1"/>
          </p:nvPr>
        </p:nvSpPr>
        <p:spPr>
          <a:xfrm>
            <a:off x="7535824" y="2556932"/>
            <a:ext cx="3360771" cy="3318936"/>
          </a:xfrm>
        </p:spPr>
        <p:txBody>
          <a:bodyPr>
            <a:normAutofit/>
          </a:bodyPr>
          <a:lstStyle/>
          <a:p>
            <a:r>
              <a:rPr lang="en-US"/>
              <a:t>Image taken from - </a:t>
            </a:r>
            <a:r>
              <a:rPr lang="en-GB">
                <a:hlinkClick r:id="rId7"/>
              </a:rPr>
              <a:t>https://www.nfuonline.com/sectors/food-chain/food-chain-news/morrisons-half-year-results-announcement-august-2018/</a:t>
            </a:r>
            <a:endParaRPr lang="en-US" dirty="0"/>
          </a:p>
        </p:txBody>
      </p:sp>
    </p:spTree>
    <p:extLst>
      <p:ext uri="{BB962C8B-B14F-4D97-AF65-F5344CB8AC3E}">
        <p14:creationId xmlns:p14="http://schemas.microsoft.com/office/powerpoint/2010/main" val="2981478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201801-8BDF-4FEE-B147-EACAF1D6FFB0}"/>
              </a:ext>
            </a:extLst>
          </p:cNvPr>
          <p:cNvSpPr>
            <a:spLocks noGrp="1"/>
          </p:cNvSpPr>
          <p:nvPr>
            <p:ph idx="1"/>
          </p:nvPr>
        </p:nvSpPr>
        <p:spPr/>
        <p:txBody>
          <a:bodyPr/>
          <a:lstStyle/>
          <a:p>
            <a:r>
              <a:rPr lang="en-GB" dirty="0"/>
              <a:t>Be more competitive</a:t>
            </a:r>
          </a:p>
          <a:p>
            <a:r>
              <a:rPr lang="en-GB" dirty="0"/>
              <a:t>Improving customer services</a:t>
            </a:r>
          </a:p>
          <a:p>
            <a:r>
              <a:rPr lang="en-GB" dirty="0"/>
              <a:t>Find local solutions</a:t>
            </a:r>
          </a:p>
          <a:p>
            <a:r>
              <a:rPr lang="en-GB" dirty="0"/>
              <a:t>Develop popular and useful services</a:t>
            </a:r>
          </a:p>
          <a:p>
            <a:r>
              <a:rPr lang="en-GB" dirty="0"/>
              <a:t>Simplify and speed up</a:t>
            </a:r>
          </a:p>
          <a:p>
            <a:r>
              <a:rPr lang="en-GB" dirty="0"/>
              <a:t>Make the core supermarkets strong again</a:t>
            </a:r>
          </a:p>
          <a:p>
            <a:endParaRPr lang="en-GB" b="1" dirty="0">
              <a:latin typeface="Morrisons-Agenda"/>
            </a:endParaRPr>
          </a:p>
          <a:p>
            <a:endParaRPr lang="en-GB" dirty="0"/>
          </a:p>
        </p:txBody>
      </p:sp>
      <p:sp>
        <p:nvSpPr>
          <p:cNvPr id="5" name="Rectangle 4">
            <a:extLst>
              <a:ext uri="{FF2B5EF4-FFF2-40B4-BE49-F238E27FC236}">
                <a16:creationId xmlns:a16="http://schemas.microsoft.com/office/drawing/2014/main" id="{38FE7604-99C0-45A5-B178-77CB82600D35}"/>
              </a:ext>
            </a:extLst>
          </p:cNvPr>
          <p:cNvSpPr/>
          <p:nvPr/>
        </p:nvSpPr>
        <p:spPr>
          <a:xfrm>
            <a:off x="1688318" y="1186662"/>
            <a:ext cx="6505307"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Morrison’s six priorities</a:t>
            </a:r>
          </a:p>
        </p:txBody>
      </p:sp>
    </p:spTree>
    <p:extLst>
      <p:ext uri="{BB962C8B-B14F-4D97-AF65-F5344CB8AC3E}">
        <p14:creationId xmlns:p14="http://schemas.microsoft.com/office/powerpoint/2010/main" val="3555230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85" name="Group 84">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86" name="Picture 85">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7" name="Rectangle 86">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88" name="Picture 87">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89" name="Picture 88">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91" name="Straight Connector 90">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93" name="Rectangle 92">
            <a:extLst>
              <a:ext uri="{FF2B5EF4-FFF2-40B4-BE49-F238E27FC236}">
                <a16:creationId xmlns:a16="http://schemas.microsoft.com/office/drawing/2014/main" id="{1755C732-3264-4614-8316-41F7548371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59C7C6ED-4EA1-4532-A820-59A8ADEEE0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96" name="Picture 95">
              <a:extLst>
                <a:ext uri="{FF2B5EF4-FFF2-40B4-BE49-F238E27FC236}">
                  <a16:creationId xmlns:a16="http://schemas.microsoft.com/office/drawing/2014/main" id="{3A197BB7-B689-4B37-8BE2-FC23F6ED649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7" name="Rectangle 96">
              <a:extLst>
                <a:ext uri="{FF2B5EF4-FFF2-40B4-BE49-F238E27FC236}">
                  <a16:creationId xmlns:a16="http://schemas.microsoft.com/office/drawing/2014/main" id="{E93E4556-7891-471E-B9B7-A38508C759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98" name="Picture 97">
              <a:extLst>
                <a:ext uri="{FF2B5EF4-FFF2-40B4-BE49-F238E27FC236}">
                  <a16:creationId xmlns:a16="http://schemas.microsoft.com/office/drawing/2014/main" id="{6F9C6176-D87B-4D8F-8BC3-FE6DF55C4ED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99" name="Picture 98">
              <a:extLst>
                <a:ext uri="{FF2B5EF4-FFF2-40B4-BE49-F238E27FC236}">
                  <a16:creationId xmlns:a16="http://schemas.microsoft.com/office/drawing/2014/main" id="{B838BA48-DDFB-46B3-9EF6-031C91D2792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9D6418E-2B1E-4F1B-B0DD-421C42BFC5F2}"/>
              </a:ext>
            </a:extLst>
          </p:cNvPr>
          <p:cNvSpPr>
            <a:spLocks noGrp="1"/>
          </p:cNvSpPr>
          <p:nvPr>
            <p:ph type="title"/>
          </p:nvPr>
        </p:nvSpPr>
        <p:spPr>
          <a:xfrm>
            <a:off x="1102619" y="4404852"/>
            <a:ext cx="9989677" cy="1054745"/>
          </a:xfrm>
        </p:spPr>
        <p:txBody>
          <a:bodyPr vert="horz" lIns="91440" tIns="45720" rIns="91440" bIns="45720" rtlCol="0" anchor="b">
            <a:normAutofit/>
          </a:bodyPr>
          <a:lstStyle/>
          <a:p>
            <a:r>
              <a:rPr lang="en-US" sz="5400" dirty="0">
                <a:solidFill>
                  <a:srgbClr val="262626"/>
                </a:solidFill>
              </a:rPr>
              <a:t>Stakeholder</a:t>
            </a:r>
          </a:p>
        </p:txBody>
      </p:sp>
      <p:sp>
        <p:nvSpPr>
          <p:cNvPr id="4107" name="Content Placeholder 4101">
            <a:extLst>
              <a:ext uri="{FF2B5EF4-FFF2-40B4-BE49-F238E27FC236}">
                <a16:creationId xmlns:a16="http://schemas.microsoft.com/office/drawing/2014/main" id="{A1F3A079-D926-4AFD-AEED-FF3F6B8B8674}"/>
              </a:ext>
            </a:extLst>
          </p:cNvPr>
          <p:cNvSpPr>
            <a:spLocks noGrp="1"/>
          </p:cNvSpPr>
          <p:nvPr>
            <p:ph idx="1"/>
          </p:nvPr>
        </p:nvSpPr>
        <p:spPr>
          <a:xfrm>
            <a:off x="1371487" y="5459597"/>
            <a:ext cx="9603727" cy="388793"/>
          </a:xfrm>
        </p:spPr>
        <p:txBody>
          <a:bodyPr vert="horz" lIns="91440" tIns="45720" rIns="91440" bIns="45720" rtlCol="0" anchor="t">
            <a:normAutofit/>
          </a:bodyPr>
          <a:lstStyle/>
          <a:p>
            <a:pPr marL="0" indent="0" algn="ctr">
              <a:lnSpc>
                <a:spcPct val="90000"/>
              </a:lnSpc>
              <a:buNone/>
            </a:pPr>
            <a:r>
              <a:rPr lang="en-US" sz="2000" kern="1200" cap="none" dirty="0">
                <a:solidFill>
                  <a:srgbClr val="000000"/>
                </a:solidFill>
                <a:effectLst/>
                <a:latin typeface="+mn-lt"/>
                <a:ea typeface="+mn-ea"/>
                <a:cs typeface="+mn-cs"/>
              </a:rPr>
              <a:t>Image taken from - </a:t>
            </a:r>
            <a:r>
              <a:rPr lang="en-US" sz="2000" kern="1200" cap="none" dirty="0">
                <a:solidFill>
                  <a:srgbClr val="000000"/>
                </a:solidFill>
                <a:effectLst/>
                <a:latin typeface="+mn-lt"/>
                <a:ea typeface="+mn-ea"/>
                <a:cs typeface="+mn-cs"/>
                <a:hlinkClick r:id="rId8"/>
              </a:rPr>
              <a:t>https://www.activecampaign.com/blog/types-of-stakeholders</a:t>
            </a:r>
            <a:endParaRPr lang="en-US" sz="2000" kern="1200" cap="none" dirty="0">
              <a:solidFill>
                <a:srgbClr val="000000"/>
              </a:solidFill>
              <a:effectLst/>
              <a:latin typeface="+mn-lt"/>
              <a:ea typeface="+mn-ea"/>
              <a:cs typeface="+mn-cs"/>
            </a:endParaRPr>
          </a:p>
        </p:txBody>
      </p:sp>
      <p:sp>
        <p:nvSpPr>
          <p:cNvPr id="101" name="Rectangle 100">
            <a:extLst>
              <a:ext uri="{FF2B5EF4-FFF2-40B4-BE49-F238E27FC236}">
                <a16:creationId xmlns:a16="http://schemas.microsoft.com/office/drawing/2014/main" id="{4AD786D6-2C42-45AF-888B-F2038C4D0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9999652" cy="3128346"/>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Related image">
            <a:extLst>
              <a:ext uri="{FF2B5EF4-FFF2-40B4-BE49-F238E27FC236}">
                <a16:creationId xmlns:a16="http://schemas.microsoft.com/office/drawing/2014/main" id="{674996F5-776A-498C-9D9B-0BB1B28B5FBB}"/>
              </a:ext>
            </a:extLst>
          </p:cNvPr>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3963638" y="1410207"/>
            <a:ext cx="4271086" cy="2455875"/>
          </a:xfrm>
          <a:prstGeom prst="rect">
            <a:avLst/>
          </a:prstGeom>
          <a:noFill/>
          <a:extLst>
            <a:ext uri="{909E8E84-426E-40DD-AFC4-6F175D3DCCD1}">
              <a14:hiddenFill xmlns:a14="http://schemas.microsoft.com/office/drawing/2010/main">
                <a:solidFill>
                  <a:srgbClr val="FFFFFF"/>
                </a:solidFill>
              </a14:hiddenFill>
            </a:ext>
          </a:extLst>
        </p:spPr>
      </p:pic>
      <p:cxnSp>
        <p:nvCxnSpPr>
          <p:cNvPr id="103" name="Straight Connector 102">
            <a:extLst>
              <a:ext uri="{FF2B5EF4-FFF2-40B4-BE49-F238E27FC236}">
                <a16:creationId xmlns:a16="http://schemas.microsoft.com/office/drawing/2014/main" id="{B8D6659D-FA60-4C6D-A9F6-063E294AA1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8448" y="5501254"/>
            <a:ext cx="9603727"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1392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6152" name="Rectangle 74">
            <a:extLst>
              <a:ext uri="{FF2B5EF4-FFF2-40B4-BE49-F238E27FC236}">
                <a16:creationId xmlns:a16="http://schemas.microsoft.com/office/drawing/2014/main" id="{ED56E41F-B8E0-4D18-B554-FD40260DE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53" name="Group 76">
            <a:extLst>
              <a:ext uri="{FF2B5EF4-FFF2-40B4-BE49-F238E27FC236}">
                <a16:creationId xmlns:a16="http://schemas.microsoft.com/office/drawing/2014/main" id="{2DB31E17-E562-4F82-98D0-858C84120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78" name="Picture 77">
              <a:extLst>
                <a:ext uri="{FF2B5EF4-FFF2-40B4-BE49-F238E27FC236}">
                  <a16:creationId xmlns:a16="http://schemas.microsoft.com/office/drawing/2014/main" id="{58BF3B07-5EF6-4E5B-834E-C1398DB60AD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9" name="Rectangle 78">
              <a:extLst>
                <a:ext uri="{FF2B5EF4-FFF2-40B4-BE49-F238E27FC236}">
                  <a16:creationId xmlns:a16="http://schemas.microsoft.com/office/drawing/2014/main" id="{3DDA1859-D108-4C60-B38B-C85485AB38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80" name="Picture 79">
              <a:extLst>
                <a:ext uri="{FF2B5EF4-FFF2-40B4-BE49-F238E27FC236}">
                  <a16:creationId xmlns:a16="http://schemas.microsoft.com/office/drawing/2014/main" id="{E498EA77-084B-43CC-B94D-566F1D8E1EE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81" name="Picture 80">
              <a:extLst>
                <a:ext uri="{FF2B5EF4-FFF2-40B4-BE49-F238E27FC236}">
                  <a16:creationId xmlns:a16="http://schemas.microsoft.com/office/drawing/2014/main" id="{99B16D3F-47E8-419E-9C4E-ED6FC918FBB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2E614AB-C326-428B-9A0A-E20490730519}"/>
              </a:ext>
            </a:extLst>
          </p:cNvPr>
          <p:cNvSpPr>
            <a:spLocks noGrp="1"/>
          </p:cNvSpPr>
          <p:nvPr>
            <p:ph type="title"/>
          </p:nvPr>
        </p:nvSpPr>
        <p:spPr>
          <a:xfrm>
            <a:off x="7535825" y="982132"/>
            <a:ext cx="3360772" cy="1303867"/>
          </a:xfrm>
        </p:spPr>
        <p:txBody>
          <a:bodyPr>
            <a:normAutofit/>
          </a:bodyPr>
          <a:lstStyle/>
          <a:p>
            <a:pPr>
              <a:lnSpc>
                <a:spcPct val="90000"/>
              </a:lnSpc>
            </a:pPr>
            <a:r>
              <a:rPr lang="en-GB" sz="4100">
                <a:solidFill>
                  <a:srgbClr val="262626"/>
                </a:solidFill>
              </a:rPr>
              <a:t>Stakeholder Theory</a:t>
            </a:r>
          </a:p>
        </p:txBody>
      </p:sp>
      <p:sp>
        <p:nvSpPr>
          <p:cNvPr id="6154" name="Rectangle 82">
            <a:extLst>
              <a:ext uri="{FF2B5EF4-FFF2-40B4-BE49-F238E27FC236}">
                <a16:creationId xmlns:a16="http://schemas.microsoft.com/office/drawing/2014/main" id="{23E937B9-07EE-456A-A31C-41A8866E2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Image result for stakeholder">
            <a:extLst>
              <a:ext uri="{FF2B5EF4-FFF2-40B4-BE49-F238E27FC236}">
                <a16:creationId xmlns:a16="http://schemas.microsoft.com/office/drawing/2014/main" id="{35742CA3-EB74-4FBA-8B1E-A334DCF2B812}"/>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2260495" y="1410208"/>
            <a:ext cx="3583152"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6155" name="Straight Connector 84">
            <a:extLst>
              <a:ext uri="{FF2B5EF4-FFF2-40B4-BE49-F238E27FC236}">
                <a16:creationId xmlns:a16="http://schemas.microsoft.com/office/drawing/2014/main" id="{FD2308B7-2829-44DD-B213-27EEBDED1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6150" name="Content Placeholder 6149">
            <a:extLst>
              <a:ext uri="{FF2B5EF4-FFF2-40B4-BE49-F238E27FC236}">
                <a16:creationId xmlns:a16="http://schemas.microsoft.com/office/drawing/2014/main" id="{D9700A8D-C458-45FB-81CD-3B3EE2856496}"/>
              </a:ext>
            </a:extLst>
          </p:cNvPr>
          <p:cNvSpPr>
            <a:spLocks noGrp="1"/>
          </p:cNvSpPr>
          <p:nvPr>
            <p:ph idx="1"/>
          </p:nvPr>
        </p:nvSpPr>
        <p:spPr>
          <a:xfrm>
            <a:off x="7535824" y="2556932"/>
            <a:ext cx="3360771" cy="3318936"/>
          </a:xfrm>
        </p:spPr>
        <p:txBody>
          <a:bodyPr>
            <a:normAutofit/>
          </a:bodyPr>
          <a:lstStyle/>
          <a:p>
            <a:r>
              <a:rPr lang="en-US" dirty="0">
                <a:solidFill>
                  <a:srgbClr val="262626"/>
                </a:solidFill>
              </a:rPr>
              <a:t>Image taken from - </a:t>
            </a:r>
            <a:r>
              <a:rPr lang="en-GB" dirty="0">
                <a:solidFill>
                  <a:srgbClr val="262626"/>
                </a:solidFill>
                <a:hlinkClick r:id="rId7"/>
              </a:rPr>
              <a:t>https://www.shutterstock.com/image-vector/vector-infographics-chart-depicting-various-stakeholders-519530899</a:t>
            </a:r>
            <a:endParaRPr lang="en-US" dirty="0">
              <a:solidFill>
                <a:srgbClr val="262626"/>
              </a:solidFill>
            </a:endParaRPr>
          </a:p>
        </p:txBody>
      </p:sp>
    </p:spTree>
    <p:extLst>
      <p:ext uri="{BB962C8B-B14F-4D97-AF65-F5344CB8AC3E}">
        <p14:creationId xmlns:p14="http://schemas.microsoft.com/office/powerpoint/2010/main" val="1445291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198" name="Group 72">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74" name="Picture 73">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5" name="Rectangle 74">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76" name="Picture 75">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77" name="Picture 76">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8199" name="Straight Connector 78">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8200" name="Rectangle 80">
            <a:extLst>
              <a:ext uri="{FF2B5EF4-FFF2-40B4-BE49-F238E27FC236}">
                <a16:creationId xmlns:a16="http://schemas.microsoft.com/office/drawing/2014/main" id="{1CD07172-CD61-45EB-BEE3-F644503E5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8201" name="Rectangle 82">
            <a:extLst>
              <a:ext uri="{FF2B5EF4-FFF2-40B4-BE49-F238E27FC236}">
                <a16:creationId xmlns:a16="http://schemas.microsoft.com/office/drawing/2014/main" id="{1EADA5DB-ED12-413A-AAB5-6A8D1152E6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5"/>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8BA45E5C-ACB9-49E8-B4DB-5255C237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35AFFBB-0B3C-41B6-8F4B-B77302D6011E}"/>
              </a:ext>
            </a:extLst>
          </p:cNvPr>
          <p:cNvSpPr>
            <a:spLocks noGrp="1"/>
          </p:cNvSpPr>
          <p:nvPr>
            <p:ph type="title"/>
          </p:nvPr>
        </p:nvSpPr>
        <p:spPr>
          <a:xfrm>
            <a:off x="826852" y="872061"/>
            <a:ext cx="3073940" cy="3436688"/>
          </a:xfrm>
        </p:spPr>
        <p:txBody>
          <a:bodyPr vert="horz" lIns="91440" tIns="45720" rIns="91440" bIns="45720" rtlCol="0" anchor="b">
            <a:normAutofit/>
          </a:bodyPr>
          <a:lstStyle/>
          <a:p>
            <a:r>
              <a:rPr lang="en-US">
                <a:solidFill>
                  <a:srgbClr val="262626"/>
                </a:solidFill>
              </a:rPr>
              <a:t>Bowman’s Five forces</a:t>
            </a:r>
          </a:p>
        </p:txBody>
      </p:sp>
      <p:sp useBgFill="1">
        <p:nvSpPr>
          <p:cNvPr id="87" name="Rectangle 86">
            <a:extLst>
              <a:ext uri="{FF2B5EF4-FFF2-40B4-BE49-F238E27FC236}">
                <a16:creationId xmlns:a16="http://schemas.microsoft.com/office/drawing/2014/main" id="{857E618C-1D7B-4A51-90C1-6106CD8A1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6" name="Picture 4" descr="A close up of a map&#10;&#10;Description automatically generated">
            <a:extLst>
              <a:ext uri="{FF2B5EF4-FFF2-40B4-BE49-F238E27FC236}">
                <a16:creationId xmlns:a16="http://schemas.microsoft.com/office/drawing/2014/main" id="{90B3B0E8-B6DC-43FC-82D4-C1472625D8BD}"/>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5435910" y="1740374"/>
            <a:ext cx="6098041" cy="33262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0E3283A-1BAC-48F7-B003-319B8F25CE1F}"/>
              </a:ext>
            </a:extLst>
          </p:cNvPr>
          <p:cNvSpPr txBox="1"/>
          <p:nvPr/>
        </p:nvSpPr>
        <p:spPr>
          <a:xfrm>
            <a:off x="6096000" y="5759116"/>
            <a:ext cx="4491789" cy="646331"/>
          </a:xfrm>
          <a:prstGeom prst="rect">
            <a:avLst/>
          </a:prstGeom>
          <a:noFill/>
        </p:spPr>
        <p:txBody>
          <a:bodyPr wrap="square" rtlCol="0">
            <a:spAutoFit/>
          </a:bodyPr>
          <a:lstStyle/>
          <a:p>
            <a:r>
              <a:rPr lang="en-GB" dirty="0"/>
              <a:t>Graph taken from – MarketLine November 2018</a:t>
            </a:r>
          </a:p>
        </p:txBody>
      </p:sp>
      <p:pic>
        <p:nvPicPr>
          <p:cNvPr id="8193" name="Picture 1">
            <a:extLst>
              <a:ext uri="{FF2B5EF4-FFF2-40B4-BE49-F238E27FC236}">
                <a16:creationId xmlns:a16="http://schemas.microsoft.com/office/drawing/2014/main" id="{D9D4F6DE-5F43-4BD7-BC5F-10473D39778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523875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698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CFAD4-8531-4805-99A9-650B8AE4B4B7}"/>
              </a:ext>
            </a:extLst>
          </p:cNvPr>
          <p:cNvSpPr>
            <a:spLocks noGrp="1"/>
          </p:cNvSpPr>
          <p:nvPr>
            <p:ph type="title"/>
          </p:nvPr>
        </p:nvSpPr>
        <p:spPr/>
        <p:txBody>
          <a:bodyPr/>
          <a:lstStyle/>
          <a:p>
            <a:r>
              <a:rPr lang="en-GB" dirty="0"/>
              <a:t>SWOT</a:t>
            </a:r>
          </a:p>
        </p:txBody>
      </p:sp>
      <p:pic>
        <p:nvPicPr>
          <p:cNvPr id="10242" name="Picture 2" descr="SWOT-Analysis">
            <a:extLst>
              <a:ext uri="{FF2B5EF4-FFF2-40B4-BE49-F238E27FC236}">
                <a16:creationId xmlns:a16="http://schemas.microsoft.com/office/drawing/2014/main" id="{07A435CF-133B-483B-B952-918EF2FEF40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38537" y="2673350"/>
            <a:ext cx="5114925" cy="308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0391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87AF2-6344-4E3A-9D48-28D3CA6D8D75}"/>
              </a:ext>
            </a:extLst>
          </p:cNvPr>
          <p:cNvSpPr>
            <a:spLocks noGrp="1"/>
          </p:cNvSpPr>
          <p:nvPr>
            <p:ph type="title"/>
          </p:nvPr>
        </p:nvSpPr>
        <p:spPr/>
        <p:txBody>
          <a:bodyPr>
            <a:normAutofit fontScale="90000"/>
          </a:bodyPr>
          <a:lstStyle/>
          <a:p>
            <a:r>
              <a:rPr lang="en-GB" b="1" dirty="0"/>
              <a:t>Strengths</a:t>
            </a:r>
            <a:br>
              <a:rPr lang="en-GB" dirty="0"/>
            </a:br>
            <a:endParaRPr lang="en-GB" dirty="0"/>
          </a:p>
        </p:txBody>
      </p:sp>
      <p:sp>
        <p:nvSpPr>
          <p:cNvPr id="3" name="Content Placeholder 2">
            <a:extLst>
              <a:ext uri="{FF2B5EF4-FFF2-40B4-BE49-F238E27FC236}">
                <a16:creationId xmlns:a16="http://schemas.microsoft.com/office/drawing/2014/main" id="{40F70B82-F922-4FBF-AAA3-A6334BE5C5B5}"/>
              </a:ext>
            </a:extLst>
          </p:cNvPr>
          <p:cNvSpPr>
            <a:spLocks noGrp="1"/>
          </p:cNvSpPr>
          <p:nvPr>
            <p:ph idx="1"/>
          </p:nvPr>
        </p:nvSpPr>
        <p:spPr/>
        <p:txBody>
          <a:bodyPr/>
          <a:lstStyle/>
          <a:p>
            <a:pPr marL="0" indent="0">
              <a:buNone/>
            </a:pPr>
            <a:r>
              <a:rPr lang="en-GB" dirty="0"/>
              <a:t>Morrisons is the 4</a:t>
            </a:r>
            <a:r>
              <a:rPr lang="en-GB" baseline="30000" dirty="0"/>
              <a:t>th</a:t>
            </a:r>
            <a:r>
              <a:rPr lang="en-GB" dirty="0"/>
              <a:t> biggest Supermarket in the UK. </a:t>
            </a:r>
          </a:p>
          <a:p>
            <a:pPr marL="0" indent="0">
              <a:buNone/>
            </a:pPr>
            <a:r>
              <a:rPr lang="en-GB" dirty="0"/>
              <a:t>They hold ten percent of the market share for groceries . </a:t>
            </a:r>
          </a:p>
          <a:p>
            <a:pPr marL="0" indent="0">
              <a:buNone/>
            </a:pPr>
            <a:r>
              <a:rPr lang="en-GB" dirty="0"/>
              <a:t>Morrisons is a </a:t>
            </a:r>
            <a:r>
              <a:rPr lang="en-GB" dirty="0" err="1"/>
              <a:t>regisable</a:t>
            </a:r>
            <a:r>
              <a:rPr lang="en-GB" dirty="0"/>
              <a:t> brand. </a:t>
            </a:r>
          </a:p>
          <a:p>
            <a:endParaRPr lang="en-GB" dirty="0"/>
          </a:p>
        </p:txBody>
      </p:sp>
    </p:spTree>
    <p:extLst>
      <p:ext uri="{BB962C8B-B14F-4D97-AF65-F5344CB8AC3E}">
        <p14:creationId xmlns:p14="http://schemas.microsoft.com/office/powerpoint/2010/main" val="1160938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F278B-E9B8-40E4-BBD1-202D583B6E97}"/>
              </a:ext>
            </a:extLst>
          </p:cNvPr>
          <p:cNvSpPr>
            <a:spLocks noGrp="1"/>
          </p:cNvSpPr>
          <p:nvPr>
            <p:ph type="title"/>
          </p:nvPr>
        </p:nvSpPr>
        <p:spPr/>
        <p:txBody>
          <a:bodyPr>
            <a:normAutofit fontScale="90000"/>
          </a:bodyPr>
          <a:lstStyle/>
          <a:p>
            <a:r>
              <a:rPr lang="en-GB" b="1" dirty="0"/>
              <a:t>Weakness</a:t>
            </a:r>
            <a:br>
              <a:rPr lang="en-GB" b="1" dirty="0"/>
            </a:br>
            <a:endParaRPr lang="en-GB" dirty="0"/>
          </a:p>
        </p:txBody>
      </p:sp>
      <p:sp>
        <p:nvSpPr>
          <p:cNvPr id="3" name="Content Placeholder 2">
            <a:extLst>
              <a:ext uri="{FF2B5EF4-FFF2-40B4-BE49-F238E27FC236}">
                <a16:creationId xmlns:a16="http://schemas.microsoft.com/office/drawing/2014/main" id="{2A3792B0-0BA5-4036-94CA-90B619CF053E}"/>
              </a:ext>
            </a:extLst>
          </p:cNvPr>
          <p:cNvSpPr>
            <a:spLocks noGrp="1"/>
          </p:cNvSpPr>
          <p:nvPr>
            <p:ph idx="1"/>
          </p:nvPr>
        </p:nvSpPr>
        <p:spPr/>
        <p:txBody>
          <a:bodyPr/>
          <a:lstStyle/>
          <a:p>
            <a:r>
              <a:rPr lang="en-GB" dirty="0"/>
              <a:t>Morrisons has failed to close the line between their competitors market share. </a:t>
            </a:r>
          </a:p>
          <a:p>
            <a:r>
              <a:rPr lang="en-GB" dirty="0"/>
              <a:t>Asda and Sainsbury both still holds five percent higher market share then Morrisons. </a:t>
            </a:r>
          </a:p>
          <a:p>
            <a:r>
              <a:rPr lang="en-GB" dirty="0"/>
              <a:t>Tesco has a twelve percent higher market share then Morrisons</a:t>
            </a:r>
          </a:p>
          <a:p>
            <a:r>
              <a:rPr lang="en-GB" dirty="0"/>
              <a:t>Failed to create a strong brand name outside of the UK</a:t>
            </a:r>
          </a:p>
        </p:txBody>
      </p:sp>
    </p:spTree>
    <p:extLst>
      <p:ext uri="{BB962C8B-B14F-4D97-AF65-F5344CB8AC3E}">
        <p14:creationId xmlns:p14="http://schemas.microsoft.com/office/powerpoint/2010/main" val="3765981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05610-3144-48FD-A084-C9163C7E10C0}"/>
              </a:ext>
            </a:extLst>
          </p:cNvPr>
          <p:cNvSpPr>
            <a:spLocks noGrp="1"/>
          </p:cNvSpPr>
          <p:nvPr>
            <p:ph type="title"/>
          </p:nvPr>
        </p:nvSpPr>
        <p:spPr/>
        <p:txBody>
          <a:bodyPr/>
          <a:lstStyle/>
          <a:p>
            <a:r>
              <a:rPr lang="en-GB" dirty="0"/>
              <a:t>Opportunities</a:t>
            </a:r>
          </a:p>
        </p:txBody>
      </p:sp>
      <p:sp>
        <p:nvSpPr>
          <p:cNvPr id="3" name="Content Placeholder 2">
            <a:extLst>
              <a:ext uri="{FF2B5EF4-FFF2-40B4-BE49-F238E27FC236}">
                <a16:creationId xmlns:a16="http://schemas.microsoft.com/office/drawing/2014/main" id="{3A75E9AF-DF30-41C0-A023-35DCFEFDD115}"/>
              </a:ext>
            </a:extLst>
          </p:cNvPr>
          <p:cNvSpPr>
            <a:spLocks noGrp="1"/>
          </p:cNvSpPr>
          <p:nvPr>
            <p:ph idx="1"/>
          </p:nvPr>
        </p:nvSpPr>
        <p:spPr/>
        <p:txBody>
          <a:bodyPr/>
          <a:lstStyle/>
          <a:p>
            <a:r>
              <a:rPr lang="en-GB" dirty="0"/>
              <a:t>Morrisons could continue to grow their brand name. </a:t>
            </a:r>
          </a:p>
          <a:p>
            <a:r>
              <a:rPr lang="en-GB" dirty="0"/>
              <a:t>Better marketing</a:t>
            </a:r>
          </a:p>
        </p:txBody>
      </p:sp>
    </p:spTree>
    <p:extLst>
      <p:ext uri="{BB962C8B-B14F-4D97-AF65-F5344CB8AC3E}">
        <p14:creationId xmlns:p14="http://schemas.microsoft.com/office/powerpoint/2010/main" val="3755387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5320F-5F3C-4C5D-BFB4-384979DC00A1}"/>
              </a:ext>
            </a:extLst>
          </p:cNvPr>
          <p:cNvSpPr>
            <a:spLocks noGrp="1"/>
          </p:cNvSpPr>
          <p:nvPr>
            <p:ph type="title"/>
          </p:nvPr>
        </p:nvSpPr>
        <p:spPr/>
        <p:txBody>
          <a:bodyPr>
            <a:normAutofit/>
          </a:bodyPr>
          <a:lstStyle/>
          <a:p>
            <a:r>
              <a:rPr lang="en-GB" b="1" dirty="0"/>
              <a:t>Threats</a:t>
            </a:r>
            <a:endParaRPr lang="en-GB" dirty="0"/>
          </a:p>
        </p:txBody>
      </p:sp>
      <p:sp>
        <p:nvSpPr>
          <p:cNvPr id="3" name="Content Placeholder 2">
            <a:extLst>
              <a:ext uri="{FF2B5EF4-FFF2-40B4-BE49-F238E27FC236}">
                <a16:creationId xmlns:a16="http://schemas.microsoft.com/office/drawing/2014/main" id="{69A7666E-F2D7-4E40-99BA-D8ABC5675627}"/>
              </a:ext>
            </a:extLst>
          </p:cNvPr>
          <p:cNvSpPr>
            <a:spLocks noGrp="1"/>
          </p:cNvSpPr>
          <p:nvPr>
            <p:ph idx="1"/>
          </p:nvPr>
        </p:nvSpPr>
        <p:spPr/>
        <p:txBody>
          <a:bodyPr/>
          <a:lstStyle/>
          <a:p>
            <a:r>
              <a:rPr lang="en-GB" dirty="0"/>
              <a:t>Discount grocery suppliers Lidl and Aldi. </a:t>
            </a:r>
          </a:p>
          <a:p>
            <a:r>
              <a:rPr lang="en-GB" dirty="0"/>
              <a:t>Brexit</a:t>
            </a:r>
          </a:p>
          <a:p>
            <a:r>
              <a:rPr lang="en-GB" dirty="0"/>
              <a:t>Other superstores such as Tesco, Asda and Sainsbury</a:t>
            </a:r>
          </a:p>
          <a:p>
            <a:r>
              <a:rPr lang="en-GB" dirty="0"/>
              <a:t>New arrivals to the grocery store market</a:t>
            </a:r>
          </a:p>
        </p:txBody>
      </p:sp>
    </p:spTree>
    <p:extLst>
      <p:ext uri="{BB962C8B-B14F-4D97-AF65-F5344CB8AC3E}">
        <p14:creationId xmlns:p14="http://schemas.microsoft.com/office/powerpoint/2010/main" val="37292375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5C950-C830-439A-AAEE-0100C7A90369}"/>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a:solidFill>
                  <a:srgbClr val="262626"/>
                </a:solidFill>
              </a:rPr>
              <a:t>PESTLE</a:t>
            </a:r>
          </a:p>
        </p:txBody>
      </p:sp>
      <p:sp>
        <p:nvSpPr>
          <p:cNvPr id="4" name="TextBox 3">
            <a:extLst>
              <a:ext uri="{FF2B5EF4-FFF2-40B4-BE49-F238E27FC236}">
                <a16:creationId xmlns:a16="http://schemas.microsoft.com/office/drawing/2014/main" id="{3AA87044-A6C1-4F94-BFAD-32EAB99878A8}"/>
              </a:ext>
            </a:extLst>
          </p:cNvPr>
          <p:cNvSpPr txBox="1"/>
          <p:nvPr/>
        </p:nvSpPr>
        <p:spPr>
          <a:xfrm>
            <a:off x="2967567" y="5332254"/>
            <a:ext cx="6256866" cy="467622"/>
          </a:xfrm>
          <a:prstGeom prst="rect">
            <a:avLst/>
          </a:prstGeom>
        </p:spPr>
        <p:txBody>
          <a:bodyPr vert="horz" lIns="91440" tIns="45720" rIns="91440" bIns="45720" rtlCol="0" anchor="t">
            <a:normAutofit/>
          </a:bodyPr>
          <a:lstStyle/>
          <a:p>
            <a:pPr>
              <a:spcBef>
                <a:spcPct val="20000"/>
              </a:spcBef>
              <a:spcAft>
                <a:spcPts val="600"/>
              </a:spcAft>
              <a:buClr>
                <a:schemeClr val="accent1"/>
              </a:buClr>
              <a:buSzPct val="115000"/>
              <a:buFont typeface="Arial"/>
              <a:buChar char="•"/>
            </a:pPr>
            <a:r>
              <a:rPr lang="en-US" dirty="0">
                <a:solidFill>
                  <a:srgbClr val="262626"/>
                </a:solidFill>
              </a:rPr>
              <a:t>Image taken from - </a:t>
            </a:r>
            <a:r>
              <a:rPr lang="en-US" dirty="0">
                <a:solidFill>
                  <a:srgbClr val="262626"/>
                </a:solidFill>
                <a:hlinkClick r:id="rId3"/>
              </a:rPr>
              <a:t>https://www.pngfly.com/png-9h8q22/</a:t>
            </a:r>
            <a:endParaRPr lang="en-US" dirty="0">
              <a:solidFill>
                <a:srgbClr val="262626"/>
              </a:solidFill>
            </a:endParaRPr>
          </a:p>
        </p:txBody>
      </p:sp>
      <p:pic>
        <p:nvPicPr>
          <p:cNvPr id="9218" name="Picture 2" descr="Related image">
            <a:extLst>
              <a:ext uri="{FF2B5EF4-FFF2-40B4-BE49-F238E27FC236}">
                <a16:creationId xmlns:a16="http://schemas.microsoft.com/office/drawing/2014/main" id="{3DBF3033-BDAA-4833-A3EA-B3F0D413B212}"/>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4363453" y="2462071"/>
            <a:ext cx="3102411" cy="2412124"/>
          </a:xfrm>
          <a:prstGeom prst="rect">
            <a:avLst/>
          </a:prstGeom>
          <a:noFill/>
          <a:ln w="57150" cmpd="thickThin">
            <a:solidFill>
              <a:srgbClr val="7F7F7F"/>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8150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72E85-6DF6-4D74-88B4-C37E0BF36E97}"/>
              </a:ext>
            </a:extLst>
          </p:cNvPr>
          <p:cNvSpPr>
            <a:spLocks noGrp="1"/>
          </p:cNvSpPr>
          <p:nvPr>
            <p:ph type="title"/>
          </p:nvPr>
        </p:nvSpPr>
        <p:spPr/>
        <p:txBody>
          <a:bodyPr/>
          <a:lstStyle/>
          <a:p>
            <a:r>
              <a:rPr lang="en-GB" dirty="0"/>
              <a:t>Political</a:t>
            </a:r>
          </a:p>
        </p:txBody>
      </p:sp>
      <p:sp>
        <p:nvSpPr>
          <p:cNvPr id="3" name="Content Placeholder 2">
            <a:extLst>
              <a:ext uri="{FF2B5EF4-FFF2-40B4-BE49-F238E27FC236}">
                <a16:creationId xmlns:a16="http://schemas.microsoft.com/office/drawing/2014/main" id="{B58D230A-FED2-4B3F-8EF5-577A58A65363}"/>
              </a:ext>
            </a:extLst>
          </p:cNvPr>
          <p:cNvSpPr>
            <a:spLocks noGrp="1"/>
          </p:cNvSpPr>
          <p:nvPr>
            <p:ph idx="1"/>
          </p:nvPr>
        </p:nvSpPr>
        <p:spPr/>
        <p:txBody>
          <a:bodyPr/>
          <a:lstStyle/>
          <a:p>
            <a:r>
              <a:rPr lang="en-GB" dirty="0"/>
              <a:t>One of the biggest political factors that is going to affect business in the UK is when Britain leaves the EU. Brexit has left a lot of consumers and business owners uncertain about what the future will look like for business in the future. Although this is a threat due to uncertainty of trade agreement it also possess an opportunity for morrisons to get a head of their competitors by supplying goods from within Britain which would not be affect by Brexit.</a:t>
            </a:r>
          </a:p>
          <a:p>
            <a:endParaRPr lang="en-GB" dirty="0"/>
          </a:p>
        </p:txBody>
      </p:sp>
    </p:spTree>
    <p:extLst>
      <p:ext uri="{BB962C8B-B14F-4D97-AF65-F5344CB8AC3E}">
        <p14:creationId xmlns:p14="http://schemas.microsoft.com/office/powerpoint/2010/main" val="3111207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72E85-6DF6-4D74-88B4-C37E0BF36E97}"/>
              </a:ext>
            </a:extLst>
          </p:cNvPr>
          <p:cNvSpPr>
            <a:spLocks noGrp="1"/>
          </p:cNvSpPr>
          <p:nvPr>
            <p:ph type="title"/>
          </p:nvPr>
        </p:nvSpPr>
        <p:spPr/>
        <p:txBody>
          <a:bodyPr>
            <a:normAutofit fontScale="90000"/>
          </a:bodyPr>
          <a:lstStyle/>
          <a:p>
            <a:r>
              <a:rPr lang="en-GB" b="1" dirty="0"/>
              <a:t>Economic</a:t>
            </a:r>
            <a:br>
              <a:rPr lang="en-GB" b="1" dirty="0"/>
            </a:br>
            <a:endParaRPr lang="en-GB" dirty="0"/>
          </a:p>
        </p:txBody>
      </p:sp>
      <p:sp>
        <p:nvSpPr>
          <p:cNvPr id="3" name="Content Placeholder 2">
            <a:extLst>
              <a:ext uri="{FF2B5EF4-FFF2-40B4-BE49-F238E27FC236}">
                <a16:creationId xmlns:a16="http://schemas.microsoft.com/office/drawing/2014/main" id="{B58D230A-FED2-4B3F-8EF5-577A58A65363}"/>
              </a:ext>
            </a:extLst>
          </p:cNvPr>
          <p:cNvSpPr>
            <a:spLocks noGrp="1"/>
          </p:cNvSpPr>
          <p:nvPr>
            <p:ph idx="1"/>
          </p:nvPr>
        </p:nvSpPr>
        <p:spPr/>
        <p:txBody>
          <a:bodyPr/>
          <a:lstStyle/>
          <a:p>
            <a:r>
              <a:rPr lang="en-GB" dirty="0"/>
              <a:t>Following the Brexit predicament that we looked at before also affect the economic factors. The current uncertainty of Brexit has caused the value of the pound and Euro’s to become unstable and gradually lose value. With Brexit being delayed it has made it easier for business to create prepare for it. </a:t>
            </a:r>
          </a:p>
          <a:p>
            <a:endParaRPr lang="en-GB" dirty="0"/>
          </a:p>
        </p:txBody>
      </p:sp>
    </p:spTree>
    <p:extLst>
      <p:ext uri="{BB962C8B-B14F-4D97-AF65-F5344CB8AC3E}">
        <p14:creationId xmlns:p14="http://schemas.microsoft.com/office/powerpoint/2010/main" val="1194397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72E85-6DF6-4D74-88B4-C37E0BF36E97}"/>
              </a:ext>
            </a:extLst>
          </p:cNvPr>
          <p:cNvSpPr>
            <a:spLocks noGrp="1"/>
          </p:cNvSpPr>
          <p:nvPr>
            <p:ph type="title"/>
          </p:nvPr>
        </p:nvSpPr>
        <p:spPr/>
        <p:txBody>
          <a:bodyPr/>
          <a:lstStyle/>
          <a:p>
            <a:r>
              <a:rPr lang="en-GB" dirty="0"/>
              <a:t>Social</a:t>
            </a:r>
          </a:p>
        </p:txBody>
      </p:sp>
      <p:sp>
        <p:nvSpPr>
          <p:cNvPr id="3" name="Content Placeholder 2">
            <a:extLst>
              <a:ext uri="{FF2B5EF4-FFF2-40B4-BE49-F238E27FC236}">
                <a16:creationId xmlns:a16="http://schemas.microsoft.com/office/drawing/2014/main" id="{B58D230A-FED2-4B3F-8EF5-577A58A65363}"/>
              </a:ext>
            </a:extLst>
          </p:cNvPr>
          <p:cNvSpPr>
            <a:spLocks noGrp="1"/>
          </p:cNvSpPr>
          <p:nvPr>
            <p:ph idx="1"/>
          </p:nvPr>
        </p:nvSpPr>
        <p:spPr/>
        <p:txBody>
          <a:bodyPr/>
          <a:lstStyle/>
          <a:p>
            <a:r>
              <a:rPr lang="en-GB" dirty="0"/>
              <a:t>In 2015 Morrisons had to close several of their stores due to a due to lose of profit. This was due to them charging more for their goods, causing customers to stop shopping their and shop else were where there were better deals. Morrisons has since learnt their lesson and have focused on providing high quality goods at an affordable price and competitive price. </a:t>
            </a:r>
          </a:p>
          <a:p>
            <a:endParaRPr lang="en-GB" dirty="0"/>
          </a:p>
        </p:txBody>
      </p:sp>
    </p:spTree>
    <p:extLst>
      <p:ext uri="{BB962C8B-B14F-4D97-AF65-F5344CB8AC3E}">
        <p14:creationId xmlns:p14="http://schemas.microsoft.com/office/powerpoint/2010/main" val="23342405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72E85-6DF6-4D74-88B4-C37E0BF36E97}"/>
              </a:ext>
            </a:extLst>
          </p:cNvPr>
          <p:cNvSpPr>
            <a:spLocks noGrp="1"/>
          </p:cNvSpPr>
          <p:nvPr>
            <p:ph type="title"/>
          </p:nvPr>
        </p:nvSpPr>
        <p:spPr/>
        <p:txBody>
          <a:bodyPr/>
          <a:lstStyle/>
          <a:p>
            <a:r>
              <a:rPr lang="en-GB" dirty="0"/>
              <a:t>Technological</a:t>
            </a:r>
          </a:p>
        </p:txBody>
      </p:sp>
      <p:sp>
        <p:nvSpPr>
          <p:cNvPr id="3" name="Content Placeholder 2">
            <a:extLst>
              <a:ext uri="{FF2B5EF4-FFF2-40B4-BE49-F238E27FC236}">
                <a16:creationId xmlns:a16="http://schemas.microsoft.com/office/drawing/2014/main" id="{B58D230A-FED2-4B3F-8EF5-577A58A65363}"/>
              </a:ext>
            </a:extLst>
          </p:cNvPr>
          <p:cNvSpPr>
            <a:spLocks noGrp="1"/>
          </p:cNvSpPr>
          <p:nvPr>
            <p:ph idx="1"/>
          </p:nvPr>
        </p:nvSpPr>
        <p:spPr/>
        <p:txBody>
          <a:bodyPr/>
          <a:lstStyle/>
          <a:p>
            <a:r>
              <a:rPr lang="en-GB" dirty="0"/>
              <a:t>In recent years online shopping has become a massive part of day to day life. Almost every business as an online present. Morrisons have acknowledged this by creating their own website. They have also created their own online delivery services to keep up with consumers developing requirements.</a:t>
            </a:r>
          </a:p>
          <a:p>
            <a:endParaRPr lang="en-GB" dirty="0"/>
          </a:p>
        </p:txBody>
      </p:sp>
    </p:spTree>
    <p:extLst>
      <p:ext uri="{BB962C8B-B14F-4D97-AF65-F5344CB8AC3E}">
        <p14:creationId xmlns:p14="http://schemas.microsoft.com/office/powerpoint/2010/main" val="41889583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72E85-6DF6-4D74-88B4-C37E0BF36E97}"/>
              </a:ext>
            </a:extLst>
          </p:cNvPr>
          <p:cNvSpPr>
            <a:spLocks noGrp="1"/>
          </p:cNvSpPr>
          <p:nvPr>
            <p:ph type="title"/>
          </p:nvPr>
        </p:nvSpPr>
        <p:spPr/>
        <p:txBody>
          <a:bodyPr/>
          <a:lstStyle/>
          <a:p>
            <a:r>
              <a:rPr lang="en-GB" dirty="0"/>
              <a:t>Legal</a:t>
            </a:r>
          </a:p>
        </p:txBody>
      </p:sp>
      <p:sp>
        <p:nvSpPr>
          <p:cNvPr id="3" name="Content Placeholder 2">
            <a:extLst>
              <a:ext uri="{FF2B5EF4-FFF2-40B4-BE49-F238E27FC236}">
                <a16:creationId xmlns:a16="http://schemas.microsoft.com/office/drawing/2014/main" id="{B58D230A-FED2-4B3F-8EF5-577A58A65363}"/>
              </a:ext>
            </a:extLst>
          </p:cNvPr>
          <p:cNvSpPr>
            <a:spLocks noGrp="1"/>
          </p:cNvSpPr>
          <p:nvPr>
            <p:ph idx="1"/>
          </p:nvPr>
        </p:nvSpPr>
        <p:spPr/>
        <p:txBody>
          <a:bodyPr/>
          <a:lstStyle/>
          <a:p>
            <a:r>
              <a:rPr lang="en-GB" dirty="0"/>
              <a:t>Different legal factors affect different business. It is important for Morrisons to keep up to date with changes legislation and laws that are also ways being created and updated.</a:t>
            </a:r>
          </a:p>
          <a:p>
            <a:endParaRPr lang="en-GB" dirty="0"/>
          </a:p>
        </p:txBody>
      </p:sp>
    </p:spTree>
    <p:extLst>
      <p:ext uri="{BB962C8B-B14F-4D97-AF65-F5344CB8AC3E}">
        <p14:creationId xmlns:p14="http://schemas.microsoft.com/office/powerpoint/2010/main" val="8640787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72E85-6DF6-4D74-88B4-C37E0BF36E97}"/>
              </a:ext>
            </a:extLst>
          </p:cNvPr>
          <p:cNvSpPr>
            <a:spLocks noGrp="1"/>
          </p:cNvSpPr>
          <p:nvPr>
            <p:ph type="title"/>
          </p:nvPr>
        </p:nvSpPr>
        <p:spPr/>
        <p:txBody>
          <a:bodyPr/>
          <a:lstStyle/>
          <a:p>
            <a:r>
              <a:rPr lang="en-GB" dirty="0"/>
              <a:t>Environmental</a:t>
            </a:r>
          </a:p>
        </p:txBody>
      </p:sp>
      <p:sp>
        <p:nvSpPr>
          <p:cNvPr id="3" name="Content Placeholder 2">
            <a:extLst>
              <a:ext uri="{FF2B5EF4-FFF2-40B4-BE49-F238E27FC236}">
                <a16:creationId xmlns:a16="http://schemas.microsoft.com/office/drawing/2014/main" id="{B58D230A-FED2-4B3F-8EF5-577A58A65363}"/>
              </a:ext>
            </a:extLst>
          </p:cNvPr>
          <p:cNvSpPr>
            <a:spLocks noGrp="1"/>
          </p:cNvSpPr>
          <p:nvPr>
            <p:ph idx="1"/>
          </p:nvPr>
        </p:nvSpPr>
        <p:spPr/>
        <p:txBody>
          <a:bodyPr/>
          <a:lstStyle/>
          <a:p>
            <a:r>
              <a:rPr lang="en-GB" dirty="0"/>
              <a:t>In recent years consumers have become more and more ethically and environmentally conscious. A lot of consumers want to know where it is that their goods are being produced from. They also want more sustainable and ethical goods.</a:t>
            </a:r>
          </a:p>
        </p:txBody>
      </p:sp>
    </p:spTree>
    <p:extLst>
      <p:ext uri="{BB962C8B-B14F-4D97-AF65-F5344CB8AC3E}">
        <p14:creationId xmlns:p14="http://schemas.microsoft.com/office/powerpoint/2010/main" val="16111926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8" name="Picture 7">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0" name="Picture 9">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1" name="Picture 10">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3" name="Straight Connector 12">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5" name="Rectangle 14">
            <a:extLst>
              <a:ext uri="{FF2B5EF4-FFF2-40B4-BE49-F238E27FC236}">
                <a16:creationId xmlns:a16="http://schemas.microsoft.com/office/drawing/2014/main" id="{C8BABCA7-C1E0-41BA-A822-5F61251A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B15E28">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grpSp>
        <p:nvGrpSpPr>
          <p:cNvPr id="17" name="Group 16">
            <a:extLst>
              <a:ext uri="{FF2B5EF4-FFF2-40B4-BE49-F238E27FC236}">
                <a16:creationId xmlns:a16="http://schemas.microsoft.com/office/drawing/2014/main" id="{2E5D6EB5-6FDB-477A-98F5-7409CD537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18" name="Picture 17">
              <a:extLst>
                <a:ext uri="{FF2B5EF4-FFF2-40B4-BE49-F238E27FC236}">
                  <a16:creationId xmlns:a16="http://schemas.microsoft.com/office/drawing/2014/main" id="{5BB75167-5757-4E5F-869B-5A350BF43A8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 name="Rectangle 18">
              <a:extLst>
                <a:ext uri="{FF2B5EF4-FFF2-40B4-BE49-F238E27FC236}">
                  <a16:creationId xmlns:a16="http://schemas.microsoft.com/office/drawing/2014/main" id="{C8338DAE-FFCB-472B-A9EE-77E42FDBD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52B2E0A0-4D94-4C05-97C1-32B5D88A2E8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21" name="Picture 20">
              <a:extLst>
                <a:ext uri="{FF2B5EF4-FFF2-40B4-BE49-F238E27FC236}">
                  <a16:creationId xmlns:a16="http://schemas.microsoft.com/office/drawing/2014/main" id="{A91E75C9-3350-4F0B-993E-89D3DBD76CC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a:extLst>
              <a:ext uri="{FF2B5EF4-FFF2-40B4-BE49-F238E27FC236}">
                <a16:creationId xmlns:a16="http://schemas.microsoft.com/office/drawing/2014/main" id="{C1E8887C-8DE8-46DA-B88B-4FA7A4AEACB6}"/>
              </a:ext>
            </a:extLst>
          </p:cNvPr>
          <p:cNvSpPr>
            <a:spLocks noGrp="1"/>
          </p:cNvSpPr>
          <p:nvPr>
            <p:ph type="title"/>
          </p:nvPr>
        </p:nvSpPr>
        <p:spPr>
          <a:xfrm>
            <a:off x="2692398" y="1871131"/>
            <a:ext cx="6815669" cy="1515533"/>
          </a:xfrm>
        </p:spPr>
        <p:txBody>
          <a:bodyPr vert="horz" lIns="91440" tIns="45720" rIns="91440" bIns="45720" rtlCol="0" anchor="b">
            <a:normAutofit/>
          </a:bodyPr>
          <a:lstStyle/>
          <a:p>
            <a:r>
              <a:rPr lang="en-US" sz="5400"/>
              <a:t>Recommendations </a:t>
            </a:r>
          </a:p>
        </p:txBody>
      </p:sp>
      <p:cxnSp>
        <p:nvCxnSpPr>
          <p:cNvPr id="23" name="Straight Connector 22">
            <a:extLst>
              <a:ext uri="{FF2B5EF4-FFF2-40B4-BE49-F238E27FC236}">
                <a16:creationId xmlns:a16="http://schemas.microsoft.com/office/drawing/2014/main" id="{889FB2CC-C7A1-4A53-A088-636FB487FE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42325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A6157-01B5-436F-BAE7-1E0A4A73FC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C69D1C-EB03-4FBA-A9AD-D67FE6FC2A3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0734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F6A99-7AC9-4CFB-846A-B1264775A9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865556-AA93-47DA-9F91-06A99FCEDFE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53700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47A26-F813-4BC8-97CB-3B3C17907151}"/>
              </a:ext>
            </a:extLst>
          </p:cNvPr>
          <p:cNvSpPr>
            <a:spLocks noGrp="1"/>
          </p:cNvSpPr>
          <p:nvPr>
            <p:ph type="title"/>
          </p:nvPr>
        </p:nvSpPr>
        <p:spPr/>
        <p:txBody>
          <a:bodyPr/>
          <a:lstStyle/>
          <a:p>
            <a:r>
              <a:rPr lang="en-GB" dirty="0"/>
              <a:t>Recommendation one</a:t>
            </a:r>
          </a:p>
        </p:txBody>
      </p:sp>
      <p:sp>
        <p:nvSpPr>
          <p:cNvPr id="3" name="Content Placeholder 2">
            <a:extLst>
              <a:ext uri="{FF2B5EF4-FFF2-40B4-BE49-F238E27FC236}">
                <a16:creationId xmlns:a16="http://schemas.microsoft.com/office/drawing/2014/main" id="{F3C9671E-1C59-4779-B09C-20288DA06128}"/>
              </a:ext>
            </a:extLst>
          </p:cNvPr>
          <p:cNvSpPr>
            <a:spLocks noGrp="1"/>
          </p:cNvSpPr>
          <p:nvPr>
            <p:ph idx="1"/>
          </p:nvPr>
        </p:nvSpPr>
        <p:spPr/>
        <p:txBody>
          <a:bodyPr/>
          <a:lstStyle/>
          <a:p>
            <a:pPr marL="0" indent="0">
              <a:buNone/>
            </a:pPr>
            <a:r>
              <a:rPr lang="en-GB" dirty="0"/>
              <a:t>Marketing</a:t>
            </a:r>
          </a:p>
        </p:txBody>
      </p:sp>
    </p:spTree>
    <p:extLst>
      <p:ext uri="{BB962C8B-B14F-4D97-AF65-F5344CB8AC3E}">
        <p14:creationId xmlns:p14="http://schemas.microsoft.com/office/powerpoint/2010/main" val="25605172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B6FB1-1C17-49CC-B949-BFE6E2C36905}"/>
              </a:ext>
            </a:extLst>
          </p:cNvPr>
          <p:cNvSpPr>
            <a:spLocks noGrp="1"/>
          </p:cNvSpPr>
          <p:nvPr>
            <p:ph type="title"/>
          </p:nvPr>
        </p:nvSpPr>
        <p:spPr/>
        <p:txBody>
          <a:bodyPr/>
          <a:lstStyle/>
          <a:p>
            <a:r>
              <a:rPr lang="en-GB" dirty="0"/>
              <a:t>Recommendation two</a:t>
            </a:r>
          </a:p>
        </p:txBody>
      </p:sp>
      <p:sp>
        <p:nvSpPr>
          <p:cNvPr id="3" name="Content Placeholder 2">
            <a:extLst>
              <a:ext uri="{FF2B5EF4-FFF2-40B4-BE49-F238E27FC236}">
                <a16:creationId xmlns:a16="http://schemas.microsoft.com/office/drawing/2014/main" id="{4AAD3ABB-BE8D-41C0-ABC3-B1F269A08A1E}"/>
              </a:ext>
            </a:extLst>
          </p:cNvPr>
          <p:cNvSpPr>
            <a:spLocks noGrp="1"/>
          </p:cNvSpPr>
          <p:nvPr>
            <p:ph idx="1"/>
          </p:nvPr>
        </p:nvSpPr>
        <p:spPr/>
        <p:txBody>
          <a:bodyPr/>
          <a:lstStyle/>
          <a:p>
            <a:r>
              <a:rPr lang="en-GB" dirty="0"/>
              <a:t>Product differentiation</a:t>
            </a:r>
          </a:p>
        </p:txBody>
      </p:sp>
    </p:spTree>
    <p:extLst>
      <p:ext uri="{BB962C8B-B14F-4D97-AF65-F5344CB8AC3E}">
        <p14:creationId xmlns:p14="http://schemas.microsoft.com/office/powerpoint/2010/main" val="8921800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F335C-BCB1-4CBF-9C4A-856941BBD0D3}"/>
              </a:ext>
            </a:extLst>
          </p:cNvPr>
          <p:cNvSpPr>
            <a:spLocks noGrp="1"/>
          </p:cNvSpPr>
          <p:nvPr>
            <p:ph type="title"/>
          </p:nvPr>
        </p:nvSpPr>
        <p:spPr/>
        <p:txBody>
          <a:bodyPr/>
          <a:lstStyle/>
          <a:p>
            <a:r>
              <a:rPr lang="en-GB" dirty="0"/>
              <a:t>Recommendation three</a:t>
            </a:r>
          </a:p>
        </p:txBody>
      </p:sp>
      <p:sp>
        <p:nvSpPr>
          <p:cNvPr id="3" name="Content Placeholder 2">
            <a:extLst>
              <a:ext uri="{FF2B5EF4-FFF2-40B4-BE49-F238E27FC236}">
                <a16:creationId xmlns:a16="http://schemas.microsoft.com/office/drawing/2014/main" id="{1733B74A-5ECF-4783-BA13-C06F4EEE776F}"/>
              </a:ext>
            </a:extLst>
          </p:cNvPr>
          <p:cNvSpPr>
            <a:spLocks noGrp="1"/>
          </p:cNvSpPr>
          <p:nvPr>
            <p:ph idx="1"/>
          </p:nvPr>
        </p:nvSpPr>
        <p:spPr/>
        <p:txBody>
          <a:bodyPr/>
          <a:lstStyle/>
          <a:p>
            <a:pPr marL="0" indent="0">
              <a:buNone/>
            </a:pPr>
            <a:r>
              <a:rPr lang="en-GB" dirty="0"/>
              <a:t>Online retail </a:t>
            </a:r>
          </a:p>
        </p:txBody>
      </p:sp>
    </p:spTree>
    <p:extLst>
      <p:ext uri="{BB962C8B-B14F-4D97-AF65-F5344CB8AC3E}">
        <p14:creationId xmlns:p14="http://schemas.microsoft.com/office/powerpoint/2010/main" val="10919070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29" name="Group 8">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0" name="Straight Connector 14">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1" name="Rectangle 16">
            <a:extLst>
              <a:ext uri="{FF2B5EF4-FFF2-40B4-BE49-F238E27FC236}">
                <a16:creationId xmlns:a16="http://schemas.microsoft.com/office/drawing/2014/main" id="{1755C732-3264-4614-8316-41F7548371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18">
            <a:extLst>
              <a:ext uri="{FF2B5EF4-FFF2-40B4-BE49-F238E27FC236}">
                <a16:creationId xmlns:a16="http://schemas.microsoft.com/office/drawing/2014/main" id="{59C7C6ED-4EA1-4532-A820-59A8ADEEE0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0" name="Picture 19">
              <a:extLst>
                <a:ext uri="{FF2B5EF4-FFF2-40B4-BE49-F238E27FC236}">
                  <a16:creationId xmlns:a16="http://schemas.microsoft.com/office/drawing/2014/main" id="{3A197BB7-B689-4B37-8BE2-FC23F6ED649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E93E4556-7891-471E-B9B7-A38508C759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6F9C6176-D87B-4D8F-8BC3-FE6DF55C4ED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 name="Picture 22">
              <a:extLst>
                <a:ext uri="{FF2B5EF4-FFF2-40B4-BE49-F238E27FC236}">
                  <a16:creationId xmlns:a16="http://schemas.microsoft.com/office/drawing/2014/main" id="{B838BA48-DDFB-46B3-9EF6-031C91D2792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72769407-E517-4B93-A3EE-F305824277DD}"/>
              </a:ext>
            </a:extLst>
          </p:cNvPr>
          <p:cNvSpPr>
            <a:spLocks noGrp="1"/>
          </p:cNvSpPr>
          <p:nvPr>
            <p:ph type="title"/>
          </p:nvPr>
        </p:nvSpPr>
        <p:spPr>
          <a:xfrm>
            <a:off x="1102619" y="4404852"/>
            <a:ext cx="9989677" cy="1054745"/>
          </a:xfrm>
        </p:spPr>
        <p:txBody>
          <a:bodyPr vert="horz" lIns="91440" tIns="45720" rIns="91440" bIns="45720" rtlCol="0" anchor="b">
            <a:normAutofit/>
          </a:bodyPr>
          <a:lstStyle/>
          <a:p>
            <a:r>
              <a:rPr lang="en-US" sz="5400">
                <a:solidFill>
                  <a:srgbClr val="262626"/>
                </a:solidFill>
              </a:rPr>
              <a:t>Thank you for your time</a:t>
            </a:r>
          </a:p>
        </p:txBody>
      </p:sp>
      <p:sp>
        <p:nvSpPr>
          <p:cNvPr id="33" name="Rectangle 24">
            <a:extLst>
              <a:ext uri="{FF2B5EF4-FFF2-40B4-BE49-F238E27FC236}">
                <a16:creationId xmlns:a16="http://schemas.microsoft.com/office/drawing/2014/main" id="{4AD786D6-2C42-45AF-888B-F2038C4D0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9999652" cy="3128346"/>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Graphic 5" descr="Clapping Hands">
            <a:extLst>
              <a:ext uri="{FF2B5EF4-FFF2-40B4-BE49-F238E27FC236}">
                <a16:creationId xmlns:a16="http://schemas.microsoft.com/office/drawing/2014/main" id="{5B25674C-B4BB-459D-9C36-84BE8641D2D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871244" y="1410207"/>
            <a:ext cx="2455875" cy="2455875"/>
          </a:xfrm>
          <a:prstGeom prst="rect">
            <a:avLst/>
          </a:prstGeom>
        </p:spPr>
      </p:pic>
      <p:cxnSp>
        <p:nvCxnSpPr>
          <p:cNvPr id="35" name="Straight Connector 26">
            <a:extLst>
              <a:ext uri="{FF2B5EF4-FFF2-40B4-BE49-F238E27FC236}">
                <a16:creationId xmlns:a16="http://schemas.microsoft.com/office/drawing/2014/main" id="{B8D6659D-FA60-4C6D-A9F6-063E294AA1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8448" y="5501254"/>
            <a:ext cx="9603727"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95776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5AAAA-8F99-4FB0-BDBA-BA0C0BD1CB7A}"/>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06F4C3DD-8098-42E5-9844-4195D61A48CC}"/>
              </a:ext>
            </a:extLst>
          </p:cNvPr>
          <p:cNvSpPr>
            <a:spLocks noGrp="1"/>
          </p:cNvSpPr>
          <p:nvPr>
            <p:ph idx="1"/>
          </p:nvPr>
        </p:nvSpPr>
        <p:spPr/>
        <p:txBody>
          <a:bodyPr>
            <a:normAutofit fontScale="55000" lnSpcReduction="20000"/>
          </a:bodyPr>
          <a:lstStyle/>
          <a:p>
            <a:pPr marL="0" lvl="0" indent="0" defTabSz="914400" eaLnBrk="0" fontAlgn="base" hangingPunct="0">
              <a:spcBef>
                <a:spcPct val="0"/>
              </a:spcBef>
              <a:spcAft>
                <a:spcPct val="0"/>
              </a:spcAft>
              <a:buClrTx/>
              <a:buSzTx/>
              <a:buNone/>
            </a:pPr>
            <a:r>
              <a:rPr lang="en-GB" altLang="en-US" dirty="0" err="1">
                <a:solidFill>
                  <a:schemeClr val="tx1"/>
                </a:solidFill>
                <a:latin typeface="Arial" panose="020B0604020202020204" pitchFamily="34" charset="0"/>
                <a:ea typeface="Times New Roman" panose="02020603050405020304" pitchFamily="18" charset="0"/>
              </a:rPr>
              <a:t>Minning</a:t>
            </a:r>
            <a:r>
              <a:rPr lang="en-GB" altLang="en-US" dirty="0">
                <a:solidFill>
                  <a:schemeClr val="tx1"/>
                </a:solidFill>
                <a:latin typeface="Arial" panose="020B0604020202020204" pitchFamily="34" charset="0"/>
                <a:ea typeface="Times New Roman" panose="02020603050405020304" pitchFamily="18" charset="0"/>
              </a:rPr>
              <a:t>, L. (2019, October 8). </a:t>
            </a:r>
            <a:r>
              <a:rPr lang="en-GB" altLang="en-US" i="1" dirty="0">
                <a:solidFill>
                  <a:schemeClr val="tx1"/>
                </a:solidFill>
                <a:latin typeface="Arial" panose="020B0604020202020204" pitchFamily="34" charset="0"/>
                <a:ea typeface="Times New Roman" panose="02020603050405020304" pitchFamily="18" charset="0"/>
              </a:rPr>
              <a:t>The 10 Types of Stakeholders That You Meet In Business</a:t>
            </a:r>
            <a:r>
              <a:rPr lang="en-GB" altLang="en-US" dirty="0">
                <a:solidFill>
                  <a:schemeClr val="tx1"/>
                </a:solidFill>
                <a:latin typeface="Arial" panose="020B0604020202020204" pitchFamily="34" charset="0"/>
                <a:ea typeface="Times New Roman" panose="02020603050405020304" pitchFamily="18" charset="0"/>
              </a:rPr>
              <a:t>. Retrieved from Active Campaign: https://www.activecampaign.com/blog/types-of-stakeholders</a:t>
            </a:r>
            <a:endParaRPr lang="en-GB" altLang="en-US" sz="1200"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SzTx/>
              <a:buNone/>
            </a:pPr>
            <a:r>
              <a:rPr lang="en-GB" altLang="en-US" dirty="0">
                <a:solidFill>
                  <a:schemeClr val="tx1"/>
                </a:solidFill>
                <a:latin typeface="Arial" panose="020B0604020202020204" pitchFamily="34" charset="0"/>
                <a:ea typeface="Times New Roman" panose="02020603050405020304" pitchFamily="18" charset="0"/>
              </a:rPr>
              <a:t>Morrisons. (2019). </a:t>
            </a:r>
            <a:r>
              <a:rPr lang="en-GB" altLang="en-US" i="1" dirty="0">
                <a:solidFill>
                  <a:schemeClr val="tx1"/>
                </a:solidFill>
                <a:latin typeface="Arial" panose="020B0604020202020204" pitchFamily="34" charset="0"/>
                <a:ea typeface="Times New Roman" panose="02020603050405020304" pitchFamily="18" charset="0"/>
              </a:rPr>
              <a:t>Company history</a:t>
            </a:r>
            <a:r>
              <a:rPr lang="en-GB" altLang="en-US" dirty="0">
                <a:solidFill>
                  <a:schemeClr val="tx1"/>
                </a:solidFill>
                <a:latin typeface="Arial" panose="020B0604020202020204" pitchFamily="34" charset="0"/>
                <a:ea typeface="Times New Roman" panose="02020603050405020304" pitchFamily="18" charset="0"/>
              </a:rPr>
              <a:t>. Retrieved from Morrisons: www.morrisons-corporate.com/about-us/company-history/</a:t>
            </a:r>
            <a:endParaRPr lang="en-GB" altLang="en-US" sz="1200"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SzTx/>
              <a:buNone/>
            </a:pPr>
            <a:r>
              <a:rPr lang="en-GB" altLang="en-US" dirty="0">
                <a:solidFill>
                  <a:schemeClr val="tx1"/>
                </a:solidFill>
                <a:latin typeface="Arial" panose="020B0604020202020204" pitchFamily="34" charset="0"/>
                <a:ea typeface="Times New Roman" panose="02020603050405020304" pitchFamily="18" charset="0"/>
              </a:rPr>
              <a:t>Morrisons. (2019). </a:t>
            </a:r>
            <a:r>
              <a:rPr lang="en-GB" altLang="en-US" i="1" dirty="0">
                <a:solidFill>
                  <a:schemeClr val="tx1"/>
                </a:solidFill>
                <a:latin typeface="Arial" panose="020B0604020202020204" pitchFamily="34" charset="0"/>
                <a:ea typeface="Times New Roman" panose="02020603050405020304" pitchFamily="18" charset="0"/>
              </a:rPr>
              <a:t>strategy</a:t>
            </a:r>
            <a:r>
              <a:rPr lang="en-GB" altLang="en-US" dirty="0">
                <a:solidFill>
                  <a:schemeClr val="tx1"/>
                </a:solidFill>
                <a:latin typeface="Arial" panose="020B0604020202020204" pitchFamily="34" charset="0"/>
                <a:ea typeface="Times New Roman" panose="02020603050405020304" pitchFamily="18" charset="0"/>
              </a:rPr>
              <a:t>. Retrieved from Morrisons about us: https://www.morrisons-corporate.com/about-us/strategy/</a:t>
            </a:r>
            <a:endParaRPr lang="en-GB" altLang="en-US" sz="1200"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SzTx/>
              <a:buNone/>
            </a:pPr>
            <a:r>
              <a:rPr lang="en-GB" altLang="en-US" dirty="0">
                <a:solidFill>
                  <a:schemeClr val="tx1"/>
                </a:solidFill>
                <a:latin typeface="Arial" panose="020B0604020202020204" pitchFamily="34" charset="0"/>
                <a:ea typeface="Times New Roman" panose="02020603050405020304" pitchFamily="18" charset="0"/>
              </a:rPr>
              <a:t>Mustoe, H. (2019, October 17). </a:t>
            </a:r>
            <a:r>
              <a:rPr lang="en-GB" altLang="en-US" i="1" dirty="0">
                <a:solidFill>
                  <a:schemeClr val="tx1"/>
                </a:solidFill>
                <a:latin typeface="Arial" panose="020B0604020202020204" pitchFamily="34" charset="0"/>
                <a:ea typeface="Times New Roman" panose="02020603050405020304" pitchFamily="18" charset="0"/>
              </a:rPr>
              <a:t>How does Brexit affect the pound?</a:t>
            </a:r>
            <a:r>
              <a:rPr lang="en-GB" altLang="en-US" dirty="0">
                <a:solidFill>
                  <a:schemeClr val="tx1"/>
                </a:solidFill>
                <a:latin typeface="Arial" panose="020B0604020202020204" pitchFamily="34" charset="0"/>
                <a:ea typeface="Times New Roman" panose="02020603050405020304" pitchFamily="18" charset="0"/>
              </a:rPr>
              <a:t> Retrieved from BBC News.</a:t>
            </a:r>
            <a:endParaRPr lang="en-GB" altLang="en-US" sz="1200"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SzTx/>
              <a:buNone/>
            </a:pPr>
            <a:r>
              <a:rPr lang="en-GB" altLang="en-US" dirty="0" err="1">
                <a:solidFill>
                  <a:schemeClr val="tx1"/>
                </a:solidFill>
                <a:latin typeface="Arial" panose="020B0604020202020204" pitchFamily="34" charset="0"/>
                <a:ea typeface="Times New Roman" panose="02020603050405020304" pitchFamily="18" charset="0"/>
              </a:rPr>
              <a:t>Ridler</a:t>
            </a:r>
            <a:r>
              <a:rPr lang="en-GB" altLang="en-US" dirty="0">
                <a:solidFill>
                  <a:schemeClr val="tx1"/>
                </a:solidFill>
                <a:latin typeface="Arial" panose="020B0604020202020204" pitchFamily="34" charset="0"/>
                <a:ea typeface="Times New Roman" panose="02020603050405020304" pitchFamily="18" charset="0"/>
              </a:rPr>
              <a:t>, J. (2018, March 14). </a:t>
            </a:r>
            <a:r>
              <a:rPr lang="en-GB" altLang="en-US" i="1" dirty="0">
                <a:solidFill>
                  <a:schemeClr val="tx1"/>
                </a:solidFill>
                <a:latin typeface="Arial" panose="020B0604020202020204" pitchFamily="34" charset="0"/>
                <a:ea typeface="Times New Roman" panose="02020603050405020304" pitchFamily="18" charset="0"/>
              </a:rPr>
              <a:t>Morrisons adds 200 local suppliers to supply chain</a:t>
            </a:r>
            <a:r>
              <a:rPr lang="en-GB" altLang="en-US" dirty="0">
                <a:solidFill>
                  <a:schemeClr val="tx1"/>
                </a:solidFill>
                <a:latin typeface="Arial" panose="020B0604020202020204" pitchFamily="34" charset="0"/>
                <a:ea typeface="Times New Roman" panose="02020603050405020304" pitchFamily="18" charset="0"/>
              </a:rPr>
              <a:t>. Retrieved from Food Manufacture: https://www.foodmanufacture.co.uk/Article/2018/03/14/Local-food-producers-join-Morrisons-supply-chain?utm_source=copyright&amp;utm_medium=OnSite&amp;utm_campaign=copyright</a:t>
            </a:r>
            <a:endParaRPr lang="en-GB" altLang="en-US" sz="1200"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SzTx/>
              <a:buNone/>
            </a:pPr>
            <a:r>
              <a:rPr lang="en-GB" altLang="en-US" dirty="0">
                <a:solidFill>
                  <a:schemeClr val="tx1"/>
                </a:solidFill>
                <a:latin typeface="Arial" panose="020B0604020202020204" pitchFamily="34" charset="0"/>
                <a:ea typeface="Times New Roman" panose="02020603050405020304" pitchFamily="18" charset="0"/>
              </a:rPr>
              <a:t>Shadbolt, P. (2015, September 2015). </a:t>
            </a:r>
            <a:r>
              <a:rPr lang="en-GB" altLang="en-US" i="1" dirty="0">
                <a:solidFill>
                  <a:schemeClr val="tx1"/>
                </a:solidFill>
                <a:latin typeface="Arial" panose="020B0604020202020204" pitchFamily="34" charset="0"/>
                <a:ea typeface="Times New Roman" panose="02020603050405020304" pitchFamily="18" charset="0"/>
              </a:rPr>
              <a:t>How the discounters are beating the supermarkets</a:t>
            </a:r>
            <a:r>
              <a:rPr lang="en-GB" altLang="en-US" dirty="0">
                <a:solidFill>
                  <a:schemeClr val="tx1"/>
                </a:solidFill>
                <a:latin typeface="Arial" panose="020B0604020202020204" pitchFamily="34" charset="0"/>
                <a:ea typeface="Times New Roman" panose="02020603050405020304" pitchFamily="18" charset="0"/>
              </a:rPr>
              <a:t>. Retrieved from BBC News: https://www.bbc.co.uk/news/business-34315643</a:t>
            </a:r>
            <a:endParaRPr lang="en-GB" altLang="en-US" sz="1200"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SzTx/>
              <a:buNone/>
            </a:pPr>
            <a:r>
              <a:rPr lang="en-GB" altLang="en-US" dirty="0" err="1">
                <a:solidFill>
                  <a:schemeClr val="tx1"/>
                </a:solidFill>
                <a:latin typeface="Arial" panose="020B0604020202020204" pitchFamily="34" charset="0"/>
                <a:ea typeface="Times New Roman" panose="02020603050405020304" pitchFamily="18" charset="0"/>
              </a:rPr>
              <a:t>Uknown</a:t>
            </a:r>
            <a:r>
              <a:rPr lang="en-GB" altLang="en-US" dirty="0">
                <a:solidFill>
                  <a:schemeClr val="tx1"/>
                </a:solidFill>
                <a:latin typeface="Arial" panose="020B0604020202020204" pitchFamily="34" charset="0"/>
                <a:ea typeface="Times New Roman" panose="02020603050405020304" pitchFamily="18" charset="0"/>
              </a:rPr>
              <a:t>. (2017, </a:t>
            </a:r>
            <a:r>
              <a:rPr lang="en-GB" altLang="en-US" dirty="0" err="1">
                <a:solidFill>
                  <a:schemeClr val="tx1"/>
                </a:solidFill>
                <a:latin typeface="Arial" panose="020B0604020202020204" pitchFamily="34" charset="0"/>
                <a:ea typeface="Times New Roman" panose="02020603050405020304" pitchFamily="18" charset="0"/>
              </a:rPr>
              <a:t>mARCH</a:t>
            </a:r>
            <a:r>
              <a:rPr lang="en-GB" altLang="en-US" dirty="0">
                <a:solidFill>
                  <a:schemeClr val="tx1"/>
                </a:solidFill>
                <a:latin typeface="Arial" panose="020B0604020202020204" pitchFamily="34" charset="0"/>
                <a:ea typeface="Times New Roman" panose="02020603050405020304" pitchFamily="18" charset="0"/>
              </a:rPr>
              <a:t> 30). </a:t>
            </a:r>
            <a:r>
              <a:rPr lang="en-GB" altLang="en-US" i="1" dirty="0">
                <a:solidFill>
                  <a:schemeClr val="tx1"/>
                </a:solidFill>
                <a:latin typeface="Arial" panose="020B0604020202020204" pitchFamily="34" charset="0"/>
                <a:ea typeface="Times New Roman" panose="02020603050405020304" pitchFamily="18" charset="0"/>
              </a:rPr>
              <a:t>ow machine learning is enabling Morrisons to innovate around its customers</a:t>
            </a:r>
            <a:r>
              <a:rPr lang="en-GB" altLang="en-US" dirty="0">
                <a:solidFill>
                  <a:schemeClr val="tx1"/>
                </a:solidFill>
                <a:latin typeface="Arial" panose="020B0604020202020204" pitchFamily="34" charset="0"/>
                <a:ea typeface="Times New Roman" panose="02020603050405020304" pitchFamily="18" charset="0"/>
              </a:rPr>
              <a:t>. Retrieved from Yonder Blue: https://www.retail-week.com/retail-voice/how-morrisons-is-innovating-around-customers/7019809.article?authent=1</a:t>
            </a:r>
            <a:endParaRPr lang="en-GB" altLang="en-US" sz="1200"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SzTx/>
              <a:buNone/>
            </a:pPr>
            <a:r>
              <a:rPr lang="en-GB" altLang="en-US" dirty="0" err="1">
                <a:solidFill>
                  <a:schemeClr val="tx1"/>
                </a:solidFill>
                <a:latin typeface="Arial" panose="020B0604020202020204" pitchFamily="34" charset="0"/>
                <a:ea typeface="Times New Roman" panose="02020603050405020304" pitchFamily="18" charset="0"/>
              </a:rPr>
              <a:t>unkown</a:t>
            </a:r>
            <a:r>
              <a:rPr lang="en-GB" altLang="en-US" dirty="0">
                <a:solidFill>
                  <a:schemeClr val="tx1"/>
                </a:solidFill>
                <a:latin typeface="Arial" panose="020B0604020202020204" pitchFamily="34" charset="0"/>
                <a:ea typeface="Times New Roman" panose="02020603050405020304" pitchFamily="18" charset="0"/>
              </a:rPr>
              <a:t>. (2019). </a:t>
            </a:r>
            <a:r>
              <a:rPr lang="en-GB" altLang="en-US" i="1" dirty="0">
                <a:solidFill>
                  <a:schemeClr val="tx1"/>
                </a:solidFill>
                <a:latin typeface="Arial" panose="020B0604020202020204" pitchFamily="34" charset="0"/>
                <a:ea typeface="Times New Roman" panose="02020603050405020304" pitchFamily="18" charset="0"/>
              </a:rPr>
              <a:t>MARKETING THEORIES – PESTEL ANALYSIS</a:t>
            </a:r>
            <a:r>
              <a:rPr lang="en-GB" altLang="en-US" dirty="0">
                <a:solidFill>
                  <a:schemeClr val="tx1"/>
                </a:solidFill>
                <a:latin typeface="Arial" panose="020B0604020202020204" pitchFamily="34" charset="0"/>
                <a:ea typeface="Times New Roman" panose="02020603050405020304" pitchFamily="18" charset="0"/>
              </a:rPr>
              <a:t>. Retrieved from Professional Academy: https://www.professionalacademy.com/blogs-and-advice/marketing-theories---pestel-analysis</a:t>
            </a:r>
            <a:endParaRPr lang="en-GB" altLang="en-US" sz="1200"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SzTx/>
              <a:buNone/>
            </a:pPr>
            <a:r>
              <a:rPr lang="en-GB" altLang="en-US" dirty="0" err="1">
                <a:solidFill>
                  <a:schemeClr val="tx1"/>
                </a:solidFill>
                <a:latin typeface="Arial" panose="020B0604020202020204" pitchFamily="34" charset="0"/>
                <a:ea typeface="Times New Roman" panose="02020603050405020304" pitchFamily="18" charset="0"/>
              </a:rPr>
              <a:t>unkown</a:t>
            </a:r>
            <a:r>
              <a:rPr lang="en-GB" altLang="en-US" dirty="0">
                <a:solidFill>
                  <a:schemeClr val="tx1"/>
                </a:solidFill>
                <a:latin typeface="Arial" panose="020B0604020202020204" pitchFamily="34" charset="0"/>
                <a:ea typeface="Times New Roman" panose="02020603050405020304" pitchFamily="18" charset="0"/>
              </a:rPr>
              <a:t>. (2019). </a:t>
            </a:r>
            <a:r>
              <a:rPr lang="en-GB" altLang="en-US" i="1" dirty="0">
                <a:solidFill>
                  <a:schemeClr val="tx1"/>
                </a:solidFill>
                <a:latin typeface="Arial" panose="020B0604020202020204" pitchFamily="34" charset="0"/>
                <a:ea typeface="Times New Roman" panose="02020603050405020304" pitchFamily="18" charset="0"/>
              </a:rPr>
              <a:t>Purpose of PESTLE Analysis</a:t>
            </a:r>
            <a:r>
              <a:rPr lang="en-GB" altLang="en-US" dirty="0">
                <a:solidFill>
                  <a:schemeClr val="tx1"/>
                </a:solidFill>
                <a:latin typeface="Arial" panose="020B0604020202020204" pitchFamily="34" charset="0"/>
                <a:ea typeface="Times New Roman" panose="02020603050405020304" pitchFamily="18" charset="0"/>
              </a:rPr>
              <a:t>. Retrieved from UK Essays: https://www.ukessays.com/essays/marketing/purpose-of-the-pest-analysis-marketing-essay.php</a:t>
            </a:r>
            <a:endParaRPr lang="en-GB" altLang="en-US" sz="1200" dirty="0">
              <a:solidFill>
                <a:schemeClr val="tx1"/>
              </a:solidFill>
              <a:latin typeface="Arial" panose="020B0604020202020204" pitchFamily="34" charset="0"/>
            </a:endParaRPr>
          </a:p>
          <a:p>
            <a:pPr marL="0" lvl="0" indent="0" defTabSz="914400" eaLnBrk="0" fontAlgn="base" hangingPunct="0">
              <a:spcBef>
                <a:spcPct val="0"/>
              </a:spcBef>
              <a:spcAft>
                <a:spcPct val="0"/>
              </a:spcAft>
              <a:buClrTx/>
              <a:buSzTx/>
              <a:buNone/>
            </a:pPr>
            <a:r>
              <a:rPr lang="en-GB" altLang="en-US" dirty="0" err="1">
                <a:solidFill>
                  <a:schemeClr val="tx1"/>
                </a:solidFill>
                <a:latin typeface="Arial" panose="020B0604020202020204" pitchFamily="34" charset="0"/>
                <a:ea typeface="Times New Roman" panose="02020603050405020304" pitchFamily="18" charset="0"/>
              </a:rPr>
              <a:t>unkown</a:t>
            </a:r>
            <a:r>
              <a:rPr lang="en-GB" altLang="en-US" dirty="0">
                <a:solidFill>
                  <a:schemeClr val="tx1"/>
                </a:solidFill>
                <a:latin typeface="Arial" panose="020B0604020202020204" pitchFamily="34" charset="0"/>
                <a:ea typeface="Times New Roman" panose="02020603050405020304" pitchFamily="18" charset="0"/>
              </a:rPr>
              <a:t>. (2019, October 8th). </a:t>
            </a:r>
            <a:r>
              <a:rPr lang="en-GB" altLang="en-US" i="1" dirty="0">
                <a:solidFill>
                  <a:schemeClr val="tx1"/>
                </a:solidFill>
                <a:latin typeface="Arial" panose="020B0604020202020204" pitchFamily="34" charset="0"/>
                <a:ea typeface="Times New Roman" panose="02020603050405020304" pitchFamily="18" charset="0"/>
              </a:rPr>
              <a:t>Uncertainty about Brexit is hampering business investment in Britain</a:t>
            </a:r>
            <a:r>
              <a:rPr lang="en-GB" altLang="en-US" dirty="0">
                <a:solidFill>
                  <a:schemeClr val="tx1"/>
                </a:solidFill>
                <a:latin typeface="Arial" panose="020B0604020202020204" pitchFamily="34" charset="0"/>
                <a:ea typeface="Times New Roman" panose="02020603050405020304" pitchFamily="18" charset="0"/>
              </a:rPr>
              <a:t>. Retrieved from The </a:t>
            </a:r>
            <a:r>
              <a:rPr lang="en-GB" altLang="en-US" dirty="0" err="1">
                <a:solidFill>
                  <a:schemeClr val="tx1"/>
                </a:solidFill>
                <a:latin typeface="Arial" panose="020B0604020202020204" pitchFamily="34" charset="0"/>
                <a:ea typeface="Times New Roman" panose="02020603050405020304" pitchFamily="18" charset="0"/>
              </a:rPr>
              <a:t>econimist</a:t>
            </a:r>
            <a:r>
              <a:rPr lang="en-GB" altLang="en-US" dirty="0">
                <a:solidFill>
                  <a:schemeClr val="tx1"/>
                </a:solidFill>
                <a:latin typeface="Arial" panose="020B0604020202020204" pitchFamily="34" charset="0"/>
                <a:ea typeface="Times New Roman" panose="02020603050405020304" pitchFamily="18" charset="0"/>
              </a:rPr>
              <a:t>: https://www.economist.com/graphic-detail/2019/10/08/uncertainty-about-brexit-is-hampering-business-investment-in-britain</a:t>
            </a:r>
            <a:endParaRPr lang="en-GB" altLang="en-US" sz="1200" dirty="0">
              <a:solidFill>
                <a:schemeClr val="tx1"/>
              </a:solidFill>
              <a:latin typeface="Arial" panose="020B0604020202020204" pitchFamily="34" charset="0"/>
            </a:endParaRPr>
          </a:p>
          <a:p>
            <a:endParaRPr lang="en-GB" dirty="0"/>
          </a:p>
        </p:txBody>
      </p:sp>
    </p:spTree>
    <p:extLst>
      <p:ext uri="{BB962C8B-B14F-4D97-AF65-F5344CB8AC3E}">
        <p14:creationId xmlns:p14="http://schemas.microsoft.com/office/powerpoint/2010/main" val="26096099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E3F5370A-0525-43D9-98FB-AF6DD58EECE2}"/>
              </a:ext>
            </a:extLst>
          </p:cNvPr>
          <p:cNvSpPr>
            <a:spLocks noGrp="1" noChangeArrowheads="1"/>
          </p:cNvSpPr>
          <p:nvPr>
            <p:ph idx="1"/>
          </p:nvPr>
        </p:nvSpPr>
        <p:spPr bwMode="auto">
          <a:xfrm>
            <a:off x="1295400" y="2557463"/>
            <a:ext cx="9601200" cy="331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Anesbury</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Zachary; </a:t>
            </a:r>
            <a:r>
              <a:rPr kumimoji="0" lang="en-GB"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Nenycz‐Thiel</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Magda; Dawes, John; Kennedy, Rachel. (2016). </a:t>
            </a:r>
            <a:r>
              <a:rPr kumimoji="0" lang="en-GB"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How do shoppers behave online? An observational study of online grocery shopping.</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Bragg, S. (2019). Shareholder theory. </a:t>
            </a:r>
            <a:r>
              <a:rPr kumimoji="0" lang="en-GB" altLang="en-US" sz="1200" b="0" i="1"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AccountingTools</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Eley</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J. (2019, January 8). </a:t>
            </a:r>
            <a:r>
              <a:rPr kumimoji="0" lang="en-GB"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Morrisons shares hit despite Christmas sales growth</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Financial Times: https://www.ft.com/content/9197c3da-12a4-11e9-a581-4ff78404524e</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Eposnow</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(2019). </a:t>
            </a:r>
            <a:r>
              <a:rPr kumimoji="0" lang="en-GB"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Rewards &amp; Loyalty Programs: Do they really work?</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a:t>
            </a:r>
            <a:r>
              <a:rPr kumimoji="0" lang="en-GB"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Eposnow</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https://www.eposnow.com/uk/resources/rewards-loyalty-programs-do-they-really-work</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Freeman, E. (n.d.). </a:t>
            </a:r>
            <a:r>
              <a:rPr kumimoji="0" lang="en-GB"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“Strategic Management: A Stakeholder Approach.</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Hawrylyshyn</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K. (2019, May 8th). </a:t>
            </a:r>
            <a:r>
              <a:rPr kumimoji="0" lang="en-GB"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Shoppers are demanding sustainable options - are companies getting on board?</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Fair trade: https://www.fairtrade.org.uk/Media-Centre/Blog/2019/May/Shoppers-are-demanding-sustainable-options-are-companies-getting-on-board</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Industry, M. (2018). </a:t>
            </a:r>
            <a:r>
              <a:rPr kumimoji="0" lang="en-GB"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Food and Grocery Retail in the United Kingdom.</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MarketLine Industry.</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Kantar. (2019). </a:t>
            </a:r>
            <a:r>
              <a:rPr kumimoji="0" lang="en-GB"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Grocery Market Share</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Kantar world panel: https://www.kantarworldpanel.com/en/grocery-market-share/great-britain/snapshot</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McGovern, S. (2015, March 23). </a:t>
            </a:r>
            <a:r>
              <a:rPr kumimoji="0" lang="en-GB" altLang="en-US" sz="12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Morrisons chief admits recession price rises 'mistake'</a:t>
            </a: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BBC News: https://www.bbc.co.uk/news/uk-england-leeds-31985225</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1245168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2542</Words>
  <Application>Microsoft Office PowerPoint</Application>
  <PresentationFormat>Widescreen</PresentationFormat>
  <Paragraphs>133</Paragraphs>
  <Slides>30</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Garamond</vt:lpstr>
      <vt:lpstr>Morrisons-Agenda</vt:lpstr>
      <vt:lpstr>Organic</vt:lpstr>
      <vt:lpstr>Assignment Two </vt:lpstr>
      <vt:lpstr>New sustainable strategy for Morrisons LTD</vt:lpstr>
      <vt:lpstr>Organisational History</vt:lpstr>
      <vt:lpstr>PowerPoint Presentation</vt:lpstr>
      <vt:lpstr>Current Strategy</vt:lpstr>
      <vt:lpstr>PowerPoint Presentation</vt:lpstr>
      <vt:lpstr>Stakeholder</vt:lpstr>
      <vt:lpstr>Stakeholder Theory</vt:lpstr>
      <vt:lpstr>Bowman’s Five forces</vt:lpstr>
      <vt:lpstr>SWOT</vt:lpstr>
      <vt:lpstr>Strengths </vt:lpstr>
      <vt:lpstr>Weakness </vt:lpstr>
      <vt:lpstr>Opportunities</vt:lpstr>
      <vt:lpstr>Threats</vt:lpstr>
      <vt:lpstr>PESTLE</vt:lpstr>
      <vt:lpstr>Political</vt:lpstr>
      <vt:lpstr>Economic </vt:lpstr>
      <vt:lpstr>Social</vt:lpstr>
      <vt:lpstr>Technological</vt:lpstr>
      <vt:lpstr>Legal</vt:lpstr>
      <vt:lpstr>Environmental</vt:lpstr>
      <vt:lpstr>Recommendations </vt:lpstr>
      <vt:lpstr>PowerPoint Presentation</vt:lpstr>
      <vt:lpstr>PowerPoint Presentation</vt:lpstr>
      <vt:lpstr>Recommendation one</vt:lpstr>
      <vt:lpstr>Recommendation two</vt:lpstr>
      <vt:lpstr>Recommendation three</vt:lpstr>
      <vt:lpstr>Thank you for your time</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Two </dc:title>
  <dc:creator>Lewis Holland</dc:creator>
  <cp:lastModifiedBy>Lewis Holland</cp:lastModifiedBy>
  <cp:revision>6</cp:revision>
  <dcterms:created xsi:type="dcterms:W3CDTF">2019-12-12T23:01:46Z</dcterms:created>
  <dcterms:modified xsi:type="dcterms:W3CDTF">2019-12-12T23:22:28Z</dcterms:modified>
</cp:coreProperties>
</file>