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302" r:id="rId5"/>
    <p:sldId id="257" r:id="rId6"/>
    <p:sldId id="333" r:id="rId7"/>
    <p:sldId id="376" r:id="rId8"/>
    <p:sldId id="377" r:id="rId9"/>
    <p:sldId id="347" r:id="rId10"/>
    <p:sldId id="375" r:id="rId11"/>
    <p:sldId id="349" r:id="rId12"/>
    <p:sldId id="379" r:id="rId13"/>
    <p:sldId id="380" r:id="rId14"/>
    <p:sldId id="381" r:id="rId15"/>
    <p:sldId id="382" r:id="rId16"/>
    <p:sldId id="383" r:id="rId17"/>
    <p:sldId id="264" r:id="rId18"/>
    <p:sldId id="265" r:id="rId19"/>
    <p:sldId id="267" r:id="rId20"/>
    <p:sldId id="361" r:id="rId21"/>
    <p:sldId id="384" r:id="rId22"/>
    <p:sldId id="365" r:id="rId23"/>
    <p:sldId id="385" r:id="rId24"/>
    <p:sldId id="386" r:id="rId25"/>
    <p:sldId id="387" r:id="rId26"/>
    <p:sldId id="390" r:id="rId27"/>
    <p:sldId id="391" r:id="rId28"/>
    <p:sldId id="39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155"/>
    <p:restoredTop sz="65452" autoAdjust="0"/>
  </p:normalViewPr>
  <p:slideViewPr>
    <p:cSldViewPr>
      <p:cViewPr varScale="1">
        <p:scale>
          <a:sx n="56" d="100"/>
          <a:sy n="56" d="100"/>
        </p:scale>
        <p:origin x="1690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Perveen" userId="b1e14433-736d-4b57-9772-3e48ab916d5a" providerId="ADAL" clId="{5FF843A9-24D1-48F3-B4C9-1445D29288ED}"/>
    <pc:docChg chg="modSld">
      <pc:chgData name="Abida Perveen" userId="b1e14433-736d-4b57-9772-3e48ab916d5a" providerId="ADAL" clId="{5FF843A9-24D1-48F3-B4C9-1445D29288ED}" dt="2021-11-11T18:05:54.677" v="40" actId="20577"/>
      <pc:docMkLst>
        <pc:docMk/>
      </pc:docMkLst>
      <pc:sldChg chg="modSp mod modNotesTx">
        <pc:chgData name="Abida Perveen" userId="b1e14433-736d-4b57-9772-3e48ab916d5a" providerId="ADAL" clId="{5FF843A9-24D1-48F3-B4C9-1445D29288ED}" dt="2021-11-11T18:05:54.677" v="40" actId="20577"/>
        <pc:sldMkLst>
          <pc:docMk/>
          <pc:sldMk cId="2749224504" sldId="387"/>
        </pc:sldMkLst>
        <pc:spChg chg="mod">
          <ac:chgData name="Abida Perveen" userId="b1e14433-736d-4b57-9772-3e48ab916d5a" providerId="ADAL" clId="{5FF843A9-24D1-48F3-B4C9-1445D29288ED}" dt="2021-11-11T18:05:54.677" v="40" actId="20577"/>
          <ac:spMkLst>
            <pc:docMk/>
            <pc:sldMk cId="2749224504" sldId="387"/>
            <ac:spMk id="13" creationId="{AD611184-02FE-4489-89B8-139628EAC5E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93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04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95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70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Windows OS has traditionally dominated the personal computer world, running, by some estimates, more than </a:t>
            </a:r>
            <a:r>
              <a:rPr lang="en-GB" sz="1200" b="1" dirty="0"/>
              <a:t>75% of all personal computers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73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8690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4889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07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348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236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5488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Protection: </a:t>
            </a:r>
            <a:r>
              <a:rPr lang="en-US" sz="1200" dirty="0"/>
              <a:t>Files, memory, CPU etc., which means controlling of access. Control depends on the attributes of the file and users</a:t>
            </a:r>
            <a:endParaRPr lang="en-US" sz="1200" b="1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7269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3476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83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8489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1643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202124"/>
                </a:solidFill>
              </a:rPr>
              <a:t>It was designed to hide differences in hardware and provide a consistent platform on which the Kernel is run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7059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higher-level drivers typically receive data from applications, filter the data, and pass it to a lower-level driver that supports device functionality.</a:t>
            </a:r>
          </a:p>
          <a:p>
            <a:endParaRPr lang="en-GB" b="0" i="0" dirty="0">
              <a:solidFill>
                <a:srgbClr val="171717"/>
              </a:solidFill>
              <a:effectLst/>
              <a:latin typeface="Segoe UI" panose="020B0502040204020203" pitchFamily="34" charset="0"/>
            </a:endParaRPr>
          </a:p>
          <a:p>
            <a:r>
              <a:rPr lang="en-GB" dirty="0"/>
              <a:t>https://docs.microsoft.com/en-us/windows-hardware/drivers/kernel/types-of-windows-drivers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12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3126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6750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29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462674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8: Session 1: </a:t>
            </a:r>
          </a:p>
          <a:p>
            <a:r>
              <a:rPr lang="en-GB" sz="2400" b="1" dirty="0"/>
              <a:t>Fundamentals of Windows OS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OS (Recap)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Structure of 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Windows 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Features of Windows 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Functions of Windows 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Architecture of Windows 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Modes of Windows OS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Types of Kernel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Types of Windows of OS</a:t>
            </a:r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017363"/>
            <a:ext cx="8086982" cy="4859909"/>
          </a:xfrm>
        </p:spPr>
        <p:txBody>
          <a:bodyPr anchor="t">
            <a:norm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An operating system, or OS is a </a:t>
            </a:r>
            <a:r>
              <a:rPr lang="en-US" sz="2200" b="1" dirty="0"/>
              <a:t>software program </a:t>
            </a:r>
            <a:r>
              <a:rPr lang="en-US" sz="2200" dirty="0"/>
              <a:t>that enables the computer hardware </a:t>
            </a:r>
            <a:r>
              <a:rPr lang="en-US" sz="2200" b="1" dirty="0"/>
              <a:t>to communicate </a:t>
            </a:r>
            <a:r>
              <a:rPr lang="en-US" sz="2200" dirty="0"/>
              <a:t>and operate with the computer software. 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An operating system is a collection of programs, which control the resources of a computer system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OS is written in </a:t>
            </a:r>
            <a:r>
              <a:rPr lang="en-US" sz="2200" b="1" dirty="0"/>
              <a:t>low-level languages </a:t>
            </a:r>
            <a:r>
              <a:rPr lang="en-US" sz="2200" dirty="0"/>
              <a:t>(i.e.: machine-dependent)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OS is an interface between the users and the hardware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When computer is on, OS will first load into the main memory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472190" y="332656"/>
            <a:ext cx="8086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an Operating System (Recap)?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51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310584"/>
            <a:ext cx="5188471" cy="4278656"/>
          </a:xfrm>
        </p:spPr>
        <p:txBody>
          <a:bodyPr anchor="t">
            <a:normAutofit lnSpcReduction="10000"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An operating system (OS) is collection of software that manages computer hardware resources and provides common services for computer programs.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The operating system is a </a:t>
            </a:r>
            <a:r>
              <a:rPr lang="en-US" sz="2200" b="1" dirty="0"/>
              <a:t>vital component</a:t>
            </a:r>
            <a:r>
              <a:rPr lang="en-US" sz="2200" dirty="0"/>
              <a:t> of the system software in a computer system.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b="1" dirty="0"/>
              <a:t>Application programs </a:t>
            </a:r>
            <a:r>
              <a:rPr lang="en-US" sz="2200" dirty="0"/>
              <a:t>usually require for an OS to function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332656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an Operating System (Recap)?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A59851-94B4-D54C-A06F-864507260C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3299" y="1116262"/>
            <a:ext cx="3047173" cy="460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207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310584"/>
            <a:ext cx="5499340" cy="4278656"/>
          </a:xfrm>
        </p:spPr>
        <p:txBody>
          <a:bodyPr anchor="t">
            <a:norm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1800" b="1" dirty="0"/>
              <a:t>Make a computer system easier to use: </a:t>
            </a:r>
            <a:r>
              <a:rPr lang="en-US" sz="1800" dirty="0"/>
              <a:t>An OS hides details of hardware resources from programmers and other users and provides them with a convenient interface for using a computer system</a:t>
            </a:r>
          </a:p>
          <a:p>
            <a:pPr marL="457200" indent="-457200" algn="just">
              <a:buFont typeface="Arial"/>
              <a:buChar char="•"/>
            </a:pPr>
            <a:endParaRPr lang="en-US" sz="1800" dirty="0"/>
          </a:p>
          <a:p>
            <a:pPr marL="457200" indent="-457200" algn="just">
              <a:buFont typeface="Arial"/>
              <a:buChar char="•"/>
            </a:pPr>
            <a:r>
              <a:rPr lang="en-US" sz="1800" b="1" dirty="0"/>
              <a:t>Manage the resources of a computer system: </a:t>
            </a:r>
            <a:r>
              <a:rPr lang="en-US" sz="1800" dirty="0"/>
              <a:t>An OS manages all the resources of a computer system. Efficient and fair sharing of system resources among users and/or programs is a key goal of all OS</a:t>
            </a:r>
            <a:r>
              <a:rPr lang="en-US" sz="1800" b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333066" y="402166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Objectives of Operating System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69ADE1-6689-4D3D-87AD-E87739E463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4244" y="1547020"/>
            <a:ext cx="2872252" cy="28109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42BEB1-65D7-4199-968B-7629873D5535}"/>
              </a:ext>
            </a:extLst>
          </p:cNvPr>
          <p:cNvSpPr txBox="1"/>
          <p:nvPr/>
        </p:nvSpPr>
        <p:spPr>
          <a:xfrm>
            <a:off x="6428903" y="4364490"/>
            <a:ext cx="21928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Structure of OS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13876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989" y="1268760"/>
            <a:ext cx="8047808" cy="4027923"/>
          </a:xfrm>
        </p:spPr>
        <p:txBody>
          <a:bodyPr>
            <a:norm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200" b="1" dirty="0"/>
              <a:t>Network Operating System</a:t>
            </a:r>
          </a:p>
          <a:p>
            <a:pPr marL="0" indent="0">
              <a:buNone/>
            </a:pPr>
            <a:r>
              <a:rPr lang="en-US" sz="2200" b="1" dirty="0"/>
              <a:t>	</a:t>
            </a:r>
            <a:r>
              <a:rPr lang="en-US" sz="2200" dirty="0"/>
              <a:t>- UNIX, Linux, MS Windows Server (2012/2016)</a:t>
            </a:r>
          </a:p>
          <a:p>
            <a:pPr marL="457200" indent="-457200">
              <a:buFont typeface="Arial"/>
              <a:buChar char="•"/>
            </a:pPr>
            <a:r>
              <a:rPr lang="en-US" sz="2200" b="1" dirty="0"/>
              <a:t>Desktop Operating System</a:t>
            </a:r>
          </a:p>
          <a:p>
            <a:pPr marL="0" indent="0">
              <a:buNone/>
            </a:pPr>
            <a:r>
              <a:rPr lang="en-US" sz="2200" b="1" dirty="0"/>
              <a:t>	</a:t>
            </a:r>
            <a:r>
              <a:rPr lang="en-US" sz="2200" dirty="0"/>
              <a:t>- MS Windows 9X/Me/Mac OS/ DOS</a:t>
            </a:r>
          </a:p>
          <a:p>
            <a:pPr marL="457200" indent="-457200">
              <a:buFont typeface="Arial"/>
              <a:buChar char="•"/>
            </a:pPr>
            <a:r>
              <a:rPr lang="en-US" sz="2200" b="1" dirty="0"/>
              <a:t>Mobile Operating System </a:t>
            </a:r>
          </a:p>
          <a:p>
            <a:pPr marL="0" indent="0">
              <a:buNone/>
            </a:pPr>
            <a:r>
              <a:rPr lang="en-US" sz="2200" b="1" dirty="0"/>
              <a:t>	</a:t>
            </a:r>
            <a:r>
              <a:rPr lang="en-US" sz="2200" dirty="0"/>
              <a:t>- Palm OS and Pocket Pc</a:t>
            </a:r>
          </a:p>
          <a:p>
            <a:pPr marL="457200" indent="-457200">
              <a:buFont typeface="Arial"/>
              <a:buChar char="•"/>
            </a:pPr>
            <a:r>
              <a:rPr lang="en-US" sz="2200" b="1" dirty="0"/>
              <a:t>Embedded Operating System</a:t>
            </a:r>
          </a:p>
          <a:p>
            <a:pPr marL="0" indent="0">
              <a:buNone/>
            </a:pPr>
            <a:r>
              <a:rPr lang="en-US" sz="2200" b="1" dirty="0"/>
              <a:t>	-  </a:t>
            </a:r>
            <a:r>
              <a:rPr lang="en-US" sz="2200" dirty="0"/>
              <a:t>Printer, camera, automobiles etc. </a:t>
            </a:r>
            <a:endParaRPr lang="en-US" sz="2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Common Operating Systems?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1140F9-9F95-584B-A032-FAF1D4BE04D2}"/>
              </a:ext>
            </a:extLst>
          </p:cNvPr>
          <p:cNvSpPr txBox="1"/>
          <p:nvPr/>
        </p:nvSpPr>
        <p:spPr>
          <a:xfrm>
            <a:off x="485203" y="4868786"/>
            <a:ext cx="7421963" cy="4001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We will be only discussing Windows and Linux OS</a:t>
            </a:r>
          </a:p>
        </p:txBody>
      </p:sp>
    </p:spTree>
    <p:extLst>
      <p:ext uri="{BB962C8B-B14F-4D97-AF65-F5344CB8AC3E}">
        <p14:creationId xmlns:p14="http://schemas.microsoft.com/office/powerpoint/2010/main" val="1853515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algn="just"/>
            <a:r>
              <a:rPr lang="en-GB" sz="1800" dirty="0"/>
              <a:t>The Windows operating system (Windows OS) refers to a family of operating systems </a:t>
            </a:r>
            <a:r>
              <a:rPr lang="en-GB" sz="1800" b="1" dirty="0"/>
              <a:t>developed by Microsoft Corporation</a:t>
            </a:r>
          </a:p>
          <a:p>
            <a:pPr algn="just"/>
            <a:endParaRPr lang="en-GB" sz="1800" dirty="0"/>
          </a:p>
          <a:p>
            <a:pPr algn="just"/>
            <a:r>
              <a:rPr lang="en-GB" sz="1800" dirty="0"/>
              <a:t>The Windows operating system for </a:t>
            </a:r>
            <a:r>
              <a:rPr lang="en-GB" sz="1800" b="1" dirty="0"/>
              <a:t>desktop PCs </a:t>
            </a:r>
            <a:r>
              <a:rPr lang="en-GB" sz="1800" dirty="0"/>
              <a:t>is more morally </a:t>
            </a:r>
            <a:r>
              <a:rPr lang="en-GB" sz="1800" b="1" dirty="0"/>
              <a:t>called Microsoft Windows </a:t>
            </a:r>
            <a:r>
              <a:rPr lang="en-GB" sz="1800" dirty="0"/>
              <a:t>and is actually a family of OS for personal computers. Worldwide </a:t>
            </a:r>
            <a:r>
              <a:rPr lang="en-GB" sz="1800" b="1" dirty="0"/>
              <a:t>75% </a:t>
            </a:r>
            <a:r>
              <a:rPr lang="en-GB" sz="1800" dirty="0"/>
              <a:t>of all personal computers uses windows.</a:t>
            </a:r>
          </a:p>
          <a:p>
            <a:pPr algn="just"/>
            <a:endParaRPr lang="en-GB" sz="1800" dirty="0"/>
          </a:p>
          <a:p>
            <a:pPr algn="just"/>
            <a:r>
              <a:rPr lang="en-GB" sz="1800" dirty="0"/>
              <a:t>Windows provides a Graphical User Interface (</a:t>
            </a:r>
            <a:r>
              <a:rPr lang="en-GB" sz="1800" b="1" dirty="0"/>
              <a:t>GUI</a:t>
            </a:r>
            <a:r>
              <a:rPr lang="en-GB" sz="1800" dirty="0"/>
              <a:t>), </a:t>
            </a:r>
            <a:r>
              <a:rPr lang="en-GB" sz="1800" b="1" dirty="0"/>
              <a:t>virtual memory management, multitasking, and support</a:t>
            </a:r>
            <a:r>
              <a:rPr lang="en-GB" sz="1800" dirty="0"/>
              <a:t> for many peripheral devices </a:t>
            </a:r>
          </a:p>
          <a:p>
            <a:pPr algn="just"/>
            <a:endParaRPr lang="en-GB" sz="1800" dirty="0"/>
          </a:p>
          <a:p>
            <a:pPr algn="just"/>
            <a:r>
              <a:rPr lang="en-GB" sz="1800" dirty="0"/>
              <a:t>In addition to Windows operating systems for personal computers, Microsoft also offers operating systems for </a:t>
            </a:r>
            <a:r>
              <a:rPr lang="en-GB" sz="1800" b="1" dirty="0"/>
              <a:t>servers and mobile devices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Windows Operating System?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05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63" y="1123553"/>
            <a:ext cx="7886700" cy="427059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200" dirty="0"/>
              <a:t>Microsoft Windows includes a </a:t>
            </a:r>
            <a:r>
              <a:rPr lang="en-GB" sz="2200" b="1" dirty="0"/>
              <a:t>wide array of features, tools, and applications </a:t>
            </a:r>
            <a:r>
              <a:rPr lang="en-GB" sz="2200" dirty="0"/>
              <a:t>to help get the most out of Windows and your computer: </a:t>
            </a:r>
          </a:p>
          <a:p>
            <a:pPr marL="0" indent="0" algn="just">
              <a:buNone/>
            </a:pPr>
            <a:endParaRPr lang="en-GB" sz="2200" dirty="0"/>
          </a:p>
          <a:p>
            <a:pPr marL="457200" indent="-457200" algn="just">
              <a:buAutoNum type="arabicPeriod"/>
            </a:pPr>
            <a:r>
              <a:rPr lang="en-GB" sz="2200" b="1" dirty="0"/>
              <a:t>Control Panel: </a:t>
            </a:r>
          </a:p>
          <a:p>
            <a:pPr algn="just">
              <a:buFontTx/>
              <a:buChar char="-"/>
            </a:pPr>
            <a:r>
              <a:rPr lang="en-GB" sz="2200" dirty="0"/>
              <a:t>is a </a:t>
            </a:r>
            <a:r>
              <a:rPr lang="en-GB" sz="2200" b="1" dirty="0"/>
              <a:t>collection of tools </a:t>
            </a:r>
            <a:r>
              <a:rPr lang="en-GB" sz="2200" dirty="0"/>
              <a:t>to help you configure and manage the resources on your computers</a:t>
            </a:r>
          </a:p>
          <a:p>
            <a:pPr algn="just">
              <a:buFontTx/>
              <a:buChar char="-"/>
            </a:pPr>
            <a:r>
              <a:rPr lang="en-GB" sz="2200" dirty="0"/>
              <a:t>You can change settings for printers, video, audio, mouse, keyboard, date and time, user accounts, installed applications, network connections etc.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145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396282" y="345287"/>
            <a:ext cx="7886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 – Control Panel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43802B-D7D5-C741-8A70-4F4516014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930062"/>
            <a:ext cx="7692744" cy="363220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6150306-0158-8A4D-B522-2290AA46F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93" y="4740086"/>
            <a:ext cx="7886700" cy="775252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sz="2400" dirty="0"/>
              <a:t>In Windows 10, the Control Panel is located in the Start menu, under Windows System. Alternatively, you can start from Run box by pressing Windows key + R, type control, and press Enter. </a:t>
            </a:r>
          </a:p>
        </p:txBody>
      </p:sp>
    </p:spTree>
    <p:extLst>
      <p:ext uri="{BB962C8B-B14F-4D97-AF65-F5344CB8AC3E}">
        <p14:creationId xmlns:p14="http://schemas.microsoft.com/office/powerpoint/2010/main" val="268811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63" y="1123553"/>
            <a:ext cx="7886700" cy="427059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2. Cortana: </a:t>
            </a:r>
          </a:p>
          <a:p>
            <a:pPr algn="just">
              <a:buFontTx/>
              <a:buChar char="-"/>
            </a:pPr>
            <a:r>
              <a:rPr lang="en-GB" sz="2400" dirty="0"/>
              <a:t>Cortana is a virtual assistant introduced in Windows 10 that accepts voice commands </a:t>
            </a:r>
          </a:p>
          <a:p>
            <a:pPr algn="just">
              <a:buFontTx/>
              <a:buChar char="-"/>
            </a:pPr>
            <a:r>
              <a:rPr lang="en-GB" sz="2400" dirty="0"/>
              <a:t>Cortana can answer questions, search your computer or Internet, set appointments and reminders, perform online purchases and more </a:t>
            </a:r>
          </a:p>
          <a:p>
            <a:pPr algn="just">
              <a:buFontTx/>
              <a:buChar char="-"/>
            </a:pPr>
            <a:r>
              <a:rPr lang="en-GB" sz="2400" dirty="0"/>
              <a:t>Cortana has similarities to other voice-activated services, such as Siri, Alexa, or Google Assistant, with the added benefit that it can search the information on your computer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 - Cortana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142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 - Cortana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D4CCD2-1776-0145-8A05-02880C580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19" y="934167"/>
            <a:ext cx="7421962" cy="4241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6E4071-1BE7-B642-B1AE-AF8061098BA3}"/>
              </a:ext>
            </a:extLst>
          </p:cNvPr>
          <p:cNvSpPr txBox="1"/>
          <p:nvPr/>
        </p:nvSpPr>
        <p:spPr>
          <a:xfrm>
            <a:off x="1233745" y="5353682"/>
            <a:ext cx="66765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To access Cortana in Windows 10, press Windows key + S</a:t>
            </a:r>
          </a:p>
        </p:txBody>
      </p:sp>
    </p:spTree>
    <p:extLst>
      <p:ext uri="{BB962C8B-B14F-4D97-AF65-F5344CB8AC3E}">
        <p14:creationId xmlns:p14="http://schemas.microsoft.com/office/powerpoint/2010/main" val="1230092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63" y="1123552"/>
            <a:ext cx="7886700" cy="446568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dirty="0"/>
              <a:t>3. Desktop is: </a:t>
            </a:r>
          </a:p>
          <a:p>
            <a:pPr algn="just">
              <a:buFontTx/>
              <a:buChar char="-"/>
            </a:pPr>
            <a:r>
              <a:rPr lang="en-GB" sz="1900" dirty="0"/>
              <a:t>A </a:t>
            </a:r>
            <a:r>
              <a:rPr lang="en-GB" sz="1900" b="1" dirty="0"/>
              <a:t>fundamental part </a:t>
            </a:r>
            <a:r>
              <a:rPr lang="en-GB" sz="1900" dirty="0"/>
              <a:t>of the default GUI in Windows </a:t>
            </a:r>
          </a:p>
          <a:p>
            <a:pPr algn="just">
              <a:buFontTx/>
              <a:buChar char="-"/>
            </a:pPr>
            <a:r>
              <a:rPr lang="en-GB" sz="1900" dirty="0"/>
              <a:t>A space where you can </a:t>
            </a:r>
            <a:r>
              <a:rPr lang="en-GB" sz="1900" b="1" dirty="0"/>
              <a:t>organize</a:t>
            </a:r>
            <a:r>
              <a:rPr lang="en-GB" sz="1900" dirty="0"/>
              <a:t> applications, folders, and documents, which appear as icons </a:t>
            </a:r>
          </a:p>
          <a:p>
            <a:pPr algn="just">
              <a:buFontTx/>
              <a:buChar char="-"/>
            </a:pPr>
            <a:r>
              <a:rPr lang="en-GB" sz="1900" dirty="0"/>
              <a:t>Always in the </a:t>
            </a:r>
            <a:r>
              <a:rPr lang="en-GB" sz="1900" b="1" dirty="0"/>
              <a:t>background</a:t>
            </a:r>
            <a:r>
              <a:rPr lang="en-GB" sz="1900" dirty="0"/>
              <a:t>, behind any other applications you are running</a:t>
            </a:r>
          </a:p>
          <a:p>
            <a:pPr algn="just">
              <a:buFontTx/>
              <a:buChar char="-"/>
            </a:pPr>
            <a:r>
              <a:rPr lang="en-GB" sz="1900" dirty="0"/>
              <a:t>When you </a:t>
            </a:r>
            <a:r>
              <a:rPr lang="en-GB" sz="1900" b="1" dirty="0"/>
              <a:t>power on </a:t>
            </a:r>
            <a:r>
              <a:rPr lang="en-GB" sz="1900" dirty="0"/>
              <a:t>your computer and log in to Windows, the first thing you see is your desktop background, icons and the taskbar</a:t>
            </a:r>
          </a:p>
          <a:p>
            <a:pPr algn="just">
              <a:buFontTx/>
              <a:buChar char="-"/>
            </a:pPr>
            <a:r>
              <a:rPr lang="en-GB" sz="1900" dirty="0"/>
              <a:t>From here, you can </a:t>
            </a:r>
            <a:r>
              <a:rPr lang="en-GB" sz="1900" b="1" dirty="0"/>
              <a:t>access the installed programs </a:t>
            </a:r>
            <a:r>
              <a:rPr lang="en-GB" sz="1900" dirty="0"/>
              <a:t>on your computer from the Start menu. </a:t>
            </a:r>
          </a:p>
          <a:p>
            <a:pPr algn="just">
              <a:buFontTx/>
              <a:buChar char="-"/>
            </a:pPr>
            <a:r>
              <a:rPr lang="en-GB" sz="1900" dirty="0"/>
              <a:t>To access your desktop at any time by pressing Windows </a:t>
            </a:r>
            <a:r>
              <a:rPr lang="en-GB" sz="1900" b="1" dirty="0"/>
              <a:t>key + D </a:t>
            </a:r>
            <a:r>
              <a:rPr lang="en-GB" sz="1900" dirty="0"/>
              <a:t>to minimize any running applications </a:t>
            </a:r>
          </a:p>
          <a:p>
            <a:pPr marL="0" indent="0" algn="just">
              <a:buNone/>
            </a:pP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 - Desktop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531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63" y="1123553"/>
            <a:ext cx="7886700" cy="4270596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Device Manager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Disk </a:t>
            </a:r>
            <a:r>
              <a:rPr lang="en-GB" sz="2400" dirty="0" err="1"/>
              <a:t>Cleanup</a:t>
            </a:r>
            <a:r>
              <a:rPr lang="en-GB" sz="2400" dirty="0"/>
              <a:t>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Event Viewer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File Explorer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Internet browser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Microsoft Paint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Notepad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Notification area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Power User Tasks Menu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Registry Editor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Settings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Start and Start Menu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System Information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Taskbar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Task Manager </a:t>
            </a:r>
          </a:p>
          <a:p>
            <a:pPr marL="457200" indent="-457200" algn="just">
              <a:buFont typeface="+mj-lt"/>
              <a:buAutoNum type="arabicPeriod" startAt="4"/>
            </a:pPr>
            <a:r>
              <a:rPr lang="en-GB" sz="2400" dirty="0"/>
              <a:t>Windows search box 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AD65B5-688C-3C46-9541-89E3380415DB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Features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208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9552" y="238573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Functions of Windows OS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823348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Process Management: </a:t>
            </a:r>
            <a:r>
              <a:rPr lang="en-US" sz="2000" dirty="0"/>
              <a:t>Process management module takes care of </a:t>
            </a:r>
            <a:r>
              <a:rPr lang="en-US" sz="2000" b="1" i="1" dirty="0"/>
              <a:t>creation and deletion of processes</a:t>
            </a:r>
            <a:r>
              <a:rPr lang="en-US" sz="2000" b="1" dirty="0"/>
              <a:t> </a:t>
            </a:r>
            <a:r>
              <a:rPr lang="en-US" sz="2000" dirty="0"/>
              <a:t>and providing mechanisms for synchronization and communication among processes. </a:t>
            </a:r>
          </a:p>
          <a:p>
            <a:pPr marL="457200" indent="-457200" algn="just">
              <a:buFont typeface="Arial"/>
              <a:buChar char="•"/>
            </a:pPr>
            <a:endParaRPr lang="en-US" sz="2000" b="1" dirty="0"/>
          </a:p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Memory Management: </a:t>
            </a:r>
            <a:r>
              <a:rPr lang="en-US" sz="2000" dirty="0"/>
              <a:t>Memory management module takes care of </a:t>
            </a:r>
            <a:r>
              <a:rPr lang="en-US" sz="2000" b="1" i="1" dirty="0"/>
              <a:t>allocation and de-allocation </a:t>
            </a:r>
            <a:r>
              <a:rPr lang="en-US" sz="2000" dirty="0"/>
              <a:t>of memory space to programs in need of this resources. </a:t>
            </a:r>
          </a:p>
          <a:p>
            <a:pPr marL="457200" indent="-457200" algn="just">
              <a:buFont typeface="Arial"/>
              <a:buChar char="•"/>
            </a:pPr>
            <a:endParaRPr lang="en-US" sz="2000" b="1" dirty="0"/>
          </a:p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File Management: </a:t>
            </a:r>
            <a:r>
              <a:rPr lang="en-US" sz="2000" dirty="0"/>
              <a:t>File management takes care of </a:t>
            </a:r>
            <a:r>
              <a:rPr lang="en-US" sz="2000" b="1" i="1" dirty="0"/>
              <a:t>file-related activities</a:t>
            </a:r>
            <a:r>
              <a:rPr lang="en-US" sz="2000" i="1" dirty="0"/>
              <a:t> </a:t>
            </a:r>
            <a:r>
              <a:rPr lang="en-US" sz="2000" dirty="0"/>
              <a:t>such as organization storage, retrieval, naming, sharing and protection of files. </a:t>
            </a:r>
            <a:r>
              <a:rPr lang="en-US" sz="2000" b="1" dirty="0"/>
              <a:t> </a:t>
            </a:r>
          </a:p>
          <a:p>
            <a:pPr marL="457200" indent="-457200" algn="just">
              <a:buFont typeface="Arial"/>
              <a:buChar char="•"/>
            </a:pPr>
            <a:endParaRPr lang="en-US" sz="2000" b="1" dirty="0"/>
          </a:p>
          <a:p>
            <a:pPr marL="457200" indent="-457200" algn="just">
              <a:buFont typeface="Arial"/>
              <a:buChar char="•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495628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823348"/>
            <a:ext cx="80648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Security: </a:t>
            </a:r>
            <a:r>
              <a:rPr lang="en-US" sz="2000" dirty="0"/>
              <a:t>Security module </a:t>
            </a:r>
            <a:r>
              <a:rPr lang="en-US" sz="2000" b="1" dirty="0"/>
              <a:t>protects the resources and information </a:t>
            </a:r>
            <a:r>
              <a:rPr lang="en-US" sz="2000" dirty="0"/>
              <a:t>of a computer system against </a:t>
            </a:r>
            <a:r>
              <a:rPr lang="en-US" sz="2000" b="1" dirty="0"/>
              <a:t>destruction and unauthorized </a:t>
            </a:r>
            <a:r>
              <a:rPr lang="en-US" sz="2000" dirty="0"/>
              <a:t>access. </a:t>
            </a:r>
          </a:p>
          <a:p>
            <a:pPr marL="457200" indent="-457200" algn="just">
              <a:buFont typeface="Arial"/>
              <a:buChar char="•"/>
            </a:pPr>
            <a:endParaRPr lang="en-US" sz="2000" b="1" dirty="0"/>
          </a:p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Command Interpretation: </a:t>
            </a:r>
            <a:r>
              <a:rPr lang="en-US" sz="2000" dirty="0"/>
              <a:t>Command interpretation module takes care of interpreting user commands and directing system resources to process the commands. </a:t>
            </a:r>
          </a:p>
          <a:p>
            <a:pPr marL="457200" indent="-457200" algn="just">
              <a:buFont typeface="Arial"/>
              <a:buChar char="•"/>
            </a:pPr>
            <a:endParaRPr lang="en-US" sz="2000" dirty="0"/>
          </a:p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I/O System Management: </a:t>
            </a:r>
            <a:r>
              <a:rPr lang="en-US" sz="2000" dirty="0"/>
              <a:t>Buffer caching system, generic device driver code, drivers for each device </a:t>
            </a:r>
            <a:r>
              <a:rPr lang="mr-IN" sz="2000" dirty="0"/>
              <a:t>–</a:t>
            </a:r>
            <a:r>
              <a:rPr lang="en-US" sz="2000" dirty="0"/>
              <a:t> translate read/write requests into disk position</a:t>
            </a:r>
          </a:p>
          <a:p>
            <a:pPr algn="just"/>
            <a:endParaRPr lang="en-US" sz="2000" b="1" dirty="0"/>
          </a:p>
          <a:p>
            <a:pPr marL="457200" indent="-457200" algn="just">
              <a:buFont typeface="Arial"/>
              <a:buChar char="•"/>
            </a:pPr>
            <a:r>
              <a:rPr lang="en-US" sz="2000" b="1" dirty="0"/>
              <a:t>Networking: </a:t>
            </a:r>
            <a:r>
              <a:rPr lang="en-US" sz="2000" dirty="0"/>
              <a:t>Communication system between distributed processors, getting information about files/processes on a remote machine and can use either a message passing or a shared memory model</a:t>
            </a:r>
          </a:p>
          <a:p>
            <a:pPr algn="just"/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E68B4-924F-FA47-B640-11765872C619}"/>
              </a:ext>
            </a:extLst>
          </p:cNvPr>
          <p:cNvSpPr txBox="1"/>
          <p:nvPr/>
        </p:nvSpPr>
        <p:spPr>
          <a:xfrm>
            <a:off x="539552" y="238573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Functions of Windows OS</a:t>
            </a:r>
          </a:p>
        </p:txBody>
      </p:sp>
    </p:spTree>
    <p:extLst>
      <p:ext uri="{BB962C8B-B14F-4D97-AF65-F5344CB8AC3E}">
        <p14:creationId xmlns:p14="http://schemas.microsoft.com/office/powerpoint/2010/main" val="3912316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1772816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GB" sz="2400" dirty="0"/>
              <a:t>Best use of the computer resources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/>
              <a:t>Provide a background for user’s programs to execute 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/>
              <a:t>Display and deal with errors when it happens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/>
              <a:t>Control the selection and operation of the peripherals 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/>
              <a:t>Act as a communication link between users and system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/>
              <a:t>Provide system protection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1A5AC7-FAAE-E442-9EF9-CCC222DC2001}"/>
              </a:ext>
            </a:extLst>
          </p:cNvPr>
          <p:cNvSpPr txBox="1"/>
          <p:nvPr/>
        </p:nvSpPr>
        <p:spPr>
          <a:xfrm>
            <a:off x="539552" y="764704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Other Functions of Windows OS</a:t>
            </a:r>
          </a:p>
        </p:txBody>
      </p:sp>
    </p:spTree>
    <p:extLst>
      <p:ext uri="{BB962C8B-B14F-4D97-AF65-F5344CB8AC3E}">
        <p14:creationId xmlns:p14="http://schemas.microsoft.com/office/powerpoint/2010/main" val="2634344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Preview: Memory &amp; Process Management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11882"/>
            <a:ext cx="7925112" cy="936104"/>
          </a:xfrm>
        </p:spPr>
        <p:txBody>
          <a:bodyPr>
            <a:noAutofit/>
          </a:bodyPr>
          <a:lstStyle/>
          <a:p>
            <a:pPr algn="just"/>
            <a:r>
              <a:rPr lang="en-GB" sz="2000" dirty="0"/>
              <a:t>The architecture of Windows is a </a:t>
            </a:r>
            <a:r>
              <a:rPr lang="en-GB" sz="2000" b="1" dirty="0"/>
              <a:t>layered design; </a:t>
            </a:r>
            <a:r>
              <a:rPr lang="en-GB" sz="2000" dirty="0"/>
              <a:t>consist of two main components: a) </a:t>
            </a:r>
            <a:r>
              <a:rPr lang="en-GB" sz="2000" b="1" dirty="0"/>
              <a:t>kernel mode </a:t>
            </a:r>
            <a:r>
              <a:rPr lang="en-GB" sz="2000" dirty="0"/>
              <a:t>and b) </a:t>
            </a:r>
            <a:r>
              <a:rPr lang="en-GB" sz="2000" b="1" dirty="0"/>
              <a:t>user mode </a:t>
            </a:r>
          </a:p>
          <a:p>
            <a:pPr algn="just"/>
            <a:endParaRPr lang="en-GB" sz="2000" b="1" dirty="0"/>
          </a:p>
          <a:p>
            <a:pPr algn="just"/>
            <a:r>
              <a:rPr lang="en-GB" sz="2000" dirty="0"/>
              <a:t>Starting with Windows 2000, Microsoft began making 64 bit versions of Windows available and before this, these OS only existed in 32 bit versions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ABDC98-161B-1545-856E-A809EB8EE3D9}"/>
              </a:ext>
            </a:extLst>
          </p:cNvPr>
          <p:cNvSpPr txBox="1"/>
          <p:nvPr/>
        </p:nvSpPr>
        <p:spPr>
          <a:xfrm>
            <a:off x="861018" y="336438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050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Preview: Memory &amp; Process Management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ABDC98-161B-1545-856E-A809EB8EE3D9}"/>
              </a:ext>
            </a:extLst>
          </p:cNvPr>
          <p:cNvSpPr txBox="1"/>
          <p:nvPr/>
        </p:nvSpPr>
        <p:spPr>
          <a:xfrm>
            <a:off x="861018" y="336438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Windows OS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293A2C-B85A-9E42-AA08-3B3EA9D36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00" y="889000"/>
            <a:ext cx="8255000" cy="470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518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467544" y="964525"/>
            <a:ext cx="808621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solidFill>
                  <a:srgbClr val="202124"/>
                </a:solidFill>
              </a:rPr>
              <a:t>Programs and applications run in OS in two modes: </a:t>
            </a:r>
          </a:p>
          <a:p>
            <a:pPr algn="just"/>
            <a:r>
              <a:rPr lang="en-GB" sz="2000" dirty="0">
                <a:solidFill>
                  <a:srgbClr val="202124"/>
                </a:solidFill>
              </a:rPr>
              <a:t> </a:t>
            </a:r>
          </a:p>
          <a:p>
            <a:pPr marL="457200" indent="-457200" algn="just">
              <a:buAutoNum type="arabicPeriod"/>
            </a:pPr>
            <a:r>
              <a:rPr lang="en-GB" sz="2000" b="1" dirty="0">
                <a:solidFill>
                  <a:srgbClr val="202124"/>
                </a:solidFill>
              </a:rPr>
              <a:t>Kernel mode/ Protected mode: </a:t>
            </a: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Kernel is known as a hybrid kernel. The architecture comprises HAL, driver, microkernel, executive services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In Kernel mode, the executing code has complete and unrestricted access to the underlying hardware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It can execute any CPU instruction and reference any memory address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Kernel mode is generally most trusted functions of the OS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Crashes in Kernel mode are terrible as they will halt the entire PC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37975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Modes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4580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467544" y="1123370"/>
            <a:ext cx="80862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rgbClr val="202124"/>
                </a:solidFill>
              </a:rPr>
              <a:t>2. User mode: </a:t>
            </a: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Programs and subsystems in user mode are limited in terms of to what system resources they have access but cannot directly access hardware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In User mode, the executing code has no ability to directly access hardware or reference memory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Code running in user mode must delegate to system APIs to access hardware or memory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Due to the protection affordable by this sort of isolation, crashes in user mode are always recoverable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37975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Modes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896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467544" y="836712"/>
            <a:ext cx="80862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b="1" dirty="0">
                <a:solidFill>
                  <a:srgbClr val="202124"/>
                </a:solidFill>
              </a:rPr>
              <a:t>Windows’ have</a:t>
            </a:r>
            <a:r>
              <a:rPr lang="en-GB" sz="2000" dirty="0"/>
              <a:t> </a:t>
            </a:r>
            <a:r>
              <a:rPr lang="en-GB" sz="2000" b="1" dirty="0"/>
              <a:t>modular </a:t>
            </a:r>
            <a:r>
              <a:rPr lang="en-GB" sz="2000" dirty="0"/>
              <a:t>structure, composed of several simple modules like </a:t>
            </a:r>
            <a:r>
              <a:rPr lang="en-GB" sz="2000" b="1" dirty="0"/>
              <a:t>Hardware Abstraction layer, Kernel/microkernel, Executive services, Environment Subsystem &amp; Integral subsystem</a:t>
            </a:r>
            <a:endParaRPr lang="en-GB" sz="2000" dirty="0"/>
          </a:p>
          <a:p>
            <a:pPr algn="just"/>
            <a:r>
              <a:rPr lang="en-GB" sz="2000" b="1" dirty="0">
                <a:solidFill>
                  <a:srgbClr val="202124"/>
                </a:solidFill>
              </a:rPr>
              <a:t>Hardware Abstraction Layer (HAL): </a:t>
            </a: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a layer between the physical hardware and the rest of the OS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The HAL includes hardware-specific code that controls I/O interfaces, Interrupt controller and multiple processors.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solidFill>
                  <a:srgbClr val="202124"/>
                </a:solidFill>
              </a:rPr>
              <a:t>With HAL, program access HAL and here is driver that is used to tell HAL, which hardware access. Therefore, users can run multiple program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37975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Windows OS - HAL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461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467544" y="1137225"/>
            <a:ext cx="808621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Windows Kernel is known as </a:t>
            </a:r>
            <a:r>
              <a:rPr lang="en-GB" b="1" dirty="0">
                <a:solidFill>
                  <a:srgbClr val="202124"/>
                </a:solidFill>
              </a:rPr>
              <a:t>hybrid kernel </a:t>
            </a:r>
          </a:p>
          <a:p>
            <a:pPr marL="342900" indent="-342900" algn="just">
              <a:buFontTx/>
              <a:buChar char="-"/>
            </a:pPr>
            <a:endParaRPr lang="en-GB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The Kernel </a:t>
            </a:r>
            <a:r>
              <a:rPr lang="en-GB" b="1" dirty="0">
                <a:solidFill>
                  <a:srgbClr val="202124"/>
                </a:solidFill>
              </a:rPr>
              <a:t>works very closely </a:t>
            </a:r>
            <a:r>
              <a:rPr lang="en-GB" dirty="0">
                <a:solidFill>
                  <a:srgbClr val="202124"/>
                </a:solidFill>
              </a:rPr>
              <a:t>with the HAL </a:t>
            </a:r>
          </a:p>
          <a:p>
            <a:pPr marL="342900" indent="-342900" algn="just">
              <a:buFontTx/>
              <a:buChar char="-"/>
            </a:pPr>
            <a:endParaRPr lang="en-GB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Kernel </a:t>
            </a:r>
            <a:r>
              <a:rPr lang="en-GB" b="1" dirty="0">
                <a:solidFill>
                  <a:srgbClr val="202124"/>
                </a:solidFill>
              </a:rPr>
              <a:t>schedules</a:t>
            </a:r>
            <a:r>
              <a:rPr lang="en-GB" dirty="0">
                <a:solidFill>
                  <a:srgbClr val="202124"/>
                </a:solidFill>
              </a:rPr>
              <a:t> the activities to be performed by the CPU</a:t>
            </a:r>
          </a:p>
          <a:p>
            <a:pPr marL="342900" indent="-342900" algn="just">
              <a:buFontTx/>
              <a:buChar char="-"/>
            </a:pPr>
            <a:endParaRPr lang="en-GB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It </a:t>
            </a:r>
            <a:r>
              <a:rPr lang="en-GB" b="1" dirty="0">
                <a:solidFill>
                  <a:srgbClr val="202124"/>
                </a:solidFill>
              </a:rPr>
              <a:t>synchronizes activity </a:t>
            </a:r>
            <a:r>
              <a:rPr lang="en-GB" dirty="0">
                <a:solidFill>
                  <a:srgbClr val="202124"/>
                </a:solidFill>
              </a:rPr>
              <a:t>among processors to optimize performance </a:t>
            </a:r>
          </a:p>
          <a:p>
            <a:pPr marL="342900" indent="-342900" algn="just">
              <a:buFontTx/>
              <a:buChar char="-"/>
            </a:pPr>
            <a:endParaRPr lang="en-GB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Kernel mode stops user mode services and applications from accessing critical areas of the OS that should not have access to </a:t>
            </a:r>
          </a:p>
          <a:p>
            <a:pPr marL="342900" indent="-342900" algn="just">
              <a:buFontTx/>
              <a:buChar char="-"/>
            </a:pPr>
            <a:endParaRPr lang="en-GB" dirty="0">
              <a:solidFill>
                <a:srgbClr val="202124"/>
              </a:solidFill>
            </a:endParaRPr>
          </a:p>
          <a:p>
            <a:pPr marL="342900" indent="-342900" algn="just">
              <a:buFontTx/>
              <a:buChar char="-"/>
            </a:pPr>
            <a:r>
              <a:rPr lang="en-GB" dirty="0">
                <a:solidFill>
                  <a:srgbClr val="202124"/>
                </a:solidFill>
              </a:rPr>
              <a:t>Kernel mode drivers exist in three forms </a:t>
            </a:r>
          </a:p>
          <a:p>
            <a:pPr algn="just"/>
            <a:r>
              <a:rPr lang="en-GB" dirty="0">
                <a:solidFill>
                  <a:srgbClr val="202124"/>
                </a:solidFill>
              </a:rPr>
              <a:t>	a) Highest level drivers 	b) Intermediate level drivers and </a:t>
            </a:r>
          </a:p>
          <a:p>
            <a:pPr algn="just"/>
            <a:r>
              <a:rPr lang="en-GB" dirty="0">
                <a:solidFill>
                  <a:srgbClr val="202124"/>
                </a:solidFill>
              </a:rPr>
              <a:t>	c) Low level drivers </a:t>
            </a:r>
          </a:p>
          <a:p>
            <a:pPr algn="just"/>
            <a:r>
              <a:rPr lang="en-GB">
                <a:solidFill>
                  <a:srgbClr val="202124"/>
                </a:solidFill>
              </a:rPr>
              <a:t>Activity-Read </a:t>
            </a:r>
            <a:r>
              <a:rPr lang="en-GB" dirty="0">
                <a:solidFill>
                  <a:srgbClr val="202124"/>
                </a:solidFill>
              </a:rPr>
              <a:t>details from this link </a:t>
            </a:r>
          </a:p>
          <a:p>
            <a:pPr algn="just"/>
            <a:r>
              <a:rPr lang="en-GB" dirty="0">
                <a:solidFill>
                  <a:srgbClr val="202124"/>
                </a:solidFill>
              </a:rPr>
              <a:t>https://docs.microsoft.com/en-us/windows-hardware/drivers/kernel/types-of-windows-drivers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37975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Architecture of Windows OS - Kernel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2245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590237" y="1268760"/>
            <a:ext cx="80862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202124"/>
                </a:solidFill>
              </a:rPr>
              <a:t>MS-Dos</a:t>
            </a:r>
            <a:r>
              <a:rPr lang="en-GB" sz="2000" dirty="0">
                <a:solidFill>
                  <a:srgbClr val="202124"/>
                </a:solidFill>
              </a:rPr>
              <a:t>: Microsoft Disk Operating System (1981)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1.0 – 2.0 (1985 – 1992)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3.0 - 3.1 (1990 – 1994)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95 (August 1995)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NT 3.1 – 4.0 (1993 – 1996)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98 (June 1998)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ME: Millennium Edition (September 2000)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2000 (February 2000)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XP (October 2001)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Vista (November 2006)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7 (October 2009)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8 (August 2012)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10 (July 2015)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400012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Types of Windows 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1126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611184-02FE-4489-89B8-139628EAC5E4}"/>
              </a:ext>
            </a:extLst>
          </p:cNvPr>
          <p:cNvSpPr txBox="1"/>
          <p:nvPr/>
        </p:nvSpPr>
        <p:spPr>
          <a:xfrm>
            <a:off x="590237" y="1700808"/>
            <a:ext cx="80862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Server (March 2003)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Home Server (January 2007)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CE (November 2006)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Mobile (April 2000)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02124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02124"/>
                </a:solidFill>
              </a:rPr>
              <a:t>Windows Phone (November 2010)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861018" y="400012"/>
            <a:ext cx="74219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Windows OS for Servers &amp; Mobile Devices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0296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Timeline: The History of Operating Systems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07284F-1433-EC4F-B0EB-6FDCF8526B2F}"/>
              </a:ext>
            </a:extLst>
          </p:cNvPr>
          <p:cNvSpPr txBox="1"/>
          <p:nvPr/>
        </p:nvSpPr>
        <p:spPr>
          <a:xfrm>
            <a:off x="1043608" y="2420888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7094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45013</TotalTime>
  <Words>1897</Words>
  <Application>Microsoft Office PowerPoint</Application>
  <PresentationFormat>On-screen Show (4:3)</PresentationFormat>
  <Paragraphs>234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Myriad Pro</vt:lpstr>
      <vt:lpstr>Segoe UI</vt:lpstr>
      <vt:lpstr>20140311PresentationUWTSDTemplate</vt:lpstr>
      <vt:lpstr>Computer Architecture &amp; OS  ACCA4022</vt:lpstr>
      <vt:lpstr>Learning Outcome</vt:lpstr>
      <vt:lpstr>What is an Operating System.</vt:lpstr>
      <vt:lpstr>What is an Operating System.</vt:lpstr>
      <vt:lpstr>What is an Operating System.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PowerPoint Presentation</vt:lpstr>
      <vt:lpstr>PowerPoint Presentation</vt:lpstr>
      <vt:lpstr>PowerPoint Presentation</vt:lpstr>
      <vt:lpstr>Preview: Memory &amp; Process Management</vt:lpstr>
      <vt:lpstr>Preview: Memory &amp; Process Management</vt:lpstr>
      <vt:lpstr>Timeline: The History of Operating Systems</vt:lpstr>
      <vt:lpstr>Timeline: The History of Operating Systems</vt:lpstr>
      <vt:lpstr>Timeline: The History of Operating Systems</vt:lpstr>
      <vt:lpstr>Timeline: The History of Operating Systems</vt:lpstr>
      <vt:lpstr>Timeline: The History of Operating Systems</vt:lpstr>
      <vt:lpstr>Timeline: The History of Operating Systems</vt:lpstr>
      <vt:lpstr>Timeline: The History of Operating Systems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324</cp:revision>
  <dcterms:created xsi:type="dcterms:W3CDTF">2015-04-14T15:21:28Z</dcterms:created>
  <dcterms:modified xsi:type="dcterms:W3CDTF">2021-11-11T18:05:56Z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