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2" r:id="rId7"/>
    <p:sldId id="268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98" d="100"/>
          <a:sy n="98" d="100"/>
        </p:scale>
        <p:origin x="96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estleanalysis.com/what-is-pestle-analysis/" TargetMode="External"/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metekilic.com/2025/04/08/5w2h-explained-the-framework-for-clear-problem-definition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LCLM4004_LON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Samir </a:t>
            </a:r>
            <a:r>
              <a:rPr lang="en-GB" sz="3200" dirty="0" err="1">
                <a:latin typeface="A"/>
              </a:rPr>
              <a:t>Besso</a:t>
            </a:r>
            <a:r>
              <a:rPr lang="en-GB" sz="3200" dirty="0">
                <a:latin typeface="A"/>
              </a:rPr>
              <a:t>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ID. 2439094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Thomas Adeyemi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/>
          <a:lstStyle/>
          <a:p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DROP IN SALES- "decrease in the amount sold or revenue generated between two periods" ( Calculator Ultra, 2025)</a:t>
            </a:r>
          </a:p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Green Haven Florists, it’s a local flower shop in Norwich, which has suffered some challenges the past year. Since 2016, Liam and Priya Patel, founded the shop quickly earning good reputation for its eco-friendly and personalized floral arrangements.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Lately, recent decrease in walk-ins customers, higher operational costs, and more competition from other online flower retailers have cut the business’s profit.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 this presentation, we will explore the main factors that are causing the decline in the shops revenue due the past causes mention earlier.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We will use the 5W2H and the PESTEL method, as well as the Fishbone diagram to identify the root of the problem.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kern="100" dirty="0">
              <a:solidFill>
                <a:schemeClr val="tx1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bespoke flowers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High quality products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Eco-friendly packaging and methods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Walkins clients, corporate events and weddings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lnSpcReduction="10000"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Who: 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What: Decrease in sales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Where: High street shop in Norwich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Why: Local environment changed and competition growing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When: In the last 12 months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 much: Around a 30% in-store decline 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How: Less affluence of people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3" y="1219200"/>
            <a:ext cx="4412522" cy="4850860"/>
          </a:xfrm>
        </p:spPr>
        <p:txBody>
          <a:bodyPr/>
          <a:lstStyle/>
          <a:p>
            <a:r>
              <a:rPr lang="en-GB" b="1" dirty="0"/>
              <a:t>POLITICAL</a:t>
            </a:r>
          </a:p>
          <a:p>
            <a:r>
              <a:rPr lang="en-GB" b="1" i="1" dirty="0"/>
              <a:t>Import</a:t>
            </a:r>
            <a:r>
              <a:rPr lang="en-GB" b="1" i="1" dirty="0">
                <a:solidFill>
                  <a:srgbClr val="FF0000"/>
                </a:solidFill>
              </a:rPr>
              <a:t> </a:t>
            </a:r>
            <a:r>
              <a:rPr lang="en-GB" b="1" i="1" dirty="0"/>
              <a:t>regulations</a:t>
            </a:r>
          </a:p>
          <a:p>
            <a:r>
              <a:rPr lang="en-GB" b="1" i="1" dirty="0"/>
              <a:t>Brexit</a:t>
            </a:r>
          </a:p>
          <a:p>
            <a:endParaRPr lang="en-GB" b="1" i="1" dirty="0"/>
          </a:p>
          <a:p>
            <a:r>
              <a:rPr lang="en-GB" b="1" dirty="0"/>
              <a:t>ECONOMIC</a:t>
            </a:r>
          </a:p>
          <a:p>
            <a:r>
              <a:rPr lang="en-GB" b="1" i="1" dirty="0"/>
              <a:t>Inflation</a:t>
            </a:r>
          </a:p>
          <a:p>
            <a:r>
              <a:rPr lang="en-GB" b="1" i="1" dirty="0"/>
              <a:t>Operational costs</a:t>
            </a:r>
          </a:p>
          <a:p>
            <a:endParaRPr lang="en-GB" b="1" i="1" dirty="0"/>
          </a:p>
          <a:p>
            <a:r>
              <a:rPr lang="en-GB" b="1" dirty="0"/>
              <a:t>SOCIAL</a:t>
            </a:r>
          </a:p>
          <a:p>
            <a:r>
              <a:rPr lang="en-GB" b="1" dirty="0"/>
              <a:t>Online preference</a:t>
            </a:r>
          </a:p>
          <a:p>
            <a:r>
              <a:rPr lang="en-GB" b="1" dirty="0"/>
              <a:t>Area suffered a decline of traffic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29AC7D-4020-643B-BB9E-DAEE8A946CE1}"/>
              </a:ext>
            </a:extLst>
          </p:cNvPr>
          <p:cNvSpPr txBox="1"/>
          <p:nvPr/>
        </p:nvSpPr>
        <p:spPr>
          <a:xfrm>
            <a:off x="6741268" y="1219200"/>
            <a:ext cx="483649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TECHNOLOGICAL</a:t>
            </a:r>
          </a:p>
          <a:p>
            <a:endParaRPr lang="en-GB" sz="20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GB" sz="2000" b="1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Social network presence</a:t>
            </a:r>
          </a:p>
          <a:p>
            <a:r>
              <a:rPr lang="en-GB" sz="2000" b="1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Online sales</a:t>
            </a:r>
          </a:p>
          <a:p>
            <a:endParaRPr lang="en-GB" sz="20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GB" sz="20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ENVIROMENTAL</a:t>
            </a:r>
          </a:p>
          <a:p>
            <a:endParaRPr lang="en-GB" sz="20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GB" sz="2000" b="1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Sustainable material provision</a:t>
            </a:r>
          </a:p>
          <a:p>
            <a:r>
              <a:rPr lang="en-GB" sz="2000" b="1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Supply chain disruptions</a:t>
            </a:r>
          </a:p>
          <a:p>
            <a:endParaRPr lang="en-GB" sz="20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endParaRPr lang="en-GB" sz="20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GB" sz="20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LEGAL</a:t>
            </a:r>
          </a:p>
          <a:p>
            <a:endParaRPr lang="en-GB" sz="20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GB" sz="2000" b="1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Consumer rights</a:t>
            </a:r>
          </a:p>
          <a:p>
            <a:r>
              <a:rPr lang="en-GB" sz="2000" b="1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E-commerce regulations</a:t>
            </a:r>
          </a:p>
          <a:p>
            <a:endParaRPr lang="en-GB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diagram of a fish&#10;&#10;Description automatically generated">
            <a:extLst>
              <a:ext uri="{FF2B5EF4-FFF2-40B4-BE49-F238E27FC236}">
                <a16:creationId xmlns:a16="http://schemas.microsoft.com/office/drawing/2014/main" id="{53ED3F51-C6D8-780A-B4BD-0C362E7C34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631" y="966918"/>
            <a:ext cx="11026959" cy="5628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Green Haven Florists’ recent decline of the sales is due a combination of </a:t>
            </a:r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external </a:t>
            </a: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and </a:t>
            </a:r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internal limitations</a:t>
            </a: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feedback of their customers preferring online shopping, rising operational costs, and more local competition, as the decrease of affluence of people on the store location have affected in-store sales and revenue.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Also, the shop’s </a:t>
            </a:r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outdated digital presence</a:t>
            </a: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and poor marketing efforts have decreased its ability to retain consumers against the new competitors on the market, regardless the business value for its quality, creativity, and sustainability, it must </a:t>
            </a:r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adapt its business model for these new challenges.</a:t>
            </a:r>
            <a:endParaRPr lang="en-GB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2 November 2025).</a:t>
            </a:r>
          </a:p>
          <a:p>
            <a:r>
              <a:rPr lang="en-GB" b="1" i="0" dirty="0">
                <a:solidFill>
                  <a:srgbClr val="1A1A1A"/>
                </a:solidFill>
                <a:effectLst/>
                <a:latin typeface="Manrope"/>
              </a:rPr>
              <a:t>PESTLE Analysis (2025) </a:t>
            </a:r>
            <a:r>
              <a:rPr lang="en-GB" dirty="0">
                <a:hlinkClick r:id="rId3"/>
              </a:rPr>
              <a:t>What is PESTLE Analysis? (Free Template)</a:t>
            </a:r>
            <a:r>
              <a:rPr lang="en-GB" dirty="0"/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2 November 2025).</a:t>
            </a:r>
          </a:p>
          <a:p>
            <a:r>
              <a:rPr lang="en-GB" b="1" i="0" dirty="0">
                <a:solidFill>
                  <a:srgbClr val="1A1A1A"/>
                </a:solidFill>
                <a:effectLst/>
                <a:latin typeface="Manrope"/>
              </a:rPr>
              <a:t>5W2H Method </a:t>
            </a:r>
            <a:r>
              <a:rPr lang="en-GB" dirty="0">
                <a:hlinkClick r:id="rId4"/>
              </a:rPr>
              <a:t>5W2H Explained: The Framework for Clear Problem Definition – Mete </a:t>
            </a:r>
            <a:r>
              <a:rPr lang="en-GB" dirty="0" err="1">
                <a:hlinkClick r:id="rId4"/>
              </a:rPr>
              <a:t>Kilic</a:t>
            </a:r>
            <a:r>
              <a:rPr lang="en-GB" dirty="0"/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2 November 2025).</a:t>
            </a:r>
            <a:endParaRPr lang="en-GB" b="1" i="0" dirty="0">
              <a:solidFill>
                <a:srgbClr val="1A1A1A"/>
              </a:solidFill>
              <a:effectLst/>
              <a:latin typeface="Manrope"/>
            </a:endParaRPr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346</TotalTime>
  <Words>511</Words>
  <Application>Microsoft Office PowerPoint</Application>
  <PresentationFormat>Widescreen</PresentationFormat>
  <Paragraphs>73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A</vt:lpstr>
      <vt:lpstr>Manrope</vt:lpstr>
      <vt:lpstr>Aptos</vt:lpstr>
      <vt:lpstr>Arial</vt:lpstr>
      <vt:lpstr>Calibri</vt:lpstr>
      <vt:lpstr>Century Gothic</vt:lpstr>
      <vt:lpstr>Roboto</vt:lpstr>
      <vt:lpstr>Wingdings 3</vt:lpstr>
      <vt:lpstr>Wisp</vt:lpstr>
      <vt:lpstr>Problem solving and Decision making LCLM4004_LON Samir Besso  ID. 2439094 Thomas Adeyemi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 LCLM4004_LON Samir Besso  ID. 2439094 Thomas Adeyemi Assignment 1: Presentation</dc:title>
  <dc:creator>Anita Nan</dc:creator>
  <cp:lastModifiedBy>UWTSD</cp:lastModifiedBy>
  <cp:revision>90</cp:revision>
  <dcterms:created xsi:type="dcterms:W3CDTF">2024-10-08T15:58:04Z</dcterms:created>
  <dcterms:modified xsi:type="dcterms:W3CDTF">2025-11-02T12:54:27Z</dcterms:modified>
</cp:coreProperties>
</file>