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1"/>
  </p:sldMasterIdLst>
  <p:notesMasterIdLst>
    <p:notesMasterId r:id="rId4"/>
  </p:notesMasterIdLst>
  <p:sldIdLst>
    <p:sldId id="256" r:id="rId2"/>
    <p:sldId id="257" r:id="rId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56" autoAdjust="0"/>
    <p:restoredTop sz="72352" autoAdjust="0"/>
  </p:normalViewPr>
  <p:slideViewPr>
    <p:cSldViewPr>
      <p:cViewPr varScale="1">
        <p:scale>
          <a:sx n="64" d="100"/>
          <a:sy n="64" d="100"/>
        </p:scale>
        <p:origin x="1328"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A67DF48-D4EB-418A-8A4D-C39C3232A4D5}" type="datetimeFigureOut">
              <a:rPr lang="en-IN" smtClean="0"/>
              <a:t>08-02-2026</a:t>
            </a:fld>
            <a:endParaRPr lang="en-IN"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466587-BD17-49AC-89F2-081B0151DFF9}" type="slidenum">
              <a:rPr lang="en-IN" smtClean="0"/>
              <a:t>‹#›</a:t>
            </a:fld>
            <a:endParaRPr lang="en-IN" dirty="0"/>
          </a:p>
        </p:txBody>
      </p:sp>
    </p:spTree>
    <p:extLst>
      <p:ext uri="{BB962C8B-B14F-4D97-AF65-F5344CB8AC3E}">
        <p14:creationId xmlns:p14="http://schemas.microsoft.com/office/powerpoint/2010/main" val="178954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b="1" kern="1200" dirty="0">
                <a:solidFill>
                  <a:schemeClr val="tx1"/>
                </a:solidFill>
                <a:effectLst/>
                <a:latin typeface="+mn-lt"/>
                <a:ea typeface="+mn-ea"/>
                <a:cs typeface="+mn-cs"/>
              </a:rPr>
              <a:t>1. Introduction</a:t>
            </a:r>
          </a:p>
          <a:p>
            <a:r>
              <a:rPr lang="en-IN" sz="1200" kern="1200" dirty="0">
                <a:solidFill>
                  <a:schemeClr val="tx1"/>
                </a:solidFill>
                <a:effectLst/>
                <a:latin typeface="+mn-lt"/>
                <a:ea typeface="+mn-ea"/>
                <a:cs typeface="+mn-cs"/>
              </a:rPr>
              <a:t>The case of the child A, a seven-year-old boy who was hit by a car at 10:00 pm when he was alone at home, due to the absence of an adult or supervision, is an example of a disastrous failure of the multi-agency protective system (Doherty, 2023). A review of the Bradford Partnership enterprise notes a tendency to intervene (start-stop) and the omission of opportunities to use criminal and statutory thresholds, as well as the inability to listen to the voices of Child A and his siblings as systems.</a:t>
            </a:r>
          </a:p>
          <a:p>
            <a:r>
              <a:rPr lang="en-IN" sz="1200" kern="1200" dirty="0">
                <a:solidFill>
                  <a:schemeClr val="tx1"/>
                </a:solidFill>
                <a:effectLst/>
                <a:latin typeface="+mn-lt"/>
                <a:ea typeface="+mn-ea"/>
                <a:cs typeface="+mn-cs"/>
              </a:rPr>
              <a:t>With reference to Child A, police officers were at important points of time (Jude and Zaranyika, 2025).  Nevertheless, having no adequate follow-ups or criminal investigation by relying on the need to refer to Children's Social Care (CSC) also played a role in the deadly result. This discussion will critically examine the case of Child A through a policing prism, looking at the discrepancy between the reality and perception of the family, partnership working failure, misuse of policies, and an overall systemic effect on the children.</a:t>
            </a:r>
          </a:p>
          <a:p>
            <a:br>
              <a:rPr lang="en-IN" sz="1200"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2. Perception of Well-being among Children, Young People and Families</a:t>
            </a:r>
          </a:p>
          <a:p>
            <a:r>
              <a:rPr lang="en-IN" sz="1200" kern="1200" dirty="0">
                <a:solidFill>
                  <a:schemeClr val="tx1"/>
                </a:solidFill>
                <a:effectLst/>
                <a:latin typeface="+mn-lt"/>
                <a:ea typeface="+mn-ea"/>
                <a:cs typeface="+mn-cs"/>
              </a:rPr>
              <a:t>The failure to protect the child of the family A requires it’s opposite to the perception of the family's well-being presented by the professionals and the reality lived by the children (Murphy, 2025). </a:t>
            </a:r>
          </a:p>
          <a:p>
            <a:r>
              <a:rPr lang="en-IN" sz="1200" b="1" kern="1200" dirty="0">
                <a:solidFill>
                  <a:schemeClr val="tx1"/>
                </a:solidFill>
                <a:effectLst/>
                <a:latin typeface="+mn-lt"/>
                <a:ea typeface="+mn-ea"/>
                <a:cs typeface="+mn-cs"/>
              </a:rPr>
              <a:t>Children's Lived Experience vs. Professional Optimism</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the review, the authors point out that the children of Child A and his sisters were clear about their plight, but their revelations were downplayed. The elder sister (13 years old) narrated how she was terrified being left to take care of her younger siblings alone at night and how they were forced to go through power failures, vermin and food shortages. In the case of such children, there was no such thing as well-being; children lived in a kind of survival mode (Wilson et al., 2025).  Child A, who was characterised as bubbly and sassy, concealed his distress in high energy, which is another mechanism of coping of neglected children that could not be deciphered by the professionals.</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police and other partner agencies were working under the perception of well-being, depending on how the mother presented herself, instead of the reality of the children. When the mother said that she was being sarcastic about abuse or that the children were away with people, the assertion was believed. As the review mentions, the elder sister withdrew an accusation of being left alone, most likely under the influence of maternal pressure (Lamb et al., 2025).  This is a kind of professional interest that we, as police officers, are accustomed to when it comes to identifying coercion in victims of domestic abuse. </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The Exclusion of Fathers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barring of the male caregivers was a critical issue for the well-being of the family. Through the review, it can be seen that the father and stepmother of Child A are protective factors that were completely unknown to the network. The story of the mother of how fathers were absent or dangerous was taken in unquestioningly. Well-being as perceived by the children probably encompassed the wish to have their fathers (the father of Child A said that the child loved to stay with him); something the system did not provide them due to its mother-centred approach (Holmes et al., 2025). This point to inequity that is common in policing and social care, where the mother is considered the sole determiner of the welfare of the children.</a:t>
            </a:r>
          </a:p>
          <a:p>
            <a:br>
              <a:rPr lang="en-IN" sz="1200"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3. The relevance of Partnership Working and Communication</a:t>
            </a:r>
          </a:p>
          <a:p>
            <a:r>
              <a:rPr lang="en-IN" sz="1200" b="1" kern="1200" dirty="0">
                <a:solidFill>
                  <a:schemeClr val="tx1"/>
                </a:solidFill>
                <a:effectLst/>
                <a:latin typeface="+mn-lt"/>
                <a:ea typeface="+mn-ea"/>
                <a:cs typeface="+mn-cs"/>
              </a:rPr>
              <a:t>Isolated Information and working in sharing</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review explains how there was a disastrous failure of the communications between the Police, CSC, Adult Mental Health and Education (Green, 2022). In particular, in 2018, the police went to the house after the mother made suicide attempts and discovered her to be drunk. The police log reported that young children were living there, but they were absent. More importantly, CSC was told about this information, but this was recorded as "Information only. Police used a primary method of referring to social care regarding risk, which is a Public Protection Notice (PPN) or SCARF referral. Nonetheless, when such referrals get filtered at the Front Door without discussing the strategy, the police officer loses their observation. According to the review, the Adult Mental Health services (BDCFT) did not inform CSC about the effect of her deterioration on her parenting abilities, having treated the mother (Karsna and Bromley, 2024).  They both believed that the police referral had led to action and that CSC had no further contact with the police, so it meant the risk had been mitigated. This is a circular error in partnership working, which lies in this assumption of safety.</a:t>
            </a:r>
          </a:p>
          <a:p>
            <a:r>
              <a:rPr lang="en-IN" sz="1200" kern="1200" dirty="0">
                <a:solidFill>
                  <a:schemeClr val="tx1"/>
                </a:solidFill>
                <a:effectLst/>
                <a:latin typeface="+mn-lt"/>
                <a:ea typeface="+mn-ea"/>
                <a:cs typeface="+mn-cs"/>
              </a:rPr>
              <a:t> </a:t>
            </a:r>
          </a:p>
          <a:p>
            <a:r>
              <a:rPr lang="en-IN" sz="1200" b="1" kern="1200" dirty="0">
                <a:solidFill>
                  <a:schemeClr val="tx1"/>
                </a:solidFill>
                <a:effectLst/>
                <a:latin typeface="+mn-lt"/>
                <a:ea typeface="+mn-ea"/>
                <a:cs typeface="+mn-cs"/>
              </a:rPr>
              <a:t>Lack of Challenge and Escalation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Partnership working is not only an activity of sharing information, but a professional challenge. The review reveals that none of the agencies were successful in the appeal against the CSC decision to close the case or referrals to be downgraded to the category of Early Help. As policemen, we are obliged to apply the formal policy of escalation in case we think that a decision has endangered a child (Keefe, 2024).  Here, although there were several red flags, including a history of domestic abuse, alcohol misuse, and plausible reports about abandonment, CSC threshold decisions were accepted by the police and the schools. </a:t>
            </a:r>
          </a:p>
          <a:p>
            <a:br>
              <a:rPr lang="en-IN" sz="1200"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4. Critical Analysis of Policies and Professional Intervention	</a:t>
            </a:r>
          </a:p>
          <a:p>
            <a:r>
              <a:rPr lang="en-IN" sz="1200" kern="1200" dirty="0">
                <a:solidFill>
                  <a:schemeClr val="tx1"/>
                </a:solidFill>
                <a:effectLst/>
                <a:latin typeface="+mn-lt"/>
                <a:ea typeface="+mn-ea"/>
                <a:cs typeface="+mn-cs"/>
              </a:rPr>
              <a:t>The police have a duty to protect, which is stipulated by the Children Act 1989, the Children Act 2004 (Section 11) and criminal law on child neglect (Children and Young Persons Act 1933) (Allnock, 2024). A critical review of the intervention in the case of Child A demonstrates a basic misconception of the concept of thresholds and the inability to use statutory powers.</a:t>
            </a:r>
          </a:p>
          <a:p>
            <a:r>
              <a:rPr lang="en-IN" sz="1200" b="1" kern="1200" dirty="0">
                <a:solidFill>
                  <a:schemeClr val="tx1"/>
                </a:solidFill>
                <a:effectLst/>
                <a:latin typeface="+mn-lt"/>
                <a:ea typeface="+mn-ea"/>
                <a:cs typeface="+mn-cs"/>
              </a:rPr>
              <a:t>The Misapplication of Thresholds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review reveals that Section 47 (Child Protection) thresholds were not applied in the right way. This family should have been at Level 4 (Acute/Specialist) based on the cumulative history of the family, the Bradford Continuum of Need. The family was instead often degraded to Level 3 (Early Help) or closed down. Most importantly to the police, the review has indicated that the criminal threshold of negligence was not tested or comprehended. These were not considered criminal cases because when police discovered the mother drunk and suicidal, or when there were reports of abandonment, they were all addressed as matters of social care (Wager, 2024). The police officers never conducted investigations on these cases as possible crimes in accordance with Section 1 of the Children and Young Persons Act 1933 (Child Neglect). The police left the role of investigating the criminal part of the neglect by passing the whole burden to the social care. An investigation would have been initiated into the criminal case, and therefore would have led to a joint Section 47 inquiry, as the agencies would have been compelled to collect evidence, and this may have denied the mother the chance to conceal her compliance.</a:t>
            </a:r>
          </a:p>
          <a:p>
            <a:r>
              <a:rPr lang="en-IN" sz="1200" kern="1200" dirty="0">
                <a:solidFill>
                  <a:schemeClr val="tx1"/>
                </a:solidFill>
                <a:effectLst/>
                <a:latin typeface="+mn-lt"/>
                <a:ea typeface="+mn-ea"/>
                <a:cs typeface="+mn-cs"/>
              </a:rPr>
              <a:t> </a:t>
            </a:r>
          </a:p>
          <a:p>
            <a:r>
              <a:rPr lang="en-IN" sz="1200" b="1" kern="1200" dirty="0">
                <a:solidFill>
                  <a:schemeClr val="tx1"/>
                </a:solidFill>
                <a:effectLst/>
                <a:latin typeface="+mn-lt"/>
                <a:ea typeface="+mn-ea"/>
                <a:cs typeface="+mn-cs"/>
              </a:rPr>
              <a:t>Assessment Failures and the "Start-Stop" Approach</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intervention pattern was an episodic one and not holistic. In 2019 and 2020, the assessments were shallow, regularly repeating the information of the past. The review notes that the police and CSC did not apply the Neglect Toolkit, which is a policy tool that aims at evaluating the quality of care in the long run (Hudson et al., 2025). Absent this systematic evaluation, even professionals responded to an individual event in a bruise, a missed appointment, a drunken episode, instead of the habit of periodic neglect.</a:t>
            </a:r>
          </a:p>
          <a:p>
            <a:r>
              <a:rPr lang="en-IN" sz="1200" kern="1200" dirty="0">
                <a:solidFill>
                  <a:schemeClr val="tx1"/>
                </a:solidFill>
                <a:effectLst/>
                <a:latin typeface="+mn-lt"/>
                <a:ea typeface="+mn-ea"/>
                <a:cs typeface="+mn-cs"/>
              </a:rPr>
              <a:t>In addition, intersectionality was not taken into consideration during the intervention. The family had several problems: poverty, mixed heritage and poor housing. The review recommends that the concept of Early Help be a fixed concept that is difficult to change. It means that there was a confirmation bias; after the family was declared as struggling and coping, professionals selected evidence to the contrary.</a:t>
            </a:r>
          </a:p>
          <a:p>
            <a:br>
              <a:rPr lang="en-IN" sz="1200" b="1"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Professional Curiosity and Police Powers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intervention of the police was passive. An officer has the power to take a child to a place of safety in accordance with the Children Act 1989, Police Powers of Protection (Section 46), to the extent of 72 hours when they reasonably think that the child may face significant harm. In 2018, the mother was drunk, suicidal, and police abandoned her with a relative without checking whether the children would be safe in the long run (Devine and Parker, 2022). Such an inability to employ the emergency powers or insist on discussing a strategy indicates that the officers do not feel confident enough to challenge the status quo or acknowledge emotional and physical neglect as an urgent threat no worse than a physical attack.</a:t>
            </a:r>
          </a:p>
          <a:p>
            <a:r>
              <a:rPr lang="en-IN" sz="1200" b="1" kern="1200" dirty="0">
                <a:solidFill>
                  <a:schemeClr val="tx1"/>
                </a:solidFill>
                <a:effectLst/>
                <a:latin typeface="+mn-lt"/>
                <a:ea typeface="+mn-ea"/>
                <a:cs typeface="+mn-cs"/>
              </a:rPr>
              <a:t>5. Conclusions on Policy and Multi-disciplinary Roles</a:t>
            </a:r>
          </a:p>
          <a:p>
            <a:r>
              <a:rPr lang="en-IN" sz="1200" b="1" kern="1200" dirty="0">
                <a:solidFill>
                  <a:schemeClr val="tx1"/>
                </a:solidFill>
                <a:effectLst/>
                <a:latin typeface="+mn-lt"/>
                <a:ea typeface="+mn-ea"/>
                <a:cs typeface="+mn-cs"/>
              </a:rPr>
              <a:t>The Impact on the Children</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effects of such multi-disciplinary failures on the children were enormous. The nature of the intervention, as a start-stop, made the children understand that talking out would not help. In the case of the 13-year-old sister who reported abandonment, she was later coerced into withdrawing the statement, and it was accepted by professionals as convenient to the administration. The system succeeded in conspiring with the mother to suppress the children. The inability of the police and social care to interview Child A all by itself deprived the latter of his voice. Thus, the children had to live in a dangerous space where even the basic needs (food, hygiene, supervision) were not satisfied, which led to the death of Child A, who went out of the house at night.</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Role of Police in the Wider System</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result of the review is that the police, in association with partners, overlooked the criminality of the neglect. It is typically perceived that the police role in multi-disciplinary teams should be the so-called enforcer, yet when it comes to safeguarding; it should be regarded as the so-called investigator, as well. What was wrong in this case was the mere fact that a crime (severe neglect/ abandonment) was considered a social need. Systemic problems that existed in Bradford during that period were certainly contributory factors to the high threshold culture, where only the life-threatening cases were attended to instantaneously.</a:t>
            </a:r>
          </a:p>
          <a:p>
            <a:br>
              <a:rPr lang="en-IN" sz="1200" kern="1200" dirty="0">
                <a:solidFill>
                  <a:schemeClr val="tx1"/>
                </a:solidFill>
                <a:effectLst/>
                <a:latin typeface="+mn-lt"/>
                <a:ea typeface="+mn-ea"/>
                <a:cs typeface="+mn-cs"/>
              </a:rPr>
            </a:br>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6. Recommendations</a:t>
            </a:r>
          </a:p>
          <a:p>
            <a:r>
              <a:rPr lang="en-IN" sz="1200" b="1" kern="1200" dirty="0">
                <a:solidFill>
                  <a:schemeClr val="tx1"/>
                </a:solidFill>
                <a:effectLst/>
                <a:latin typeface="+mn-lt"/>
                <a:ea typeface="+mn-ea"/>
                <a:cs typeface="+mn-cs"/>
              </a:rPr>
              <a:t>Recommendation 1: Negligence in Policing as a Crime</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Police units should make sure that the officers learn how to identify neglect as a welfare issue, but also as a possible crime. In cases of incidents with drunk or unattended children, the officers must document evidence (Body Worn Video) to aid the possible prosecution according to the law of the Children and Young Persons Act 1933 (Sixsmith, 2025). CSC is expected to be provided with this evidence to assist in legal planning so that the criminal threshold can inform the safeguarding threshold.</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Recommendation 2: Escalation Policies to be used mandatorily</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should be a cultural change whereby professional disagreement is not perceived as a conflict, but rather as a safety measure. Officers have to be trained and authorised to deploy the official Resolving Professional Disagreements (Escalation) Policy in case a PPN/referral is closed by CSC to continue enduring risk (Dyett et al., 2025). In case a police officer considers that a child is at risk, he or she should accept No Further Action without clear reasons and a safety plan.</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Recommendation 3: "Think Family" and holistic Assessments</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 stringent horizontal method of thinking family must be embraced by the police and partners. In cases where police engage with adults in crisis (mental health, domestic abuse, and substance misuse), even in cases where the children are not in the room, the presence and well-being of the children should be the ultimate consideration, although this should not exclude fathers who should also be assessed (Buckler, 2023).</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Recommendation 4: Group Training of Cumulative Harm</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Bradford Partnership ought to adopt combined training on cumulative harm between the Police, CSC and Health. The police officers tend to be incident-oriented; they should be trained on looking at the family history before sealing an incident log (Arevey and Hayward, 2023). Neglect Toolkit implementation requires incorporation into the police safeguarding referral form that would remind officers to pay attention to the evidence of chronic neglect (home conditions, hygiene) and not only to the presence of acute injury.</a:t>
            </a:r>
          </a:p>
          <a:p>
            <a:r>
              <a:rPr lang="en-IN" sz="1200" b="1"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r>
              <a:rPr lang="en-IN" sz="1200" b="1" kern="1200" dirty="0">
                <a:solidFill>
                  <a:schemeClr val="tx1"/>
                </a:solidFill>
                <a:effectLst/>
                <a:latin typeface="+mn-lt"/>
                <a:ea typeface="+mn-ea"/>
                <a:cs typeface="+mn-cs"/>
              </a:rPr>
              <a:t>Recommendation 5: Justifying the voice of the Child.</a:t>
            </a:r>
            <a:endParaRPr lang="en-IN"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There should be an increase in the strength of police procedures when dealing with children and interviewing. According to Powell et al. (2020), a child alleging neglect or abandonment needs to be investigated with the same degree of rigour as a sexual abuse allegation. </a:t>
            </a:r>
          </a:p>
          <a:p>
            <a:endParaRPr lang="en-IN" dirty="0"/>
          </a:p>
        </p:txBody>
      </p:sp>
      <p:sp>
        <p:nvSpPr>
          <p:cNvPr id="4" name="Slide Number Placeholder 3"/>
          <p:cNvSpPr>
            <a:spLocks noGrp="1"/>
          </p:cNvSpPr>
          <p:nvPr>
            <p:ph type="sldNum" sz="quarter" idx="10"/>
          </p:nvPr>
        </p:nvSpPr>
        <p:spPr/>
        <p:txBody>
          <a:bodyPr/>
          <a:lstStyle/>
          <a:p>
            <a:fld id="{DF466587-BD17-49AC-89F2-081B0151DFF9}" type="slidenum">
              <a:rPr lang="en-IN" smtClean="0"/>
              <a:t>1</a:t>
            </a:fld>
            <a:endParaRPr lang="en-IN" dirty="0"/>
          </a:p>
        </p:txBody>
      </p:sp>
    </p:spTree>
    <p:extLst>
      <p:ext uri="{BB962C8B-B14F-4D97-AF65-F5344CB8AC3E}">
        <p14:creationId xmlns:p14="http://schemas.microsoft.com/office/powerpoint/2010/main" val="19363027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05000"/>
            <a:ext cx="7543800" cy="2593975"/>
          </a:xfrm>
        </p:spPr>
        <p:txBody>
          <a:bodyPr anchor="b"/>
          <a:lstStyle>
            <a:lvl1pPr>
              <a:defRPr sz="6600">
                <a:ln>
                  <a:noFill/>
                </a:ln>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685800" y="4572000"/>
            <a:ext cx="6461760" cy="1066800"/>
          </a:xfrm>
        </p:spPr>
        <p:txBody>
          <a:bodyPr anchor="t">
            <a:normAutofit/>
          </a:bodyPr>
          <a:lstStyle>
            <a:lvl1pPr marL="0" indent="0" algn="l">
              <a:buNone/>
              <a:defRPr sz="20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5486400"/>
            <a:ext cx="7659687" cy="1168400"/>
          </a:xfrm>
        </p:spPr>
        <p:txBody>
          <a:bodyPr anchor="t"/>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722313" y="3852863"/>
            <a:ext cx="6135687" cy="1633538"/>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419600" y="1536192"/>
            <a:ext cx="3657600" cy="459028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419600" y="1535113"/>
            <a:ext cx="3657600" cy="639762"/>
          </a:xfrm>
        </p:spPr>
        <p:txBody>
          <a:bodyPr anchor="b">
            <a:no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419600" y="2174875"/>
            <a:ext cx="365760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8" name="Footer Placeholder 7"/>
          <p:cNvSpPr>
            <a:spLocks noGrp="1"/>
          </p:cNvSpPr>
          <p:nvPr>
            <p:ph type="ftr" sz="quarter" idx="11"/>
          </p:nvPr>
        </p:nvSpPr>
        <p:spPr/>
        <p:txBody>
          <a:bodyPr/>
          <a:lstStyle/>
          <a:p>
            <a:endParaRPr lang="en-IN" dirty="0"/>
          </a:p>
        </p:txBody>
      </p:sp>
      <p:sp>
        <p:nvSpPr>
          <p:cNvPr id="9" name="Slide Number Placeholder 8"/>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4" name="Footer Placeholder 3"/>
          <p:cNvSpPr>
            <a:spLocks noGrp="1"/>
          </p:cNvSpPr>
          <p:nvPr>
            <p:ph type="ftr" sz="quarter" idx="11"/>
          </p:nvPr>
        </p:nvSpPr>
        <p:spPr/>
        <p:txBody>
          <a:bodyPr/>
          <a:lstStyle/>
          <a:p>
            <a:endParaRPr lang="en-IN" dirty="0"/>
          </a:p>
        </p:txBody>
      </p:sp>
      <p:sp>
        <p:nvSpPr>
          <p:cNvPr id="5" name="Slide Number Placeholder 4"/>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3" name="Footer Placeholder 2"/>
          <p:cNvSpPr>
            <a:spLocks noGrp="1"/>
          </p:cNvSpPr>
          <p:nvPr>
            <p:ph type="ftr" sz="quarter" idx="11"/>
          </p:nvPr>
        </p:nvSpPr>
        <p:spPr/>
        <p:txBody>
          <a:bodyPr/>
          <a:lstStyle/>
          <a:p>
            <a:endParaRPr lang="en-IN" dirty="0"/>
          </a:p>
        </p:txBody>
      </p:sp>
      <p:sp>
        <p:nvSpPr>
          <p:cNvPr id="4" name="Slide Number Placeholder 3"/>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1" y="5495544"/>
            <a:ext cx="7772400" cy="594360"/>
          </a:xfrm>
        </p:spPr>
        <p:txBody>
          <a:bodyPr anchor="b"/>
          <a:lstStyle>
            <a:lvl1pPr algn="ctr">
              <a:defRPr sz="2200" b="1"/>
            </a:lvl1pPr>
          </a:lstStyle>
          <a:p>
            <a:r>
              <a:rPr lang="en-US"/>
              <a:t>Click to edit Master title style</a:t>
            </a:r>
            <a:endParaRPr lang="en-US" dirty="0"/>
          </a:p>
        </p:txBody>
      </p:sp>
      <p:sp>
        <p:nvSpPr>
          <p:cNvPr id="4" name="Text Placeholder 3"/>
          <p:cNvSpPr>
            <a:spLocks noGrp="1"/>
          </p:cNvSpPr>
          <p:nvPr>
            <p:ph type="body" sz="half" idx="2"/>
          </p:nvPr>
        </p:nvSpPr>
        <p:spPr>
          <a:xfrm>
            <a:off x="304799" y="6096000"/>
            <a:ext cx="7772401" cy="6096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6" name="Footer Placeholder 5"/>
          <p:cNvSpPr>
            <a:spLocks noGrp="1"/>
          </p:cNvSpPr>
          <p:nvPr>
            <p:ph type="ftr" sz="quarter" idx="11"/>
          </p:nvPr>
        </p:nvSpPr>
        <p:spPr/>
        <p:txBody>
          <a:bodyPr/>
          <a:lstStyle/>
          <a:p>
            <a:endParaRPr lang="en-IN" dirty="0"/>
          </a:p>
        </p:txBody>
      </p:sp>
      <p:sp>
        <p:nvSpPr>
          <p:cNvPr id="7" name="Slide Number Placeholder 6"/>
          <p:cNvSpPr>
            <a:spLocks noGrp="1"/>
          </p:cNvSpPr>
          <p:nvPr>
            <p:ph type="sldNum" sz="quarter" idx="12"/>
          </p:nvPr>
        </p:nvSpPr>
        <p:spPr/>
        <p:txBody>
          <a:bodyPr/>
          <a:lstStyle/>
          <a:p>
            <a:fld id="{A5FEAFF2-F2C2-49BB-B8D3-F75CC1E52017}" type="slidenum">
              <a:rPr lang="en-IN" smtClean="0"/>
              <a:t>‹#›</a:t>
            </a:fld>
            <a:endParaRPr lang="en-IN" dirty="0"/>
          </a:p>
        </p:txBody>
      </p:sp>
      <p:sp>
        <p:nvSpPr>
          <p:cNvPr id="9" name="Content Placeholder 8"/>
          <p:cNvSpPr>
            <a:spLocks noGrp="1"/>
          </p:cNvSpPr>
          <p:nvPr>
            <p:ph sz="quarter" idx="13"/>
          </p:nvPr>
        </p:nvSpPr>
        <p:spPr>
          <a:xfrm>
            <a:off x="304800" y="381000"/>
            <a:ext cx="7772400" cy="49428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1752" y="5495278"/>
            <a:ext cx="7772400" cy="594626"/>
          </a:xfrm>
        </p:spPr>
        <p:txBody>
          <a:bodyPr anchor="b"/>
          <a:lstStyle>
            <a:lvl1pPr algn="ctr">
              <a:defRPr sz="2200" b="1">
                <a:ln>
                  <a:noFill/>
                </a:ln>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0" y="0"/>
            <a:ext cx="8458200" cy="5486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301752" y="6096000"/>
            <a:ext cx="7772400" cy="612648"/>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9" name="Slide Number Placeholder 8"/>
          <p:cNvSpPr>
            <a:spLocks noGrp="1"/>
          </p:cNvSpPr>
          <p:nvPr>
            <p:ph type="sldNum" sz="quarter" idx="11"/>
          </p:nvPr>
        </p:nvSpPr>
        <p:spPr/>
        <p:txBody>
          <a:bodyPr/>
          <a:lstStyle/>
          <a:p>
            <a:fld id="{A5FEAFF2-F2C2-49BB-B8D3-F75CC1E52017}" type="slidenum">
              <a:rPr lang="en-IN" smtClean="0"/>
              <a:t>‹#›</a:t>
            </a:fld>
            <a:endParaRPr lang="en-IN" dirty="0"/>
          </a:p>
        </p:txBody>
      </p:sp>
      <p:sp>
        <p:nvSpPr>
          <p:cNvPr id="10" name="Footer Placeholder 9"/>
          <p:cNvSpPr>
            <a:spLocks noGrp="1"/>
          </p:cNvSpPr>
          <p:nvPr>
            <p:ph type="ftr" sz="quarter" idx="12"/>
          </p:nvPr>
        </p:nvSpPr>
        <p:spPr/>
        <p:txBody>
          <a:bodyPr/>
          <a:lstStyle/>
          <a:p>
            <a:endParaRPr lang="en-IN"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1752600" cy="58515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F98FB33-4D5A-4A54-9F3F-C2DC7A572C14}" type="datetimeFigureOut">
              <a:rPr lang="en-IN" smtClean="0"/>
              <a:t>08-02-2026</a:t>
            </a:fld>
            <a:endParaRPr lang="en-IN" dirty="0"/>
          </a:p>
        </p:txBody>
      </p:sp>
      <p:sp>
        <p:nvSpPr>
          <p:cNvPr id="5" name="Footer Placeholder 4"/>
          <p:cNvSpPr>
            <a:spLocks noGrp="1"/>
          </p:cNvSpPr>
          <p:nvPr>
            <p:ph type="ftr" sz="quarter" idx="11"/>
          </p:nvPr>
        </p:nvSpPr>
        <p:spPr/>
        <p:txBody>
          <a:bodyPr/>
          <a:lstStyle/>
          <a:p>
            <a:endParaRPr lang="en-IN" dirty="0"/>
          </a:p>
        </p:txBody>
      </p:sp>
      <p:sp>
        <p:nvSpPr>
          <p:cNvPr id="6" name="Slide Number Placeholder 5"/>
          <p:cNvSpPr>
            <a:spLocks noGrp="1"/>
          </p:cNvSpPr>
          <p:nvPr>
            <p:ph type="sldNum" sz="quarter" idx="12"/>
          </p:nvPr>
        </p:nvSpPr>
        <p:spPr/>
        <p:txBody>
          <a:bodyPr/>
          <a:lstStyle/>
          <a:p>
            <a:fld id="{A5FEAFF2-F2C2-49BB-B8D3-F75CC1E52017}" type="slidenum">
              <a:rPr lang="en-IN" smtClean="0"/>
              <a:t>‹#›</a:t>
            </a:fld>
            <a:endParaRPr lang="en-IN"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7620000" cy="114300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7620000" cy="4800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8458200" y="0"/>
            <a:ext cx="6858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p:cNvSpPr/>
          <p:nvPr/>
        </p:nvSpPr>
        <p:spPr>
          <a:xfrm>
            <a:off x="8458200" y="5486400"/>
            <a:ext cx="685800" cy="685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Slide Number Placeholder 5"/>
          <p:cNvSpPr>
            <a:spLocks noGrp="1"/>
          </p:cNvSpPr>
          <p:nvPr>
            <p:ph type="sldNum" sz="quarter" idx="4"/>
          </p:nvPr>
        </p:nvSpPr>
        <p:spPr>
          <a:xfrm>
            <a:off x="8531788" y="5648960"/>
            <a:ext cx="548640" cy="396240"/>
          </a:xfrm>
          <a:prstGeom prst="bracketPair">
            <a:avLst>
              <a:gd name="adj" fmla="val 17949"/>
            </a:avLst>
          </a:prstGeom>
          <a:ln w="19050">
            <a:solidFill>
              <a:srgbClr val="FFFFFF"/>
            </a:solidFill>
          </a:ln>
        </p:spPr>
        <p:txBody>
          <a:bodyPr vert="horz" lIns="0" tIns="0" rIns="0" bIns="0" rtlCol="0" anchor="ctr"/>
          <a:lstStyle>
            <a:lvl1pPr algn="ctr">
              <a:defRPr sz="1800">
                <a:solidFill>
                  <a:srgbClr val="FFFFFF"/>
                </a:solidFill>
              </a:defRPr>
            </a:lvl1pPr>
          </a:lstStyle>
          <a:p>
            <a:fld id="{A5FEAFF2-F2C2-49BB-B8D3-F75CC1E52017}" type="slidenum">
              <a:rPr lang="en-IN" smtClean="0"/>
              <a:t>‹#›</a:t>
            </a:fld>
            <a:endParaRPr lang="en-IN" dirty="0"/>
          </a:p>
        </p:txBody>
      </p:sp>
      <p:sp>
        <p:nvSpPr>
          <p:cNvPr id="5" name="Footer Placeholder 4"/>
          <p:cNvSpPr>
            <a:spLocks noGrp="1"/>
          </p:cNvSpPr>
          <p:nvPr>
            <p:ph type="ftr" sz="quarter" idx="3"/>
          </p:nvPr>
        </p:nvSpPr>
        <p:spPr>
          <a:xfrm rot="16200000">
            <a:off x="7586910" y="4048760"/>
            <a:ext cx="2367281" cy="365760"/>
          </a:xfrm>
          <a:prstGeom prst="rect">
            <a:avLst/>
          </a:prstGeom>
        </p:spPr>
        <p:txBody>
          <a:bodyPr vert="horz" lIns="91440" tIns="45720" rIns="91440" bIns="45720" rtlCol="0" anchor="ctr"/>
          <a:lstStyle>
            <a:lvl1pPr algn="r">
              <a:defRPr sz="1200">
                <a:solidFill>
                  <a:schemeClr val="bg2"/>
                </a:solidFill>
              </a:defRPr>
            </a:lvl1pPr>
          </a:lstStyle>
          <a:p>
            <a:endParaRPr lang="en-IN" dirty="0"/>
          </a:p>
        </p:txBody>
      </p:sp>
      <p:sp>
        <p:nvSpPr>
          <p:cNvPr id="4" name="Date Placeholder 3"/>
          <p:cNvSpPr>
            <a:spLocks noGrp="1"/>
          </p:cNvSpPr>
          <p:nvPr>
            <p:ph type="dt" sz="half" idx="2"/>
          </p:nvPr>
        </p:nvSpPr>
        <p:spPr>
          <a:xfrm rot="16200000">
            <a:off x="7551351" y="1645920"/>
            <a:ext cx="2438399" cy="365760"/>
          </a:xfrm>
          <a:prstGeom prst="rect">
            <a:avLst/>
          </a:prstGeom>
        </p:spPr>
        <p:txBody>
          <a:bodyPr vert="horz" lIns="91440" tIns="45720" rIns="91440" bIns="45720" rtlCol="0" anchor="ctr"/>
          <a:lstStyle>
            <a:lvl1pPr algn="l">
              <a:defRPr sz="1200">
                <a:solidFill>
                  <a:schemeClr val="bg2"/>
                </a:solidFill>
              </a:defRPr>
            </a:lvl1pPr>
          </a:lstStyle>
          <a:p>
            <a:fld id="{EF98FB33-4D5A-4A54-9F3F-C2DC7A572C14}" type="datetimeFigureOut">
              <a:rPr lang="en-IN" smtClean="0"/>
              <a:t>08-02-2026</a:t>
            </a:fld>
            <a:endParaRPr lang="en-IN"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600" kern="1200" cap="none" spc="-100" baseline="0">
          <a:ln>
            <a:noFill/>
          </a:ln>
          <a:solidFill>
            <a:schemeClr val="tx2"/>
          </a:solidFill>
          <a:effectLst/>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200" kern="1200">
          <a:solidFill>
            <a:schemeClr val="tx1"/>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1"/>
          </a:solidFill>
          <a:latin typeface="+mn-lt"/>
          <a:ea typeface="+mn-ea"/>
          <a:cs typeface="+mn-cs"/>
        </a:defRPr>
      </a:lvl2pPr>
      <a:lvl3pPr marL="1005840" indent="-228600" algn="l" defTabSz="914400" rtl="0" eaLnBrk="1" latinLnBrk="0" hangingPunct="1">
        <a:spcBef>
          <a:spcPct val="20000"/>
        </a:spcBef>
        <a:buClr>
          <a:schemeClr val="accent3"/>
        </a:buClr>
        <a:buFont typeface="Arial" pitchFamily="34" charset="0"/>
        <a:buChar char="•"/>
        <a:defRPr sz="1800" kern="1200">
          <a:solidFill>
            <a:schemeClr val="tx1"/>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1"/>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400" kern="1200" baseline="0">
          <a:solidFill>
            <a:schemeClr val="tx1"/>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baseline="0">
          <a:solidFill>
            <a:schemeClr val="tx1"/>
          </a:solidFill>
          <a:latin typeface="+mn-lt"/>
          <a:ea typeface="+mn-ea"/>
          <a:cs typeface="+mn-cs"/>
        </a:defRPr>
      </a:lvl6pPr>
      <a:lvl7pPr marL="1920240" indent="-182880" algn="l" defTabSz="914400" rtl="0" eaLnBrk="1" latinLnBrk="0" hangingPunct="1">
        <a:spcBef>
          <a:spcPct val="20000"/>
        </a:spcBef>
        <a:buClr>
          <a:schemeClr val="accent2"/>
        </a:buClr>
        <a:buFont typeface="Arial" pitchFamily="34" charset="0"/>
        <a:buChar char="•"/>
        <a:defRPr sz="1400" kern="1200">
          <a:solidFill>
            <a:schemeClr val="tx1"/>
          </a:solidFill>
          <a:latin typeface="+mn-lt"/>
          <a:ea typeface="+mn-ea"/>
          <a:cs typeface="+mn-cs"/>
        </a:defRPr>
      </a:lvl7pPr>
      <a:lvl8pPr marL="2103120" indent="-182880" algn="l" defTabSz="914400" rtl="0" eaLnBrk="1" latinLnBrk="0" hangingPunct="1">
        <a:spcBef>
          <a:spcPct val="20000"/>
        </a:spcBef>
        <a:buClr>
          <a:schemeClr val="accent3"/>
        </a:buClr>
        <a:buFont typeface="Arial" pitchFamily="34" charset="0"/>
        <a:buChar char="•"/>
        <a:defRPr sz="1400" kern="1200">
          <a:solidFill>
            <a:schemeClr val="tx1"/>
          </a:solidFill>
          <a:latin typeface="+mn-lt"/>
          <a:ea typeface="+mn-ea"/>
          <a:cs typeface="+mn-cs"/>
        </a:defRPr>
      </a:lvl8pPr>
      <a:lvl9pPr marL="2286000" indent="-182880" algn="l" defTabSz="914400" rtl="0" eaLnBrk="1" latinLnBrk="0" hangingPunct="1">
        <a:spcBef>
          <a:spcPct val="20000"/>
        </a:spcBef>
        <a:buClr>
          <a:schemeClr val="accent4"/>
        </a:buClr>
        <a:buFont typeface="Arial"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books.google.com/books?hl=en&amp;lr=&amp;id=aExTEQAAQBAJ&amp;oi=fnd&amp;pg=PA2002&amp;dq=Crown+Prosecution+Service+(2023)+Child+Abuse+(Non-Sexual)+%E2%80%93+Prosecution+Guidance.+&amp;ots=ZLAY0Kd6RW&amp;sig=dOH-QlFQkyFrvFs9mhTissJdlaM" TargetMode="External"/><Relationship Id="rId13" Type="http://schemas.openxmlformats.org/officeDocument/2006/relationships/hyperlink" Target="https://www.elgaronline.com/abstract/book/9781035329274/chapter15.xml" TargetMode="External"/><Relationship Id="rId18" Type="http://schemas.openxmlformats.org/officeDocument/2006/relationships/hyperlink" Target="https://link.springer.com/chapter/10.1007/978-3-031-84532-1_8" TargetMode="External"/><Relationship Id="rId3" Type="http://schemas.openxmlformats.org/officeDocument/2006/relationships/hyperlink" Target="https://www.taylorfrancis.com/books/mono/10.4324/9781003137054/developing-child-centred-practice-safeguarding-child-protection-rachel-buckler" TargetMode="External"/><Relationship Id="rId7" Type="http://schemas.openxmlformats.org/officeDocument/2006/relationships/hyperlink" Target="https://www.taylorfrancis.com/chapters/edit/10.4324/9781003035077-5/maternal-gatekeeping-father-child-relationships-erin-holmes-clare-thomas-sarah-allen" TargetMode="External"/><Relationship Id="rId12" Type="http://schemas.openxmlformats.org/officeDocument/2006/relationships/hyperlink" Target="https://www.magonlinelibrary.com/doi/abs/10.12968/chhe.2023.4.3.130" TargetMode="External"/><Relationship Id="rId17" Type="http://schemas.openxmlformats.org/officeDocument/2006/relationships/hyperlink" Target="https://link.springer.com/chapter/10.1007/978-3-031-74504-1_9" TargetMode="External"/><Relationship Id="rId2" Type="http://schemas.openxmlformats.org/officeDocument/2006/relationships/hyperlink" Target="https://link.springer.com/chapter/10.1007/978-3-031-74504-1_8" TargetMode="External"/><Relationship Id="rId16" Type="http://schemas.openxmlformats.org/officeDocument/2006/relationships/hyperlink" Target="https://sure.sunderland.ac.uk/id/eprint/19026" TargetMode="External"/><Relationship Id="rId1" Type="http://schemas.openxmlformats.org/officeDocument/2006/relationships/slideLayout" Target="../slideLayouts/slideLayout2.xml"/><Relationship Id="rId6" Type="http://schemas.openxmlformats.org/officeDocument/2006/relationships/hyperlink" Target="https://www.bmj.com/content/378/bmj.o1760.full" TargetMode="External"/><Relationship Id="rId11" Type="http://schemas.openxmlformats.org/officeDocument/2006/relationships/hyperlink" Target="https://books.google.com/books?hl=en&amp;lr=&amp;id=sENiEQAAQBAJ&amp;oi=fnd&amp;pg=PA1975&amp;dq=child+neglect+children+articulate+suffering+retracted+allegations&amp;ots=FIwstWOwtL&amp;sig=8-T3jXEfzFSr9xCwBgDiLed5CH8" TargetMode="External"/><Relationship Id="rId5" Type="http://schemas.openxmlformats.org/officeDocument/2006/relationships/hyperlink" Target="https://journals.sagepub.com/doi/pdf/10.1177/14680173241312763?casa_token=IFDstIby8okAAAAA:TG1ZaglX_qRFrpl04MiiUi2b-YbsX_4UNok1RviDPWybyYmtxDW9cJ0LuzIRx4MVHsEf3L5G7Q" TargetMode="External"/><Relationship Id="rId15" Type="http://schemas.openxmlformats.org/officeDocument/2006/relationships/hyperlink" Target="https://onlinelibrary.wiley.com/doi/abs/10.1111/spol.12591" TargetMode="External"/><Relationship Id="rId10" Type="http://schemas.openxmlformats.org/officeDocument/2006/relationships/hyperlink" Target="https://www.csacentre.org.uk/app/uploads/2024/02/Trends-in-Offical-Data-2022-23-FINAL.pdf" TargetMode="External"/><Relationship Id="rId4" Type="http://schemas.openxmlformats.org/officeDocument/2006/relationships/hyperlink" Target="https://research.aston.ac.uk/files/68690839/CFLQ_2022_03_Devine_and_Parker_The_question_of_balance.pdf" TargetMode="External"/><Relationship Id="rId9" Type="http://schemas.openxmlformats.org/officeDocument/2006/relationships/hyperlink" Target="https://books.google.com/books?hl=en&amp;lr=&amp;id=X7yREQAAQBAJ&amp;oi=fnd&amp;pg=PA189&amp;dq=to+Children%E2%80%99s+Social+Care+(CSC)+&amp;ots=-rfZ4ydzhN&amp;sig=AZAxPM2V7XEzqUiowjaSGCtpgYk" TargetMode="External"/><Relationship Id="rId14" Type="http://schemas.openxmlformats.org/officeDocument/2006/relationships/hyperlink" Target="https://eprints.leedsbeckett.ac.uk/id/eprint/11067/1/CaseRecordingInChildProtectionAnExplorationOfTheEvidenceBaseAndGoodPracticeAM-OKEEF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1560" y="836712"/>
            <a:ext cx="7543800" cy="2593975"/>
          </a:xfrm>
        </p:spPr>
        <p:txBody>
          <a:bodyPr/>
          <a:lstStyle/>
          <a:p>
            <a:pPr algn="ctr"/>
            <a:r>
              <a:rPr lang="en-IN" sz="2800" dirty="0"/>
              <a:t>BMHP5021</a:t>
            </a:r>
            <a:br>
              <a:rPr lang="en-IN" sz="2800" dirty="0"/>
            </a:br>
            <a:r>
              <a:rPr lang="en-IN" sz="2800" dirty="0"/>
              <a:t>BSc Health and Social Care</a:t>
            </a:r>
            <a:br>
              <a:rPr lang="en-IN" sz="2800" dirty="0"/>
            </a:br>
            <a:r>
              <a:rPr lang="en-IN" sz="2800" b="1" dirty="0"/>
              <a:t>Protecting and Supporting Families in Health and Care</a:t>
            </a:r>
            <a:br>
              <a:rPr lang="en-IN" sz="2800" dirty="0"/>
            </a:br>
            <a:endParaRPr lang="en-IN" sz="2800" dirty="0"/>
          </a:p>
        </p:txBody>
      </p:sp>
      <p:sp>
        <p:nvSpPr>
          <p:cNvPr id="3" name="Subtitle 2"/>
          <p:cNvSpPr>
            <a:spLocks noGrp="1"/>
          </p:cNvSpPr>
          <p:nvPr>
            <p:ph type="subTitle" idx="1"/>
          </p:nvPr>
        </p:nvSpPr>
        <p:spPr>
          <a:xfrm>
            <a:off x="685800" y="3501008"/>
            <a:ext cx="7558608" cy="1080120"/>
          </a:xfrm>
        </p:spPr>
        <p:txBody>
          <a:bodyPr/>
          <a:lstStyle/>
          <a:p>
            <a:pPr algn="ctr"/>
            <a:r>
              <a:rPr lang="en-IN" b="1" u="sng" dirty="0">
                <a:solidFill>
                  <a:schemeClr val="tx1"/>
                </a:solidFill>
              </a:rPr>
              <a:t>Case 1 –Child A</a:t>
            </a:r>
          </a:p>
          <a:p>
            <a:pPr algn="ctr"/>
            <a:r>
              <a:rPr lang="en-IN" b="1" u="sng" dirty="0">
                <a:solidFill>
                  <a:schemeClr val="tx1"/>
                </a:solidFill>
              </a:rPr>
              <a:t>Critical Discussion of the Child: A Safeguarding Practice Review: A Police Officer’s Perspective</a:t>
            </a:r>
            <a:endParaRPr lang="en-IN" b="1" dirty="0">
              <a:solidFill>
                <a:schemeClr val="tx1"/>
              </a:solidFill>
            </a:endParaRPr>
          </a:p>
          <a:p>
            <a:endParaRPr lang="en-IN" b="1" dirty="0">
              <a:solidFill>
                <a:schemeClr val="tx1"/>
              </a:solidFill>
            </a:endParaRPr>
          </a:p>
        </p:txBody>
      </p:sp>
      <p:sp>
        <p:nvSpPr>
          <p:cNvPr id="4" name="TextBox 3">
            <a:extLst>
              <a:ext uri="{FF2B5EF4-FFF2-40B4-BE49-F238E27FC236}">
                <a16:creationId xmlns:a16="http://schemas.microsoft.com/office/drawing/2014/main" id="{2506A23A-99C9-8DC6-09E8-632346560603}"/>
              </a:ext>
            </a:extLst>
          </p:cNvPr>
          <p:cNvSpPr txBox="1"/>
          <p:nvPr/>
        </p:nvSpPr>
        <p:spPr>
          <a:xfrm>
            <a:off x="2123728" y="4651449"/>
            <a:ext cx="5112568" cy="1846659"/>
          </a:xfrm>
          <a:prstGeom prst="rect">
            <a:avLst/>
          </a:prstGeom>
          <a:noFill/>
        </p:spPr>
        <p:txBody>
          <a:bodyPr wrap="square" rtlCol="0">
            <a:spAutoFit/>
          </a:bodyPr>
          <a:lstStyle/>
          <a:p>
            <a:endParaRPr lang="en-US" sz="2000" b="1" dirty="0">
              <a:solidFill>
                <a:schemeClr val="tx1">
                  <a:lumMod val="85000"/>
                  <a:lumOff val="15000"/>
                </a:schemeClr>
              </a:solidFill>
            </a:endParaRPr>
          </a:p>
          <a:p>
            <a:r>
              <a:rPr lang="en-US" sz="2000" b="1" dirty="0">
                <a:solidFill>
                  <a:schemeClr val="tx1">
                    <a:lumMod val="85000"/>
                    <a:lumOff val="15000"/>
                  </a:schemeClr>
                </a:solidFill>
              </a:rPr>
              <a:t>Student name: </a:t>
            </a:r>
            <a:r>
              <a:rPr lang="en-US" sz="2000" dirty="0">
                <a:solidFill>
                  <a:schemeClr val="tx1">
                    <a:lumMod val="85000"/>
                    <a:lumOff val="15000"/>
                  </a:schemeClr>
                </a:solidFill>
              </a:rPr>
              <a:t>Anfisa Hnatiuc 2333322</a:t>
            </a:r>
          </a:p>
          <a:p>
            <a:pPr indent="-228600">
              <a:buFont typeface="Arial" panose="020B0604020202020204" pitchFamily="34" charset="0"/>
              <a:buChar char="•"/>
            </a:pPr>
            <a:endParaRPr lang="en-US" dirty="0">
              <a:solidFill>
                <a:schemeClr val="tx1">
                  <a:lumMod val="85000"/>
                  <a:lumOff val="15000"/>
                </a:schemeClr>
              </a:solidFill>
            </a:endParaRPr>
          </a:p>
          <a:p>
            <a:r>
              <a:rPr lang="en-US" sz="2000" b="1" dirty="0">
                <a:solidFill>
                  <a:schemeClr val="tx1">
                    <a:lumMod val="85000"/>
                    <a:lumOff val="15000"/>
                  </a:schemeClr>
                </a:solidFill>
              </a:rPr>
              <a:t>Lecturer: </a:t>
            </a:r>
            <a:r>
              <a:rPr lang="en-US" sz="2000" dirty="0">
                <a:solidFill>
                  <a:schemeClr val="tx1">
                    <a:lumMod val="85000"/>
                    <a:lumOff val="15000"/>
                  </a:schemeClr>
                </a:solidFill>
              </a:rPr>
              <a:t>Robert </a:t>
            </a:r>
            <a:r>
              <a:rPr lang="en-US" sz="2000" dirty="0" err="1">
                <a:solidFill>
                  <a:schemeClr val="tx1">
                    <a:lumMod val="85000"/>
                    <a:lumOff val="15000"/>
                  </a:schemeClr>
                </a:solidFill>
              </a:rPr>
              <a:t>Nartowski</a:t>
            </a:r>
            <a:endParaRPr lang="en-US" sz="2000" b="1" dirty="0">
              <a:solidFill>
                <a:schemeClr val="tx1">
                  <a:lumMod val="85000"/>
                  <a:lumOff val="15000"/>
                </a:schemeClr>
              </a:solidFill>
            </a:endParaRPr>
          </a:p>
          <a:p>
            <a:pPr indent="-228600">
              <a:buFont typeface="Arial" panose="020B0604020202020204" pitchFamily="34" charset="0"/>
              <a:buChar char="•"/>
            </a:pPr>
            <a:endParaRPr lang="en-US" dirty="0">
              <a:solidFill>
                <a:schemeClr val="tx1">
                  <a:lumMod val="85000"/>
                  <a:lumOff val="15000"/>
                </a:schemeClr>
              </a:solidFill>
            </a:endParaRPr>
          </a:p>
          <a:p>
            <a:pPr indent="-228600">
              <a:buFont typeface="Arial" panose="020B0604020202020204" pitchFamily="34" charset="0"/>
              <a:buChar char="•"/>
            </a:pPr>
            <a:endParaRPr lang="en-US" dirty="0">
              <a:solidFill>
                <a:schemeClr val="tx1">
                  <a:lumMod val="85000"/>
                  <a:lumOff val="15000"/>
                </a:schemeClr>
              </a:solidFill>
            </a:endParaRPr>
          </a:p>
        </p:txBody>
      </p:sp>
    </p:spTree>
    <p:extLst>
      <p:ext uri="{BB962C8B-B14F-4D97-AF65-F5344CB8AC3E}">
        <p14:creationId xmlns:p14="http://schemas.microsoft.com/office/powerpoint/2010/main" val="2189693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7620000" cy="1143000"/>
          </a:xfrm>
        </p:spPr>
        <p:txBody>
          <a:bodyPr/>
          <a:lstStyle/>
          <a:p>
            <a:pPr algn="ctr"/>
            <a:r>
              <a:rPr lang="en-IN" dirty="0"/>
              <a:t>References </a:t>
            </a:r>
          </a:p>
        </p:txBody>
      </p:sp>
      <p:sp>
        <p:nvSpPr>
          <p:cNvPr id="3" name="Content Placeholder 2"/>
          <p:cNvSpPr>
            <a:spLocks noGrp="1"/>
          </p:cNvSpPr>
          <p:nvPr>
            <p:ph idx="1"/>
          </p:nvPr>
        </p:nvSpPr>
        <p:spPr>
          <a:xfrm>
            <a:off x="107504" y="1052736"/>
            <a:ext cx="8136904" cy="5544616"/>
          </a:xfrm>
        </p:spPr>
        <p:txBody>
          <a:bodyPr numCol="2">
            <a:noAutofit/>
          </a:bodyPr>
          <a:lstStyle/>
          <a:p>
            <a:pPr marL="114300" indent="0">
              <a:buNone/>
            </a:pPr>
            <a:r>
              <a:rPr lang="en-GB" sz="800" dirty="0"/>
              <a:t>Allnock, D (2024) ‘Policing Responses to Child Neglect: It’s Not Just About Crime Investigation’. In </a:t>
            </a:r>
            <a:r>
              <a:rPr lang="en-GB" sz="800" i="1" dirty="0"/>
              <a:t>Policing Public Protection: A Companion Guide</a:t>
            </a:r>
            <a:r>
              <a:rPr lang="en-GB" sz="800" dirty="0"/>
              <a:t> (pp. 201-233). Cham: Springer Nature Switzerland. Online Available at:  </a:t>
            </a:r>
            <a:r>
              <a:rPr lang="en-GB" sz="800" u="sng" dirty="0">
                <a:hlinkClick r:id="rId2"/>
              </a:rPr>
              <a:t>https://link.springer.com/chapter/10.1007/978-3-031-74504-1_8</a:t>
            </a:r>
            <a:r>
              <a:rPr lang="en-GB" sz="800" dirty="0"/>
              <a:t>. Last Accessed on: 2</a:t>
            </a:r>
            <a:r>
              <a:rPr lang="en-GB" sz="800" baseline="30000" dirty="0"/>
              <a:t>nd</a:t>
            </a:r>
            <a:r>
              <a:rPr lang="en-GB" sz="800" dirty="0"/>
              <a:t> February 2026. </a:t>
            </a:r>
            <a:endParaRPr lang="en-IN" sz="800" dirty="0"/>
          </a:p>
          <a:p>
            <a:pPr marL="114300" indent="0">
              <a:buNone/>
            </a:pPr>
            <a:r>
              <a:rPr lang="en-GB" sz="800" dirty="0"/>
              <a:t>Buckler, R (2023) ‘</a:t>
            </a:r>
            <a:r>
              <a:rPr lang="en-GB" sz="800" i="1" dirty="0"/>
              <a:t>Developing Child-centred Practice for Safeguarding and Child Protection: Strategies for Every Early Years Setting’</a:t>
            </a:r>
            <a:r>
              <a:rPr lang="en-GB" sz="800" dirty="0"/>
              <a:t>. Routledge. Online Available at:  </a:t>
            </a:r>
            <a:r>
              <a:rPr lang="en-GB" sz="800" u="sng" dirty="0">
                <a:hlinkClick r:id="rId3"/>
              </a:rPr>
              <a:t>https://www.taylorfrancis.com/books/mono/10.4324/9781003137054/developing-child-centred-practice-safeguarding-child-protection-rachel-buckler</a:t>
            </a:r>
            <a:r>
              <a:rPr lang="en-GB" sz="800" dirty="0"/>
              <a:t>. Last Accessed on: 2</a:t>
            </a:r>
            <a:r>
              <a:rPr lang="en-GB" sz="800" baseline="30000" dirty="0"/>
              <a:t>nd</a:t>
            </a:r>
            <a:r>
              <a:rPr lang="en-GB" sz="800" dirty="0"/>
              <a:t> February 2026. </a:t>
            </a:r>
            <a:endParaRPr lang="en-IN" sz="800" dirty="0"/>
          </a:p>
          <a:p>
            <a:pPr marL="114300" indent="0">
              <a:buNone/>
            </a:pPr>
            <a:r>
              <a:rPr lang="en-GB" sz="800" dirty="0"/>
              <a:t>Devine, L. and Parker, S (2022) ‘State powers and private rights in child protection and safeguarding assessments: the question of balance’. </a:t>
            </a:r>
            <a:r>
              <a:rPr lang="en-GB" sz="800" i="1" dirty="0"/>
              <a:t>Child and Family Law Quarterly</a:t>
            </a:r>
            <a:r>
              <a:rPr lang="en-GB" sz="800" dirty="0"/>
              <a:t>, </a:t>
            </a:r>
            <a:r>
              <a:rPr lang="en-GB" sz="800" i="1" dirty="0"/>
              <a:t>34</a:t>
            </a:r>
            <a:r>
              <a:rPr lang="en-GB" sz="800" dirty="0"/>
              <a:t>(3), pp.255-274. Online Available at:  </a:t>
            </a:r>
            <a:r>
              <a:rPr lang="en-GB" sz="800" u="sng" dirty="0">
                <a:hlinkClick r:id="rId4"/>
              </a:rPr>
              <a:t>https://research.aston.ac.uk/files/68690839/CFLQ_2022_03_Devine_and_Parker_The_question_of_balance.pdf</a:t>
            </a:r>
            <a:r>
              <a:rPr lang="en-GB" sz="800" dirty="0"/>
              <a:t>. Last Accessed on: 2</a:t>
            </a:r>
            <a:r>
              <a:rPr lang="en-GB" sz="800" baseline="30000" dirty="0"/>
              <a:t>nd</a:t>
            </a:r>
            <a:r>
              <a:rPr lang="en-GB" sz="800" dirty="0"/>
              <a:t> February 2026. </a:t>
            </a:r>
            <a:endParaRPr lang="en-IN" sz="800" dirty="0"/>
          </a:p>
          <a:p>
            <a:pPr marL="114300" indent="0">
              <a:buNone/>
            </a:pPr>
            <a:r>
              <a:rPr lang="en-IN" sz="800" dirty="0"/>
              <a:t>Doherty, J (2023) ‘Local child safeguarding practice review: commissioned by The Bradford Partnership - concerning Child A. Bradford District Safeguarding Children Partnership’. (Primary Case Study Reference)</a:t>
            </a:r>
          </a:p>
          <a:p>
            <a:pPr marL="114300" indent="0">
              <a:buNone/>
            </a:pPr>
            <a:r>
              <a:rPr lang="en-GB" sz="800" dirty="0"/>
              <a:t>Dyett, J., Udo, T., Mullin, S., Roberts, P., Cummings, D. and Morano, C (2025) ‘Social work's role in implementing de-escalation alternatives to law enforcement responses’. </a:t>
            </a:r>
            <a:r>
              <a:rPr lang="en-GB" sz="800" i="1" dirty="0"/>
              <a:t>Journal of Social Work</a:t>
            </a:r>
            <a:r>
              <a:rPr lang="en-GB" sz="800" dirty="0"/>
              <a:t>, p.14680173241312763. Online Available at:   </a:t>
            </a:r>
            <a:r>
              <a:rPr lang="en-GB" sz="800" u="sng" dirty="0">
                <a:hlinkClick r:id="rId5"/>
              </a:rPr>
              <a:t>https://journals.sagepub.com/doi/pdf/10.1177/14680173241312763?casa_token=IFDstIby8okAAAAA:TG1ZaglX_qRFrpl04MiiUi2b-YbsX_4UNok1RviDPWybyYmtxDW9cJ0LuzIRx4MVHsEf3L5G7Q</a:t>
            </a:r>
            <a:r>
              <a:rPr lang="en-GB" sz="800" dirty="0"/>
              <a:t>. Last Accessed on: 2</a:t>
            </a:r>
            <a:r>
              <a:rPr lang="en-GB" sz="800" baseline="30000" dirty="0"/>
              <a:t>nd</a:t>
            </a:r>
            <a:r>
              <a:rPr lang="en-GB" sz="800" dirty="0"/>
              <a:t> February 2026. </a:t>
            </a:r>
            <a:endParaRPr lang="en-IN" sz="800" dirty="0"/>
          </a:p>
          <a:p>
            <a:pPr marL="114300" indent="0">
              <a:buNone/>
            </a:pPr>
            <a:r>
              <a:rPr lang="en-GB" sz="800" dirty="0"/>
              <a:t>Green, P (2022) ‘Safeguarding children in England’. </a:t>
            </a:r>
            <a:r>
              <a:rPr lang="en-GB" sz="800" i="1" dirty="0"/>
              <a:t>bmj</a:t>
            </a:r>
            <a:r>
              <a:rPr lang="en-GB" sz="800" dirty="0"/>
              <a:t>, </a:t>
            </a:r>
            <a:r>
              <a:rPr lang="en-GB" sz="800" i="1" dirty="0"/>
              <a:t>378</a:t>
            </a:r>
            <a:r>
              <a:rPr lang="en-GB" sz="800" dirty="0"/>
              <a:t>. Online Available at:  </a:t>
            </a:r>
            <a:r>
              <a:rPr lang="en-GB" sz="800" u="sng" dirty="0">
                <a:hlinkClick r:id="rId6"/>
              </a:rPr>
              <a:t>https://www.bmj.com/content/378/bmj.o1760.full</a:t>
            </a:r>
            <a:r>
              <a:rPr lang="en-GB" sz="800" dirty="0"/>
              <a:t>. Last Accessed on: 2</a:t>
            </a:r>
            <a:r>
              <a:rPr lang="en-GB" sz="800" baseline="30000" dirty="0"/>
              <a:t>nd</a:t>
            </a:r>
            <a:r>
              <a:rPr lang="en-GB" sz="800" dirty="0"/>
              <a:t> February 2026. </a:t>
            </a:r>
            <a:endParaRPr lang="en-IN" sz="800" dirty="0"/>
          </a:p>
          <a:p>
            <a:pPr marL="114300" indent="0">
              <a:buNone/>
            </a:pPr>
            <a:r>
              <a:rPr lang="en-GB" sz="800" dirty="0"/>
              <a:t>Holmes, E.K., Thomas, C.R. and Allen, S (2025) ‘Maternal gatekeeping and father-child relationships’. In </a:t>
            </a:r>
            <a:r>
              <a:rPr lang="en-GB" sz="800" i="1" dirty="0"/>
              <a:t>Parental gatekeeping</a:t>
            </a:r>
            <a:r>
              <a:rPr lang="en-GB" sz="800" dirty="0"/>
              <a:t> (pp. 122-148). Routledge. Online Available at:  </a:t>
            </a:r>
            <a:r>
              <a:rPr lang="en-GB" sz="800" u="sng" dirty="0">
                <a:hlinkClick r:id="rId7"/>
              </a:rPr>
              <a:t>https://www.taylorfrancis.com/chapters/edit/10.4324/9781003035077-5/maternal-gatekeeping-father-child-relationships-erin-holmes-clare-thomas-sarah-allen</a:t>
            </a:r>
            <a:r>
              <a:rPr lang="en-GB" sz="800" dirty="0"/>
              <a:t>. Last Accessed on: 2</a:t>
            </a:r>
            <a:r>
              <a:rPr lang="en-GB" sz="800" baseline="30000" dirty="0"/>
              <a:t>nd</a:t>
            </a:r>
            <a:r>
              <a:rPr lang="en-GB" sz="800" dirty="0"/>
              <a:t> February 2026. </a:t>
            </a:r>
            <a:endParaRPr lang="en-IN" sz="800" dirty="0"/>
          </a:p>
          <a:p>
            <a:pPr marL="114300" indent="0">
              <a:buNone/>
            </a:pPr>
            <a:r>
              <a:rPr lang="en-GB" sz="800" dirty="0"/>
              <a:t>Hudson-Allez, G. ed (2025) ‘</a:t>
            </a:r>
            <a:r>
              <a:rPr lang="en-GB" sz="800" i="1" dirty="0"/>
              <a:t>A Practitioner’s Guide to Working with Sexual Offenders, Families, and Victims: Demystifying Sexual Offences’</a:t>
            </a:r>
            <a:r>
              <a:rPr lang="en-GB" sz="800" dirty="0"/>
              <a:t>. Taylor &amp; Francis. Online Available at:  </a:t>
            </a:r>
            <a:r>
              <a:rPr lang="en-GB" sz="800" u="sng" dirty="0">
                <a:hlinkClick r:id="rId8"/>
              </a:rPr>
              <a:t>https://books.google.com/books?hl=en&amp;lr=&amp;id=aExTEQAAQBAJ&amp;oi=fnd&amp;pg=PA2002&amp;dq=Crown+Prosecution+Service+(2023)+Child+Abuse+(Non-Sexual)+%E2%80%93+Prosecution+Guidance.+&amp;ots=ZLAY0Kd6RW&amp;sig=dOH-QlFQkyFrvFs9mhTissJdlaM</a:t>
            </a:r>
            <a:r>
              <a:rPr lang="en-GB" sz="800" dirty="0"/>
              <a:t>. Last Accessed on: 2</a:t>
            </a:r>
            <a:r>
              <a:rPr lang="en-GB" sz="800" baseline="30000" dirty="0"/>
              <a:t>nd</a:t>
            </a:r>
            <a:r>
              <a:rPr lang="en-GB" sz="800" dirty="0"/>
              <a:t> February 2026. </a:t>
            </a:r>
            <a:endParaRPr lang="en-IN" sz="800" dirty="0"/>
          </a:p>
          <a:p>
            <a:pPr marL="114300" indent="0">
              <a:buNone/>
            </a:pPr>
            <a:r>
              <a:rPr lang="en-IN" sz="800" dirty="0"/>
              <a:t>Jude, N. and Zaranyika, L (2025)  ‘Equalities and trials in CSC. </a:t>
            </a:r>
            <a:r>
              <a:rPr lang="en-IN" sz="800" i="1" dirty="0"/>
              <a:t>Experimental Methods and Children's Social Care: The Contribution of Randomised Controlled Trials’</a:t>
            </a:r>
            <a:r>
              <a:rPr lang="en-IN" sz="800" dirty="0"/>
              <a:t>, p.189. </a:t>
            </a:r>
            <a:r>
              <a:rPr lang="en-GB" sz="800" dirty="0"/>
              <a:t>Online Available at:  </a:t>
            </a:r>
            <a:r>
              <a:rPr lang="en-IN" sz="800" u="sng" dirty="0">
                <a:hlinkClick r:id="rId9"/>
              </a:rPr>
              <a:t>https://books.google.com/books?hl=en&amp;lr=&amp;id=X7yREQAAQBAJ&amp;oi=fnd&amp;pg=PA189&amp;dq=to+Children%E2%80%99s+Social+Care+(CSC)+&amp;ots=-rfZ4ydzhN&amp;sig=AZAxPM2V7XEzqUiowjaSGCtpgYk</a:t>
            </a:r>
            <a:r>
              <a:rPr lang="en-IN" sz="800" dirty="0"/>
              <a:t>. </a:t>
            </a:r>
            <a:r>
              <a:rPr lang="en-GB" sz="800" dirty="0"/>
              <a:t>Last Accessed on: 2</a:t>
            </a:r>
            <a:r>
              <a:rPr lang="en-GB" sz="800" baseline="30000" dirty="0"/>
              <a:t>nd</a:t>
            </a:r>
            <a:r>
              <a:rPr lang="en-GB" sz="800" dirty="0"/>
              <a:t> February 2026. </a:t>
            </a:r>
            <a:endParaRPr lang="en-IN" sz="800" dirty="0"/>
          </a:p>
          <a:p>
            <a:pPr marL="114300" indent="0">
              <a:buNone/>
            </a:pPr>
            <a:r>
              <a:rPr lang="en-GB" sz="800" dirty="0"/>
              <a:t>Karsna, K. and Bromley, P (2024) ‘Child sexual abuse in 2022/23: trends in official data’. </a:t>
            </a:r>
            <a:r>
              <a:rPr lang="en-GB" sz="800" i="1" dirty="0"/>
              <a:t>available at: Link to the cited article. </a:t>
            </a:r>
            <a:r>
              <a:rPr lang="en-GB" sz="800" dirty="0"/>
              <a:t>Online Available at:  </a:t>
            </a:r>
            <a:r>
              <a:rPr lang="en-GB" sz="800" u="sng" dirty="0">
                <a:hlinkClick r:id="rId10"/>
              </a:rPr>
              <a:t>https://www.csacentre.org.uk/app/uploads/2024/02/Trends-in-Offical-Data-2022-23-FINAL.pdf</a:t>
            </a:r>
            <a:r>
              <a:rPr lang="en-GB" sz="800" dirty="0"/>
              <a:t>. Last Accessed on: 2</a:t>
            </a:r>
            <a:r>
              <a:rPr lang="en-GB" sz="800" baseline="30000" dirty="0"/>
              <a:t>nd</a:t>
            </a:r>
            <a:r>
              <a:rPr lang="en-GB" sz="800" dirty="0"/>
              <a:t> February 2026. </a:t>
            </a:r>
            <a:endParaRPr lang="en-IN" sz="800" dirty="0"/>
          </a:p>
          <a:p>
            <a:pPr marL="114300" indent="0">
              <a:buNone/>
            </a:pPr>
            <a:r>
              <a:rPr lang="en-GB" sz="800" dirty="0"/>
              <a:t>Lamb, M.E., Hershkowitz, I. and Pipe, M.E. eds (2025) ‘</a:t>
            </a:r>
            <a:r>
              <a:rPr lang="en-GB" sz="800" i="1" dirty="0"/>
              <a:t>Child Sexual Abuse: Why Children Disclose or Deny Being Abused’</a:t>
            </a:r>
            <a:r>
              <a:rPr lang="en-GB" sz="800" dirty="0"/>
              <a:t>. Taylor &amp; Francis. Online Available at:   </a:t>
            </a:r>
            <a:r>
              <a:rPr lang="en-GB" sz="800" u="sng" dirty="0">
                <a:hlinkClick r:id="rId11"/>
              </a:rPr>
              <a:t>https://books.google.com/books?hl=en&amp;lr=&amp;id=sENiEQAAQBAJ&amp;oi=fnd&amp;pg=PA1975&amp;dq=child+neglect+children+articulate+suffering+retracted+allegations&amp;ots=FIwstWOwtL&amp;sig=8-T3jXEfzFSr9xCwBgDiLed5CH8</a:t>
            </a:r>
            <a:r>
              <a:rPr lang="en-GB" sz="800" dirty="0"/>
              <a:t>. Last Accessed on: 2</a:t>
            </a:r>
            <a:r>
              <a:rPr lang="en-GB" sz="800" baseline="30000" dirty="0"/>
              <a:t>nd</a:t>
            </a:r>
            <a:r>
              <a:rPr lang="en-GB" sz="800" dirty="0"/>
              <a:t> February 2026. </a:t>
            </a:r>
            <a:endParaRPr lang="en-IN" sz="800" dirty="0"/>
          </a:p>
          <a:p>
            <a:pPr marL="114300" indent="0">
              <a:buNone/>
            </a:pPr>
            <a:r>
              <a:rPr lang="en-GB" sz="800" dirty="0"/>
              <a:t>McArevey, C. and Hayward, M (2023) ‘Is routine screening for child neglect the way forward?’. </a:t>
            </a:r>
            <a:r>
              <a:rPr lang="en-GB" sz="800" i="1" dirty="0"/>
              <a:t>British journal of child health</a:t>
            </a:r>
            <a:r>
              <a:rPr lang="en-GB" sz="800" dirty="0"/>
              <a:t>, </a:t>
            </a:r>
            <a:r>
              <a:rPr lang="en-GB" sz="800" i="1" dirty="0"/>
              <a:t>4</a:t>
            </a:r>
            <a:r>
              <a:rPr lang="en-GB" sz="800" dirty="0"/>
              <a:t>(3), pp.130-136. Online Available at:  </a:t>
            </a:r>
            <a:r>
              <a:rPr lang="en-GB" sz="800" u="sng" dirty="0">
                <a:hlinkClick r:id="rId12"/>
              </a:rPr>
              <a:t>https://www.magonlinelibrary.com/doi/abs/10.12968/chhe.2023.4.3.130</a:t>
            </a:r>
            <a:r>
              <a:rPr lang="en-GB" sz="800" dirty="0"/>
              <a:t>. Last Accessed on: 2</a:t>
            </a:r>
            <a:r>
              <a:rPr lang="en-GB" sz="800" baseline="30000" dirty="0"/>
              <a:t>nd</a:t>
            </a:r>
            <a:r>
              <a:rPr lang="en-GB" sz="800" dirty="0"/>
              <a:t> February 2026. </a:t>
            </a:r>
            <a:endParaRPr lang="en-IN" sz="800" dirty="0"/>
          </a:p>
          <a:p>
            <a:pPr marL="114300" indent="0">
              <a:buNone/>
            </a:pPr>
            <a:r>
              <a:rPr lang="en-GB" sz="800" dirty="0"/>
              <a:t>Murphy, C (2025) ‘The protection of children in England. In </a:t>
            </a:r>
            <a:r>
              <a:rPr lang="en-GB" sz="800" i="1" dirty="0"/>
              <a:t>Research Handbook on Social Work and Societies’</a:t>
            </a:r>
            <a:r>
              <a:rPr lang="en-GB" sz="800" dirty="0"/>
              <a:t> (pp. 171-188). Edward Elgar Publishing. Online Available at:  </a:t>
            </a:r>
            <a:r>
              <a:rPr lang="en-GB" sz="800" u="sng" dirty="0">
                <a:hlinkClick r:id="rId13"/>
              </a:rPr>
              <a:t>https://www.elgaronline.com/abstract/book/9781035329274/chapter15.xml</a:t>
            </a:r>
            <a:r>
              <a:rPr lang="en-GB" sz="800" dirty="0"/>
              <a:t>. Last Accessed on: 2</a:t>
            </a:r>
            <a:r>
              <a:rPr lang="en-GB" sz="800" baseline="30000" dirty="0"/>
              <a:t>nd</a:t>
            </a:r>
            <a:r>
              <a:rPr lang="en-GB" sz="800" dirty="0"/>
              <a:t> February 2026. </a:t>
            </a:r>
            <a:endParaRPr lang="en-IN" sz="800" dirty="0"/>
          </a:p>
          <a:p>
            <a:pPr marL="114300" indent="0">
              <a:buNone/>
            </a:pPr>
            <a:r>
              <a:rPr lang="en-GB" sz="800" dirty="0"/>
              <a:t>O'Keefe, R (2024) ‘Case recording in child protection: An exploration of the evidence base and good practice’. </a:t>
            </a:r>
            <a:r>
              <a:rPr lang="en-GB" sz="800" i="1" dirty="0"/>
              <a:t>Child Abuse Review</a:t>
            </a:r>
            <a:r>
              <a:rPr lang="en-GB" sz="800" dirty="0"/>
              <a:t>, </a:t>
            </a:r>
            <a:r>
              <a:rPr lang="en-GB" sz="800" i="1" dirty="0"/>
              <a:t>33</a:t>
            </a:r>
            <a:r>
              <a:rPr lang="en-GB" sz="800" dirty="0"/>
              <a:t>(4), p.e2894. Online Available at:  </a:t>
            </a:r>
            <a:r>
              <a:rPr lang="en-GB" sz="800" u="sng" dirty="0">
                <a:hlinkClick r:id="rId14"/>
              </a:rPr>
              <a:t>https://eprints.leedsbeckett.ac.uk/id/eprint/11067/1/CaseRecordingInChildProtectionAnExplorationOfTheEvidenceBaseAndGoodPracticeAM-OKEEFE.pdf</a:t>
            </a:r>
            <a:r>
              <a:rPr lang="en-GB" sz="800" dirty="0"/>
              <a:t>. Last Accessed on: 2</a:t>
            </a:r>
            <a:r>
              <a:rPr lang="en-GB" sz="800" baseline="30000" dirty="0"/>
              <a:t>nd</a:t>
            </a:r>
            <a:r>
              <a:rPr lang="en-GB" sz="800" dirty="0"/>
              <a:t> February 2026. </a:t>
            </a:r>
            <a:endParaRPr lang="en-IN" sz="800" dirty="0"/>
          </a:p>
          <a:p>
            <a:pPr marL="114300" indent="0">
              <a:buNone/>
            </a:pPr>
            <a:r>
              <a:rPr lang="en-GB" sz="800" dirty="0"/>
              <a:t>Powell, M.A., Graham, A., Canosa, A., Anderson, D., Moore, T., Robinson, S., Thomas, N.P. and Taylor, N (2020) ‘Child safety in policy: Who is being kept safe and from what?’. </a:t>
            </a:r>
            <a:r>
              <a:rPr lang="en-GB" sz="800" i="1" dirty="0"/>
              <a:t>Social Policy &amp; Administration</a:t>
            </a:r>
            <a:r>
              <a:rPr lang="en-GB" sz="800" dirty="0"/>
              <a:t>, </a:t>
            </a:r>
            <a:r>
              <a:rPr lang="en-GB" sz="800" i="1" dirty="0"/>
              <a:t>54</a:t>
            </a:r>
            <a:r>
              <a:rPr lang="en-GB" sz="800" dirty="0"/>
              <a:t>(7), pp.1160-1178. Online Available at:  </a:t>
            </a:r>
            <a:r>
              <a:rPr lang="en-GB" sz="800" u="sng" dirty="0">
                <a:hlinkClick r:id="rId15"/>
              </a:rPr>
              <a:t>https://onlinelibrary.wiley.com/doi/abs/10.1111/spol.12591</a:t>
            </a:r>
            <a:r>
              <a:rPr lang="en-GB" sz="800" dirty="0"/>
              <a:t>. Last Accessed on: 2</a:t>
            </a:r>
            <a:r>
              <a:rPr lang="en-GB" sz="800" baseline="30000" dirty="0"/>
              <a:t>nd</a:t>
            </a:r>
            <a:r>
              <a:rPr lang="en-GB" sz="800" dirty="0"/>
              <a:t> February 2026. </a:t>
            </a:r>
            <a:endParaRPr lang="en-IN" sz="800" dirty="0"/>
          </a:p>
          <a:p>
            <a:pPr marL="114300" indent="0">
              <a:buNone/>
            </a:pPr>
            <a:r>
              <a:rPr lang="en-GB" sz="800" dirty="0"/>
              <a:t>Sixsmith, A (2025) ‘</a:t>
            </a:r>
            <a:r>
              <a:rPr lang="en-GB" sz="800" i="1" dirty="0"/>
              <a:t>Capacity, Culpability and Children: Rethinking the Presumption embodied in Section 50 of the Children and Young Persons Act 1933’</a:t>
            </a:r>
            <a:r>
              <a:rPr lang="en-GB" sz="800" dirty="0"/>
              <a:t> (Doctoral dissertation, The University of Sunderland). Online Available at:  </a:t>
            </a:r>
            <a:r>
              <a:rPr lang="en-GB" sz="800" u="sng" dirty="0">
                <a:hlinkClick r:id="rId16"/>
              </a:rPr>
              <a:t>https://sure.sunderland.ac.uk/id/eprint/19026</a:t>
            </a:r>
            <a:r>
              <a:rPr lang="en-GB" sz="800" dirty="0"/>
              <a:t>. Last Accessed on: 2</a:t>
            </a:r>
            <a:r>
              <a:rPr lang="en-GB" sz="800" baseline="30000" dirty="0"/>
              <a:t>nd</a:t>
            </a:r>
            <a:r>
              <a:rPr lang="en-GB" sz="800" dirty="0"/>
              <a:t> February 2026. </a:t>
            </a:r>
            <a:endParaRPr lang="en-IN" sz="800" dirty="0"/>
          </a:p>
          <a:p>
            <a:pPr marL="114300" indent="0">
              <a:buNone/>
            </a:pPr>
            <a:r>
              <a:rPr lang="en-GB" sz="800" dirty="0"/>
              <a:t>Wager, N (2024) ‘Policing Child Sexual Abuse: Understanding and Negotiating the Complexities of Disclosures’. In </a:t>
            </a:r>
            <a:r>
              <a:rPr lang="en-GB" sz="800" i="1" dirty="0"/>
              <a:t>Policing Public Protection: A Companion Guide</a:t>
            </a:r>
            <a:r>
              <a:rPr lang="en-GB" sz="800" dirty="0"/>
              <a:t> (pp. 235-266). Cham: Springer Nature Switzerland. Online Available at:  </a:t>
            </a:r>
            <a:r>
              <a:rPr lang="en-GB" sz="800" u="sng" dirty="0">
                <a:hlinkClick r:id="rId17"/>
              </a:rPr>
              <a:t>https://link.springer.com/chapter/10.1007/978-3-031-74504-1_9</a:t>
            </a:r>
            <a:r>
              <a:rPr lang="en-GB" sz="800" dirty="0"/>
              <a:t>. Last Accessed on: 2</a:t>
            </a:r>
            <a:r>
              <a:rPr lang="en-GB" sz="800" baseline="30000" dirty="0"/>
              <a:t>nd</a:t>
            </a:r>
            <a:r>
              <a:rPr lang="en-GB" sz="800" dirty="0"/>
              <a:t> February 2026. </a:t>
            </a:r>
            <a:endParaRPr lang="en-IN" sz="800" dirty="0"/>
          </a:p>
          <a:p>
            <a:pPr marL="114300" indent="0">
              <a:buNone/>
            </a:pPr>
            <a:r>
              <a:rPr lang="en-GB" sz="800" dirty="0"/>
              <a:t>Wilson, S., Cowan, T., Flynn, J. and Heaslip, V (2025) ‘Child Protection and Safeguarding. In </a:t>
            </a:r>
            <a:r>
              <a:rPr lang="en-GB" sz="800" i="1" dirty="0"/>
              <a:t>Needs of Children and Young People Living with Complex Mental Health Difficulties: Why it’s Everyone’s Business’</a:t>
            </a:r>
            <a:r>
              <a:rPr lang="en-GB" sz="800" dirty="0"/>
              <a:t> (pp. 139-156). Cham: Springer Nature Switzerland. Online Available at:   </a:t>
            </a:r>
            <a:r>
              <a:rPr lang="en-GB" sz="800" u="sng" dirty="0">
                <a:hlinkClick r:id="rId18"/>
              </a:rPr>
              <a:t>https://link.springer.com/chapter/10.1007/978-3-031-84532-1_8</a:t>
            </a:r>
            <a:r>
              <a:rPr lang="en-GB" sz="800" u="sng" dirty="0"/>
              <a:t>. </a:t>
            </a:r>
            <a:r>
              <a:rPr lang="en-GB" sz="800" dirty="0"/>
              <a:t>Last Accessed on: 2</a:t>
            </a:r>
            <a:r>
              <a:rPr lang="en-GB" sz="800" baseline="30000" dirty="0"/>
              <a:t>nd</a:t>
            </a:r>
            <a:r>
              <a:rPr lang="en-GB" sz="800" dirty="0"/>
              <a:t> February 2026. </a:t>
            </a:r>
            <a:endParaRPr lang="en-IN" sz="800" dirty="0"/>
          </a:p>
          <a:p>
            <a:pPr marL="114300" indent="0">
              <a:buNone/>
            </a:pPr>
            <a:endParaRPr lang="en-IN" sz="800" dirty="0"/>
          </a:p>
        </p:txBody>
      </p:sp>
    </p:spTree>
    <p:extLst>
      <p:ext uri="{BB962C8B-B14F-4D97-AF65-F5344CB8AC3E}">
        <p14:creationId xmlns:p14="http://schemas.microsoft.com/office/powerpoint/2010/main" val="6286192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djacency">
  <a:themeElements>
    <a:clrScheme name="Adjacency">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djacency">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schemeClr>
            </a:gs>
            <a:gs pos="75000">
              <a:schemeClr val="phClr">
                <a:shade val="100000"/>
                <a:satMod val="115000"/>
              </a:schemeClr>
            </a:gs>
            <a:gs pos="100000">
              <a:schemeClr val="phClr">
                <a:shade val="70000"/>
                <a:satMod val="130000"/>
              </a:schemeClr>
            </a:gs>
          </a:gsLst>
          <a:path path="circle">
            <a:fillToRect l="20000" t="50000" r="100000" b="50000"/>
          </a:path>
        </a:gradFill>
        <a:blipFill rotWithShape="1">
          <a:blip xmlns:r="http://schemas.openxmlformats.org/officeDocument/2006/relationships" r:embed="rId1">
            <a:duotone>
              <a:schemeClr val="phClr">
                <a:tint val="97000"/>
              </a:schemeClr>
              <a:schemeClr val="phClr">
                <a:shade val="96000"/>
              </a:schemeClr>
            </a:duotone>
          </a:blip>
          <a:tile tx="0" ty="0" sx="32000" sy="32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Adjacency</Template>
  <TotalTime>0</TotalTime>
  <Words>3725</Words>
  <Application>Microsoft Office PowerPoint</Application>
  <PresentationFormat>On-screen Show (4:3)</PresentationFormat>
  <Paragraphs>81</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Cambria</vt:lpstr>
      <vt:lpstr>Adjacency</vt:lpstr>
      <vt:lpstr>BMHP5021 BSc Health and Social Care Protecting and Supporting Families in Health and Care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2026-02-04T10:20:49Z</dcterms:created>
  <dcterms:modified xsi:type="dcterms:W3CDTF">2026-02-08T14:27:21Z</dcterms:modified>
</cp:coreProperties>
</file>