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213" dt="2026-10-19T16:40:21.8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Uzma Muhammad (2406912)" userId="S::2406912@student.uwtsd.ac.uk::5e6b4c64-a145-4ed6-abdc-1faec29b32cc" providerId="AD" clId="Web-{00000000-0000-0000-0000-000000000000}"/>
    <pc:docChg chg="modSld">
      <pc:chgData name="Uzma Muhammad (2406912)" userId="S::2406912@student.uwtsd.ac.uk::5e6b4c64-a145-4ed6-abdc-1faec29b32cc" providerId="AD" clId="Web-{00000000-0000-0000-0000-000000000000}" dt="2026-10-19T16:40:21.889" v="105" actId="20577"/>
      <pc:docMkLst>
        <pc:docMk/>
      </pc:docMkLst>
      <pc:sldChg chg="modSp">
        <pc:chgData name="Uzma Muhammad (2406912)" userId="S::2406912@student.uwtsd.ac.uk::5e6b4c64-a145-4ed6-abdc-1faec29b32cc" providerId="AD" clId="Web-{00000000-0000-0000-0000-000000000000}" dt="2026-10-19T16:36:30.301" v="98" actId="20577"/>
        <pc:sldMkLst>
          <pc:docMk/>
          <pc:sldMk cId="0" sldId="256"/>
        </pc:sldMkLst>
        <pc:spChg chg="mod">
          <ac:chgData name="Uzma Muhammad (2406912)" userId="S::2406912@student.uwtsd.ac.uk::5e6b4c64-a145-4ed6-abdc-1faec29b32cc" providerId="AD" clId="Web-{00000000-0000-0000-0000-000000000000}" dt="2026-10-19T16:36:30.301" v="98" actId="20577"/>
          <ac:spMkLst>
            <pc:docMk/>
            <pc:sldMk cId="0" sldId="256"/>
            <ac:spMk id="6" creationId="{00000000-0000-0000-0000-000000000000}"/>
          </ac:spMkLst>
        </pc:spChg>
      </pc:sldChg>
      <pc:sldChg chg="modSp">
        <pc:chgData name="Uzma Muhammad (2406912)" userId="S::2406912@student.uwtsd.ac.uk::5e6b4c64-a145-4ed6-abdc-1faec29b32cc" providerId="AD" clId="Web-{00000000-0000-0000-0000-000000000000}" dt="2026-10-19T16:39:13.402" v="100" actId="20577"/>
        <pc:sldMkLst>
          <pc:docMk/>
          <pc:sldMk cId="0" sldId="257"/>
        </pc:sldMkLst>
        <pc:spChg chg="mod">
          <ac:chgData name="Uzma Muhammad (2406912)" userId="S::2406912@student.uwtsd.ac.uk::5e6b4c64-a145-4ed6-abdc-1faec29b32cc" providerId="AD" clId="Web-{00000000-0000-0000-0000-000000000000}" dt="2026-10-19T16:39:13.402" v="100" actId="20577"/>
          <ac:spMkLst>
            <pc:docMk/>
            <pc:sldMk cId="0" sldId="257"/>
            <ac:spMk id="23" creationId="{00000000-0000-0000-0000-000000000000}"/>
          </ac:spMkLst>
        </pc:spChg>
      </pc:sldChg>
      <pc:sldChg chg="modSp">
        <pc:chgData name="Uzma Muhammad (2406912)" userId="S::2406912@student.uwtsd.ac.uk::5e6b4c64-a145-4ed6-abdc-1faec29b32cc" providerId="AD" clId="Web-{00000000-0000-0000-0000-000000000000}" dt="2026-10-19T16:40:21.889" v="105" actId="20577"/>
        <pc:sldMkLst>
          <pc:docMk/>
          <pc:sldMk cId="0" sldId="258"/>
        </pc:sldMkLst>
        <pc:spChg chg="mod">
          <ac:chgData name="Uzma Muhammad (2406912)" userId="S::2406912@student.uwtsd.ac.uk::5e6b4c64-a145-4ed6-abdc-1faec29b32cc" providerId="AD" clId="Web-{00000000-0000-0000-0000-000000000000}" dt="2026-10-19T16:40:21.889" v="105" actId="20577"/>
          <ac:spMkLst>
            <pc:docMk/>
            <pc:sldMk cId="0" sldId="258"/>
            <ac:spMk id="29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1DF52C-93F2-4DC7-8044-A8C2D485A410}" type="datetimeFigureOut">
              <a:rPr lang="en-US" smtClean="0"/>
              <a:t>10/19/2026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AB3FEF-5F8F-40B3-BE97-85708B085D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98332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FRONT: Explain historical context, ICD-11 6B20, obsessions versus compulsions, distress/impairment, and limitations of cognitive/</a:t>
            </a:r>
            <a:r>
              <a:rPr err="1"/>
              <a:t>behavioural</a:t>
            </a:r>
            <a:r>
              <a:t> models.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BACK: Explain NICE CG31 and 2019 surveillance review, ERP/CBT, SSRI options, research limitations, stigma/inequality, recommendations and conclusion.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AB3FEF-5F8F-40B3-BE97-85708B085D8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18753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pubmed.ncbi.nlm.nih.gov/10402695/" TargetMode="External"/><Relationship Id="rId13" Type="http://schemas.openxmlformats.org/officeDocument/2006/relationships/hyperlink" Target="https://pmc.ncbi.nlm.nih.gov/articles/PMC8260628/" TargetMode="External"/><Relationship Id="rId3" Type="http://schemas.openxmlformats.org/officeDocument/2006/relationships/hyperlink" Target="https://www.ncbi.nlm.nih.gov/books/NBK551808/" TargetMode="External"/><Relationship Id="rId7" Type="http://schemas.openxmlformats.org/officeDocument/2006/relationships/hyperlink" Target="https://pubmed.ncbi.nlm.nih.gov/33618297/" TargetMode="External"/><Relationship Id="rId12" Type="http://schemas.openxmlformats.org/officeDocument/2006/relationships/hyperlink" Target="https://heritagecalling.com/2016/05/11/englands-lost-asylums/" TargetMode="External"/><Relationship Id="rId2" Type="http://schemas.openxmlformats.org/officeDocument/2006/relationships/notesSlide" Target="../notesSlides/notesSlide3.xml"/><Relationship Id="rId16" Type="http://schemas.openxmlformats.org/officeDocument/2006/relationships/hyperlink" Target="https://integrativepsychiatryofamerica.com/integrative-ocd-treatment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pubmed.ncbi.nlm.nih.gov/9299799/" TargetMode="External"/><Relationship Id="rId11" Type="http://schemas.openxmlformats.org/officeDocument/2006/relationships/hyperlink" Target="https://www.who.int/publications/i/item/9789240077263" TargetMode="External"/><Relationship Id="rId5" Type="http://schemas.openxmlformats.org/officeDocument/2006/relationships/hyperlink" Target="https://syllabus.pirate.care/_preview/library/Roy%20Porter/Madness_%20A%20Brief%20History%20%28382%29/Madness_%20A%20Brief%20History%20-%20Roy%20Porter.pdf" TargetMode="External"/><Relationship Id="rId15" Type="http://schemas.openxmlformats.org/officeDocument/2006/relationships/hyperlink" Target="https://medium.com/@sumanriaz550/mental-health-c19fea32cae0" TargetMode="External"/><Relationship Id="rId10" Type="http://schemas.openxmlformats.org/officeDocument/2006/relationships/hyperlink" Target="https://pubmed.ncbi.nlm.nih.gov/31371720/" TargetMode="External"/><Relationship Id="rId4" Type="http://schemas.openxmlformats.org/officeDocument/2006/relationships/hyperlink" Target="https://www.nice.org.uk/guidance/cg31" TargetMode="External"/><Relationship Id="rId9" Type="http://schemas.openxmlformats.org/officeDocument/2006/relationships/hyperlink" Target="https://pubmed.ncbi.nlm.nih.gov/36179591/" TargetMode="External"/><Relationship Id="rId14" Type="http://schemas.openxmlformats.org/officeDocument/2006/relationships/hyperlink" Target="https://www.danacolthart.com/blog/what-is-the-difference-between-i-cbt-and-erp-when-treating-ocd-ocd-therapy-in-englewood-bergen-county-nj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82B4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58368" y="928995"/>
            <a:ext cx="7040880" cy="320040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 algn="l">
              <a:spcAft>
                <a:spcPts val="100"/>
              </a:spcAft>
              <a:defRPr sz="1500" b="1">
                <a:solidFill>
                  <a:srgbClr val="B5DDE0"/>
                </a:solidFill>
                <a:latin typeface="Aptos"/>
              </a:defRPr>
            </a:pPr>
            <a:r>
              <a:t>BMHP6029  |  COMPONENT 1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833443"/>
            <a:ext cx="10582564" cy="510909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spcAft>
                <a:spcPts val="100"/>
              </a:spcAft>
              <a:defRPr sz="3000" b="1">
                <a:solidFill>
                  <a:srgbClr val="FFFFFF"/>
                </a:solidFill>
                <a:latin typeface="Aptos"/>
              </a:defRPr>
            </a:pPr>
            <a:r>
              <a:t>Obsessive-Compulsive</a:t>
            </a:r>
            <a:r>
              <a:rPr lang="en-US"/>
              <a:t> </a:t>
            </a:r>
            <a:r>
              <a:t>Disorder (OCD</a:t>
            </a:r>
            <a:r>
              <a:rPr lang="en-US"/>
              <a:t> (</a:t>
            </a:r>
            <a:r>
              <a:rPr lang="en-US" sz="3200" b="1"/>
              <a:t>ICD-11: 6B20)</a:t>
            </a:r>
            <a:r>
              <a:t>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85800" y="3128707"/>
            <a:ext cx="9508787" cy="298543"/>
          </a:xfrm>
          <a:prstGeom prst="rect">
            <a:avLst/>
          </a:prstGeom>
          <a:noFill/>
        </p:spPr>
        <p:txBody>
          <a:bodyPr wrap="square" lIns="18288" tIns="18288" rIns="18288" bIns="18288">
            <a:spAutoFit/>
          </a:bodyPr>
          <a:lstStyle/>
          <a:p>
            <a:pPr algn="l">
              <a:spcAft>
                <a:spcPts val="100"/>
              </a:spcAft>
              <a:defRPr sz="1700" b="0">
                <a:solidFill>
                  <a:srgbClr val="E6F0F2"/>
                </a:solidFill>
                <a:latin typeface="Aptos"/>
              </a:defRPr>
            </a:pPr>
            <a:r>
              <a:t>From historical explanations to ICD-11 classification and evidence-informed care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85800" y="4129395"/>
            <a:ext cx="6903720" cy="1050031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>
              <a:spcAft>
                <a:spcPts val="100"/>
              </a:spcAft>
              <a:defRPr sz="1250" b="0">
                <a:solidFill>
                  <a:srgbClr val="FFFFFF"/>
                </a:solidFill>
                <a:latin typeface="Aptos"/>
              </a:defRPr>
            </a:pPr>
            <a:endParaRPr/>
          </a:p>
          <a:p>
            <a:pPr>
              <a:spcAft>
                <a:spcPts val="100"/>
              </a:spcAft>
              <a:defRPr sz="1250" b="0">
                <a:solidFill>
                  <a:srgbClr val="FFFFFF"/>
                </a:solidFill>
                <a:latin typeface="Aptos"/>
              </a:defRPr>
            </a:pPr>
            <a:r>
              <a:t>Student name:</a:t>
            </a:r>
            <a:r>
              <a:rPr lang="en-US"/>
              <a:t>  Uzma Muhammad</a:t>
            </a:r>
          </a:p>
          <a:p>
            <a:pPr>
              <a:spcAft>
                <a:spcPts val="100"/>
              </a:spcAft>
              <a:defRPr sz="1250" b="0">
                <a:solidFill>
                  <a:srgbClr val="FFFFFF"/>
                </a:solidFill>
                <a:latin typeface="Aptos"/>
              </a:defRPr>
            </a:pPr>
            <a:r>
              <a:t>Student number:</a:t>
            </a:r>
            <a:r>
              <a:rPr lang="en-US"/>
              <a:t>  2406912</a:t>
            </a:r>
          </a:p>
          <a:p>
            <a:pPr>
              <a:spcAft>
                <a:spcPts val="100"/>
              </a:spcAft>
              <a:defRPr sz="1250" b="0">
                <a:solidFill>
                  <a:srgbClr val="FFFFFF"/>
                </a:solidFill>
                <a:latin typeface="Aptos"/>
              </a:defRPr>
            </a:pPr>
            <a:r>
              <a:rPr lang="en-US"/>
              <a:t>Module: Psychopathological Classifications &amp; Provisions</a:t>
            </a:r>
          </a:p>
          <a:p>
            <a:pPr>
              <a:spcAft>
                <a:spcPts val="100"/>
              </a:spcAft>
              <a:defRPr sz="1250" b="0">
                <a:solidFill>
                  <a:srgbClr val="FFFFFF"/>
                </a:solidFill>
                <a:latin typeface="Aptos"/>
              </a:defRPr>
            </a:pPr>
            <a:r>
              <a:rPr lang="en-US"/>
              <a:t>Lecturer: Neale Haddon</a:t>
            </a:r>
          </a:p>
        </p:txBody>
      </p:sp>
      <p:sp>
        <p:nvSpPr>
          <p:cNvPr id="21" name="Rectangle 20"/>
          <p:cNvSpPr/>
          <p:nvPr/>
        </p:nvSpPr>
        <p:spPr>
          <a:xfrm>
            <a:off x="283075" y="708660"/>
            <a:ext cx="164592" cy="5394960"/>
          </a:xfrm>
          <a:prstGeom prst="rect">
            <a:avLst/>
          </a:prstGeom>
          <a:solidFill>
            <a:srgbClr val="00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841248"/>
          </a:xfrm>
          <a:prstGeom prst="rect">
            <a:avLst/>
          </a:prstGeom>
          <a:solidFill>
            <a:srgbClr val="182B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274320" y="73152"/>
            <a:ext cx="10424160" cy="347472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spcAft>
                <a:spcPts val="100"/>
              </a:spcAft>
              <a:defRPr sz="2100" b="1">
                <a:solidFill>
                  <a:srgbClr val="FFFFFF"/>
                </a:solidFill>
                <a:latin typeface="Aptos"/>
              </a:defRPr>
            </a:pPr>
            <a:r>
              <a:t>OCD</a:t>
            </a:r>
            <a:r>
              <a:rPr lang="en-US" sz="2100" b="1"/>
              <a:t> (ICD-11: 6B20)</a:t>
            </a:r>
            <a:r>
              <a:t>: HOW HAVE CLASSIFICATION AND CARE CHANGED?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92608" y="457200"/>
            <a:ext cx="10698480" cy="169277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 algn="l">
              <a:spcAft>
                <a:spcPts val="100"/>
              </a:spcAft>
              <a:defRPr sz="980" b="0">
                <a:solidFill>
                  <a:srgbClr val="DEEBEF"/>
                </a:solidFill>
                <a:latin typeface="Aptos"/>
              </a:defRPr>
            </a:pPr>
            <a:r>
              <a:t>History, ICD-11 classification and explanatory models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320040" y="941832"/>
            <a:ext cx="11548872" cy="438912"/>
          </a:xfrm>
          <a:prstGeom prst="roundRect">
            <a:avLst/>
          </a:prstGeom>
          <a:solidFill>
            <a:srgbClr val="EEF6F7"/>
          </a:solidFill>
          <a:ln>
            <a:solidFill>
              <a:srgbClr val="C7E0E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457200" y="1024128"/>
            <a:ext cx="11247120" cy="265176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 algn="l">
              <a:spcAft>
                <a:spcPts val="100"/>
              </a:spcAft>
              <a:defRPr sz="1120" b="1">
                <a:solidFill>
                  <a:srgbClr val="182B44"/>
                </a:solidFill>
                <a:latin typeface="Aptos"/>
              </a:defRPr>
            </a:pPr>
            <a:r>
              <a:t>CENTRAL ARGUMENT | Care has moved towards evidence-informed treatment, but stigma, access barriers and cultural assumptions still shape outcomes.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320040" y="1508760"/>
            <a:ext cx="3730752" cy="2536767"/>
          </a:xfrm>
          <a:prstGeom prst="roundRect">
            <a:avLst/>
          </a:prstGeom>
          <a:solidFill>
            <a:srgbClr val="FFFFFF"/>
          </a:solidFill>
          <a:ln>
            <a:solidFill>
              <a:srgbClr val="DAE4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320040" y="1508760"/>
            <a:ext cx="68580" cy="2536767"/>
          </a:xfrm>
          <a:prstGeom prst="rect">
            <a:avLst/>
          </a:prstGeom>
          <a:solidFill>
            <a:srgbClr val="DCA4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448056" y="1563624"/>
            <a:ext cx="3529584" cy="292608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 algn="l">
              <a:spcAft>
                <a:spcPts val="100"/>
              </a:spcAft>
              <a:defRPr sz="1270" b="1">
                <a:solidFill>
                  <a:srgbClr val="182B44"/>
                </a:solidFill>
                <a:latin typeface="Aptos"/>
              </a:defRPr>
            </a:pPr>
            <a:r>
              <a:t>1 HISTORICAL UNDERSTANDINGS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48056" y="1883664"/>
            <a:ext cx="3529584" cy="1160446"/>
          </a:xfrm>
          <a:prstGeom prst="rect">
            <a:avLst/>
          </a:prstGeom>
          <a:noFill/>
        </p:spPr>
        <p:txBody>
          <a:bodyPr wrap="square" lIns="18288" tIns="18288" rIns="18288" bIns="18288">
            <a:spAutoFit/>
          </a:bodyPr>
          <a:lstStyle/>
          <a:p>
            <a:pPr marL="171450" indent="-171450" algn="just">
              <a:spcAft>
                <a:spcPts val="100"/>
              </a:spcAft>
              <a:buFont typeface="Arial" panose="020B0604020202020204" pitchFamily="34" charset="0"/>
              <a:buChar char="•"/>
              <a:defRPr sz="1019" b="0">
                <a:solidFill>
                  <a:srgbClr val="28323C"/>
                </a:solidFill>
                <a:latin typeface="Aptos"/>
              </a:defRPr>
            </a:pPr>
            <a:r>
              <a:rPr lang="en-US"/>
              <a:t>Previous theories had viewed suffering in terms of sin, possession or weakness, and the response could include ostracism, religion, and seclusion.</a:t>
            </a:r>
          </a:p>
          <a:p>
            <a:pPr marL="171450" indent="-171450" algn="just">
              <a:spcAft>
                <a:spcPts val="100"/>
              </a:spcAft>
              <a:buFont typeface="Arial" panose="020B0604020202020204" pitchFamily="34" charset="0"/>
              <a:buChar char="•"/>
              <a:defRPr sz="1019" b="0">
                <a:solidFill>
                  <a:srgbClr val="28323C"/>
                </a:solidFill>
                <a:latin typeface="Aptos"/>
              </a:defRPr>
            </a:pPr>
            <a:r>
              <a:rPr lang="en-US"/>
              <a:t>The Medical/Asylum theories offered new understandings, but possibly restricted individual liberties.</a:t>
            </a:r>
          </a:p>
          <a:p>
            <a:pPr marL="171450" indent="-171450" algn="just">
              <a:spcAft>
                <a:spcPts val="100"/>
              </a:spcAft>
              <a:buFont typeface="Arial" panose="020B0604020202020204" pitchFamily="34" charset="0"/>
              <a:buChar char="•"/>
              <a:defRPr sz="1019" b="0">
                <a:solidFill>
                  <a:srgbClr val="28323C"/>
                </a:solidFill>
                <a:latin typeface="Aptos"/>
              </a:defRPr>
            </a:pPr>
            <a:r>
              <a:rPr lang="en-US"/>
              <a:t>Criticism: The treatment was representative of the socio-political context of the time (Porter, 2003).</a:t>
            </a:r>
            <a:endParaRPr/>
          </a:p>
        </p:txBody>
      </p:sp>
      <p:sp>
        <p:nvSpPr>
          <p:cNvPr id="12" name="Rounded Rectangle 11"/>
          <p:cNvSpPr/>
          <p:nvPr/>
        </p:nvSpPr>
        <p:spPr>
          <a:xfrm>
            <a:off x="4224528" y="1508760"/>
            <a:ext cx="3730752" cy="2536767"/>
          </a:xfrm>
          <a:prstGeom prst="roundRect">
            <a:avLst/>
          </a:prstGeom>
          <a:solidFill>
            <a:srgbClr val="FFFFFF"/>
          </a:solidFill>
          <a:ln>
            <a:solidFill>
              <a:srgbClr val="DAE4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4224528" y="1508760"/>
            <a:ext cx="68580" cy="2536767"/>
          </a:xfrm>
          <a:prstGeom prst="rect">
            <a:avLst/>
          </a:prstGeom>
          <a:solidFill>
            <a:srgbClr val="0075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4352544" y="1563624"/>
            <a:ext cx="3529584" cy="292608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 algn="l">
              <a:spcAft>
                <a:spcPts val="100"/>
              </a:spcAft>
              <a:defRPr sz="1270" b="1">
                <a:solidFill>
                  <a:srgbClr val="182B44"/>
                </a:solidFill>
                <a:latin typeface="Aptos"/>
              </a:defRPr>
            </a:pPr>
            <a:r>
              <a:t>2 ICD-11 CLASSIFICATION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352544" y="1842080"/>
            <a:ext cx="1888236" cy="2258311"/>
          </a:xfrm>
          <a:prstGeom prst="rect">
            <a:avLst/>
          </a:prstGeom>
          <a:noFill/>
        </p:spPr>
        <p:txBody>
          <a:bodyPr wrap="square" lIns="18288" tIns="18288" rIns="18288" bIns="18288">
            <a:spAutoFit/>
          </a:bodyPr>
          <a:lstStyle/>
          <a:p>
            <a:pPr marL="171450" indent="-171450" algn="just">
              <a:spcAft>
                <a:spcPts val="100"/>
              </a:spcAft>
              <a:buFont typeface="Arial" panose="020B0604020202020204" pitchFamily="34" charset="0"/>
              <a:buChar char="•"/>
              <a:defRPr sz="1019" b="0">
                <a:solidFill>
                  <a:srgbClr val="28323C"/>
                </a:solidFill>
                <a:latin typeface="Aptos"/>
              </a:defRPr>
            </a:pPr>
            <a:r>
              <a:rPr lang="en-US"/>
              <a:t>OCD falls under category 6B20 of obsessive-compulsive and related disorders (WHO, 2024).</a:t>
            </a:r>
          </a:p>
          <a:p>
            <a:pPr marL="171450" indent="-171450" algn="just">
              <a:spcAft>
                <a:spcPts val="100"/>
              </a:spcAft>
              <a:buFont typeface="Arial" panose="020B0604020202020204" pitchFamily="34" charset="0"/>
              <a:buChar char="•"/>
              <a:defRPr sz="1019" b="0">
                <a:solidFill>
                  <a:srgbClr val="28323C"/>
                </a:solidFill>
                <a:latin typeface="Aptos"/>
              </a:defRPr>
            </a:pPr>
            <a:r>
              <a:rPr lang="en-US"/>
              <a:t>Obsession involves intrusive and unwanted thoughts, images, and impulses; compulsion involves repetition of behavior (WHO, 2024).</a:t>
            </a:r>
          </a:p>
          <a:p>
            <a:pPr marL="171450" indent="-171450" algn="just">
              <a:spcAft>
                <a:spcPts val="100"/>
              </a:spcAft>
              <a:buFont typeface="Arial" panose="020B0604020202020204" pitchFamily="34" charset="0"/>
              <a:buChar char="•"/>
              <a:defRPr sz="1019" b="0">
                <a:solidFill>
                  <a:srgbClr val="28323C"/>
                </a:solidFill>
                <a:latin typeface="Aptos"/>
              </a:defRPr>
            </a:pPr>
            <a:r>
              <a:rPr lang="en-US"/>
              <a:t>The condition is either time-consuming or highly distressing and impairing (WHO, 2024).</a:t>
            </a:r>
            <a:endParaRPr/>
          </a:p>
        </p:txBody>
      </p:sp>
      <p:sp>
        <p:nvSpPr>
          <p:cNvPr id="16" name="Rounded Rectangle 15"/>
          <p:cNvSpPr/>
          <p:nvPr/>
        </p:nvSpPr>
        <p:spPr>
          <a:xfrm>
            <a:off x="8129016" y="1508760"/>
            <a:ext cx="3730752" cy="2536767"/>
          </a:xfrm>
          <a:prstGeom prst="roundRect">
            <a:avLst/>
          </a:prstGeom>
          <a:solidFill>
            <a:srgbClr val="FFFFFF"/>
          </a:solidFill>
          <a:ln>
            <a:solidFill>
              <a:srgbClr val="DAE4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8129016" y="1508760"/>
            <a:ext cx="68580" cy="2536767"/>
          </a:xfrm>
          <a:prstGeom prst="rect">
            <a:avLst/>
          </a:prstGeom>
          <a:solidFill>
            <a:srgbClr val="DCA4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8257032" y="1563624"/>
            <a:ext cx="3529584" cy="292608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 algn="l">
              <a:spcAft>
                <a:spcPts val="100"/>
              </a:spcAft>
              <a:defRPr sz="1270" b="1">
                <a:solidFill>
                  <a:srgbClr val="182B44"/>
                </a:solidFill>
                <a:latin typeface="Aptos"/>
              </a:defRPr>
            </a:pPr>
            <a:r>
              <a:t>3 DIAGNOSTIC CAUTION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257032" y="1883664"/>
            <a:ext cx="3529584" cy="995144"/>
          </a:xfrm>
          <a:prstGeom prst="rect">
            <a:avLst/>
          </a:prstGeom>
          <a:noFill/>
        </p:spPr>
        <p:txBody>
          <a:bodyPr wrap="square" lIns="18288" tIns="18288" rIns="18288" bIns="18288">
            <a:spAutoFit/>
          </a:bodyPr>
          <a:lstStyle/>
          <a:p>
            <a:pPr marL="171450" indent="-171450" algn="just">
              <a:spcAft>
                <a:spcPts val="100"/>
              </a:spcAft>
              <a:buFont typeface="Arial" panose="020B0604020202020204" pitchFamily="34" charset="0"/>
              <a:buChar char="•"/>
              <a:defRPr sz="1010" b="0">
                <a:solidFill>
                  <a:srgbClr val="28323C"/>
                </a:solidFill>
                <a:latin typeface="Aptos"/>
              </a:defRPr>
            </a:pPr>
            <a:r>
              <a:rPr lang="en-US"/>
              <a:t>Checking itself is not a diagnostic marker for OCD(</a:t>
            </a:r>
            <a:r>
              <a:rPr lang="en-US" sz="1010"/>
              <a:t>6B20)</a:t>
            </a:r>
            <a:r>
              <a:rPr lang="en-US"/>
              <a:t>.</a:t>
            </a:r>
          </a:p>
          <a:p>
            <a:pPr marL="171450" indent="-171450" algn="just">
              <a:spcAft>
                <a:spcPts val="100"/>
              </a:spcAft>
              <a:buFont typeface="Arial" panose="020B0604020202020204" pitchFamily="34" charset="0"/>
              <a:buChar char="•"/>
              <a:defRPr sz="1010" b="0">
                <a:solidFill>
                  <a:srgbClr val="28323C"/>
                </a:solidFill>
                <a:latin typeface="Aptos"/>
              </a:defRPr>
            </a:pPr>
            <a:r>
              <a:rPr lang="en-US"/>
              <a:t>Study the relationship between thoughts and rituals, suffering, time period, avoidance, function, insight, and culture.</a:t>
            </a:r>
          </a:p>
          <a:p>
            <a:pPr marL="171450" indent="-171450" algn="just">
              <a:spcAft>
                <a:spcPts val="100"/>
              </a:spcAft>
              <a:buFont typeface="Arial" panose="020B0604020202020204" pitchFamily="34" charset="0"/>
              <a:buChar char="•"/>
              <a:defRPr sz="1010" b="0">
                <a:solidFill>
                  <a:srgbClr val="28323C"/>
                </a:solidFill>
                <a:latin typeface="Aptos"/>
              </a:defRPr>
            </a:pPr>
            <a:r>
              <a:rPr lang="en-US"/>
              <a:t>The NICE guide points to careful evaluation; intrusive thoughts do not equal intent (NICE, 2005; WHO, 2024).</a:t>
            </a:r>
            <a:endParaRPr/>
          </a:p>
        </p:txBody>
      </p:sp>
      <p:sp>
        <p:nvSpPr>
          <p:cNvPr id="20" name="Rounded Rectangle 19"/>
          <p:cNvSpPr/>
          <p:nvPr/>
        </p:nvSpPr>
        <p:spPr>
          <a:xfrm>
            <a:off x="329184" y="4230995"/>
            <a:ext cx="5669280" cy="2437670"/>
          </a:xfrm>
          <a:prstGeom prst="roundRect">
            <a:avLst/>
          </a:prstGeom>
          <a:solidFill>
            <a:srgbClr val="FFFFFF"/>
          </a:solidFill>
          <a:ln>
            <a:solidFill>
              <a:srgbClr val="DAE4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Rectangle 20"/>
          <p:cNvSpPr/>
          <p:nvPr/>
        </p:nvSpPr>
        <p:spPr>
          <a:xfrm>
            <a:off x="329184" y="4230995"/>
            <a:ext cx="68580" cy="2437670"/>
          </a:xfrm>
          <a:prstGeom prst="rect">
            <a:avLst/>
          </a:prstGeom>
          <a:solidFill>
            <a:srgbClr val="0075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457200" y="4285859"/>
            <a:ext cx="5468112" cy="292608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 algn="l">
              <a:spcAft>
                <a:spcPts val="100"/>
              </a:spcAft>
              <a:defRPr sz="1270" b="1">
                <a:solidFill>
                  <a:srgbClr val="182B44"/>
                </a:solidFill>
                <a:latin typeface="Aptos"/>
              </a:defRPr>
            </a:pPr>
            <a:r>
              <a:t>4 EXPLANATORY MODELS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457200" y="4605899"/>
            <a:ext cx="3320473" cy="172201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marL="171450" indent="-171450" algn="just">
              <a:spcAft>
                <a:spcPts val="100"/>
              </a:spcAft>
              <a:buFont typeface="Arial" panose="020B0604020202020204" pitchFamily="34" charset="0"/>
              <a:buChar char="•"/>
              <a:defRPr sz="1070" b="0">
                <a:solidFill>
                  <a:srgbClr val="28323C"/>
                </a:solidFill>
                <a:latin typeface="Aptos"/>
              </a:defRPr>
            </a:pPr>
            <a:r>
              <a:rPr lang="en-US" sz="1050"/>
              <a:t>Cognitive theory: Distortion of responsibility and threat appraisal leads to a sense of danger in intrusions (Salkovskis, 1999; Rachman, 1997).</a:t>
            </a:r>
          </a:p>
          <a:p>
            <a:pPr marL="171450" indent="-171450" algn="just">
              <a:spcAft>
                <a:spcPts val="100"/>
              </a:spcAft>
              <a:buFont typeface="Arial" panose="020B0604020202020204" pitchFamily="34" charset="0"/>
              <a:buChar char="•"/>
              <a:defRPr sz="1070" b="0">
                <a:solidFill>
                  <a:srgbClr val="28323C"/>
                </a:solidFill>
                <a:latin typeface="Aptos"/>
              </a:defRPr>
            </a:pPr>
            <a:r>
              <a:rPr lang="en-US" err="1"/>
              <a:t>Behavioural</a:t>
            </a:r>
            <a:r>
              <a:rPr lang="en-US"/>
              <a:t> theory: Rituals offer relief from anxiety and reinforce repetitive and avoidance </a:t>
            </a:r>
            <a:r>
              <a:rPr lang="en-US" err="1"/>
              <a:t>behaviour</a:t>
            </a:r>
            <a:r>
              <a:rPr lang="en-US"/>
              <a:t>.</a:t>
            </a:r>
          </a:p>
          <a:p>
            <a:pPr marL="171450" indent="-171450" algn="just">
              <a:spcAft>
                <a:spcPts val="100"/>
              </a:spcAft>
              <a:buFont typeface="Arial" panose="020B0604020202020204" pitchFamily="34" charset="0"/>
              <a:buChar char="•"/>
              <a:defRPr sz="1070" b="0">
                <a:solidFill>
                  <a:srgbClr val="28323C"/>
                </a:solidFill>
                <a:latin typeface="Aptos"/>
              </a:defRPr>
            </a:pPr>
            <a:r>
              <a:rPr lang="en-US"/>
              <a:t>Biopsychosocial theory: Biological, psychological, and social factors working together; none of the theories explains everything (Stein et al., 2019).</a:t>
            </a:r>
          </a:p>
          <a:p>
            <a:pPr marL="171450" indent="-171450" algn="just">
              <a:spcAft>
                <a:spcPts val="100"/>
              </a:spcAft>
              <a:buFont typeface="Arial" panose="020B0604020202020204" pitchFamily="34" charset="0"/>
              <a:buChar char="•"/>
              <a:defRPr sz="1070" b="0">
                <a:solidFill>
                  <a:srgbClr val="28323C"/>
                </a:solidFill>
                <a:latin typeface="Aptos"/>
              </a:defRPr>
            </a:pPr>
            <a:r>
              <a:rPr lang="en-US" sz="1050"/>
              <a:t>Critical theory: Theories assist in treatment  but they do not exonerate the individual.</a:t>
            </a:r>
            <a:endParaRPr sz="1050"/>
          </a:p>
        </p:txBody>
      </p:sp>
      <p:sp>
        <p:nvSpPr>
          <p:cNvPr id="24" name="Rounded Rectangle 23"/>
          <p:cNvSpPr/>
          <p:nvPr/>
        </p:nvSpPr>
        <p:spPr>
          <a:xfrm>
            <a:off x="6172200" y="4230985"/>
            <a:ext cx="5696712" cy="2437670"/>
          </a:xfrm>
          <a:prstGeom prst="roundRect">
            <a:avLst/>
          </a:prstGeom>
          <a:solidFill>
            <a:srgbClr val="FFFFFF"/>
          </a:solidFill>
          <a:ln>
            <a:solidFill>
              <a:srgbClr val="DAE4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Rectangle 24"/>
          <p:cNvSpPr/>
          <p:nvPr/>
        </p:nvSpPr>
        <p:spPr>
          <a:xfrm>
            <a:off x="6172200" y="4230985"/>
            <a:ext cx="68580" cy="2437670"/>
          </a:xfrm>
          <a:prstGeom prst="rect">
            <a:avLst/>
          </a:prstGeom>
          <a:solidFill>
            <a:srgbClr val="DCA4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6300216" y="4285849"/>
            <a:ext cx="5495544" cy="292608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 algn="l">
              <a:spcAft>
                <a:spcPts val="100"/>
              </a:spcAft>
              <a:defRPr sz="1270" b="1">
                <a:solidFill>
                  <a:srgbClr val="182B44"/>
                </a:solidFill>
                <a:latin typeface="Aptos"/>
              </a:defRPr>
            </a:pPr>
            <a:r>
              <a:t>5 WHAT CLASSIFICATION CAN — AND CANNOT — DO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6300216" y="4605889"/>
            <a:ext cx="2677529" cy="1886670"/>
          </a:xfrm>
          <a:prstGeom prst="rect">
            <a:avLst/>
          </a:prstGeom>
          <a:noFill/>
        </p:spPr>
        <p:txBody>
          <a:bodyPr wrap="square" lIns="18288" tIns="18288" rIns="18288" bIns="18288">
            <a:spAutoFit/>
          </a:bodyPr>
          <a:lstStyle/>
          <a:p>
            <a:pPr marL="171450" indent="-171450" algn="just">
              <a:spcAft>
                <a:spcPts val="100"/>
              </a:spcAft>
              <a:buFont typeface="Arial" panose="020B0604020202020204" pitchFamily="34" charset="0"/>
              <a:buChar char="•"/>
              <a:defRPr sz="1070" b="0">
                <a:solidFill>
                  <a:srgbClr val="28323C"/>
                </a:solidFill>
                <a:latin typeface="Aptos"/>
              </a:defRPr>
            </a:pPr>
            <a:r>
              <a:rPr lang="en-US"/>
              <a:t>Consensus criteria allow discussion and objective assessment (WHO, 2024).</a:t>
            </a:r>
          </a:p>
          <a:p>
            <a:pPr marL="171450" indent="-171450" algn="just">
              <a:spcAft>
                <a:spcPts val="100"/>
              </a:spcAft>
              <a:buFont typeface="Arial" panose="020B0604020202020204" pitchFamily="34" charset="0"/>
              <a:buChar char="•"/>
              <a:defRPr sz="1070" b="0">
                <a:solidFill>
                  <a:srgbClr val="28323C"/>
                </a:solidFill>
                <a:latin typeface="Aptos"/>
              </a:defRPr>
            </a:pPr>
            <a:r>
              <a:rPr lang="en-US"/>
              <a:t>The categories do not cover everything that may be experienced, as prejudice and cultural biases can affect perception.</a:t>
            </a:r>
          </a:p>
          <a:p>
            <a:pPr marL="171450" indent="-171450" algn="just">
              <a:spcAft>
                <a:spcPts val="100"/>
              </a:spcAft>
              <a:buFont typeface="Arial" panose="020B0604020202020204" pitchFamily="34" charset="0"/>
              <a:buChar char="•"/>
              <a:defRPr sz="1070" b="0">
                <a:solidFill>
                  <a:srgbClr val="28323C"/>
                </a:solidFill>
                <a:latin typeface="Aptos"/>
              </a:defRPr>
            </a:pPr>
            <a:r>
              <a:rPr lang="en-US"/>
              <a:t>Ask about the significance of the symptoms and how they have affected the person's life.</a:t>
            </a:r>
          </a:p>
          <a:p>
            <a:pPr marL="171450" indent="-171450" algn="just">
              <a:spcAft>
                <a:spcPts val="100"/>
              </a:spcAft>
              <a:buFont typeface="Arial" panose="020B0604020202020204" pitchFamily="34" charset="0"/>
              <a:buChar char="•"/>
              <a:defRPr sz="1070" b="0">
                <a:solidFill>
                  <a:srgbClr val="28323C"/>
                </a:solidFill>
                <a:latin typeface="Aptos"/>
              </a:defRPr>
            </a:pPr>
            <a:r>
              <a:rPr lang="en-US"/>
              <a:t>Use ICD-11 along with collaborative assessment; not in place of it.</a:t>
            </a:r>
            <a:endParaRPr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0917" y="3043065"/>
            <a:ext cx="1227128" cy="830318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31123" y="2041690"/>
            <a:ext cx="1236531" cy="1574400"/>
          </a:xfrm>
          <a:prstGeom prst="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80499" y="2891890"/>
            <a:ext cx="1160964" cy="1040864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80665" y="4583924"/>
            <a:ext cx="2044647" cy="1617717"/>
          </a:xfrm>
          <a:prstGeom prst="rect">
            <a:avLst/>
          </a:prstGeom>
        </p:spPr>
      </p:pic>
      <p:pic>
        <p:nvPicPr>
          <p:cNvPr id="31" name="Picture 3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342309" y="4633321"/>
            <a:ext cx="1950889" cy="1775614"/>
          </a:xfrm>
          <a:prstGeom prst="rect">
            <a:avLst/>
          </a:prstGeom>
        </p:spPr>
      </p:pic>
      <p:sp>
        <p:nvSpPr>
          <p:cNvPr id="32" name="TextBox 31"/>
          <p:cNvSpPr txBox="1"/>
          <p:nvPr/>
        </p:nvSpPr>
        <p:spPr>
          <a:xfrm>
            <a:off x="1203036" y="3836746"/>
            <a:ext cx="18288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/>
              <a:t>Source: heritagecalling.com(2016)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6724465" y="3616090"/>
            <a:ext cx="92086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/>
              <a:t>Source: google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8977745" y="3808491"/>
            <a:ext cx="92086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/>
              <a:t>Source: google</a:t>
            </a:r>
          </a:p>
        </p:txBody>
      </p:sp>
      <p:sp>
        <p:nvSpPr>
          <p:cNvPr id="36" name="Rectangle 35"/>
          <p:cNvSpPr/>
          <p:nvPr/>
        </p:nvSpPr>
        <p:spPr>
          <a:xfrm>
            <a:off x="4187651" y="6117396"/>
            <a:ext cx="1603324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900"/>
              <a:t>Source: Elizabeth et al., (2021)</a:t>
            </a:r>
          </a:p>
        </p:txBody>
      </p:sp>
      <p:sp>
        <p:nvSpPr>
          <p:cNvPr id="37" name="Rectangle 36"/>
          <p:cNvSpPr/>
          <p:nvPr/>
        </p:nvSpPr>
        <p:spPr>
          <a:xfrm>
            <a:off x="9487928" y="6412448"/>
            <a:ext cx="1140056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900"/>
              <a:t>Source: WHO (2024)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841248"/>
          </a:xfrm>
          <a:prstGeom prst="rect">
            <a:avLst/>
          </a:prstGeom>
          <a:solidFill>
            <a:srgbClr val="182B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274320" y="73152"/>
            <a:ext cx="10424160" cy="347472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spcAft>
                <a:spcPts val="100"/>
              </a:spcAft>
              <a:defRPr sz="2100" b="1">
                <a:solidFill>
                  <a:srgbClr val="FFFFFF"/>
                </a:solidFill>
                <a:latin typeface="Aptos"/>
              </a:defRPr>
            </a:pPr>
            <a:r>
              <a:t>OCD</a:t>
            </a:r>
            <a:r>
              <a:rPr lang="en-US"/>
              <a:t> (</a:t>
            </a:r>
            <a:r>
              <a:rPr lang="en-US" sz="2100" b="1"/>
              <a:t>ICD-11: 6B20)</a:t>
            </a:r>
            <a:r>
              <a:t>: EVIDENCE-INFORMED TREATMENT AND EQUITABLE CARE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92608" y="457200"/>
            <a:ext cx="10698480" cy="169277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 algn="l">
              <a:spcAft>
                <a:spcPts val="100"/>
              </a:spcAft>
              <a:defRPr sz="980" b="0">
                <a:solidFill>
                  <a:srgbClr val="DEEBEF"/>
                </a:solidFill>
                <a:latin typeface="Aptos"/>
              </a:defRPr>
            </a:pPr>
            <a:r>
              <a:t>NICE CG31, evidence, culture and implications for practice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301568" y="1070309"/>
            <a:ext cx="3730752" cy="2617005"/>
          </a:xfrm>
          <a:prstGeom prst="roundRect">
            <a:avLst/>
          </a:prstGeom>
          <a:solidFill>
            <a:srgbClr val="FFFFFF"/>
          </a:solidFill>
          <a:ln>
            <a:solidFill>
              <a:srgbClr val="DAE4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301568" y="1024127"/>
            <a:ext cx="68580" cy="2617005"/>
          </a:xfrm>
          <a:prstGeom prst="rect">
            <a:avLst/>
          </a:prstGeom>
          <a:solidFill>
            <a:srgbClr val="0075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429584" y="1078992"/>
            <a:ext cx="3529584" cy="292608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 algn="l">
              <a:spcAft>
                <a:spcPts val="100"/>
              </a:spcAft>
              <a:defRPr sz="1270" b="1">
                <a:solidFill>
                  <a:srgbClr val="182B44"/>
                </a:solidFill>
                <a:latin typeface="Aptos"/>
              </a:defRPr>
            </a:pPr>
            <a:r>
              <a:t>6 TREATMENT: WHAT DOES NICE SAY?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29584" y="1399032"/>
            <a:ext cx="3529584" cy="1433726"/>
          </a:xfrm>
          <a:prstGeom prst="rect">
            <a:avLst/>
          </a:prstGeom>
          <a:noFill/>
        </p:spPr>
        <p:txBody>
          <a:bodyPr wrap="square" lIns="18288" tIns="18288" rIns="18288" bIns="18288">
            <a:spAutoFit/>
          </a:bodyPr>
          <a:lstStyle/>
          <a:p>
            <a:pPr marL="171450" indent="-171450">
              <a:spcAft>
                <a:spcPts val="100"/>
              </a:spcAft>
              <a:buFont typeface="Arial" panose="020B0604020202020204" pitchFamily="34" charset="0"/>
              <a:buChar char="•"/>
              <a:defRPr sz="990" b="0">
                <a:solidFill>
                  <a:srgbClr val="28323C"/>
                </a:solidFill>
                <a:latin typeface="Aptos"/>
              </a:defRPr>
            </a:pPr>
            <a:r>
              <a:rPr lang="en-US"/>
              <a:t>NICE CG31 guidelines for CBT therapy involving ERP depending on severity of impairment and patient choice (NICE, 2005; NICE, 2019).</a:t>
            </a:r>
          </a:p>
          <a:p>
            <a:pPr marL="171450" indent="-171450">
              <a:spcAft>
                <a:spcPts val="100"/>
              </a:spcAft>
              <a:buFont typeface="Arial" panose="020B0604020202020204" pitchFamily="34" charset="0"/>
              <a:buChar char="•"/>
              <a:defRPr sz="990" b="0">
                <a:solidFill>
                  <a:srgbClr val="28323C"/>
                </a:solidFill>
                <a:latin typeface="Aptos"/>
              </a:defRPr>
            </a:pPr>
            <a:r>
              <a:rPr lang="en-US"/>
              <a:t>Moderate impairment in adults: choice between SSRI medication and intense CBT/ERP therapy; severe impairment: combined therapy (NICE, 2005).</a:t>
            </a:r>
          </a:p>
          <a:p>
            <a:pPr marL="171450" indent="-171450">
              <a:spcAft>
                <a:spcPts val="100"/>
              </a:spcAft>
              <a:buFont typeface="Arial" panose="020B0604020202020204" pitchFamily="34" charset="0"/>
              <a:buChar char="•"/>
              <a:defRPr sz="990" b="0">
                <a:solidFill>
                  <a:srgbClr val="28323C"/>
                </a:solidFill>
                <a:latin typeface="Aptos"/>
              </a:defRPr>
            </a:pPr>
            <a:r>
              <a:rPr lang="en-US"/>
              <a:t>If there is moderate to severe impairment in children/youths, then CBT/ERP therapy should include the involvement of family/caretakers (NICE, 2005).</a:t>
            </a:r>
            <a:endParaRPr/>
          </a:p>
        </p:txBody>
      </p:sp>
      <p:sp>
        <p:nvSpPr>
          <p:cNvPr id="10" name="Rounded Rectangle 9"/>
          <p:cNvSpPr/>
          <p:nvPr/>
        </p:nvSpPr>
        <p:spPr>
          <a:xfrm>
            <a:off x="4206056" y="1024127"/>
            <a:ext cx="3730752" cy="2617005"/>
          </a:xfrm>
          <a:prstGeom prst="roundRect">
            <a:avLst/>
          </a:prstGeom>
          <a:solidFill>
            <a:srgbClr val="FFFFFF"/>
          </a:solidFill>
          <a:ln>
            <a:solidFill>
              <a:srgbClr val="DAE4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206056" y="1024127"/>
            <a:ext cx="68580" cy="2617005"/>
          </a:xfrm>
          <a:prstGeom prst="rect">
            <a:avLst/>
          </a:prstGeom>
          <a:solidFill>
            <a:srgbClr val="DCA4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4334072" y="1078992"/>
            <a:ext cx="3529584" cy="292608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 algn="l">
              <a:spcAft>
                <a:spcPts val="100"/>
              </a:spcAft>
              <a:defRPr sz="1270" b="1">
                <a:solidFill>
                  <a:srgbClr val="182B44"/>
                </a:solidFill>
                <a:latin typeface="Aptos"/>
              </a:defRPr>
            </a:pPr>
            <a:r>
              <a:t>7 EVIDENCE AND ITS LIMITS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334072" y="1399032"/>
            <a:ext cx="2334583" cy="2208297"/>
          </a:xfrm>
          <a:prstGeom prst="rect">
            <a:avLst/>
          </a:prstGeom>
          <a:noFill/>
        </p:spPr>
        <p:txBody>
          <a:bodyPr wrap="square" lIns="18288" tIns="18288" rIns="18288" bIns="18288">
            <a:spAutoFit/>
          </a:bodyPr>
          <a:lstStyle/>
          <a:p>
            <a:pPr marL="171450" indent="-171450">
              <a:spcAft>
                <a:spcPts val="100"/>
              </a:spcAft>
              <a:buFont typeface="Arial" panose="020B0604020202020204" pitchFamily="34" charset="0"/>
              <a:buChar char="•"/>
              <a:defRPr sz="990" b="0">
                <a:solidFill>
                  <a:srgbClr val="28323C"/>
                </a:solidFill>
                <a:latin typeface="Aptos"/>
              </a:defRPr>
            </a:pPr>
            <a:r>
              <a:rPr lang="en-US"/>
              <a:t>Although the meta-analysis supports CBT/ERP, estimations are dependent upon comparators and method of research (Reid et al., 2021; Song et al., 2022).</a:t>
            </a:r>
          </a:p>
          <a:p>
            <a:pPr marL="171450" indent="-171450">
              <a:spcAft>
                <a:spcPts val="100"/>
              </a:spcAft>
              <a:buFont typeface="Arial" panose="020B0604020202020204" pitchFamily="34" charset="0"/>
              <a:buChar char="•"/>
              <a:defRPr sz="990" b="0">
                <a:solidFill>
                  <a:srgbClr val="28323C"/>
                </a:solidFill>
                <a:latin typeface="Aptos"/>
              </a:defRPr>
            </a:pPr>
            <a:r>
              <a:rPr lang="en-US"/>
              <a:t>The results will depend on engagement, comorbidity, preference, and availability of the service.</a:t>
            </a:r>
          </a:p>
          <a:p>
            <a:pPr marL="171450" indent="-171450">
              <a:spcAft>
                <a:spcPts val="100"/>
              </a:spcAft>
              <a:buFont typeface="Arial" panose="020B0604020202020204" pitchFamily="34" charset="0"/>
              <a:buChar char="•"/>
              <a:defRPr sz="990" b="0">
                <a:solidFill>
                  <a:srgbClr val="28323C"/>
                </a:solidFill>
                <a:latin typeface="Aptos"/>
              </a:defRPr>
            </a:pPr>
            <a:r>
              <a:rPr lang="en-US"/>
              <a:t>SSRIs require a mutual decision about their benefits and side effects (NICE, 2005).</a:t>
            </a:r>
          </a:p>
          <a:p>
            <a:pPr marL="171450" indent="-171450">
              <a:spcAft>
                <a:spcPts val="100"/>
              </a:spcAft>
              <a:buFont typeface="Arial" panose="020B0604020202020204" pitchFamily="34" charset="0"/>
              <a:buChar char="•"/>
              <a:defRPr sz="990" b="0">
                <a:solidFill>
                  <a:srgbClr val="28323C"/>
                </a:solidFill>
                <a:latin typeface="Aptos"/>
              </a:defRPr>
            </a:pPr>
            <a:r>
              <a:rPr lang="en-US"/>
              <a:t>Guidelines cannot ensure equality of access and provision of services (NICE, 2019).</a:t>
            </a:r>
            <a:endParaRPr/>
          </a:p>
        </p:txBody>
      </p:sp>
      <p:sp>
        <p:nvSpPr>
          <p:cNvPr id="14" name="Rounded Rectangle 13"/>
          <p:cNvSpPr/>
          <p:nvPr/>
        </p:nvSpPr>
        <p:spPr>
          <a:xfrm>
            <a:off x="8110544" y="1024127"/>
            <a:ext cx="3730752" cy="2617005"/>
          </a:xfrm>
          <a:prstGeom prst="roundRect">
            <a:avLst/>
          </a:prstGeom>
          <a:solidFill>
            <a:srgbClr val="FFFFFF"/>
          </a:solidFill>
          <a:ln>
            <a:solidFill>
              <a:srgbClr val="DAE4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8110544" y="1024127"/>
            <a:ext cx="68580" cy="2617005"/>
          </a:xfrm>
          <a:prstGeom prst="rect">
            <a:avLst/>
          </a:prstGeom>
          <a:solidFill>
            <a:srgbClr val="0075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238560" y="1078992"/>
            <a:ext cx="3529584" cy="292608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 algn="l">
              <a:spcAft>
                <a:spcPts val="100"/>
              </a:spcAft>
              <a:defRPr sz="1270" b="1">
                <a:solidFill>
                  <a:srgbClr val="182B44"/>
                </a:solidFill>
                <a:latin typeface="Aptos"/>
              </a:defRPr>
            </a:pPr>
            <a:r>
              <a:t>8 HISTORICAL VS CONTEMPORARY CARE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238560" y="1399032"/>
            <a:ext cx="1737538" cy="2083134"/>
          </a:xfrm>
          <a:prstGeom prst="rect">
            <a:avLst/>
          </a:prstGeom>
          <a:noFill/>
        </p:spPr>
        <p:txBody>
          <a:bodyPr wrap="square" lIns="18288" tIns="18288" rIns="18288" bIns="18288">
            <a:spAutoFit/>
          </a:bodyPr>
          <a:lstStyle/>
          <a:p>
            <a:pPr marL="171450" indent="-171450">
              <a:spcAft>
                <a:spcPts val="100"/>
              </a:spcAft>
              <a:buFont typeface="Arial" panose="020B0604020202020204" pitchFamily="34" charset="0"/>
              <a:buChar char="•"/>
              <a:defRPr sz="1010" b="0">
                <a:solidFill>
                  <a:srgbClr val="28323C"/>
                </a:solidFill>
                <a:latin typeface="Aptos"/>
              </a:defRPr>
            </a:pPr>
            <a:r>
              <a:rPr lang="en-US"/>
              <a:t>Modern treatment offers psychotherapy, medication, and shared decision-making.</a:t>
            </a:r>
          </a:p>
          <a:p>
            <a:pPr marL="171450" indent="-171450">
              <a:spcAft>
                <a:spcPts val="100"/>
              </a:spcAft>
              <a:buFont typeface="Arial" panose="020B0604020202020204" pitchFamily="34" charset="0"/>
              <a:buChar char="•"/>
              <a:defRPr sz="1010" b="0">
                <a:solidFill>
                  <a:srgbClr val="28323C"/>
                </a:solidFill>
                <a:latin typeface="Aptos"/>
              </a:defRPr>
            </a:pPr>
            <a:r>
              <a:rPr lang="en-US"/>
              <a:t>Evidence-based treatment should protect dignity and autonomy, not moral or coercive responses.</a:t>
            </a:r>
          </a:p>
          <a:p>
            <a:pPr marL="171450" indent="-171450">
              <a:spcAft>
                <a:spcPts val="100"/>
              </a:spcAft>
              <a:buFont typeface="Arial" panose="020B0604020202020204" pitchFamily="34" charset="0"/>
              <a:buChar char="•"/>
              <a:defRPr sz="1010" b="0">
                <a:solidFill>
                  <a:srgbClr val="28323C"/>
                </a:solidFill>
                <a:latin typeface="Aptos"/>
              </a:defRPr>
            </a:pPr>
            <a:r>
              <a:rPr lang="en-US"/>
              <a:t>Delay, cost, discrimination, and lack of access to specialists may affect this process (NICE, 2019; Stein et al., 2019).</a:t>
            </a:r>
            <a:endParaRPr/>
          </a:p>
        </p:txBody>
      </p:sp>
      <p:sp>
        <p:nvSpPr>
          <p:cNvPr id="18" name="Rounded Rectangle 17"/>
          <p:cNvSpPr/>
          <p:nvPr/>
        </p:nvSpPr>
        <p:spPr>
          <a:xfrm>
            <a:off x="292608" y="3855904"/>
            <a:ext cx="3730752" cy="2858932"/>
          </a:xfrm>
          <a:prstGeom prst="roundRect">
            <a:avLst/>
          </a:prstGeom>
          <a:solidFill>
            <a:srgbClr val="FFFFFF"/>
          </a:solidFill>
          <a:ln>
            <a:solidFill>
              <a:srgbClr val="DAE4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ectangle 18"/>
          <p:cNvSpPr/>
          <p:nvPr/>
        </p:nvSpPr>
        <p:spPr>
          <a:xfrm>
            <a:off x="292608" y="3855904"/>
            <a:ext cx="68580" cy="2858932"/>
          </a:xfrm>
          <a:prstGeom prst="rect">
            <a:avLst/>
          </a:prstGeom>
          <a:solidFill>
            <a:srgbClr val="DCA4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420624" y="3910768"/>
            <a:ext cx="3529584" cy="292608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 algn="l">
              <a:spcAft>
                <a:spcPts val="100"/>
              </a:spcAft>
              <a:defRPr sz="1270" b="1">
                <a:solidFill>
                  <a:srgbClr val="182B44"/>
                </a:solidFill>
                <a:latin typeface="Aptos"/>
              </a:defRPr>
            </a:pPr>
            <a:r>
              <a:t>9 CULTURE, STIGMA AND INEQUALITY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420624" y="4230808"/>
            <a:ext cx="3529584" cy="1293687"/>
          </a:xfrm>
          <a:prstGeom prst="rect">
            <a:avLst/>
          </a:prstGeom>
          <a:noFill/>
        </p:spPr>
        <p:txBody>
          <a:bodyPr wrap="square" lIns="18288" tIns="18288" rIns="18288" bIns="18288">
            <a:spAutoFit/>
          </a:bodyPr>
          <a:lstStyle/>
          <a:p>
            <a:pPr marL="171450" indent="-171450">
              <a:spcAft>
                <a:spcPts val="100"/>
              </a:spcAft>
              <a:buFont typeface="Arial" panose="020B0604020202020204" pitchFamily="34" charset="0"/>
              <a:buChar char="•"/>
              <a:defRPr sz="1000" b="0">
                <a:solidFill>
                  <a:srgbClr val="28323C"/>
                </a:solidFill>
                <a:latin typeface="Aptos"/>
              </a:defRPr>
            </a:pPr>
            <a:r>
              <a:rPr lang="en-US"/>
              <a:t>Symbols associated with religion, family, or culture may influence themes; any rituals that are unwanted, disturbing, and impairing should be identified (Abramowitz et al., 2014; WHO, 2024).</a:t>
            </a:r>
          </a:p>
          <a:p>
            <a:pPr marL="171450" indent="-171450">
              <a:spcAft>
                <a:spcPts val="100"/>
              </a:spcAft>
              <a:buFont typeface="Arial" panose="020B0604020202020204" pitchFamily="34" charset="0"/>
              <a:buChar char="•"/>
              <a:defRPr sz="1000" b="0">
                <a:solidFill>
                  <a:srgbClr val="28323C"/>
                </a:solidFill>
                <a:latin typeface="Aptos"/>
              </a:defRPr>
            </a:pPr>
            <a:r>
              <a:rPr lang="en-US"/>
              <a:t>Stigmatizing terms such as "I am so OCD(</a:t>
            </a:r>
            <a:r>
              <a:rPr lang="en-US" sz="1000"/>
              <a:t>6B20)</a:t>
            </a:r>
            <a:r>
              <a:rPr lang="en-US"/>
              <a:t>" may hinder one from coming forth with problems.</a:t>
            </a:r>
          </a:p>
          <a:p>
            <a:pPr marL="171450" indent="-171450">
              <a:spcAft>
                <a:spcPts val="100"/>
              </a:spcAft>
              <a:buFont typeface="Arial" panose="020B0604020202020204" pitchFamily="34" charset="0"/>
              <a:buChar char="•"/>
              <a:defRPr sz="1000" b="0">
                <a:solidFill>
                  <a:srgbClr val="28323C"/>
                </a:solidFill>
                <a:latin typeface="Aptos"/>
              </a:defRPr>
            </a:pPr>
            <a:r>
              <a:rPr lang="en-US"/>
              <a:t>Linguistic ability, cultural competency, and socioeconomic factors may influence awareness.</a:t>
            </a:r>
            <a:endParaRPr/>
          </a:p>
        </p:txBody>
      </p:sp>
      <p:sp>
        <p:nvSpPr>
          <p:cNvPr id="22" name="Rounded Rectangle 21"/>
          <p:cNvSpPr/>
          <p:nvPr/>
        </p:nvSpPr>
        <p:spPr>
          <a:xfrm>
            <a:off x="4197096" y="3855904"/>
            <a:ext cx="3730752" cy="2858932"/>
          </a:xfrm>
          <a:prstGeom prst="roundRect">
            <a:avLst/>
          </a:prstGeom>
          <a:solidFill>
            <a:srgbClr val="FFFFFF"/>
          </a:solidFill>
          <a:ln>
            <a:solidFill>
              <a:srgbClr val="DAE4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Rectangle 22"/>
          <p:cNvSpPr/>
          <p:nvPr/>
        </p:nvSpPr>
        <p:spPr>
          <a:xfrm>
            <a:off x="4197096" y="3855904"/>
            <a:ext cx="68580" cy="2858932"/>
          </a:xfrm>
          <a:prstGeom prst="rect">
            <a:avLst/>
          </a:prstGeom>
          <a:solidFill>
            <a:srgbClr val="0075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4325112" y="3910768"/>
            <a:ext cx="3529584" cy="292608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 algn="l">
              <a:spcAft>
                <a:spcPts val="100"/>
              </a:spcAft>
              <a:defRPr sz="1270" b="1">
                <a:solidFill>
                  <a:srgbClr val="182B44"/>
                </a:solidFill>
                <a:latin typeface="Aptos"/>
              </a:defRPr>
            </a:pPr>
            <a:r>
              <a:t>10 PRACTICE RECOMMENDATIONS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4325112" y="4230808"/>
            <a:ext cx="3529584" cy="1781000"/>
          </a:xfrm>
          <a:prstGeom prst="rect">
            <a:avLst/>
          </a:prstGeom>
          <a:noFill/>
        </p:spPr>
        <p:txBody>
          <a:bodyPr wrap="square" lIns="18288" tIns="18288" rIns="18288" bIns="18288">
            <a:spAutoFit/>
          </a:bodyPr>
          <a:lstStyle/>
          <a:p>
            <a:pPr marL="228600" indent="-228600">
              <a:spcAft>
                <a:spcPts val="100"/>
              </a:spcAft>
              <a:buFont typeface="+mj-lt"/>
              <a:buAutoNum type="arabicPeriod"/>
              <a:defRPr sz="1000" b="0">
                <a:solidFill>
                  <a:srgbClr val="28323C"/>
                </a:solidFill>
                <a:latin typeface="Aptos"/>
              </a:defRPr>
            </a:pPr>
            <a:r>
              <a:rPr lang="en-US"/>
              <a:t>Assess obsessions, compulsions, distress, disability, insight, risk, and comorbidities.</a:t>
            </a:r>
          </a:p>
          <a:p>
            <a:pPr marL="228600" indent="-228600">
              <a:spcAft>
                <a:spcPts val="100"/>
              </a:spcAft>
              <a:buFont typeface="+mj-lt"/>
              <a:buAutoNum type="arabicPeriod"/>
              <a:defRPr sz="1000" b="0">
                <a:solidFill>
                  <a:srgbClr val="28323C"/>
                </a:solidFill>
                <a:latin typeface="Aptos"/>
              </a:defRPr>
            </a:pPr>
            <a:r>
              <a:rPr lang="en-US"/>
              <a:t>Use the ICD-11 as a tool to help, but not dictate, clinical decision making.</a:t>
            </a:r>
          </a:p>
          <a:p>
            <a:pPr marL="228600" indent="-228600">
              <a:spcAft>
                <a:spcPts val="100"/>
              </a:spcAft>
              <a:buFont typeface="+mj-lt"/>
              <a:buAutoNum type="arabicPeriod"/>
              <a:defRPr sz="1000" b="0">
                <a:solidFill>
                  <a:srgbClr val="28323C"/>
                </a:solidFill>
                <a:latin typeface="Aptos"/>
              </a:defRPr>
            </a:pPr>
            <a:r>
              <a:rPr lang="en-US"/>
              <a:t>Use NICE guidelines (CG31), CBT/ERP, medication, and combination treatment depending on patients’ preferences.</a:t>
            </a:r>
          </a:p>
          <a:p>
            <a:pPr marL="228600" indent="-228600">
              <a:spcAft>
                <a:spcPts val="100"/>
              </a:spcAft>
              <a:buFont typeface="+mj-lt"/>
              <a:buAutoNum type="arabicPeriod"/>
              <a:defRPr sz="1000" b="0">
                <a:solidFill>
                  <a:srgbClr val="28323C"/>
                </a:solidFill>
                <a:latin typeface="Aptos"/>
              </a:defRPr>
            </a:pPr>
            <a:r>
              <a:rPr lang="en-US"/>
              <a:t>Review the outcome and any side effects; change communication approaches, including family involvement where applicable.</a:t>
            </a:r>
          </a:p>
          <a:p>
            <a:pPr marL="228600" indent="-228600">
              <a:spcAft>
                <a:spcPts val="100"/>
              </a:spcAft>
              <a:buFont typeface="+mj-lt"/>
              <a:buAutoNum type="arabicPeriod"/>
              <a:defRPr sz="1000" b="0">
                <a:solidFill>
                  <a:srgbClr val="28323C"/>
                </a:solidFill>
                <a:latin typeface="Aptos"/>
              </a:defRPr>
            </a:pPr>
            <a:r>
              <a:rPr lang="en-US"/>
              <a:t>Stigma and access barriers.</a:t>
            </a:r>
            <a:endParaRPr/>
          </a:p>
        </p:txBody>
      </p:sp>
      <p:sp>
        <p:nvSpPr>
          <p:cNvPr id="26" name="Rounded Rectangle 25"/>
          <p:cNvSpPr/>
          <p:nvPr/>
        </p:nvSpPr>
        <p:spPr>
          <a:xfrm>
            <a:off x="8101584" y="3855904"/>
            <a:ext cx="3730752" cy="2858932"/>
          </a:xfrm>
          <a:prstGeom prst="roundRect">
            <a:avLst/>
          </a:prstGeom>
          <a:solidFill>
            <a:srgbClr val="FFFFFF"/>
          </a:solidFill>
          <a:ln>
            <a:solidFill>
              <a:srgbClr val="DAE4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Rectangle 26"/>
          <p:cNvSpPr/>
          <p:nvPr/>
        </p:nvSpPr>
        <p:spPr>
          <a:xfrm>
            <a:off x="8101584" y="3855904"/>
            <a:ext cx="68580" cy="2858932"/>
          </a:xfrm>
          <a:prstGeom prst="rect">
            <a:avLst/>
          </a:prstGeom>
          <a:solidFill>
            <a:srgbClr val="DCA4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8229600" y="3910768"/>
            <a:ext cx="3529584" cy="292608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 algn="l">
              <a:spcAft>
                <a:spcPts val="100"/>
              </a:spcAft>
              <a:defRPr sz="1270" b="1">
                <a:solidFill>
                  <a:srgbClr val="182B44"/>
                </a:solidFill>
                <a:latin typeface="Aptos"/>
              </a:defRPr>
            </a:pPr>
            <a:r>
              <a:t>CONCLUSION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8229600" y="4230808"/>
            <a:ext cx="3529584" cy="117006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spcAft>
                <a:spcPts val="100"/>
              </a:spcAft>
              <a:defRPr sz="1040" b="0">
                <a:solidFill>
                  <a:srgbClr val="28323C"/>
                </a:solidFill>
                <a:latin typeface="Aptos"/>
              </a:defRPr>
            </a:pPr>
            <a:r>
              <a:rPr lang="en-US" sz="1000"/>
              <a:t>The treatment of obsessive compulsive disorder has moved from treatment methods that are morally judgmental to those that are evidence-based and include medication. It has not been a smooth process when the care is inaccessible or the evaluation does not take into account culture and stigma.</a:t>
            </a:r>
          </a:p>
          <a:p>
            <a:pPr>
              <a:spcAft>
                <a:spcPts val="100"/>
              </a:spcAft>
              <a:defRPr sz="1040" b="0">
                <a:solidFill>
                  <a:srgbClr val="28323C"/>
                </a:solidFill>
                <a:latin typeface="Aptos"/>
              </a:defRPr>
            </a:pPr>
            <a:r>
              <a:rPr lang="en-US"/>
              <a:t>Evidence, decision-making, cultural humility and accessible treatment matter, not just diagnosis.</a:t>
            </a:r>
            <a:endParaRPr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7240" y="2790834"/>
            <a:ext cx="1265634" cy="734492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68313" y="1738654"/>
            <a:ext cx="1259535" cy="1219844"/>
          </a:xfrm>
          <a:prstGeom prst="rect">
            <a:avLst/>
          </a:prstGeom>
        </p:spPr>
      </p:pic>
      <p:pic>
        <p:nvPicPr>
          <p:cNvPr id="31" name="Picture 3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57539" y="1716016"/>
            <a:ext cx="1838577" cy="1580699"/>
          </a:xfrm>
          <a:prstGeom prst="rect">
            <a:avLst/>
          </a:prstGeom>
        </p:spPr>
      </p:pic>
      <p:pic>
        <p:nvPicPr>
          <p:cNvPr id="32" name="Picture 3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44534" y="5524588"/>
            <a:ext cx="1186385" cy="1045925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93091" y="5655196"/>
            <a:ext cx="1101096" cy="914117"/>
          </a:xfrm>
          <a:prstGeom prst="rect">
            <a:avLst/>
          </a:prstGeom>
        </p:spPr>
      </p:pic>
      <p:pic>
        <p:nvPicPr>
          <p:cNvPr id="34" name="Picture 3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538691" y="5470149"/>
            <a:ext cx="1003589" cy="986231"/>
          </a:xfrm>
          <a:prstGeom prst="rect">
            <a:avLst/>
          </a:prstGeom>
        </p:spPr>
      </p:pic>
      <p:sp>
        <p:nvSpPr>
          <p:cNvPr id="35" name="TextBox 34"/>
          <p:cNvSpPr txBox="1"/>
          <p:nvPr/>
        </p:nvSpPr>
        <p:spPr>
          <a:xfrm>
            <a:off x="2351161" y="3487662"/>
            <a:ext cx="90990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/>
              <a:t>Source: Google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578916" y="2913748"/>
            <a:ext cx="16899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/>
              <a:t>Source: danacolthart.com (2016)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10288922" y="3209781"/>
            <a:ext cx="152978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/>
              <a:t>Source: medium.com(2023)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1524952" y="6527259"/>
            <a:ext cx="102554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/>
              <a:t>Source: google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6398357" y="6497720"/>
            <a:ext cx="102554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/>
              <a:t>Source: google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9178363" y="6440320"/>
            <a:ext cx="255626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/>
              <a:t>Source: integrativepsychiatryofamerica.com(2025)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841248"/>
          </a:xfrm>
          <a:prstGeom prst="rect">
            <a:avLst/>
          </a:prstGeom>
          <a:solidFill>
            <a:srgbClr val="182B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274320" y="73152"/>
            <a:ext cx="10424160" cy="347472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 algn="l">
              <a:spcAft>
                <a:spcPts val="100"/>
              </a:spcAft>
              <a:defRPr sz="2100" b="1">
                <a:solidFill>
                  <a:srgbClr val="FFFFFF"/>
                </a:solidFill>
                <a:latin typeface="Aptos"/>
              </a:defRPr>
            </a:pPr>
            <a:r>
              <a:t>REFERENCES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92608" y="457200"/>
            <a:ext cx="10698480" cy="228600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 algn="l">
              <a:spcAft>
                <a:spcPts val="100"/>
              </a:spcAft>
              <a:defRPr sz="980" b="0">
                <a:solidFill>
                  <a:srgbClr val="DEEBEF"/>
                </a:solidFill>
                <a:latin typeface="Aptos"/>
              </a:defRPr>
            </a:pPr>
            <a:r>
              <a:t>UWTSD Harvard style | Sources cited in the poster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064240" y="219456"/>
            <a:ext cx="777240" cy="274320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 algn="r">
              <a:spcAft>
                <a:spcPts val="100"/>
              </a:spcAft>
              <a:defRPr sz="1100" b="1">
                <a:solidFill>
                  <a:srgbClr val="FFFFFF"/>
                </a:solidFill>
                <a:latin typeface="Aptos"/>
              </a:defRPr>
            </a:pPr>
            <a:r>
              <a:t>04</a:t>
            </a:r>
          </a:p>
        </p:txBody>
      </p:sp>
      <p:sp>
        <p:nvSpPr>
          <p:cNvPr id="6" name="Rectangle 5"/>
          <p:cNvSpPr/>
          <p:nvPr/>
        </p:nvSpPr>
        <p:spPr>
          <a:xfrm>
            <a:off x="6072987" y="1103778"/>
            <a:ext cx="22860" cy="5440680"/>
          </a:xfrm>
          <a:prstGeom prst="rect">
            <a:avLst/>
          </a:prstGeom>
          <a:solidFill>
            <a:srgbClr val="D7E1E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grpSp>
        <p:nvGrpSpPr>
          <p:cNvPr id="42" name="Group 41"/>
          <p:cNvGrpSpPr/>
          <p:nvPr/>
        </p:nvGrpSpPr>
        <p:grpSpPr>
          <a:xfrm>
            <a:off x="358990" y="6006806"/>
            <a:ext cx="5486400" cy="500738"/>
            <a:chOff x="-391437" y="4138205"/>
            <a:chExt cx="5486400" cy="500738"/>
          </a:xfrm>
        </p:grpSpPr>
        <p:sp>
          <p:nvSpPr>
            <p:cNvPr id="7" name="Rounded Rectangle 6"/>
            <p:cNvSpPr/>
            <p:nvPr/>
          </p:nvSpPr>
          <p:spPr>
            <a:xfrm>
              <a:off x="-391437" y="4138205"/>
              <a:ext cx="5486400" cy="500738"/>
            </a:xfrm>
            <a:prstGeom prst="roundRect">
              <a:avLst/>
            </a:prstGeom>
            <a:solidFill>
              <a:srgbClr val="F7F9FA"/>
            </a:solidFill>
            <a:ln>
              <a:solidFill>
                <a:srgbClr val="E1E8E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-318285" y="4174780"/>
              <a:ext cx="5340096" cy="438582"/>
            </a:xfrm>
            <a:prstGeom prst="rect">
              <a:avLst/>
            </a:prstGeom>
            <a:noFill/>
          </p:spPr>
          <p:txBody>
            <a:bodyPr wrap="square" lIns="9144" tIns="9144" rIns="9144" bIns="9144">
              <a:spAutoFit/>
            </a:bodyPr>
            <a:lstStyle/>
            <a:p>
              <a:pPr algn="l">
                <a:spcAft>
                  <a:spcPts val="100"/>
                </a:spcAft>
                <a:defRPr sz="910" b="0">
                  <a:solidFill>
                    <a:srgbClr val="28323C"/>
                  </a:solidFill>
                  <a:latin typeface="Aptos"/>
                </a:defRPr>
              </a:pPr>
              <a:r>
                <a:t>National Institute for Health and Care Excellence (NICE) (2019) 2019 surveillance of obsessive-compulsive disorder and body dysmorphic disorder: treatment (NICE guideline CG31). Available at: </a:t>
              </a:r>
              <a:r>
                <a:rPr>
                  <a:hlinkClick r:id="rId3"/>
                </a:rPr>
                <a:t>https://www.ncbi.nlm.nih.gov/books/NBK551808/</a:t>
              </a:r>
              <a:r>
                <a:rPr lang="en-US"/>
                <a:t> </a:t>
              </a:r>
              <a:r>
                <a:t> (Accessed: </a:t>
              </a:r>
              <a:r>
                <a:rPr lang="en-US"/>
                <a:t>2</a:t>
              </a:r>
              <a:r>
                <a:t> October 2026).</a:t>
              </a:r>
            </a:p>
          </p:txBody>
        </p:sp>
      </p:grpSp>
      <p:sp>
        <p:nvSpPr>
          <p:cNvPr id="9" name="Rounded Rectangle 8"/>
          <p:cNvSpPr/>
          <p:nvPr/>
        </p:nvSpPr>
        <p:spPr>
          <a:xfrm>
            <a:off x="350214" y="1106425"/>
            <a:ext cx="5486400" cy="456226"/>
          </a:xfrm>
          <a:prstGeom prst="roundRect">
            <a:avLst/>
          </a:prstGeom>
          <a:solidFill>
            <a:srgbClr val="F7F9FA"/>
          </a:solidFill>
          <a:ln>
            <a:solidFill>
              <a:srgbClr val="E1E8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423366" y="1143000"/>
            <a:ext cx="5340096" cy="298543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 algn="l">
              <a:spcAft>
                <a:spcPts val="100"/>
              </a:spcAft>
              <a:defRPr sz="910" b="0">
                <a:solidFill>
                  <a:srgbClr val="28323C"/>
                </a:solidFill>
                <a:latin typeface="Aptos"/>
              </a:defRPr>
            </a:pPr>
            <a:r>
              <a:t>Abramowitz, J.S., McKay, D. and </a:t>
            </a:r>
            <a:r>
              <a:rPr err="1"/>
              <a:t>Storch</a:t>
            </a:r>
            <a:r>
              <a:t>, E.A. (eds.) (2014) The Wiley Handbook of Obsessive Compulsive Disorders. Wiley-Blackwell.</a:t>
            </a:r>
          </a:p>
        </p:txBody>
      </p:sp>
      <p:grpSp>
        <p:nvGrpSpPr>
          <p:cNvPr id="45" name="Group 44"/>
          <p:cNvGrpSpPr/>
          <p:nvPr/>
        </p:nvGrpSpPr>
        <p:grpSpPr>
          <a:xfrm>
            <a:off x="350214" y="5323019"/>
            <a:ext cx="5486400" cy="475157"/>
            <a:chOff x="-395825" y="5406414"/>
            <a:chExt cx="5486400" cy="475157"/>
          </a:xfrm>
        </p:grpSpPr>
        <p:sp>
          <p:nvSpPr>
            <p:cNvPr id="11" name="Rounded Rectangle 10"/>
            <p:cNvSpPr/>
            <p:nvPr/>
          </p:nvSpPr>
          <p:spPr>
            <a:xfrm>
              <a:off x="-395825" y="5406414"/>
              <a:ext cx="5486400" cy="466452"/>
            </a:xfrm>
            <a:prstGeom prst="roundRect">
              <a:avLst/>
            </a:prstGeom>
            <a:solidFill>
              <a:srgbClr val="F7F9FA"/>
            </a:solidFill>
            <a:ln>
              <a:solidFill>
                <a:srgbClr val="E1E8E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-322673" y="5442989"/>
              <a:ext cx="5340096" cy="438582"/>
            </a:xfrm>
            <a:prstGeom prst="rect">
              <a:avLst/>
            </a:prstGeom>
            <a:noFill/>
          </p:spPr>
          <p:txBody>
            <a:bodyPr wrap="square" lIns="9144" tIns="9144" rIns="9144" bIns="9144">
              <a:spAutoFit/>
            </a:bodyPr>
            <a:lstStyle/>
            <a:p>
              <a:pPr algn="l">
                <a:spcAft>
                  <a:spcPts val="100"/>
                </a:spcAft>
                <a:defRPr sz="910" b="0">
                  <a:solidFill>
                    <a:srgbClr val="28323C"/>
                  </a:solidFill>
                  <a:latin typeface="Aptos"/>
                </a:defRPr>
              </a:pPr>
              <a:r>
                <a:t>National Institute for Health and Care Excellence (NICE) (2005) Obsessive-compulsive disorder and body dysmorphic disorder: treatment. Clinical guideline CG31. Available at: </a:t>
              </a:r>
              <a:r>
                <a:rPr>
                  <a:hlinkClick r:id="rId4"/>
                </a:rPr>
                <a:t>https://www.nice.org.uk/guidance/cg31</a:t>
              </a:r>
              <a:r>
                <a:rPr lang="en-US"/>
                <a:t> </a:t>
              </a:r>
              <a:r>
                <a:t> (Accessed: </a:t>
              </a:r>
              <a:r>
                <a:rPr lang="en-US"/>
                <a:t>2</a:t>
              </a:r>
              <a:r>
                <a:t> October 2026).</a:t>
              </a:r>
            </a:p>
          </p:txBody>
        </p:sp>
      </p:grpSp>
      <p:grpSp>
        <p:nvGrpSpPr>
          <p:cNvPr id="46" name="Group 45"/>
          <p:cNvGrpSpPr/>
          <p:nvPr/>
        </p:nvGrpSpPr>
        <p:grpSpPr>
          <a:xfrm>
            <a:off x="6250292" y="1099004"/>
            <a:ext cx="5486400" cy="768058"/>
            <a:chOff x="-387049" y="6042367"/>
            <a:chExt cx="5486400" cy="768058"/>
          </a:xfrm>
        </p:grpSpPr>
        <p:sp>
          <p:nvSpPr>
            <p:cNvPr id="13" name="Rounded Rectangle 12"/>
            <p:cNvSpPr/>
            <p:nvPr/>
          </p:nvSpPr>
          <p:spPr>
            <a:xfrm>
              <a:off x="-387049" y="6042367"/>
              <a:ext cx="5486400" cy="692721"/>
            </a:xfrm>
            <a:prstGeom prst="roundRect">
              <a:avLst/>
            </a:prstGeom>
            <a:solidFill>
              <a:srgbClr val="F7F9FA"/>
            </a:solidFill>
            <a:ln>
              <a:solidFill>
                <a:srgbClr val="E1E8E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-313897" y="6078943"/>
              <a:ext cx="5340096" cy="731482"/>
            </a:xfrm>
            <a:prstGeom prst="rect">
              <a:avLst/>
            </a:prstGeom>
            <a:noFill/>
          </p:spPr>
          <p:txBody>
            <a:bodyPr wrap="square" lIns="9144" tIns="9144" rIns="9144" bIns="9144">
              <a:spAutoFit/>
            </a:bodyPr>
            <a:lstStyle/>
            <a:p>
              <a:pPr>
                <a:spcAft>
                  <a:spcPts val="100"/>
                </a:spcAft>
                <a:defRPr sz="910" b="0">
                  <a:solidFill>
                    <a:srgbClr val="28323C"/>
                  </a:solidFill>
                  <a:latin typeface="Aptos"/>
                </a:defRPr>
              </a:pPr>
              <a:r>
                <a:t>Porter, R. (2003) Madness: A Brief History. Oxford: Oxford University Press.</a:t>
              </a:r>
              <a:r>
                <a:rPr lang="en-US"/>
                <a:t> Available at: </a:t>
              </a:r>
              <a:r>
                <a:rPr lang="en-US">
                  <a:hlinkClick r:id="rId5"/>
                </a:rPr>
                <a:t>https://syllabus.pirate.care/_preview/library/Roy%20Porter/Madness_%20A%20Brief%20History%20%28382%29/Madness_%20A%20Brief%20History%20-%20Roy%20Porter.pdf</a:t>
              </a:r>
              <a:r>
                <a:rPr lang="en-US"/>
                <a:t> (Accessed: 2 October 2026).</a:t>
              </a:r>
            </a:p>
            <a:p>
              <a:pPr algn="l">
                <a:spcAft>
                  <a:spcPts val="100"/>
                </a:spcAft>
                <a:defRPr sz="910" b="0">
                  <a:solidFill>
                    <a:srgbClr val="28323C"/>
                  </a:solidFill>
                  <a:latin typeface="Aptos"/>
                </a:defRPr>
              </a:pPr>
              <a:endParaRPr/>
            </a:p>
          </p:txBody>
        </p:sp>
      </p:grpSp>
      <p:grpSp>
        <p:nvGrpSpPr>
          <p:cNvPr id="47" name="Group 46"/>
          <p:cNvGrpSpPr/>
          <p:nvPr/>
        </p:nvGrpSpPr>
        <p:grpSpPr>
          <a:xfrm>
            <a:off x="6255324" y="1940222"/>
            <a:ext cx="5486400" cy="499676"/>
            <a:chOff x="-391437" y="6903806"/>
            <a:chExt cx="5486400" cy="499676"/>
          </a:xfrm>
        </p:grpSpPr>
        <p:sp>
          <p:nvSpPr>
            <p:cNvPr id="15" name="Rounded Rectangle 14"/>
            <p:cNvSpPr/>
            <p:nvPr/>
          </p:nvSpPr>
          <p:spPr>
            <a:xfrm>
              <a:off x="-391437" y="6903806"/>
              <a:ext cx="5486400" cy="499676"/>
            </a:xfrm>
            <a:prstGeom prst="roundRect">
              <a:avLst/>
            </a:prstGeom>
            <a:solidFill>
              <a:srgbClr val="F7F9FA"/>
            </a:solidFill>
            <a:ln>
              <a:solidFill>
                <a:srgbClr val="E1E8E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-318285" y="6940381"/>
              <a:ext cx="5340096" cy="298543"/>
            </a:xfrm>
            <a:prstGeom prst="rect">
              <a:avLst/>
            </a:prstGeom>
            <a:noFill/>
          </p:spPr>
          <p:txBody>
            <a:bodyPr wrap="square" lIns="9144" tIns="9144" rIns="9144" bIns="9144">
              <a:spAutoFit/>
            </a:bodyPr>
            <a:lstStyle/>
            <a:p>
              <a:pPr>
                <a:spcAft>
                  <a:spcPts val="100"/>
                </a:spcAft>
                <a:defRPr sz="910" b="0">
                  <a:solidFill>
                    <a:srgbClr val="28323C"/>
                  </a:solidFill>
                  <a:latin typeface="Aptos"/>
                </a:defRPr>
              </a:pPr>
              <a:r>
                <a:rPr err="1"/>
                <a:t>Rachman</a:t>
              </a:r>
              <a:r>
                <a:t>, S. (1997) ‘A cognitive theory of obsessions’, </a:t>
              </a:r>
              <a:r>
                <a:rPr err="1"/>
                <a:t>Behaviour</a:t>
              </a:r>
              <a:r>
                <a:t> Research and Therapy, 35(9), pp. 793–802.</a:t>
              </a:r>
              <a:r>
                <a:rPr lang="en-US"/>
                <a:t> </a:t>
              </a:r>
              <a:r>
                <a:rPr lang="en-US" err="1"/>
                <a:t>doi</a:t>
              </a:r>
              <a:r>
                <a:rPr lang="en-US"/>
                <a:t>: </a:t>
              </a:r>
              <a:r>
                <a:rPr lang="en-US">
                  <a:hlinkClick r:id="rId6"/>
                </a:rPr>
                <a:t>10.1016/s0005-7967(97)00040-5.</a:t>
              </a:r>
              <a:endParaRPr/>
            </a:p>
          </p:txBody>
        </p:sp>
      </p:grpSp>
      <p:grpSp>
        <p:nvGrpSpPr>
          <p:cNvPr id="48" name="Group 47"/>
          <p:cNvGrpSpPr/>
          <p:nvPr/>
        </p:nvGrpSpPr>
        <p:grpSpPr>
          <a:xfrm>
            <a:off x="6241516" y="2596807"/>
            <a:ext cx="5486400" cy="584148"/>
            <a:chOff x="6291072" y="2523983"/>
            <a:chExt cx="5486400" cy="584148"/>
          </a:xfrm>
        </p:grpSpPr>
        <p:sp>
          <p:nvSpPr>
            <p:cNvPr id="17" name="Rounded Rectangle 16"/>
            <p:cNvSpPr/>
            <p:nvPr/>
          </p:nvSpPr>
          <p:spPr>
            <a:xfrm>
              <a:off x="6291072" y="2523983"/>
              <a:ext cx="5486400" cy="584148"/>
            </a:xfrm>
            <a:prstGeom prst="roundRect">
              <a:avLst/>
            </a:prstGeom>
            <a:solidFill>
              <a:srgbClr val="F7F9FA"/>
            </a:solidFill>
            <a:ln>
              <a:solidFill>
                <a:srgbClr val="E1E8E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6364224" y="2560558"/>
              <a:ext cx="5340096" cy="438582"/>
            </a:xfrm>
            <a:prstGeom prst="rect">
              <a:avLst/>
            </a:prstGeom>
            <a:noFill/>
          </p:spPr>
          <p:txBody>
            <a:bodyPr wrap="square" lIns="9144" tIns="9144" rIns="9144" bIns="9144">
              <a:spAutoFit/>
            </a:bodyPr>
            <a:lstStyle/>
            <a:p>
              <a:pPr algn="l">
                <a:spcAft>
                  <a:spcPts val="100"/>
                </a:spcAft>
                <a:defRPr sz="910" b="0">
                  <a:solidFill>
                    <a:srgbClr val="28323C"/>
                  </a:solidFill>
                  <a:latin typeface="Aptos"/>
                </a:defRPr>
              </a:pPr>
              <a:r>
                <a:t>Reid, J.E. et al. (2021) ‘Cognitive </a:t>
              </a:r>
              <a:r>
                <a:rPr err="1"/>
                <a:t>behavioural</a:t>
              </a:r>
              <a:r>
                <a:t> therapy with exposure and response prevention in the treatment of obsessive-compulsive disorder: a systematic review and meta-analysis of </a:t>
              </a:r>
              <a:r>
                <a:rPr err="1"/>
                <a:t>randomised</a:t>
              </a:r>
              <a:r>
                <a:t> controlled trials’, Comprehensive Psychiatry, 106, 152223. </a:t>
              </a:r>
              <a:r>
                <a:rPr err="1"/>
                <a:t>doi</a:t>
              </a:r>
              <a:r>
                <a:t>: </a:t>
              </a:r>
              <a:r>
                <a:rPr>
                  <a:hlinkClick r:id="rId7"/>
                </a:rPr>
                <a:t>10.1016/j.comppsych.2021.152223.</a:t>
              </a:r>
              <a:endParaRPr/>
            </a:p>
          </p:txBody>
        </p:sp>
      </p:grpSp>
      <p:sp>
        <p:nvSpPr>
          <p:cNvPr id="19" name="Rounded Rectangle 18"/>
          <p:cNvSpPr/>
          <p:nvPr/>
        </p:nvSpPr>
        <p:spPr>
          <a:xfrm>
            <a:off x="6264100" y="3306359"/>
            <a:ext cx="5486400" cy="584148"/>
          </a:xfrm>
          <a:prstGeom prst="roundRect">
            <a:avLst/>
          </a:prstGeom>
          <a:solidFill>
            <a:srgbClr val="F7F9FA"/>
          </a:solidFill>
          <a:ln>
            <a:solidFill>
              <a:srgbClr val="E1E8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6337252" y="3342934"/>
            <a:ext cx="5340096" cy="298543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 algn="l">
              <a:spcAft>
                <a:spcPts val="100"/>
              </a:spcAft>
              <a:defRPr sz="910" b="0">
                <a:solidFill>
                  <a:srgbClr val="28323C"/>
                </a:solidFill>
                <a:latin typeface="Aptos"/>
              </a:defRPr>
            </a:pPr>
            <a:r>
              <a:rPr err="1"/>
              <a:t>Salkovskis</a:t>
            </a:r>
            <a:r>
              <a:t>, P.M. (1999) ‘Understanding and treating obsessive-compulsive disorder’, 37(Suppl. 1), pp. S29–S52. </a:t>
            </a:r>
            <a:r>
              <a:rPr err="1"/>
              <a:t>doi</a:t>
            </a:r>
            <a:r>
              <a:t>: </a:t>
            </a:r>
            <a:r>
              <a:rPr>
                <a:hlinkClick r:id="rId8"/>
              </a:rPr>
              <a:t>10.1016/S0005-7967(99)00049-2.</a:t>
            </a:r>
            <a:endParaRPr/>
          </a:p>
        </p:txBody>
      </p:sp>
      <p:sp>
        <p:nvSpPr>
          <p:cNvPr id="21" name="Rounded Rectangle 20"/>
          <p:cNvSpPr/>
          <p:nvPr/>
        </p:nvSpPr>
        <p:spPr>
          <a:xfrm>
            <a:off x="6255324" y="4000974"/>
            <a:ext cx="5486400" cy="584148"/>
          </a:xfrm>
          <a:prstGeom prst="roundRect">
            <a:avLst/>
          </a:prstGeom>
          <a:solidFill>
            <a:srgbClr val="F7F9FA"/>
          </a:solidFill>
          <a:ln>
            <a:solidFill>
              <a:srgbClr val="E1E8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6328476" y="4037549"/>
            <a:ext cx="5340096" cy="438582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 algn="l">
              <a:spcAft>
                <a:spcPts val="100"/>
              </a:spcAft>
              <a:defRPr sz="910" b="0">
                <a:solidFill>
                  <a:srgbClr val="28323C"/>
                </a:solidFill>
                <a:latin typeface="Aptos"/>
              </a:defRPr>
            </a:pPr>
            <a:r>
              <a:t>Song, Y. et al. (2022) ‘The effect of exposure and response prevention therapy on obsessive-compulsive disorder: a systematic review and meta-analysis’, Psychiatry Research, 317, 114861. </a:t>
            </a:r>
            <a:r>
              <a:rPr err="1"/>
              <a:t>doi</a:t>
            </a:r>
            <a:r>
              <a:t>: </a:t>
            </a:r>
            <a:r>
              <a:rPr>
                <a:hlinkClick r:id="rId9"/>
              </a:rPr>
              <a:t>10.1016/j.psychres.2022.114861.</a:t>
            </a:r>
            <a:endParaRPr/>
          </a:p>
        </p:txBody>
      </p:sp>
      <p:sp>
        <p:nvSpPr>
          <p:cNvPr id="23" name="Rounded Rectangle 22"/>
          <p:cNvSpPr/>
          <p:nvPr/>
        </p:nvSpPr>
        <p:spPr>
          <a:xfrm>
            <a:off x="6269132" y="4695589"/>
            <a:ext cx="5486400" cy="584148"/>
          </a:xfrm>
          <a:prstGeom prst="roundRect">
            <a:avLst/>
          </a:prstGeom>
          <a:solidFill>
            <a:srgbClr val="F7F9FA"/>
          </a:solidFill>
          <a:ln>
            <a:solidFill>
              <a:srgbClr val="E1E8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6342284" y="4732164"/>
            <a:ext cx="5340096" cy="298543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 algn="l">
              <a:spcAft>
                <a:spcPts val="100"/>
              </a:spcAft>
              <a:defRPr sz="910" b="0">
                <a:solidFill>
                  <a:srgbClr val="28323C"/>
                </a:solidFill>
                <a:latin typeface="Aptos"/>
              </a:defRPr>
            </a:pPr>
            <a:r>
              <a:t>Stein, D.J. et al. (2019) ‘Obsessive-compulsive disorder’, Nature Reviews Disease Primers, 5</a:t>
            </a:r>
            <a:r>
              <a:rPr lang="en-US"/>
              <a:t>(1)</a:t>
            </a:r>
            <a:r>
              <a:t>, article 52. </a:t>
            </a:r>
            <a:r>
              <a:rPr err="1"/>
              <a:t>doi</a:t>
            </a:r>
            <a:r>
              <a:t>: </a:t>
            </a:r>
            <a:r>
              <a:rPr>
                <a:hlinkClick r:id="rId10"/>
              </a:rPr>
              <a:t>10.1038/s41572-019-0102-3.</a:t>
            </a:r>
            <a:endParaRPr/>
          </a:p>
        </p:txBody>
      </p:sp>
      <p:sp>
        <p:nvSpPr>
          <p:cNvPr id="25" name="Rounded Rectangle 24"/>
          <p:cNvSpPr/>
          <p:nvPr/>
        </p:nvSpPr>
        <p:spPr>
          <a:xfrm>
            <a:off x="6269132" y="5381792"/>
            <a:ext cx="5486400" cy="584148"/>
          </a:xfrm>
          <a:prstGeom prst="roundRect">
            <a:avLst/>
          </a:prstGeom>
          <a:solidFill>
            <a:srgbClr val="F7F9FA"/>
          </a:solidFill>
          <a:ln>
            <a:solidFill>
              <a:srgbClr val="E1E8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6342284" y="5418367"/>
            <a:ext cx="5340096" cy="438582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 algn="l">
              <a:spcAft>
                <a:spcPts val="100"/>
              </a:spcAft>
              <a:defRPr sz="910" b="0">
                <a:solidFill>
                  <a:srgbClr val="28323C"/>
                </a:solidFill>
                <a:latin typeface="Aptos"/>
              </a:defRPr>
            </a:pPr>
            <a:r>
              <a:t>World Health Organization (WHO) (2024) Clinical descriptions and diagnostic requirements for ICD-11 mental, </a:t>
            </a:r>
            <a:r>
              <a:rPr err="1"/>
              <a:t>behavioural</a:t>
            </a:r>
            <a:r>
              <a:t> and neurodevelopmental disorders. Geneva: WHO. Available at: </a:t>
            </a:r>
            <a:r>
              <a:rPr>
                <a:hlinkClick r:id="rId11"/>
              </a:rPr>
              <a:t>https://www.who.int/publications/i/item/9789240077263</a:t>
            </a:r>
            <a:r>
              <a:rPr lang="en-US"/>
              <a:t> </a:t>
            </a:r>
            <a:r>
              <a:t> (Accessed: </a:t>
            </a:r>
            <a:r>
              <a:rPr lang="en-US"/>
              <a:t>2</a:t>
            </a:r>
            <a:r>
              <a:t> October 2026).</a:t>
            </a:r>
          </a:p>
        </p:txBody>
      </p:sp>
      <p:grpSp>
        <p:nvGrpSpPr>
          <p:cNvPr id="41" name="Group 40"/>
          <p:cNvGrpSpPr/>
          <p:nvPr/>
        </p:nvGrpSpPr>
        <p:grpSpPr>
          <a:xfrm>
            <a:off x="350214" y="3238504"/>
            <a:ext cx="5486400" cy="466452"/>
            <a:chOff x="-395825" y="7572324"/>
            <a:chExt cx="5486400" cy="466452"/>
          </a:xfrm>
        </p:grpSpPr>
        <p:sp>
          <p:nvSpPr>
            <p:cNvPr id="27" name="Rounded Rectangle 26"/>
            <p:cNvSpPr/>
            <p:nvPr/>
          </p:nvSpPr>
          <p:spPr>
            <a:xfrm>
              <a:off x="-395825" y="7572324"/>
              <a:ext cx="5486400" cy="466452"/>
            </a:xfrm>
            <a:prstGeom prst="roundRect">
              <a:avLst/>
            </a:prstGeom>
            <a:solidFill>
              <a:srgbClr val="F7F9FA"/>
            </a:solidFill>
            <a:ln>
              <a:solidFill>
                <a:srgbClr val="E1E8E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-322673" y="7608899"/>
              <a:ext cx="5340096" cy="295466"/>
            </a:xfrm>
            <a:prstGeom prst="rect">
              <a:avLst/>
            </a:prstGeom>
            <a:noFill/>
          </p:spPr>
          <p:txBody>
            <a:bodyPr wrap="square" lIns="9144" tIns="9144" rIns="9144" bIns="9144">
              <a:spAutoFit/>
            </a:bodyPr>
            <a:lstStyle/>
            <a:p>
              <a:pPr>
                <a:spcAft>
                  <a:spcPts val="100"/>
                </a:spcAft>
                <a:defRPr sz="910" b="0">
                  <a:solidFill>
                    <a:srgbClr val="28323C"/>
                  </a:solidFill>
                  <a:latin typeface="Aptos"/>
                </a:defRPr>
              </a:pPr>
              <a:r>
                <a:rPr lang="en-US" sz="900"/>
                <a:t>heritagecalling.com(2016) England’s Lost Asylums.  Available at: </a:t>
              </a:r>
              <a:r>
                <a:rPr lang="en-US" sz="900">
                  <a:hlinkClick r:id="rId12"/>
                </a:rPr>
                <a:t>https://heritagecalling.com/2016/05/11/englands-lost-asylums/</a:t>
              </a:r>
              <a:r>
                <a:rPr lang="en-US" sz="900"/>
                <a:t> (Accessed: 7 Oct 2026)</a:t>
              </a:r>
            </a:p>
          </p:txBody>
        </p:sp>
      </p:grpSp>
      <p:grpSp>
        <p:nvGrpSpPr>
          <p:cNvPr id="39" name="Group 38"/>
          <p:cNvGrpSpPr/>
          <p:nvPr/>
        </p:nvGrpSpPr>
        <p:grpSpPr>
          <a:xfrm>
            <a:off x="358990" y="2496077"/>
            <a:ext cx="5486400" cy="536676"/>
            <a:chOff x="-373885" y="8240718"/>
            <a:chExt cx="5486400" cy="536676"/>
          </a:xfrm>
        </p:grpSpPr>
        <p:sp>
          <p:nvSpPr>
            <p:cNvPr id="29" name="Rounded Rectangle 28"/>
            <p:cNvSpPr/>
            <p:nvPr/>
          </p:nvSpPr>
          <p:spPr>
            <a:xfrm>
              <a:off x="-373885" y="8240718"/>
              <a:ext cx="5486400" cy="536676"/>
            </a:xfrm>
            <a:prstGeom prst="roundRect">
              <a:avLst/>
            </a:prstGeom>
            <a:solidFill>
              <a:srgbClr val="F7F9FA"/>
            </a:solidFill>
            <a:ln>
              <a:solidFill>
                <a:srgbClr val="E1E8E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-309509" y="8240718"/>
              <a:ext cx="5340096" cy="326243"/>
            </a:xfrm>
            <a:prstGeom prst="rect">
              <a:avLst/>
            </a:prstGeom>
            <a:noFill/>
          </p:spPr>
          <p:txBody>
            <a:bodyPr wrap="square" lIns="9144" tIns="9144" rIns="9144" bIns="9144">
              <a:spAutoFit/>
            </a:bodyPr>
            <a:lstStyle/>
            <a:p>
              <a:r>
                <a:rPr lang="en-US" sz="1000"/>
                <a:t>Elizabeth et al., (2021) Toward a </a:t>
              </a:r>
              <a:r>
                <a:rPr lang="en-US" sz="1000" err="1"/>
                <a:t>neurocircuit</a:t>
              </a:r>
              <a:r>
                <a:rPr lang="en-US" sz="1000"/>
                <a:t>-based taxonomy to guide treatment of obsessive-compulsive disorder. 26(9), pp. 4583–4604. </a:t>
              </a:r>
              <a:r>
                <a:rPr lang="en-US" sz="1000" err="1"/>
                <a:t>doi</a:t>
              </a:r>
              <a:r>
                <a:rPr lang="en-US" sz="1000"/>
                <a:t>: </a:t>
              </a:r>
              <a:r>
                <a:rPr lang="en-US" sz="1000">
                  <a:hlinkClick r:id="rId13"/>
                </a:rPr>
                <a:t>10.1038/s41380-020-01007-8</a:t>
              </a:r>
              <a:endParaRPr lang="en-US" sz="1000"/>
            </a:p>
          </p:txBody>
        </p:sp>
      </p:grpSp>
      <p:sp>
        <p:nvSpPr>
          <p:cNvPr id="31" name="Rounded Rectangle 30"/>
          <p:cNvSpPr/>
          <p:nvPr/>
        </p:nvSpPr>
        <p:spPr>
          <a:xfrm>
            <a:off x="6239549" y="6066982"/>
            <a:ext cx="5486400" cy="634090"/>
          </a:xfrm>
          <a:prstGeom prst="roundRect">
            <a:avLst/>
          </a:prstGeom>
          <a:solidFill>
            <a:srgbClr val="F7F9FA"/>
          </a:solidFill>
          <a:ln>
            <a:solidFill>
              <a:srgbClr val="E1E8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TextBox 31"/>
          <p:cNvSpPr txBox="1"/>
          <p:nvPr/>
        </p:nvSpPr>
        <p:spPr>
          <a:xfrm>
            <a:off x="6312701" y="6103557"/>
            <a:ext cx="5340096" cy="480131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r>
              <a:rPr lang="en-US" sz="1000"/>
              <a:t>WHO (2024) Clinical descriptions and diagnostic requirements for ICD-11 mental, </a:t>
            </a:r>
            <a:r>
              <a:rPr lang="en-US" sz="1000" err="1"/>
              <a:t>behavioural</a:t>
            </a:r>
            <a:r>
              <a:rPr lang="en-US" sz="1000"/>
              <a:t> and neurodevelopmental disorders (CDDR) Available: </a:t>
            </a:r>
            <a:r>
              <a:rPr lang="en-US" sz="1000">
                <a:hlinkClick r:id="rId11"/>
              </a:rPr>
              <a:t>https://www.who.int/publications/i/item/9789240077263</a:t>
            </a:r>
            <a:r>
              <a:rPr lang="en-US" sz="1000"/>
              <a:t> (Accessed: 7 Oct 2026)</a:t>
            </a:r>
          </a:p>
        </p:txBody>
      </p:sp>
      <p:grpSp>
        <p:nvGrpSpPr>
          <p:cNvPr id="40" name="Group 39"/>
          <p:cNvGrpSpPr/>
          <p:nvPr/>
        </p:nvGrpSpPr>
        <p:grpSpPr>
          <a:xfrm>
            <a:off x="350214" y="1824331"/>
            <a:ext cx="5486400" cy="641869"/>
            <a:chOff x="6323444" y="4576787"/>
            <a:chExt cx="5486400" cy="641869"/>
          </a:xfrm>
        </p:grpSpPr>
        <p:sp>
          <p:nvSpPr>
            <p:cNvPr id="33" name="Rounded Rectangle 32"/>
            <p:cNvSpPr/>
            <p:nvPr/>
          </p:nvSpPr>
          <p:spPr>
            <a:xfrm>
              <a:off x="6323444" y="4576787"/>
              <a:ext cx="5486400" cy="466452"/>
            </a:xfrm>
            <a:prstGeom prst="roundRect">
              <a:avLst/>
            </a:prstGeom>
            <a:solidFill>
              <a:srgbClr val="F7F9FA"/>
            </a:solidFill>
            <a:ln>
              <a:solidFill>
                <a:srgbClr val="E1E8E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34" name="TextBox 33"/>
            <p:cNvSpPr txBox="1"/>
            <p:nvPr/>
          </p:nvSpPr>
          <p:spPr>
            <a:xfrm>
              <a:off x="6396596" y="4613362"/>
              <a:ext cx="5340096" cy="605294"/>
            </a:xfrm>
            <a:prstGeom prst="rect">
              <a:avLst/>
            </a:prstGeom>
            <a:noFill/>
          </p:spPr>
          <p:txBody>
            <a:bodyPr wrap="square" lIns="9144" tIns="9144" rIns="9144" bIns="9144">
              <a:spAutoFit/>
            </a:bodyPr>
            <a:lstStyle/>
            <a:p>
              <a:pPr>
                <a:spcAft>
                  <a:spcPts val="100"/>
                </a:spcAft>
                <a:defRPr sz="910" b="0">
                  <a:solidFill>
                    <a:srgbClr val="28323C"/>
                  </a:solidFill>
                  <a:latin typeface="Aptos"/>
                </a:defRPr>
              </a:pPr>
              <a:r>
                <a:rPr lang="en-US" sz="1000"/>
                <a:t>Danacolthart.com (2016) </a:t>
              </a:r>
              <a:r>
                <a:rPr lang="en-US"/>
                <a:t>Available at: </a:t>
              </a:r>
              <a:r>
                <a:rPr lang="en-US">
                  <a:hlinkClick r:id="rId14"/>
                </a:rPr>
                <a:t>https://www.danacolthart.com/blog/what-is-the-difference-between-i-cbt-and-erp-when-treating-ocd-ocd-therapy-in-englewood-bergen-county-nj</a:t>
              </a:r>
              <a:r>
                <a:rPr lang="en-US"/>
                <a:t>  (Accessed: 2 October 2026).</a:t>
              </a:r>
            </a:p>
            <a:p>
              <a:pPr>
                <a:spcAft>
                  <a:spcPts val="100"/>
                </a:spcAft>
                <a:defRPr sz="910" b="0">
                  <a:solidFill>
                    <a:srgbClr val="28323C"/>
                  </a:solidFill>
                  <a:latin typeface="Aptos"/>
                </a:defRPr>
              </a:pPr>
              <a:endParaRPr/>
            </a:p>
          </p:txBody>
        </p:sp>
      </p:grpSp>
      <p:grpSp>
        <p:nvGrpSpPr>
          <p:cNvPr id="44" name="Group 43"/>
          <p:cNvGrpSpPr/>
          <p:nvPr/>
        </p:nvGrpSpPr>
        <p:grpSpPr>
          <a:xfrm>
            <a:off x="350214" y="4558287"/>
            <a:ext cx="5486400" cy="599533"/>
            <a:chOff x="6332220" y="5191667"/>
            <a:chExt cx="5486400" cy="599533"/>
          </a:xfrm>
        </p:grpSpPr>
        <p:sp>
          <p:nvSpPr>
            <p:cNvPr id="35" name="Rounded Rectangle 34"/>
            <p:cNvSpPr/>
            <p:nvPr/>
          </p:nvSpPr>
          <p:spPr>
            <a:xfrm>
              <a:off x="6332220" y="5191667"/>
              <a:ext cx="5486400" cy="599533"/>
            </a:xfrm>
            <a:prstGeom prst="roundRect">
              <a:avLst/>
            </a:prstGeom>
            <a:solidFill>
              <a:srgbClr val="F7F9FA"/>
            </a:solidFill>
            <a:ln>
              <a:solidFill>
                <a:srgbClr val="E1E8E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36" name="TextBox 35"/>
            <p:cNvSpPr txBox="1"/>
            <p:nvPr/>
          </p:nvSpPr>
          <p:spPr>
            <a:xfrm>
              <a:off x="6405372" y="5228243"/>
              <a:ext cx="5340096" cy="465256"/>
            </a:xfrm>
            <a:prstGeom prst="rect">
              <a:avLst/>
            </a:prstGeom>
            <a:noFill/>
          </p:spPr>
          <p:txBody>
            <a:bodyPr wrap="square" lIns="9144" tIns="9144" rIns="9144" bIns="9144">
              <a:spAutoFit/>
            </a:bodyPr>
            <a:lstStyle/>
            <a:p>
              <a:pPr>
                <a:spcAft>
                  <a:spcPts val="100"/>
                </a:spcAft>
                <a:defRPr sz="910" b="0">
                  <a:solidFill>
                    <a:srgbClr val="28323C"/>
                  </a:solidFill>
                  <a:latin typeface="Aptos"/>
                </a:defRPr>
              </a:pPr>
              <a:r>
                <a:rPr lang="en-US" sz="1000"/>
                <a:t>medium.com(2023) </a:t>
              </a:r>
              <a:r>
                <a:rPr lang="en-US"/>
                <a:t>Mental Health</a:t>
              </a:r>
              <a:r>
                <a:t>.</a:t>
              </a:r>
              <a:r>
                <a:rPr lang="en-US"/>
                <a:t> Available at: </a:t>
              </a:r>
              <a:r>
                <a:rPr lang="en-US">
                  <a:hlinkClick r:id="rId15"/>
                </a:rPr>
                <a:t>https://medium.com/@sumanriaz550/mental-health-c19fea32cae0</a:t>
              </a:r>
              <a:r>
                <a:rPr lang="en-US"/>
                <a:t>  (Accessed: 2 October 2026).</a:t>
              </a:r>
            </a:p>
            <a:p>
              <a:pPr algn="l">
                <a:spcAft>
                  <a:spcPts val="100"/>
                </a:spcAft>
                <a:defRPr sz="910" b="0">
                  <a:solidFill>
                    <a:srgbClr val="28323C"/>
                  </a:solidFill>
                  <a:latin typeface="Aptos"/>
                </a:defRPr>
              </a:pPr>
              <a:endParaRPr/>
            </a:p>
          </p:txBody>
        </p:sp>
      </p:grpSp>
      <p:grpSp>
        <p:nvGrpSpPr>
          <p:cNvPr id="43" name="Group 42"/>
          <p:cNvGrpSpPr/>
          <p:nvPr/>
        </p:nvGrpSpPr>
        <p:grpSpPr>
          <a:xfrm>
            <a:off x="350214" y="3935328"/>
            <a:ext cx="5486400" cy="501831"/>
            <a:chOff x="6323444" y="6022509"/>
            <a:chExt cx="5486400" cy="501831"/>
          </a:xfrm>
        </p:grpSpPr>
        <p:sp>
          <p:nvSpPr>
            <p:cNvPr id="37" name="Rounded Rectangle 36"/>
            <p:cNvSpPr/>
            <p:nvPr/>
          </p:nvSpPr>
          <p:spPr>
            <a:xfrm>
              <a:off x="6323444" y="6022509"/>
              <a:ext cx="5486400" cy="499676"/>
            </a:xfrm>
            <a:prstGeom prst="roundRect">
              <a:avLst/>
            </a:prstGeom>
            <a:solidFill>
              <a:srgbClr val="F7F9FA"/>
            </a:solidFill>
            <a:ln>
              <a:solidFill>
                <a:srgbClr val="E1E8EA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38" name="TextBox 37"/>
            <p:cNvSpPr txBox="1"/>
            <p:nvPr/>
          </p:nvSpPr>
          <p:spPr>
            <a:xfrm>
              <a:off x="6396596" y="6059084"/>
              <a:ext cx="5340096" cy="465256"/>
            </a:xfrm>
            <a:prstGeom prst="rect">
              <a:avLst/>
            </a:prstGeom>
            <a:noFill/>
          </p:spPr>
          <p:txBody>
            <a:bodyPr wrap="square" lIns="9144" tIns="9144" rIns="9144" bIns="9144">
              <a:spAutoFit/>
            </a:bodyPr>
            <a:lstStyle/>
            <a:p>
              <a:pPr>
                <a:spcAft>
                  <a:spcPts val="100"/>
                </a:spcAft>
                <a:defRPr sz="910" b="0">
                  <a:solidFill>
                    <a:srgbClr val="28323C"/>
                  </a:solidFill>
                  <a:latin typeface="Aptos"/>
                </a:defRPr>
              </a:pPr>
              <a:r>
                <a:rPr lang="en-US" sz="1000"/>
                <a:t>integrativepsychiatryofamerica.com(2025) </a:t>
              </a:r>
              <a:r>
                <a:rPr lang="en-US"/>
                <a:t>Integrative OCD Treatment: Your Full and Clear Guide</a:t>
              </a:r>
              <a:r>
                <a:t>.</a:t>
              </a:r>
              <a:r>
                <a:rPr lang="en-US"/>
                <a:t> Available at: </a:t>
              </a:r>
              <a:r>
                <a:rPr lang="en-US">
                  <a:hlinkClick r:id="rId16"/>
                </a:rPr>
                <a:t>https://integrativepsychiatryofamerica.com/integrative-ocd-treatment/</a:t>
              </a:r>
              <a:r>
                <a:rPr lang="en-US"/>
                <a:t>  (Accessed: 2 October 2026).</a:t>
              </a:r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4</Slides>
  <Notes>3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Asma Bashir</dc:creator>
  <cp:keywords/>
  <dc:description>generated using python-pptx</dc:description>
  <cp:revision>1</cp:revision>
  <dcterms:created xsi:type="dcterms:W3CDTF">2013-01-27T09:14:16Z</dcterms:created>
  <dcterms:modified xsi:type="dcterms:W3CDTF">2026-10-19T16:40:52Z</dcterms:modified>
  <cp:category/>
</cp:coreProperties>
</file>