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bookmarkIdSeed="2">
  <p:sldMasterIdLst>
    <p:sldMasterId id="2147483649" r:id="rId1"/>
  </p:sldMasterIdLst>
  <p:notesMasterIdLst>
    <p:notesMasterId r:id="rId43"/>
  </p:notesMasterIdLst>
  <p:handoutMasterIdLst>
    <p:handoutMasterId r:id="rId44"/>
  </p:handoutMasterIdLst>
  <p:sldIdLst>
    <p:sldId id="314" r:id="rId2"/>
    <p:sldId id="547" r:id="rId3"/>
    <p:sldId id="486" r:id="rId4"/>
    <p:sldId id="488" r:id="rId5"/>
    <p:sldId id="489" r:id="rId6"/>
    <p:sldId id="525" r:id="rId7"/>
    <p:sldId id="490" r:id="rId8"/>
    <p:sldId id="528" r:id="rId9"/>
    <p:sldId id="492" r:id="rId10"/>
    <p:sldId id="493" r:id="rId11"/>
    <p:sldId id="495" r:id="rId12"/>
    <p:sldId id="494" r:id="rId13"/>
    <p:sldId id="526" r:id="rId14"/>
    <p:sldId id="527" r:id="rId15"/>
    <p:sldId id="529" r:id="rId16"/>
    <p:sldId id="530" r:id="rId17"/>
    <p:sldId id="533" r:id="rId18"/>
    <p:sldId id="491" r:id="rId19"/>
    <p:sldId id="496" r:id="rId20"/>
    <p:sldId id="497" r:id="rId21"/>
    <p:sldId id="498" r:id="rId22"/>
    <p:sldId id="499" r:id="rId23"/>
    <p:sldId id="500" r:id="rId24"/>
    <p:sldId id="501" r:id="rId25"/>
    <p:sldId id="503" r:id="rId26"/>
    <p:sldId id="502" r:id="rId27"/>
    <p:sldId id="504" r:id="rId28"/>
    <p:sldId id="534" r:id="rId29"/>
    <p:sldId id="535" r:id="rId30"/>
    <p:sldId id="537" r:id="rId31"/>
    <p:sldId id="538" r:id="rId32"/>
    <p:sldId id="539" r:id="rId33"/>
    <p:sldId id="540" r:id="rId34"/>
    <p:sldId id="541" r:id="rId35"/>
    <p:sldId id="524" r:id="rId36"/>
    <p:sldId id="546" r:id="rId37"/>
    <p:sldId id="507" r:id="rId38"/>
    <p:sldId id="542" r:id="rId39"/>
    <p:sldId id="543" r:id="rId40"/>
    <p:sldId id="544" r:id="rId41"/>
    <p:sldId id="545" r:id="rId42"/>
  </p:sldIdLst>
  <p:sldSz cx="9144000" cy="6858000" type="screen4x3"/>
  <p:notesSz cx="7302500" cy="9588500"/>
  <p:defaultTextStyle>
    <a:defPPr>
      <a:defRPr lang="en-US"/>
    </a:defPPr>
    <a:lvl1pPr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p:defaultTextStyle>
  <p:extLst>
    <p:ext uri="{521415D9-36F7-43E2-AB2F-B90AF26B5E84}">
      <p14:sectionLst xmlns:p14="http://schemas.microsoft.com/office/powerpoint/2010/main">
        <p14:section name="Default Section" id="{A40789CF-04C3-4F9F-B261-665585167B4D}">
          <p14:sldIdLst>
            <p14:sldId id="314"/>
          </p14:sldIdLst>
        </p14:section>
        <p14:section name="Untitled Section" id="{F0775640-F074-4B4C-9F63-5684BD74D745}">
          <p14:sldIdLst>
            <p14:sldId id="547"/>
            <p14:sldId id="486"/>
            <p14:sldId id="488"/>
            <p14:sldId id="489"/>
            <p14:sldId id="525"/>
            <p14:sldId id="490"/>
            <p14:sldId id="528"/>
            <p14:sldId id="492"/>
            <p14:sldId id="493"/>
            <p14:sldId id="495"/>
            <p14:sldId id="494"/>
            <p14:sldId id="526"/>
            <p14:sldId id="527"/>
            <p14:sldId id="529"/>
            <p14:sldId id="530"/>
            <p14:sldId id="533"/>
            <p14:sldId id="491"/>
            <p14:sldId id="496"/>
            <p14:sldId id="497"/>
            <p14:sldId id="498"/>
            <p14:sldId id="499"/>
            <p14:sldId id="500"/>
            <p14:sldId id="501"/>
            <p14:sldId id="503"/>
            <p14:sldId id="502"/>
            <p14:sldId id="504"/>
            <p14:sldId id="534"/>
            <p14:sldId id="535"/>
            <p14:sldId id="537"/>
            <p14:sldId id="538"/>
            <p14:sldId id="539"/>
            <p14:sldId id="540"/>
            <p14:sldId id="541"/>
            <p14:sldId id="524"/>
            <p14:sldId id="546"/>
            <p14:sldId id="507"/>
            <p14:sldId id="542"/>
            <p14:sldId id="543"/>
            <p14:sldId id="544"/>
            <p14:sldId id="545"/>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20">
          <p15:clr>
            <a:srgbClr val="A4A3A4"/>
          </p15:clr>
        </p15:guide>
        <p15:guide id="2" pos="230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6433" autoAdjust="0"/>
  </p:normalViewPr>
  <p:slideViewPr>
    <p:cSldViewPr snapToGrid="0">
      <p:cViewPr varScale="1">
        <p:scale>
          <a:sx n="74" d="100"/>
          <a:sy n="74" d="100"/>
        </p:scale>
        <p:origin x="1446" y="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58" d="100"/>
          <a:sy n="58" d="100"/>
        </p:scale>
        <p:origin x="-1068" y="-78"/>
      </p:cViewPr>
      <p:guideLst>
        <p:guide orient="horz" pos="3020"/>
        <p:guide pos="230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2" name="Rectangle 2"/>
          <p:cNvSpPr>
            <a:spLocks noGrp="1" noChangeArrowheads="1"/>
          </p:cNvSpPr>
          <p:nvPr>
            <p:ph type="hdr" sz="quarter"/>
          </p:nvPr>
        </p:nvSpPr>
        <p:spPr bwMode="auto">
          <a:xfrm>
            <a:off x="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l">
              <a:defRPr sz="1200" smtClean="0"/>
            </a:lvl1pPr>
          </a:lstStyle>
          <a:p>
            <a:pPr>
              <a:defRPr/>
            </a:pPr>
            <a:endParaRPr lang="en-US" altLang="en-US"/>
          </a:p>
        </p:txBody>
      </p:sp>
      <p:sp>
        <p:nvSpPr>
          <p:cNvPr id="46083" name="Rectangle 3"/>
          <p:cNvSpPr>
            <a:spLocks noGrp="1" noChangeArrowheads="1"/>
          </p:cNvSpPr>
          <p:nvPr>
            <p:ph type="dt" sz="quarter" idx="1"/>
          </p:nvPr>
        </p:nvSpPr>
        <p:spPr bwMode="auto">
          <a:xfrm>
            <a:off x="411480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r">
              <a:defRPr sz="1200" smtClean="0"/>
            </a:lvl1pPr>
          </a:lstStyle>
          <a:p>
            <a:pPr>
              <a:defRPr/>
            </a:pPr>
            <a:endParaRPr lang="en-US" altLang="en-US"/>
          </a:p>
        </p:txBody>
      </p:sp>
      <p:sp>
        <p:nvSpPr>
          <p:cNvPr id="46084" name="Rectangle 4"/>
          <p:cNvSpPr>
            <a:spLocks noGrp="1" noChangeArrowheads="1"/>
          </p:cNvSpPr>
          <p:nvPr>
            <p:ph type="ftr" sz="quarter" idx="2"/>
          </p:nvPr>
        </p:nvSpPr>
        <p:spPr bwMode="auto">
          <a:xfrm>
            <a:off x="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l">
              <a:defRPr sz="1200" smtClean="0"/>
            </a:lvl1pPr>
          </a:lstStyle>
          <a:p>
            <a:pPr>
              <a:defRPr/>
            </a:pPr>
            <a:endParaRPr lang="en-US" altLang="en-US"/>
          </a:p>
        </p:txBody>
      </p:sp>
      <p:sp>
        <p:nvSpPr>
          <p:cNvPr id="46085" name="Rectangle 5"/>
          <p:cNvSpPr>
            <a:spLocks noGrp="1" noChangeArrowheads="1"/>
          </p:cNvSpPr>
          <p:nvPr>
            <p:ph type="sldNum" sz="quarter" idx="3"/>
          </p:nvPr>
        </p:nvSpPr>
        <p:spPr bwMode="auto">
          <a:xfrm>
            <a:off x="411480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r">
              <a:defRPr sz="1200" smtClean="0"/>
            </a:lvl1pPr>
          </a:lstStyle>
          <a:p>
            <a:pPr>
              <a:defRPr/>
            </a:pPr>
            <a:fld id="{085AE3E6-3B06-4DEE-8B65-79A38B662D6E}" type="slidenum">
              <a:rPr lang="en-US" altLang="en-US"/>
              <a:pPr>
                <a:defRPr/>
              </a:pPr>
              <a:t>‹#›</a:t>
            </a:fld>
            <a:endParaRPr lang="en-US" altLang="en-US"/>
          </a:p>
        </p:txBody>
      </p:sp>
    </p:spTree>
    <p:extLst>
      <p:ext uri="{BB962C8B-B14F-4D97-AF65-F5344CB8AC3E}">
        <p14:creationId xmlns:p14="http://schemas.microsoft.com/office/powerpoint/2010/main" val="40646287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47" name="Rectangle 3"/>
          <p:cNvSpPr>
            <a:spLocks noGrp="1" noChangeArrowheads="1"/>
          </p:cNvSpPr>
          <p:nvPr>
            <p:ph type="dt" idx="1"/>
          </p:nvPr>
        </p:nvSpPr>
        <p:spPr bwMode="auto">
          <a:xfrm>
            <a:off x="4138613" y="0"/>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r" defTabSz="965200">
              <a:defRPr sz="1300" smtClean="0">
                <a:latin typeface="Times New Roman" panose="02020603050405020304" pitchFamily="18" charset="0"/>
              </a:defRPr>
            </a:lvl1pPr>
          </a:lstStyle>
          <a:p>
            <a:pPr>
              <a:defRPr/>
            </a:pPr>
            <a:endParaRPr lang="en-US" altLang="en-US"/>
          </a:p>
        </p:txBody>
      </p:sp>
      <p:sp>
        <p:nvSpPr>
          <p:cNvPr id="3076" name="Rectangle 4"/>
          <p:cNvSpPr>
            <a:spLocks noGrp="1" noRot="1" noChangeAspect="1" noChangeArrowheads="1" noTextEdit="1"/>
          </p:cNvSpPr>
          <p:nvPr>
            <p:ph type="sldImg" idx="2"/>
          </p:nvPr>
        </p:nvSpPr>
        <p:spPr bwMode="auto">
          <a:xfrm>
            <a:off x="1254125" y="719138"/>
            <a:ext cx="4794250" cy="3595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6149" name="Rectangle 5"/>
          <p:cNvSpPr>
            <a:spLocks noGrp="1" noChangeArrowheads="1"/>
          </p:cNvSpPr>
          <p:nvPr>
            <p:ph type="body" sz="quarter" idx="3"/>
          </p:nvPr>
        </p:nvSpPr>
        <p:spPr bwMode="auto">
          <a:xfrm>
            <a:off x="973138" y="4554538"/>
            <a:ext cx="5356225" cy="43148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p>
            <a:pPr lvl="0"/>
            <a:r>
              <a:rPr lang="en-US" altLang="en-US" noProof="0" smtClean="0"/>
              <a:t>Click to edit Master text styles</a:t>
            </a:r>
          </a:p>
          <a:p>
            <a:pPr lvl="1"/>
            <a:r>
              <a:rPr lang="en-US" altLang="en-US" noProof="0" smtClean="0"/>
              <a:t>Second level</a:t>
            </a:r>
          </a:p>
          <a:p>
            <a:pPr lvl="2"/>
            <a:r>
              <a:rPr lang="en-US" altLang="en-US" noProof="0" smtClean="0"/>
              <a:t>Third level</a:t>
            </a:r>
          </a:p>
          <a:p>
            <a:pPr lvl="3"/>
            <a:r>
              <a:rPr lang="en-US" altLang="en-US" noProof="0" smtClean="0"/>
              <a:t>Fourth level</a:t>
            </a:r>
          </a:p>
          <a:p>
            <a:pPr lvl="4"/>
            <a:r>
              <a:rPr lang="en-US" altLang="en-US" noProof="0" smtClean="0"/>
              <a:t>Fifth level</a:t>
            </a:r>
          </a:p>
        </p:txBody>
      </p:sp>
      <p:sp>
        <p:nvSpPr>
          <p:cNvPr id="6150" name="Rectangle 6"/>
          <p:cNvSpPr>
            <a:spLocks noGrp="1" noChangeArrowheads="1"/>
          </p:cNvSpPr>
          <p:nvPr>
            <p:ph type="ftr" sz="quarter" idx="4"/>
          </p:nvPr>
        </p:nvSpPr>
        <p:spPr bwMode="auto">
          <a:xfrm>
            <a:off x="0" y="9109075"/>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51" name="Rectangle 7"/>
          <p:cNvSpPr>
            <a:spLocks noGrp="1" noChangeArrowheads="1"/>
          </p:cNvSpPr>
          <p:nvPr>
            <p:ph type="sldNum" sz="quarter" idx="5"/>
          </p:nvPr>
        </p:nvSpPr>
        <p:spPr bwMode="auto">
          <a:xfrm>
            <a:off x="4138613" y="9109075"/>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r" defTabSz="965200">
              <a:defRPr sz="1300" smtClean="0">
                <a:latin typeface="Times New Roman" panose="02020603050405020304" pitchFamily="18" charset="0"/>
              </a:defRPr>
            </a:lvl1pPr>
          </a:lstStyle>
          <a:p>
            <a:pPr>
              <a:defRPr/>
            </a:pPr>
            <a:fld id="{91D68F69-EA38-4BF2-AACB-9A80CFE5F833}" type="slidenum">
              <a:rPr lang="en-US" altLang="en-US"/>
              <a:pPr>
                <a:defRPr/>
              </a:pPr>
              <a:t>‹#›</a:t>
            </a:fld>
            <a:endParaRPr lang="en-US" altLang="en-US"/>
          </a:p>
        </p:txBody>
      </p:sp>
    </p:spTree>
    <p:extLst>
      <p:ext uri="{BB962C8B-B14F-4D97-AF65-F5344CB8AC3E}">
        <p14:creationId xmlns:p14="http://schemas.microsoft.com/office/powerpoint/2010/main" val="170480367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white">
          <a:xfrm>
            <a:off x="0" y="0"/>
            <a:ext cx="9144000" cy="2540000"/>
          </a:xfrm>
          <a:prstGeom prst="rect">
            <a:avLst/>
          </a:prstGeom>
          <a:gradFill rotWithShape="0">
            <a:gsLst>
              <a:gs pos="0">
                <a:schemeClr val="hlink"/>
              </a:gs>
              <a:gs pos="100000">
                <a:schemeClr val="bg2"/>
              </a:gs>
            </a:gsLst>
            <a:lin ang="540000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5" name="Rectangle 3"/>
          <p:cNvSpPr>
            <a:spLocks noChangeArrowheads="1"/>
          </p:cNvSpPr>
          <p:nvPr/>
        </p:nvSpPr>
        <p:spPr bwMode="white">
          <a:xfrm>
            <a:off x="0" y="2540000"/>
            <a:ext cx="9144000" cy="4318000"/>
          </a:xfrm>
          <a:prstGeom prst="rect">
            <a:avLst/>
          </a:prstGeom>
          <a:gradFill rotWithShape="0">
            <a:gsLst>
              <a:gs pos="0">
                <a:schemeClr val="bg2"/>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6" name="Rectangle 4"/>
          <p:cNvSpPr>
            <a:spLocks noChangeArrowheads="1"/>
          </p:cNvSpPr>
          <p:nvPr/>
        </p:nvSpPr>
        <p:spPr bwMode="ltGray">
          <a:xfrm flipV="1">
            <a:off x="0" y="2595563"/>
            <a:ext cx="6816725" cy="254000"/>
          </a:xfrm>
          <a:prstGeom prst="rect">
            <a:avLst/>
          </a:prstGeom>
          <a:gradFill rotWithShape="0">
            <a:gsLst>
              <a:gs pos="0">
                <a:schemeClr val="hlink"/>
              </a:gs>
              <a:gs pos="100000">
                <a:schemeClr val="bg2"/>
              </a:gs>
            </a:gsLst>
            <a:lin ang="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33797" name="Rectangle 5"/>
          <p:cNvSpPr>
            <a:spLocks noGrp="1" noChangeArrowheads="1"/>
          </p:cNvSpPr>
          <p:nvPr>
            <p:ph type="ctrTitle"/>
          </p:nvPr>
        </p:nvSpPr>
        <p:spPr>
          <a:xfrm>
            <a:off x="1179513" y="182563"/>
            <a:ext cx="7772400" cy="706437"/>
          </a:xfrm>
          <a:extLst>
            <a:ext uri="{AF507438-7753-43E0-B8FC-AC1667EBCBE1}">
              <a14:hiddenEffects xmlns:a14="http://schemas.microsoft.com/office/drawing/2010/main">
                <a:effectLst>
                  <a:outerShdw dist="35921" dir="2700000" algn="ctr" rotWithShape="0">
                    <a:schemeClr val="tx1"/>
                  </a:outerShdw>
                </a:effectLst>
              </a14:hiddenEffects>
            </a:ext>
          </a:extLst>
        </p:spPr>
        <p:txBody>
          <a:bodyPr/>
          <a:lstStyle>
            <a:lvl1pPr>
              <a:defRPr sz="2000" b="0">
                <a:latin typeface="Helvetica-Narrow" pitchFamily="34" charset="0"/>
              </a:defRPr>
            </a:lvl1pPr>
          </a:lstStyle>
          <a:p>
            <a:pPr lvl="0"/>
            <a:r>
              <a:rPr lang="en-US" altLang="en-US" noProof="0" smtClean="0"/>
              <a:t>Click to edit Master title style</a:t>
            </a:r>
          </a:p>
        </p:txBody>
      </p:sp>
      <p:sp>
        <p:nvSpPr>
          <p:cNvPr id="33798" name="Rectangle 6"/>
          <p:cNvSpPr>
            <a:spLocks noGrp="1" noChangeArrowheads="1"/>
          </p:cNvSpPr>
          <p:nvPr>
            <p:ph type="subTitle" idx="1"/>
          </p:nvPr>
        </p:nvSpPr>
        <p:spPr>
          <a:xfrm>
            <a:off x="1371600" y="3886200"/>
            <a:ext cx="6400800" cy="1752600"/>
          </a:xfrm>
        </p:spPr>
        <p:txBody>
          <a:bodyPr/>
          <a:lstStyle>
            <a:lvl1pPr marL="0" indent="0">
              <a:buFont typeface="Monotype Sorts" pitchFamily="2" charset="2"/>
              <a:buNone/>
              <a:defRPr/>
            </a:lvl1pPr>
          </a:lstStyle>
          <a:p>
            <a:pPr lvl="0"/>
            <a:r>
              <a:rPr lang="en-US" altLang="en-US" noProof="0" smtClean="0"/>
              <a:t>Click to edit Master subtitle style</a:t>
            </a:r>
          </a:p>
        </p:txBody>
      </p:sp>
      <p:sp>
        <p:nvSpPr>
          <p:cNvPr id="7" name="Rectangle 7"/>
          <p:cNvSpPr>
            <a:spLocks noGrp="1" noChangeArrowheads="1"/>
          </p:cNvSpPr>
          <p:nvPr>
            <p:ph type="dt" sz="half" idx="10"/>
          </p:nvPr>
        </p:nvSpPr>
        <p:spPr bwMode="auto">
          <a:xfrm>
            <a:off x="6858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l">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8" name="Rectangle 8"/>
          <p:cNvSpPr>
            <a:spLocks noGrp="1" noChangeArrowheads="1"/>
          </p:cNvSpPr>
          <p:nvPr>
            <p:ph type="ftr" sz="quarter" idx="11"/>
          </p:nvPr>
        </p:nvSpPr>
        <p:spPr>
          <a:xfrm>
            <a:off x="3124200" y="6248400"/>
            <a:ext cx="2895600" cy="457200"/>
          </a:xfrm>
        </p:spPr>
        <p:txBody>
          <a:bodyPr/>
          <a:lstStyle>
            <a:lvl1pPr algn="ctr">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9" name="Rectangle 9"/>
          <p:cNvSpPr>
            <a:spLocks noGrp="1" noChangeArrowheads="1"/>
          </p:cNvSpPr>
          <p:nvPr>
            <p:ph type="sldNum" sz="quarter" idx="12"/>
          </p:nvPr>
        </p:nvSpPr>
        <p:spPr bwMode="auto">
          <a:xfrm>
            <a:off x="65532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r">
              <a:spcBef>
                <a:spcPct val="50000"/>
              </a:spcBef>
              <a:defRPr sz="1400" smtClean="0">
                <a:solidFill>
                  <a:srgbClr val="660066"/>
                </a:solidFill>
                <a:latin typeface="Impact" panose="020B0806030902050204" pitchFamily="34" charset="0"/>
              </a:defRPr>
            </a:lvl1pPr>
          </a:lstStyle>
          <a:p>
            <a:pPr>
              <a:defRPr/>
            </a:pPr>
            <a:fld id="{23E998F6-3482-401C-B7FE-C90059762FA7}" type="slidenum">
              <a:rPr lang="en-US" altLang="en-US"/>
              <a:pPr>
                <a:defRPr/>
              </a:pPr>
              <a:t>‹#›</a:t>
            </a:fld>
            <a:endParaRPr lang="en-US" altLang="en-US"/>
          </a:p>
        </p:txBody>
      </p:sp>
    </p:spTree>
    <p:extLst>
      <p:ext uri="{BB962C8B-B14F-4D97-AF65-F5344CB8AC3E}">
        <p14:creationId xmlns:p14="http://schemas.microsoft.com/office/powerpoint/2010/main" val="301544405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259016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smtClean="0"/>
              <a:t>Click to edit Master text styles</a:t>
            </a:r>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8277852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1047750" y="1724025"/>
            <a:ext cx="3438525"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38675" y="1724025"/>
            <a:ext cx="3438525"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966181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1293133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605257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4222065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8146412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593714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357622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72275" y="0"/>
            <a:ext cx="2171700" cy="58388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257175" y="0"/>
            <a:ext cx="6362700" cy="58388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3115371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ChangeArrowheads="1"/>
          </p:cNvSpPr>
          <p:nvPr/>
        </p:nvSpPr>
        <p:spPr bwMode="auto">
          <a:xfrm>
            <a:off x="0" y="0"/>
            <a:ext cx="9144000" cy="6858000"/>
          </a:xfrm>
          <a:prstGeom prst="rect">
            <a:avLst/>
          </a:prstGeom>
          <a:gradFill rotWithShape="0">
            <a:gsLst>
              <a:gs pos="0">
                <a:srgbClr val="99CCFF"/>
              </a:gs>
              <a:gs pos="100000">
                <a:schemeClr val="bg2"/>
              </a:gs>
            </a:gsLst>
            <a:lin ang="540000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1027" name="Rectangle 3"/>
          <p:cNvSpPr>
            <a:spLocks noGrp="1" noChangeArrowheads="1"/>
          </p:cNvSpPr>
          <p:nvPr>
            <p:ph type="title"/>
          </p:nvPr>
        </p:nvSpPr>
        <p:spPr bwMode="auto">
          <a:xfrm>
            <a:off x="257175" y="0"/>
            <a:ext cx="8686800" cy="844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1028" name="Rectangle 69"/>
          <p:cNvSpPr>
            <a:spLocks noChangeArrowheads="1"/>
          </p:cNvSpPr>
          <p:nvPr/>
        </p:nvSpPr>
        <p:spPr bwMode="auto">
          <a:xfrm>
            <a:off x="7934325" y="6537325"/>
            <a:ext cx="1209675"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r>
              <a:rPr lang="en-US" altLang="en-US" sz="1000"/>
              <a:t>Mike Dacey</a:t>
            </a:r>
            <a:endParaRPr lang="en-US" altLang="en-US" sz="1400">
              <a:latin typeface="Times New Roman" panose="02020603050405020304" pitchFamily="18" charset="0"/>
            </a:endParaRPr>
          </a:p>
        </p:txBody>
      </p:sp>
      <p:sp>
        <p:nvSpPr>
          <p:cNvPr id="1029" name="Text Box 70"/>
          <p:cNvSpPr txBox="1">
            <a:spLocks noChangeArrowheads="1"/>
          </p:cNvSpPr>
          <p:nvPr/>
        </p:nvSpPr>
        <p:spPr bwMode="auto">
          <a:xfrm>
            <a:off x="4268788" y="6546850"/>
            <a:ext cx="339725" cy="2444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spcBef>
                <a:spcPct val="50000"/>
              </a:spcBef>
            </a:pPr>
            <a:fld id="{A8AD1263-4F9C-453B-B47E-27E02C13953D}" type="slidenum">
              <a:rPr lang="en-US" altLang="en-US" sz="1000"/>
              <a:pPr>
                <a:spcBef>
                  <a:spcPct val="50000"/>
                </a:spcBef>
              </a:pPr>
              <a:t>‹#›</a:t>
            </a:fld>
            <a:endParaRPr lang="en-US" altLang="en-US" sz="1000"/>
          </a:p>
        </p:txBody>
      </p:sp>
      <p:sp>
        <p:nvSpPr>
          <p:cNvPr id="32923" name="Rectangle 155"/>
          <p:cNvSpPr>
            <a:spLocks noGrp="1" noChangeArrowheads="1"/>
          </p:cNvSpPr>
          <p:nvPr>
            <p:ph type="ftr" sz="quarter" idx="3"/>
          </p:nvPr>
        </p:nvSpPr>
        <p:spPr bwMode="auto">
          <a:xfrm>
            <a:off x="79375" y="6537325"/>
            <a:ext cx="28956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000" smtClean="0"/>
            </a:lvl1pPr>
          </a:lstStyle>
          <a:p>
            <a:pPr>
              <a:defRPr/>
            </a:pPr>
            <a:r>
              <a:rPr lang="en-US" altLang="en-US"/>
              <a:t>WAN</a:t>
            </a:r>
          </a:p>
        </p:txBody>
      </p:sp>
      <p:sp>
        <p:nvSpPr>
          <p:cNvPr id="1031" name="Freeform 233"/>
          <p:cNvSpPr>
            <a:spLocks/>
          </p:cNvSpPr>
          <p:nvPr/>
        </p:nvSpPr>
        <p:spPr bwMode="auto">
          <a:xfrm>
            <a:off x="930275" y="1852613"/>
            <a:ext cx="34925" cy="17462"/>
          </a:xfrm>
          <a:custGeom>
            <a:avLst/>
            <a:gdLst>
              <a:gd name="T0" fmla="*/ 9284 w 79"/>
              <a:gd name="T1" fmla="*/ 14451 h 29"/>
              <a:gd name="T2" fmla="*/ 11494 w 79"/>
              <a:gd name="T3" fmla="*/ 15053 h 29"/>
              <a:gd name="T4" fmla="*/ 15031 w 79"/>
              <a:gd name="T5" fmla="*/ 15656 h 29"/>
              <a:gd name="T6" fmla="*/ 18568 w 79"/>
              <a:gd name="T7" fmla="*/ 16258 h 29"/>
              <a:gd name="T8" fmla="*/ 22547 w 79"/>
              <a:gd name="T9" fmla="*/ 16860 h 29"/>
              <a:gd name="T10" fmla="*/ 26083 w 79"/>
              <a:gd name="T11" fmla="*/ 17462 h 29"/>
              <a:gd name="T12" fmla="*/ 30062 w 79"/>
              <a:gd name="T13" fmla="*/ 17462 h 29"/>
              <a:gd name="T14" fmla="*/ 31830 w 79"/>
              <a:gd name="T15" fmla="*/ 17462 h 29"/>
              <a:gd name="T16" fmla="*/ 33599 w 79"/>
              <a:gd name="T17" fmla="*/ 16258 h 29"/>
              <a:gd name="T18" fmla="*/ 34483 w 79"/>
              <a:gd name="T19" fmla="*/ 13849 h 29"/>
              <a:gd name="T20" fmla="*/ 34925 w 79"/>
              <a:gd name="T21" fmla="*/ 11441 h 29"/>
              <a:gd name="T22" fmla="*/ 34925 w 79"/>
              <a:gd name="T23" fmla="*/ 9634 h 29"/>
              <a:gd name="T24" fmla="*/ 34925 w 79"/>
              <a:gd name="T25" fmla="*/ 9032 h 29"/>
              <a:gd name="T26" fmla="*/ 32715 w 79"/>
              <a:gd name="T27" fmla="*/ 7828 h 29"/>
              <a:gd name="T28" fmla="*/ 28736 w 79"/>
              <a:gd name="T29" fmla="*/ 6624 h 29"/>
              <a:gd name="T30" fmla="*/ 24315 w 79"/>
              <a:gd name="T31" fmla="*/ 5419 h 29"/>
              <a:gd name="T32" fmla="*/ 20778 w 79"/>
              <a:gd name="T33" fmla="*/ 3613 h 29"/>
              <a:gd name="T34" fmla="*/ 17684 w 79"/>
              <a:gd name="T35" fmla="*/ 1806 h 29"/>
              <a:gd name="T36" fmla="*/ 13705 w 79"/>
              <a:gd name="T37" fmla="*/ 602 h 29"/>
              <a:gd name="T38" fmla="*/ 9284 w 79"/>
              <a:gd name="T39" fmla="*/ 0 h 29"/>
              <a:gd name="T40" fmla="*/ 6631 w 79"/>
              <a:gd name="T41" fmla="*/ 1204 h 29"/>
              <a:gd name="T42" fmla="*/ 3979 w 79"/>
              <a:gd name="T43" fmla="*/ 4817 h 29"/>
              <a:gd name="T44" fmla="*/ 1326 w 79"/>
              <a:gd name="T45" fmla="*/ 7828 h 29"/>
              <a:gd name="T46" fmla="*/ 0 w 79"/>
              <a:gd name="T47" fmla="*/ 10838 h 29"/>
              <a:gd name="T48" fmla="*/ 442 w 79"/>
              <a:gd name="T49" fmla="*/ 12645 h 29"/>
              <a:gd name="T50" fmla="*/ 2210 w 79"/>
              <a:gd name="T51" fmla="*/ 13849 h 29"/>
              <a:gd name="T52" fmla="*/ 4863 w 79"/>
              <a:gd name="T53" fmla="*/ 13849 h 29"/>
              <a:gd name="T54" fmla="*/ 7516 w 79"/>
              <a:gd name="T55" fmla="*/ 14451 h 29"/>
              <a:gd name="T56" fmla="*/ 9284 w 79"/>
              <a:gd name="T57" fmla="*/ 14451 h 29"/>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79" h="29">
                <a:moveTo>
                  <a:pt x="21" y="24"/>
                </a:moveTo>
                <a:lnTo>
                  <a:pt x="26" y="25"/>
                </a:lnTo>
                <a:lnTo>
                  <a:pt x="34" y="26"/>
                </a:lnTo>
                <a:lnTo>
                  <a:pt x="42" y="27"/>
                </a:lnTo>
                <a:lnTo>
                  <a:pt x="51" y="28"/>
                </a:lnTo>
                <a:lnTo>
                  <a:pt x="59" y="29"/>
                </a:lnTo>
                <a:lnTo>
                  <a:pt x="68" y="29"/>
                </a:lnTo>
                <a:lnTo>
                  <a:pt x="72" y="29"/>
                </a:lnTo>
                <a:lnTo>
                  <a:pt x="76" y="27"/>
                </a:lnTo>
                <a:lnTo>
                  <a:pt x="78" y="23"/>
                </a:lnTo>
                <a:lnTo>
                  <a:pt x="79" y="19"/>
                </a:lnTo>
                <a:lnTo>
                  <a:pt x="79" y="16"/>
                </a:lnTo>
                <a:lnTo>
                  <a:pt x="79" y="15"/>
                </a:lnTo>
                <a:lnTo>
                  <a:pt x="74" y="13"/>
                </a:lnTo>
                <a:lnTo>
                  <a:pt x="65" y="11"/>
                </a:lnTo>
                <a:lnTo>
                  <a:pt x="55" y="9"/>
                </a:lnTo>
                <a:lnTo>
                  <a:pt x="47" y="6"/>
                </a:ln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close/>
              </a:path>
            </a:pathLst>
          </a:custGeom>
          <a:solidFill>
            <a:srgbClr val="284C7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2" name="Freeform 234"/>
          <p:cNvSpPr>
            <a:spLocks/>
          </p:cNvSpPr>
          <p:nvPr/>
        </p:nvSpPr>
        <p:spPr bwMode="auto">
          <a:xfrm>
            <a:off x="930275" y="1852613"/>
            <a:ext cx="28575" cy="17462"/>
          </a:xfrm>
          <a:custGeom>
            <a:avLst/>
            <a:gdLst>
              <a:gd name="T0" fmla="*/ 20985 w 64"/>
              <a:gd name="T1" fmla="*/ 3880 h 27"/>
              <a:gd name="T2" fmla="*/ 17859 w 64"/>
              <a:gd name="T3" fmla="*/ 1940 h 27"/>
              <a:gd name="T4" fmla="*/ 13841 w 64"/>
              <a:gd name="T5" fmla="*/ 647 h 27"/>
              <a:gd name="T6" fmla="*/ 9376 w 64"/>
              <a:gd name="T7" fmla="*/ 0 h 27"/>
              <a:gd name="T8" fmla="*/ 6697 w 64"/>
              <a:gd name="T9" fmla="*/ 1293 h 27"/>
              <a:gd name="T10" fmla="*/ 4018 w 64"/>
              <a:gd name="T11" fmla="*/ 5174 h 27"/>
              <a:gd name="T12" fmla="*/ 1339 w 64"/>
              <a:gd name="T13" fmla="*/ 8408 h 27"/>
              <a:gd name="T14" fmla="*/ 0 w 64"/>
              <a:gd name="T15" fmla="*/ 11641 h 27"/>
              <a:gd name="T16" fmla="*/ 446 w 64"/>
              <a:gd name="T17" fmla="*/ 13582 h 27"/>
              <a:gd name="T18" fmla="*/ 2232 w 64"/>
              <a:gd name="T19" fmla="*/ 14875 h 27"/>
              <a:gd name="T20" fmla="*/ 4911 w 64"/>
              <a:gd name="T21" fmla="*/ 14875 h 27"/>
              <a:gd name="T22" fmla="*/ 7590 w 64"/>
              <a:gd name="T23" fmla="*/ 15522 h 27"/>
              <a:gd name="T24" fmla="*/ 9376 w 64"/>
              <a:gd name="T25" fmla="*/ 15522 h 27"/>
              <a:gd name="T26" fmla="*/ 11609 w 64"/>
              <a:gd name="T27" fmla="*/ 16169 h 27"/>
              <a:gd name="T28" fmla="*/ 14288 w 64"/>
              <a:gd name="T29" fmla="*/ 16815 h 27"/>
              <a:gd name="T30" fmla="*/ 17413 w 64"/>
              <a:gd name="T31" fmla="*/ 16815 h 27"/>
              <a:gd name="T32" fmla="*/ 20538 w 64"/>
              <a:gd name="T33" fmla="*/ 17462 h 27"/>
              <a:gd name="T34" fmla="*/ 22771 w 64"/>
              <a:gd name="T35" fmla="*/ 17462 h 27"/>
              <a:gd name="T36" fmla="*/ 25450 w 64"/>
              <a:gd name="T37" fmla="*/ 16815 h 27"/>
              <a:gd name="T38" fmla="*/ 27682 w 64"/>
              <a:gd name="T39" fmla="*/ 16815 h 27"/>
              <a:gd name="T40" fmla="*/ 28575 w 64"/>
              <a:gd name="T41" fmla="*/ 15522 h 27"/>
              <a:gd name="T42" fmla="*/ 28575 w 64"/>
              <a:gd name="T43" fmla="*/ 13582 h 27"/>
              <a:gd name="T44" fmla="*/ 28129 w 64"/>
              <a:gd name="T45" fmla="*/ 10995 h 27"/>
              <a:gd name="T46" fmla="*/ 25450 w 64"/>
              <a:gd name="T47" fmla="*/ 7114 h 27"/>
              <a:gd name="T48" fmla="*/ 20985 w 64"/>
              <a:gd name="T49" fmla="*/ 3880 h 2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64" h="27">
                <a:moveTo>
                  <a:pt x="47" y="6"/>
                </a:move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lnTo>
                  <a:pt x="26" y="25"/>
                </a:lnTo>
                <a:lnTo>
                  <a:pt x="32" y="26"/>
                </a:lnTo>
                <a:lnTo>
                  <a:pt x="39" y="26"/>
                </a:lnTo>
                <a:lnTo>
                  <a:pt x="46" y="27"/>
                </a:lnTo>
                <a:lnTo>
                  <a:pt x="51" y="27"/>
                </a:lnTo>
                <a:lnTo>
                  <a:pt x="57" y="26"/>
                </a:lnTo>
                <a:lnTo>
                  <a:pt x="62" y="26"/>
                </a:lnTo>
                <a:lnTo>
                  <a:pt x="64" y="24"/>
                </a:lnTo>
                <a:lnTo>
                  <a:pt x="64" y="21"/>
                </a:lnTo>
                <a:lnTo>
                  <a:pt x="63" y="17"/>
                </a:lnTo>
                <a:lnTo>
                  <a:pt x="57" y="11"/>
                </a:lnTo>
                <a:lnTo>
                  <a:pt x="47" y="6"/>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3" name="Freeform 235"/>
          <p:cNvSpPr>
            <a:spLocks/>
          </p:cNvSpPr>
          <p:nvPr/>
        </p:nvSpPr>
        <p:spPr bwMode="auto">
          <a:xfrm>
            <a:off x="1485900" y="1817688"/>
            <a:ext cx="44450" cy="30162"/>
          </a:xfrm>
          <a:custGeom>
            <a:avLst/>
            <a:gdLst>
              <a:gd name="T0" fmla="*/ 35387 w 103"/>
              <a:gd name="T1" fmla="*/ 29593 h 53"/>
              <a:gd name="T2" fmla="*/ 34093 w 103"/>
              <a:gd name="T3" fmla="*/ 30162 h 53"/>
              <a:gd name="T4" fmla="*/ 31503 w 103"/>
              <a:gd name="T5" fmla="*/ 29593 h 53"/>
              <a:gd name="T6" fmla="*/ 27619 w 103"/>
              <a:gd name="T7" fmla="*/ 29024 h 53"/>
              <a:gd name="T8" fmla="*/ 22872 w 103"/>
              <a:gd name="T9" fmla="*/ 28455 h 53"/>
              <a:gd name="T10" fmla="*/ 18557 w 103"/>
              <a:gd name="T11" fmla="*/ 27317 h 53"/>
              <a:gd name="T12" fmla="*/ 14673 w 103"/>
              <a:gd name="T13" fmla="*/ 25609 h 53"/>
              <a:gd name="T14" fmla="*/ 11652 w 103"/>
              <a:gd name="T15" fmla="*/ 24471 h 53"/>
              <a:gd name="T16" fmla="*/ 9494 w 103"/>
              <a:gd name="T17" fmla="*/ 23333 h 53"/>
              <a:gd name="T18" fmla="*/ 7768 w 103"/>
              <a:gd name="T19" fmla="*/ 21626 h 53"/>
              <a:gd name="T20" fmla="*/ 6042 w 103"/>
              <a:gd name="T21" fmla="*/ 20487 h 53"/>
              <a:gd name="T22" fmla="*/ 3452 w 103"/>
              <a:gd name="T23" fmla="*/ 20487 h 53"/>
              <a:gd name="T24" fmla="*/ 0 w 103"/>
              <a:gd name="T25" fmla="*/ 20487 h 53"/>
              <a:gd name="T26" fmla="*/ 2158 w 103"/>
              <a:gd name="T27" fmla="*/ 19349 h 53"/>
              <a:gd name="T28" fmla="*/ 4316 w 103"/>
              <a:gd name="T29" fmla="*/ 17642 h 53"/>
              <a:gd name="T30" fmla="*/ 5610 w 103"/>
              <a:gd name="T31" fmla="*/ 15935 h 53"/>
              <a:gd name="T32" fmla="*/ 7768 w 103"/>
              <a:gd name="T33" fmla="*/ 13089 h 53"/>
              <a:gd name="T34" fmla="*/ 9494 w 103"/>
              <a:gd name="T35" fmla="*/ 10813 h 53"/>
              <a:gd name="T36" fmla="*/ 12083 w 103"/>
              <a:gd name="T37" fmla="*/ 7967 h 53"/>
              <a:gd name="T38" fmla="*/ 14241 w 103"/>
              <a:gd name="T39" fmla="*/ 5691 h 53"/>
              <a:gd name="T40" fmla="*/ 16399 w 103"/>
              <a:gd name="T41" fmla="*/ 2845 h 53"/>
              <a:gd name="T42" fmla="*/ 18988 w 103"/>
              <a:gd name="T43" fmla="*/ 569 h 53"/>
              <a:gd name="T44" fmla="*/ 22009 w 103"/>
              <a:gd name="T45" fmla="*/ 0 h 53"/>
              <a:gd name="T46" fmla="*/ 24599 w 103"/>
              <a:gd name="T47" fmla="*/ 0 h 53"/>
              <a:gd name="T48" fmla="*/ 27619 w 103"/>
              <a:gd name="T49" fmla="*/ 1707 h 53"/>
              <a:gd name="T50" fmla="*/ 30209 w 103"/>
              <a:gd name="T51" fmla="*/ 2845 h 53"/>
              <a:gd name="T52" fmla="*/ 32367 w 103"/>
              <a:gd name="T53" fmla="*/ 3984 h 53"/>
              <a:gd name="T54" fmla="*/ 34956 w 103"/>
              <a:gd name="T55" fmla="*/ 6260 h 53"/>
              <a:gd name="T56" fmla="*/ 37114 w 103"/>
              <a:gd name="T57" fmla="*/ 7967 h 53"/>
              <a:gd name="T58" fmla="*/ 40134 w 103"/>
              <a:gd name="T59" fmla="*/ 11382 h 53"/>
              <a:gd name="T60" fmla="*/ 42724 w 103"/>
              <a:gd name="T61" fmla="*/ 14796 h 53"/>
              <a:gd name="T62" fmla="*/ 44450 w 103"/>
              <a:gd name="T63" fmla="*/ 17073 h 53"/>
              <a:gd name="T64" fmla="*/ 42292 w 103"/>
              <a:gd name="T65" fmla="*/ 17642 h 53"/>
              <a:gd name="T66" fmla="*/ 38840 w 103"/>
              <a:gd name="T67" fmla="*/ 18780 h 53"/>
              <a:gd name="T68" fmla="*/ 36682 w 103"/>
              <a:gd name="T69" fmla="*/ 19918 h 53"/>
              <a:gd name="T70" fmla="*/ 35387 w 103"/>
              <a:gd name="T71" fmla="*/ 23902 h 53"/>
              <a:gd name="T72" fmla="*/ 35387 w 103"/>
              <a:gd name="T73" fmla="*/ 29593 h 5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103" h="53">
                <a:moveTo>
                  <a:pt x="82" y="52"/>
                </a:moveTo>
                <a:lnTo>
                  <a:pt x="79" y="53"/>
                </a:lnTo>
                <a:lnTo>
                  <a:pt x="73" y="52"/>
                </a:lnTo>
                <a:lnTo>
                  <a:pt x="64" y="51"/>
                </a:lnTo>
                <a:lnTo>
                  <a:pt x="53" y="50"/>
                </a:lnTo>
                <a:lnTo>
                  <a:pt x="43" y="48"/>
                </a:lnTo>
                <a:lnTo>
                  <a:pt x="34" y="45"/>
                </a:lnTo>
                <a:lnTo>
                  <a:pt x="27" y="43"/>
                </a:lnTo>
                <a:lnTo>
                  <a:pt x="22" y="41"/>
                </a:lnTo>
                <a:lnTo>
                  <a:pt x="18" y="38"/>
                </a:lnTo>
                <a:lnTo>
                  <a:pt x="14" y="36"/>
                </a:lnTo>
                <a:lnTo>
                  <a:pt x="8" y="36"/>
                </a:lnTo>
                <a:lnTo>
                  <a:pt x="0" y="36"/>
                </a:lnTo>
                <a:lnTo>
                  <a:pt x="5" y="34"/>
                </a:lnTo>
                <a:lnTo>
                  <a:pt x="10" y="31"/>
                </a:lnTo>
                <a:lnTo>
                  <a:pt x="13" y="28"/>
                </a:lnTo>
                <a:lnTo>
                  <a:pt x="18" y="23"/>
                </a:lnTo>
                <a:lnTo>
                  <a:pt x="22" y="19"/>
                </a:lnTo>
                <a:lnTo>
                  <a:pt x="28" y="14"/>
                </a:lnTo>
                <a:lnTo>
                  <a:pt x="33" y="10"/>
                </a:lnTo>
                <a:lnTo>
                  <a:pt x="38" y="5"/>
                </a:lnTo>
                <a:lnTo>
                  <a:pt x="44" y="1"/>
                </a:lnTo>
                <a:lnTo>
                  <a:pt x="51" y="0"/>
                </a:lnTo>
                <a:lnTo>
                  <a:pt x="57" y="0"/>
                </a:lnTo>
                <a:lnTo>
                  <a:pt x="64" y="3"/>
                </a:lnTo>
                <a:lnTo>
                  <a:pt x="70" y="5"/>
                </a:lnTo>
                <a:lnTo>
                  <a:pt x="75" y="7"/>
                </a:lnTo>
                <a:lnTo>
                  <a:pt x="81" y="11"/>
                </a:lnTo>
                <a:lnTo>
                  <a:pt x="86" y="14"/>
                </a:lnTo>
                <a:lnTo>
                  <a:pt x="93" y="20"/>
                </a:lnTo>
                <a:lnTo>
                  <a:pt x="99" y="26"/>
                </a:lnTo>
                <a:lnTo>
                  <a:pt x="103" y="30"/>
                </a:lnTo>
                <a:lnTo>
                  <a:pt x="98" y="31"/>
                </a:lnTo>
                <a:lnTo>
                  <a:pt x="90" y="33"/>
                </a:lnTo>
                <a:lnTo>
                  <a:pt x="85" y="35"/>
                </a:lnTo>
                <a:lnTo>
                  <a:pt x="82" y="42"/>
                </a:lnTo>
                <a:lnTo>
                  <a:pt x="82" y="52"/>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4" name="Rectangle 312"/>
          <p:cNvSpPr>
            <a:spLocks noGrp="1" noChangeArrowheads="1"/>
          </p:cNvSpPr>
          <p:nvPr>
            <p:ph type="body" idx="1"/>
          </p:nvPr>
        </p:nvSpPr>
        <p:spPr bwMode="auto">
          <a:xfrm>
            <a:off x="1047750" y="1724025"/>
            <a:ext cx="702945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Tree>
  </p:cSld>
  <p:clrMap bg1="lt1" tx1="dk1" bg2="lt2" tx2="dk2" accent1="accent1" accent2="accent2" accent3="accent3" accent4="accent4" accent5="accent5" accent6="accent6" hlink="hlink" folHlink="folHlink"/>
  <p:sldLayoutIdLst>
    <p:sldLayoutId id="2147483672"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ctr" rtl="0" eaLnBrk="0" fontAlgn="base" hangingPunct="0">
        <a:spcBef>
          <a:spcPct val="0"/>
        </a:spcBef>
        <a:spcAft>
          <a:spcPct val="0"/>
        </a:spcAft>
        <a:defRPr kumimoji="1" sz="3200" b="1" kern="1200">
          <a:solidFill>
            <a:schemeClr val="tx2"/>
          </a:solidFill>
          <a:latin typeface="+mj-lt"/>
          <a:ea typeface="+mj-ea"/>
          <a:cs typeface="+mj-cs"/>
        </a:defRPr>
      </a:lvl1pPr>
      <a:lvl2pPr algn="ctr" rtl="0" eaLnBrk="0" fontAlgn="base" hangingPunct="0">
        <a:spcBef>
          <a:spcPct val="0"/>
        </a:spcBef>
        <a:spcAft>
          <a:spcPct val="0"/>
        </a:spcAft>
        <a:defRPr kumimoji="1" sz="3200" b="1">
          <a:solidFill>
            <a:schemeClr val="tx2"/>
          </a:solidFill>
          <a:latin typeface="Helvetica" panose="020B0604020202020204" pitchFamily="34" charset="0"/>
        </a:defRPr>
      </a:lvl2pPr>
      <a:lvl3pPr algn="ctr" rtl="0" eaLnBrk="0" fontAlgn="base" hangingPunct="0">
        <a:spcBef>
          <a:spcPct val="0"/>
        </a:spcBef>
        <a:spcAft>
          <a:spcPct val="0"/>
        </a:spcAft>
        <a:defRPr kumimoji="1" sz="3200" b="1">
          <a:solidFill>
            <a:schemeClr val="tx2"/>
          </a:solidFill>
          <a:latin typeface="Helvetica" panose="020B0604020202020204" pitchFamily="34" charset="0"/>
        </a:defRPr>
      </a:lvl3pPr>
      <a:lvl4pPr algn="ctr" rtl="0" eaLnBrk="0" fontAlgn="base" hangingPunct="0">
        <a:spcBef>
          <a:spcPct val="0"/>
        </a:spcBef>
        <a:spcAft>
          <a:spcPct val="0"/>
        </a:spcAft>
        <a:defRPr kumimoji="1" sz="3200" b="1">
          <a:solidFill>
            <a:schemeClr val="tx2"/>
          </a:solidFill>
          <a:latin typeface="Helvetica" panose="020B0604020202020204" pitchFamily="34" charset="0"/>
        </a:defRPr>
      </a:lvl4pPr>
      <a:lvl5pPr algn="ctr" rtl="0" eaLnBrk="0" fontAlgn="base" hangingPunct="0">
        <a:spcBef>
          <a:spcPct val="0"/>
        </a:spcBef>
        <a:spcAft>
          <a:spcPct val="0"/>
        </a:spcAft>
        <a:defRPr kumimoji="1" sz="3200" b="1">
          <a:solidFill>
            <a:schemeClr val="tx2"/>
          </a:solidFill>
          <a:latin typeface="Helvetica" panose="020B0604020202020204" pitchFamily="34" charset="0"/>
        </a:defRPr>
      </a:lvl5pPr>
      <a:lvl6pPr marL="457200" algn="ctr" rtl="0" eaLnBrk="0" fontAlgn="base" hangingPunct="0">
        <a:spcBef>
          <a:spcPct val="0"/>
        </a:spcBef>
        <a:spcAft>
          <a:spcPct val="0"/>
        </a:spcAft>
        <a:defRPr kumimoji="1" sz="3200" b="1">
          <a:solidFill>
            <a:schemeClr val="tx2"/>
          </a:solidFill>
          <a:latin typeface="Helvetica" panose="020B0604020202020204" pitchFamily="34" charset="0"/>
        </a:defRPr>
      </a:lvl6pPr>
      <a:lvl7pPr marL="914400" algn="ctr" rtl="0" eaLnBrk="0" fontAlgn="base" hangingPunct="0">
        <a:spcBef>
          <a:spcPct val="0"/>
        </a:spcBef>
        <a:spcAft>
          <a:spcPct val="0"/>
        </a:spcAft>
        <a:defRPr kumimoji="1" sz="3200" b="1">
          <a:solidFill>
            <a:schemeClr val="tx2"/>
          </a:solidFill>
          <a:latin typeface="Helvetica" panose="020B0604020202020204" pitchFamily="34" charset="0"/>
        </a:defRPr>
      </a:lvl7pPr>
      <a:lvl8pPr marL="1371600" algn="ctr" rtl="0" eaLnBrk="0" fontAlgn="base" hangingPunct="0">
        <a:spcBef>
          <a:spcPct val="0"/>
        </a:spcBef>
        <a:spcAft>
          <a:spcPct val="0"/>
        </a:spcAft>
        <a:defRPr kumimoji="1" sz="3200" b="1">
          <a:solidFill>
            <a:schemeClr val="tx2"/>
          </a:solidFill>
          <a:latin typeface="Helvetica" panose="020B0604020202020204" pitchFamily="34" charset="0"/>
        </a:defRPr>
      </a:lvl8pPr>
      <a:lvl9pPr marL="1828800" algn="ctr" rtl="0" eaLnBrk="0" fontAlgn="base" hangingPunct="0">
        <a:spcBef>
          <a:spcPct val="0"/>
        </a:spcBef>
        <a:spcAft>
          <a:spcPct val="0"/>
        </a:spcAft>
        <a:defRPr kumimoji="1" sz="3200" b="1">
          <a:solidFill>
            <a:schemeClr val="tx2"/>
          </a:solidFill>
          <a:latin typeface="Helvetica" panose="020B0604020202020204" pitchFamily="34" charset="0"/>
        </a:defRPr>
      </a:lvl9pPr>
    </p:titleStyle>
    <p:body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80.png"/><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3"/>
          <p:cNvSpPr>
            <a:spLocks noGrp="1"/>
          </p:cNvSpPr>
          <p:nvPr>
            <p:ph type="ftr" sz="quarter" idx="10"/>
          </p:nvPr>
        </p:nvSpPr>
        <p:spPr>
          <a:noFill/>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r>
              <a:rPr lang="en-US" altLang="en-US"/>
              <a:t>WAN</a:t>
            </a:r>
          </a:p>
        </p:txBody>
      </p:sp>
      <p:sp>
        <p:nvSpPr>
          <p:cNvPr id="5123" name="Rectangle 2"/>
          <p:cNvSpPr>
            <a:spLocks noGrp="1" noChangeArrowheads="1"/>
          </p:cNvSpPr>
          <p:nvPr>
            <p:ph type="title"/>
          </p:nvPr>
        </p:nvSpPr>
        <p:spPr>
          <a:xfrm>
            <a:off x="266700" y="688975"/>
            <a:ext cx="8686800" cy="844550"/>
          </a:xfrm>
        </p:spPr>
        <p:txBody>
          <a:bodyPr/>
          <a:lstStyle/>
          <a:p>
            <a:r>
              <a:rPr lang="en-US" altLang="en-US" sz="4000" smtClean="0"/>
              <a:t>Memory Addressing</a:t>
            </a:r>
            <a:endParaRPr lang="en-US" altLang="en-US" sz="4000" dirty="0" smtClean="0"/>
          </a:p>
        </p:txBody>
      </p:sp>
      <p:sp>
        <p:nvSpPr>
          <p:cNvPr id="5124" name="Rectangle 3"/>
          <p:cNvSpPr>
            <a:spLocks noGrp="1" noChangeArrowheads="1"/>
          </p:cNvSpPr>
          <p:nvPr>
            <p:ph type="body" idx="1"/>
          </p:nvPr>
        </p:nvSpPr>
        <p:spPr>
          <a:xfrm>
            <a:off x="1036638" y="2103438"/>
            <a:ext cx="7029450" cy="4114800"/>
          </a:xfrm>
        </p:spPr>
        <p:txBody>
          <a:bodyPr/>
          <a:lstStyle/>
          <a:p>
            <a:pPr>
              <a:buFont typeface="Monotype Sorts" pitchFamily="2" charset="2"/>
              <a:buNone/>
            </a:pPr>
            <a:r>
              <a:rPr lang="en-US" altLang="en-US" sz="3200" smtClean="0"/>
              <a:t>Lecturer: Michael Dacey</a:t>
            </a:r>
          </a:p>
          <a:p>
            <a:pPr>
              <a:buFont typeface="Monotype Sorts" pitchFamily="2" charset="2"/>
              <a:buNone/>
            </a:pPr>
            <a:endParaRPr lang="en-US" altLang="en-US" sz="3200" smtClean="0"/>
          </a:p>
          <a:p>
            <a:pPr>
              <a:buFont typeface="Monotype Sorts" pitchFamily="2" charset="2"/>
              <a:buNone/>
            </a:pPr>
            <a:r>
              <a:rPr lang="en-US" altLang="en-US" sz="3200" smtClean="0"/>
              <a:t>E-mail: michael.dacey@sihe.ac.uk</a:t>
            </a:r>
          </a:p>
          <a:p>
            <a:pPr>
              <a:buFont typeface="Monotype Sorts" pitchFamily="2" charset="2"/>
              <a:buNone/>
            </a:pPr>
            <a:endParaRPr lang="en-US" altLang="en-US" sz="3200" smtClean="0"/>
          </a:p>
          <a:p>
            <a:pPr>
              <a:buFont typeface="Monotype Sorts" pitchFamily="2" charset="2"/>
              <a:buNone/>
            </a:pPr>
            <a:r>
              <a:rPr lang="en-US" altLang="en-US" sz="3200" smtClean="0"/>
              <a:t>Room: MH308</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Buffers</a:t>
            </a:r>
            <a:endParaRPr lang="en-GB" dirty="0"/>
          </a:p>
        </p:txBody>
      </p:sp>
      <p:sp>
        <p:nvSpPr>
          <p:cNvPr id="3" name="Content Placeholder 2"/>
          <p:cNvSpPr>
            <a:spLocks noGrp="1"/>
          </p:cNvSpPr>
          <p:nvPr>
            <p:ph idx="1"/>
          </p:nvPr>
        </p:nvSpPr>
        <p:spPr/>
        <p:txBody>
          <a:bodyPr/>
          <a:lstStyle/>
          <a:p>
            <a:r>
              <a:rPr lang="en-GB" dirty="0" smtClean="0"/>
              <a:t>Buffers are used to amplify the signals being connected to the system bus so that they are strong enough to be used as inputs to all the devices that use them</a:t>
            </a:r>
          </a:p>
          <a:p>
            <a:r>
              <a:rPr lang="en-GB" dirty="0" smtClean="0"/>
              <a:t>They won’t be shown in the following figures but they are needed in real </a:t>
            </a:r>
            <a:r>
              <a:rPr lang="en-GB" smtClean="0"/>
              <a:t>hardware designs.</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213937231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ROM</a:t>
            </a:r>
            <a:endParaRPr lang="en-GB" dirty="0"/>
          </a:p>
        </p:txBody>
      </p:sp>
      <p:sp>
        <p:nvSpPr>
          <p:cNvPr id="3" name="Content Placeholder 2"/>
          <p:cNvSpPr>
            <a:spLocks noGrp="1"/>
          </p:cNvSpPr>
          <p:nvPr>
            <p:ph idx="1"/>
          </p:nvPr>
        </p:nvSpPr>
        <p:spPr>
          <a:xfrm>
            <a:off x="1047750" y="844550"/>
            <a:ext cx="7029450" cy="4994275"/>
          </a:xfrm>
        </p:spPr>
        <p:txBody>
          <a:bodyPr/>
          <a:lstStyle/>
          <a:p>
            <a:r>
              <a:rPr lang="en-GB" dirty="0" smtClean="0"/>
              <a:t>Requires:</a:t>
            </a:r>
          </a:p>
          <a:p>
            <a:pPr lvl="1"/>
            <a:r>
              <a:rPr lang="en-GB" dirty="0" smtClean="0"/>
              <a:t>Address of memory word to read</a:t>
            </a:r>
          </a:p>
          <a:p>
            <a:pPr lvl="1"/>
            <a:r>
              <a:rPr lang="en-GB" dirty="0" smtClean="0"/>
              <a:t>A </a:t>
            </a:r>
            <a:r>
              <a:rPr lang="en-GB" dirty="0" smtClean="0"/>
              <a:t>READ </a:t>
            </a:r>
            <a:r>
              <a:rPr lang="en-GB" dirty="0" smtClean="0"/>
              <a:t>control signal to tell ROM when to return contents of addressed memory </a:t>
            </a:r>
            <a:r>
              <a:rPr lang="en-GB" dirty="0" smtClean="0"/>
              <a:t>word (passed to CS logic)</a:t>
            </a:r>
            <a:endParaRPr lang="en-GB" dirty="0" smtClean="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pic>
        <p:nvPicPr>
          <p:cNvPr id="7" name="Picture 6"/>
          <p:cNvPicPr>
            <a:picLocks noChangeAspect="1"/>
          </p:cNvPicPr>
          <p:nvPr/>
        </p:nvPicPr>
        <p:blipFill>
          <a:blip r:embed="rId2"/>
          <a:stretch>
            <a:fillRect/>
          </a:stretch>
        </p:blipFill>
        <p:spPr>
          <a:xfrm>
            <a:off x="1047750" y="1902159"/>
            <a:ext cx="7204105" cy="4660804"/>
          </a:xfrm>
          <a:prstGeom prst="rect">
            <a:avLst/>
          </a:prstGeom>
        </p:spPr>
      </p:pic>
    </p:spTree>
    <p:extLst>
      <p:ext uri="{BB962C8B-B14F-4D97-AF65-F5344CB8AC3E}">
        <p14:creationId xmlns:p14="http://schemas.microsoft.com/office/powerpoint/2010/main" val="228946280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Addressing</a:t>
            </a:r>
            <a:endParaRPr lang="en-GB" dirty="0"/>
          </a:p>
        </p:txBody>
      </p:sp>
      <p:sp>
        <p:nvSpPr>
          <p:cNvPr id="3" name="Content Placeholder 2"/>
          <p:cNvSpPr>
            <a:spLocks noGrp="1"/>
          </p:cNvSpPr>
          <p:nvPr>
            <p:ph idx="1"/>
          </p:nvPr>
        </p:nvSpPr>
        <p:spPr/>
        <p:txBody>
          <a:bodyPr/>
          <a:lstStyle/>
          <a:p>
            <a:r>
              <a:rPr lang="en-GB" dirty="0" smtClean="0"/>
              <a:t>In the previous figure, only the lower order 10 address lines (A0-A9) are connected to the ROM, the higher order lines (A10-A15) are connected to the chip select logic.</a:t>
            </a:r>
          </a:p>
          <a:p>
            <a:r>
              <a:rPr lang="en-GB" dirty="0" smtClean="0"/>
              <a:t>The chips select logic generates an activation signal (S1) when a particular combination of inputs is provided</a:t>
            </a:r>
          </a:p>
          <a:p>
            <a:r>
              <a:rPr lang="en-GB" dirty="0" smtClean="0"/>
              <a:t>This is connected to the ROMs chip select pin (CS) to select the ROM</a:t>
            </a:r>
          </a:p>
          <a:p>
            <a:pPr lvl="1"/>
            <a:r>
              <a:rPr lang="en-GB" dirty="0" smtClean="0"/>
              <a:t>ROM has no need for a READ pin because you can only ever read from it, it assumes a read operation has been selected when CS is </a:t>
            </a:r>
            <a:r>
              <a:rPr lang="en-GB" dirty="0" smtClean="0"/>
              <a:t>active, Hence</a:t>
            </a:r>
            <a:r>
              <a:rPr lang="en-GB" dirty="0" smtClean="0"/>
              <a:t>, </a:t>
            </a:r>
            <a:r>
              <a:rPr lang="en-GB" dirty="0" smtClean="0"/>
              <a:t>any </a:t>
            </a:r>
            <a:r>
              <a:rPr lang="en-GB" dirty="0" smtClean="0"/>
              <a:t>READ </a:t>
            </a:r>
            <a:r>
              <a:rPr lang="en-GB" dirty="0" smtClean="0"/>
              <a:t>signal must also be provided </a:t>
            </a:r>
            <a:r>
              <a:rPr lang="en-GB" dirty="0" smtClean="0"/>
              <a:t>by the </a:t>
            </a:r>
            <a:r>
              <a:rPr lang="en-GB" dirty="0" smtClean="0"/>
              <a:t>chip select logic</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408149859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a:t>
            </a:r>
            <a:endParaRPr lang="en-GB" dirty="0"/>
          </a:p>
        </p:txBody>
      </p:sp>
      <p:sp>
        <p:nvSpPr>
          <p:cNvPr id="3" name="Content Placeholder 2"/>
          <p:cNvSpPr>
            <a:spLocks noGrp="1"/>
          </p:cNvSpPr>
          <p:nvPr>
            <p:ph idx="1"/>
          </p:nvPr>
        </p:nvSpPr>
        <p:spPr>
          <a:xfrm>
            <a:off x="1047750" y="992777"/>
            <a:ext cx="7029450" cy="4846048"/>
          </a:xfrm>
        </p:spPr>
        <p:txBody>
          <a:bodyPr/>
          <a:lstStyle/>
          <a:p>
            <a:r>
              <a:rPr lang="en-GB" dirty="0" smtClean="0"/>
              <a:t>Say we want to select the ROM for memory range 4000</a:t>
            </a:r>
            <a:r>
              <a:rPr lang="en-GB" baseline="-25000" dirty="0"/>
              <a:t>16</a:t>
            </a:r>
            <a:r>
              <a:rPr lang="en-GB" dirty="0" smtClean="0"/>
              <a:t> to 43FF</a:t>
            </a:r>
            <a:r>
              <a:rPr lang="en-GB" baseline="-25000" dirty="0" smtClean="0"/>
              <a:t>16 </a:t>
            </a:r>
          </a:p>
          <a:p>
            <a:r>
              <a:rPr lang="en-GB" dirty="0" smtClean="0"/>
              <a:t>If READ is selected and the address is within this range then the ROM chips CS should be set</a:t>
            </a:r>
          </a:p>
          <a:p>
            <a:r>
              <a:rPr lang="en-GB" dirty="0" smtClean="0"/>
              <a:t>Chip Select Logic could look like this:</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pic>
        <p:nvPicPr>
          <p:cNvPr id="5" name="Picture 4"/>
          <p:cNvPicPr>
            <a:picLocks noChangeAspect="1"/>
          </p:cNvPicPr>
          <p:nvPr/>
        </p:nvPicPr>
        <p:blipFill>
          <a:blip r:embed="rId2"/>
          <a:stretch>
            <a:fillRect/>
          </a:stretch>
        </p:blipFill>
        <p:spPr>
          <a:xfrm>
            <a:off x="709921" y="2774947"/>
            <a:ext cx="7705108" cy="3746500"/>
          </a:xfrm>
          <a:prstGeom prst="rect">
            <a:avLst/>
          </a:prstGeom>
        </p:spPr>
      </p:pic>
      <p:graphicFrame>
        <p:nvGraphicFramePr>
          <p:cNvPr id="6" name="Table 5"/>
          <p:cNvGraphicFramePr>
            <a:graphicFrameLocks noGrp="1"/>
          </p:cNvGraphicFramePr>
          <p:nvPr>
            <p:extLst>
              <p:ext uri="{D42A27DB-BD31-4B8C-83A1-F6EECF244321}">
                <p14:modId xmlns:p14="http://schemas.microsoft.com/office/powerpoint/2010/main" val="2437141398"/>
              </p:ext>
            </p:extLst>
          </p:nvPr>
        </p:nvGraphicFramePr>
        <p:xfrm>
          <a:off x="4093029" y="5941695"/>
          <a:ext cx="4946468" cy="762000"/>
        </p:xfrm>
        <a:graphic>
          <a:graphicData uri="http://schemas.openxmlformats.org/drawingml/2006/table">
            <a:tbl>
              <a:tblPr>
                <a:tableStyleId>{5940675A-B579-460E-94D1-54222C63F5DA}</a:tableStyleId>
              </a:tblPr>
              <a:tblGrid>
                <a:gridCol w="878324"/>
                <a:gridCol w="678024"/>
                <a:gridCol w="678024"/>
                <a:gridCol w="678024"/>
                <a:gridCol w="678024"/>
                <a:gridCol w="678024"/>
                <a:gridCol w="678024"/>
              </a:tblGrid>
              <a:tr h="190500">
                <a:tc>
                  <a:txBody>
                    <a:bodyPr/>
                    <a:lstStyle/>
                    <a:p>
                      <a:pPr algn="l" fontAlgn="b"/>
                      <a:endParaRPr lang="en-GB" sz="11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100" u="none" strike="noStrike">
                          <a:effectLst/>
                        </a:rPr>
                        <a:t>A15</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100" u="none" strike="noStrike">
                          <a:effectLst/>
                        </a:rPr>
                        <a:t>A14</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100" u="none" strike="noStrike">
                          <a:effectLst/>
                        </a:rPr>
                        <a:t>A13</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100" u="none" strike="noStrike">
                          <a:effectLst/>
                        </a:rPr>
                        <a:t>A12</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100" u="none" strike="noStrike">
                          <a:effectLst/>
                        </a:rPr>
                        <a:t>A11</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100" u="none" strike="noStrike">
                          <a:effectLst/>
                        </a:rPr>
                        <a:t>A10</a:t>
                      </a:r>
                      <a:endParaRPr lang="en-GB" sz="11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l" fontAlgn="b"/>
                      <a:r>
                        <a:rPr lang="en-GB" sz="1100" u="none" strike="noStrike">
                          <a:effectLst/>
                        </a:rPr>
                        <a:t>4000-43FF</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100" u="none" strike="noStrike" dirty="0">
                          <a:solidFill>
                            <a:srgbClr val="FF0000"/>
                          </a:solidFill>
                          <a:effectLst/>
                        </a:rPr>
                        <a:t>0</a:t>
                      </a:r>
                      <a:endParaRPr lang="en-GB" sz="1100" b="0" i="0" u="none" strike="noStrike" dirty="0">
                        <a:solidFill>
                          <a:srgbClr val="FF0000"/>
                        </a:solidFill>
                        <a:effectLst/>
                        <a:latin typeface="Calibri" panose="020F0502020204030204" pitchFamily="34" charset="0"/>
                      </a:endParaRPr>
                    </a:p>
                  </a:txBody>
                  <a:tcPr marL="9525" marR="9525" marT="9525" marB="0" anchor="b"/>
                </a:tc>
                <a:tc>
                  <a:txBody>
                    <a:bodyPr/>
                    <a:lstStyle/>
                    <a:p>
                      <a:pPr algn="ctr" fontAlgn="b"/>
                      <a:r>
                        <a:rPr lang="en-GB" sz="1100" u="none" strike="noStrike">
                          <a:solidFill>
                            <a:srgbClr val="FF0000"/>
                          </a:solidFill>
                          <a:effectLst/>
                        </a:rPr>
                        <a:t>1</a:t>
                      </a:r>
                      <a:endParaRPr lang="en-GB" sz="1100" b="0" i="0" u="none" strike="noStrike">
                        <a:solidFill>
                          <a:srgbClr val="FF0000"/>
                        </a:solidFill>
                        <a:effectLst/>
                        <a:latin typeface="Calibri" panose="020F0502020204030204" pitchFamily="34" charset="0"/>
                      </a:endParaRPr>
                    </a:p>
                  </a:txBody>
                  <a:tcPr marL="9525" marR="9525" marT="9525" marB="0" anchor="b"/>
                </a:tc>
                <a:tc>
                  <a:txBody>
                    <a:bodyPr/>
                    <a:lstStyle/>
                    <a:p>
                      <a:pPr algn="ctr" fontAlgn="b"/>
                      <a:r>
                        <a:rPr lang="en-GB" sz="1100" u="none" strike="noStrike">
                          <a:solidFill>
                            <a:srgbClr val="FF0000"/>
                          </a:solidFill>
                          <a:effectLst/>
                        </a:rPr>
                        <a:t>0</a:t>
                      </a:r>
                      <a:endParaRPr lang="en-GB" sz="1100" b="0" i="0" u="none" strike="noStrike">
                        <a:solidFill>
                          <a:srgbClr val="FF0000"/>
                        </a:solidFill>
                        <a:effectLst/>
                        <a:latin typeface="Calibri" panose="020F0502020204030204" pitchFamily="34" charset="0"/>
                      </a:endParaRPr>
                    </a:p>
                  </a:txBody>
                  <a:tcPr marL="9525" marR="9525" marT="9525" marB="0" anchor="b"/>
                </a:tc>
                <a:tc>
                  <a:txBody>
                    <a:bodyPr/>
                    <a:lstStyle/>
                    <a:p>
                      <a:pPr algn="ctr" fontAlgn="b"/>
                      <a:r>
                        <a:rPr lang="en-GB" sz="1100" u="none" strike="noStrike">
                          <a:solidFill>
                            <a:srgbClr val="FF0000"/>
                          </a:solidFill>
                          <a:effectLst/>
                        </a:rPr>
                        <a:t>0</a:t>
                      </a:r>
                      <a:endParaRPr lang="en-GB" sz="1100" b="0" i="0" u="none" strike="noStrike">
                        <a:solidFill>
                          <a:srgbClr val="FF0000"/>
                        </a:solidFill>
                        <a:effectLst/>
                        <a:latin typeface="Calibri" panose="020F0502020204030204" pitchFamily="34" charset="0"/>
                      </a:endParaRPr>
                    </a:p>
                  </a:txBody>
                  <a:tcPr marL="9525" marR="9525" marT="9525" marB="0" anchor="b"/>
                </a:tc>
                <a:tc>
                  <a:txBody>
                    <a:bodyPr/>
                    <a:lstStyle/>
                    <a:p>
                      <a:pPr algn="ctr" fontAlgn="b"/>
                      <a:r>
                        <a:rPr lang="en-GB" sz="1100" u="none" strike="noStrike" dirty="0">
                          <a:solidFill>
                            <a:srgbClr val="FF0000"/>
                          </a:solidFill>
                          <a:effectLst/>
                        </a:rPr>
                        <a:t>0</a:t>
                      </a:r>
                      <a:endParaRPr lang="en-GB" sz="1100" b="0" i="0" u="none" strike="noStrike" dirty="0">
                        <a:solidFill>
                          <a:srgbClr val="FF0000"/>
                        </a:solidFill>
                        <a:effectLst/>
                        <a:latin typeface="Calibri" panose="020F0502020204030204" pitchFamily="34" charset="0"/>
                      </a:endParaRPr>
                    </a:p>
                  </a:txBody>
                  <a:tcPr marL="9525" marR="9525" marT="9525" marB="0" anchor="b"/>
                </a:tc>
                <a:tc>
                  <a:txBody>
                    <a:bodyPr/>
                    <a:lstStyle/>
                    <a:p>
                      <a:pPr algn="ctr" fontAlgn="b"/>
                      <a:r>
                        <a:rPr lang="en-GB" sz="1100" u="none" strike="noStrike" dirty="0">
                          <a:solidFill>
                            <a:srgbClr val="FF0000"/>
                          </a:solidFill>
                          <a:effectLst/>
                        </a:rPr>
                        <a:t>0</a:t>
                      </a:r>
                      <a:endParaRPr lang="en-GB" sz="1100" b="0" i="0" u="none" strike="noStrike" dirty="0">
                        <a:solidFill>
                          <a:srgbClr val="FF0000"/>
                        </a:solidFill>
                        <a:effectLst/>
                        <a:latin typeface="Calibri" panose="020F0502020204030204" pitchFamily="34" charset="0"/>
                      </a:endParaRPr>
                    </a:p>
                  </a:txBody>
                  <a:tcPr marL="9525" marR="9525" marT="9525" marB="0" anchor="b"/>
                </a:tc>
              </a:tr>
              <a:tr h="190500">
                <a:tc>
                  <a:txBody>
                    <a:bodyPr/>
                    <a:lstStyle/>
                    <a:p>
                      <a:pPr algn="l" fontAlgn="b"/>
                      <a:r>
                        <a:rPr lang="en-GB" sz="1100" u="none" strike="noStrike" dirty="0">
                          <a:effectLst/>
                        </a:rPr>
                        <a:t>4400</a:t>
                      </a:r>
                      <a:endParaRPr lang="en-GB" sz="11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100" u="none" strike="noStrike">
                          <a:effectLst/>
                        </a:rPr>
                        <a:t>0</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100" u="none" strike="noStrike">
                          <a:effectLst/>
                        </a:rPr>
                        <a:t>1</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100" u="none" strike="noStrike">
                          <a:effectLst/>
                        </a:rPr>
                        <a:t>0</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100" u="none" strike="noStrike">
                          <a:effectLst/>
                        </a:rPr>
                        <a:t>0</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100" u="none" strike="noStrike">
                          <a:effectLst/>
                        </a:rPr>
                        <a:t>0</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100" u="none" strike="noStrike">
                          <a:effectLst/>
                        </a:rPr>
                        <a:t>1</a:t>
                      </a:r>
                      <a:endParaRPr lang="en-GB" sz="11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l" fontAlgn="b"/>
                      <a:r>
                        <a:rPr lang="en-GB" sz="1100" u="none" strike="noStrike">
                          <a:effectLst/>
                        </a:rPr>
                        <a:t>4FFF</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100" u="none" strike="noStrike">
                          <a:effectLst/>
                        </a:rPr>
                        <a:t>0</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100" u="none" strike="noStrike">
                          <a:effectLst/>
                        </a:rPr>
                        <a:t>1</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100" u="none" strike="noStrike">
                          <a:effectLst/>
                        </a:rPr>
                        <a:t>1</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100" u="none" strike="noStrike">
                          <a:effectLst/>
                        </a:rPr>
                        <a:t>1</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100" u="none" strike="noStrike" dirty="0">
                          <a:effectLst/>
                        </a:rPr>
                        <a:t>1</a:t>
                      </a:r>
                      <a:endParaRPr lang="en-GB" sz="11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100" u="none" strike="noStrike" dirty="0">
                          <a:effectLst/>
                        </a:rPr>
                        <a:t>1</a:t>
                      </a:r>
                      <a:endParaRPr lang="en-GB" sz="1100" b="0" i="0" u="none" strike="noStrike" dirty="0">
                        <a:solidFill>
                          <a:srgbClr val="000000"/>
                        </a:solidFill>
                        <a:effectLst/>
                        <a:latin typeface="Calibri" panose="020F0502020204030204" pitchFamily="34" charset="0"/>
                      </a:endParaRPr>
                    </a:p>
                  </a:txBody>
                  <a:tcPr marL="9525" marR="9525" marT="9525" marB="0" anchor="b"/>
                </a:tc>
              </a:tr>
            </a:tbl>
          </a:graphicData>
        </a:graphic>
      </p:graphicFrame>
      <mc:AlternateContent xmlns:mc="http://schemas.openxmlformats.org/markup-compatibility/2006" xmlns:a14="http://schemas.microsoft.com/office/drawing/2010/main">
        <mc:Choice Requires="a14">
          <p:sp>
            <p:nvSpPr>
              <p:cNvPr id="9" name="TextBox 8"/>
              <p:cNvSpPr txBox="1"/>
              <p:nvPr/>
            </p:nvSpPr>
            <p:spPr>
              <a:xfrm>
                <a:off x="4416136" y="3019543"/>
                <a:ext cx="4167808" cy="283154"/>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𝐶𝑆</m:t>
                      </m:r>
                      <m:r>
                        <a:rPr lang="en-GB" i="1" smtClean="0">
                          <a:latin typeface="Cambria Math" panose="02040503050406030204" pitchFamily="18" charset="0"/>
                        </a:rPr>
                        <m:t>=</m:t>
                      </m:r>
                      <m:acc>
                        <m:accPr>
                          <m:chr m:val="̅"/>
                          <m:ctrlPr>
                            <a:rPr lang="en-GB" i="1">
                              <a:latin typeface="Cambria Math" panose="02040503050406030204" pitchFamily="18" charset="0"/>
                            </a:rPr>
                          </m:ctrlPr>
                        </m:accPr>
                        <m:e>
                          <m:r>
                            <a:rPr lang="en-GB" i="1">
                              <a:latin typeface="Cambria Math" panose="02040503050406030204" pitchFamily="18" charset="0"/>
                            </a:rPr>
                            <m:t>𝐴</m:t>
                          </m:r>
                          <m:r>
                            <a:rPr lang="en-GB" i="1">
                              <a:latin typeface="Cambria Math" panose="02040503050406030204" pitchFamily="18" charset="0"/>
                            </a:rPr>
                            <m:t>15</m:t>
                          </m:r>
                        </m:e>
                      </m:acc>
                      <m:r>
                        <a:rPr lang="en-GB" i="1">
                          <a:latin typeface="Cambria Math" panose="02040503050406030204" pitchFamily="18" charset="0"/>
                        </a:rPr>
                        <m:t>.</m:t>
                      </m:r>
                      <m:r>
                        <a:rPr lang="en-GB" i="1">
                          <a:latin typeface="Cambria Math" panose="02040503050406030204" pitchFamily="18" charset="0"/>
                        </a:rPr>
                        <m:t>𝐴</m:t>
                      </m:r>
                      <m:r>
                        <a:rPr lang="en-GB" i="1">
                          <a:latin typeface="Cambria Math" panose="02040503050406030204" pitchFamily="18" charset="0"/>
                        </a:rPr>
                        <m:t>14.</m:t>
                      </m:r>
                      <m:acc>
                        <m:accPr>
                          <m:chr m:val="̅"/>
                          <m:ctrlPr>
                            <a:rPr lang="en-GB" i="1">
                              <a:latin typeface="Cambria Math" panose="02040503050406030204" pitchFamily="18" charset="0"/>
                            </a:rPr>
                          </m:ctrlPr>
                        </m:accPr>
                        <m:e>
                          <m:r>
                            <a:rPr lang="en-GB" i="1">
                              <a:latin typeface="Cambria Math" panose="02040503050406030204" pitchFamily="18" charset="0"/>
                            </a:rPr>
                            <m:t>𝐴</m:t>
                          </m:r>
                          <m:r>
                            <a:rPr lang="en-GB" i="1">
                              <a:latin typeface="Cambria Math" panose="02040503050406030204" pitchFamily="18" charset="0"/>
                            </a:rPr>
                            <m:t>13</m:t>
                          </m:r>
                        </m:e>
                      </m:acc>
                      <m:r>
                        <a:rPr lang="en-GB" i="1">
                          <a:latin typeface="Cambria Math" panose="02040503050406030204" pitchFamily="18" charset="0"/>
                        </a:rPr>
                        <m:t>.</m:t>
                      </m:r>
                      <m:acc>
                        <m:accPr>
                          <m:chr m:val="̅"/>
                          <m:ctrlPr>
                            <a:rPr lang="en-GB" i="1">
                              <a:latin typeface="Cambria Math" panose="02040503050406030204" pitchFamily="18" charset="0"/>
                            </a:rPr>
                          </m:ctrlPr>
                        </m:accPr>
                        <m:e>
                          <m:r>
                            <a:rPr lang="en-GB" i="1">
                              <a:latin typeface="Cambria Math" panose="02040503050406030204" pitchFamily="18" charset="0"/>
                            </a:rPr>
                            <m:t>𝐴</m:t>
                          </m:r>
                          <m:r>
                            <a:rPr lang="en-GB" i="1">
                              <a:latin typeface="Cambria Math" panose="02040503050406030204" pitchFamily="18" charset="0"/>
                            </a:rPr>
                            <m:t>12</m:t>
                          </m:r>
                        </m:e>
                      </m:acc>
                      <m:r>
                        <a:rPr lang="en-GB" i="1">
                          <a:latin typeface="Cambria Math" panose="02040503050406030204" pitchFamily="18" charset="0"/>
                        </a:rPr>
                        <m:t>.</m:t>
                      </m:r>
                      <m:acc>
                        <m:accPr>
                          <m:chr m:val="̅"/>
                          <m:ctrlPr>
                            <a:rPr lang="en-GB" i="1">
                              <a:latin typeface="Cambria Math" panose="02040503050406030204" pitchFamily="18" charset="0"/>
                            </a:rPr>
                          </m:ctrlPr>
                        </m:accPr>
                        <m:e>
                          <m:r>
                            <a:rPr lang="en-GB" i="1">
                              <a:latin typeface="Cambria Math" panose="02040503050406030204" pitchFamily="18" charset="0"/>
                            </a:rPr>
                            <m:t>𝐴</m:t>
                          </m:r>
                          <m:r>
                            <a:rPr lang="en-GB" i="1">
                              <a:latin typeface="Cambria Math" panose="02040503050406030204" pitchFamily="18" charset="0"/>
                            </a:rPr>
                            <m:t>11</m:t>
                          </m:r>
                        </m:e>
                      </m:acc>
                      <m:r>
                        <a:rPr lang="en-GB" i="1">
                          <a:latin typeface="Cambria Math" panose="02040503050406030204" pitchFamily="18" charset="0"/>
                        </a:rPr>
                        <m:t>.</m:t>
                      </m:r>
                      <m:acc>
                        <m:accPr>
                          <m:chr m:val="̅"/>
                          <m:ctrlPr>
                            <a:rPr lang="en-GB" i="1">
                              <a:latin typeface="Cambria Math" panose="02040503050406030204" pitchFamily="18" charset="0"/>
                            </a:rPr>
                          </m:ctrlPr>
                        </m:accPr>
                        <m:e>
                          <m:r>
                            <a:rPr lang="en-GB" i="1">
                              <a:latin typeface="Cambria Math" panose="02040503050406030204" pitchFamily="18" charset="0"/>
                            </a:rPr>
                            <m:t>𝐴</m:t>
                          </m:r>
                          <m:r>
                            <a:rPr lang="en-GB" i="1">
                              <a:latin typeface="Cambria Math" panose="02040503050406030204" pitchFamily="18" charset="0"/>
                            </a:rPr>
                            <m:t>10</m:t>
                          </m:r>
                        </m:e>
                      </m:acc>
                      <m:r>
                        <a:rPr lang="en-GB" i="1">
                          <a:latin typeface="Cambria Math" panose="02040503050406030204" pitchFamily="18" charset="0"/>
                        </a:rPr>
                        <m:t>.</m:t>
                      </m:r>
                      <m:r>
                        <a:rPr lang="en-GB" i="1">
                          <a:latin typeface="Cambria Math" panose="02040503050406030204" pitchFamily="18" charset="0"/>
                        </a:rPr>
                        <m:t>𝑅𝐸𝐴𝐷</m:t>
                      </m:r>
                    </m:oMath>
                  </m:oMathPara>
                </a14:m>
                <a:endParaRPr lang="en-GB" dirty="0"/>
              </a:p>
            </p:txBody>
          </p:sp>
        </mc:Choice>
        <mc:Fallback xmlns="">
          <p:sp>
            <p:nvSpPr>
              <p:cNvPr id="9" name="TextBox 8"/>
              <p:cNvSpPr txBox="1">
                <a:spLocks noRot="1" noChangeAspect="1" noMove="1" noResize="1" noEditPoints="1" noAdjustHandles="1" noChangeArrowheads="1" noChangeShapeType="1" noTextEdit="1"/>
              </p:cNvSpPr>
              <p:nvPr/>
            </p:nvSpPr>
            <p:spPr>
              <a:xfrm>
                <a:off x="4416136" y="3019543"/>
                <a:ext cx="4167808" cy="283154"/>
              </a:xfrm>
              <a:prstGeom prst="rect">
                <a:avLst/>
              </a:prstGeom>
              <a:blipFill rotWithShape="0">
                <a:blip r:embed="rId3"/>
                <a:stretch>
                  <a:fillRect l="-731" r="-731" b="-10638"/>
                </a:stretch>
              </a:blipFill>
            </p:spPr>
            <p:txBody>
              <a:bodyPr/>
              <a:lstStyle/>
              <a:p>
                <a:r>
                  <a:rPr lang="en-GB">
                    <a:noFill/>
                  </a:rPr>
                  <a:t> </a:t>
                </a:r>
              </a:p>
            </p:txBody>
          </p:sp>
        </mc:Fallback>
      </mc:AlternateContent>
    </p:spTree>
    <p:extLst>
      <p:ext uri="{BB962C8B-B14F-4D97-AF65-F5344CB8AC3E}">
        <p14:creationId xmlns:p14="http://schemas.microsoft.com/office/powerpoint/2010/main" val="364286547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RAM</a:t>
            </a:r>
            <a:endParaRPr lang="en-GB" dirty="0"/>
          </a:p>
        </p:txBody>
      </p:sp>
      <p:sp>
        <p:nvSpPr>
          <p:cNvPr id="3" name="Content Placeholder 2"/>
          <p:cNvSpPr>
            <a:spLocks noGrp="1"/>
          </p:cNvSpPr>
          <p:nvPr>
            <p:ph idx="1"/>
          </p:nvPr>
        </p:nvSpPr>
        <p:spPr>
          <a:xfrm>
            <a:off x="1047750" y="692210"/>
            <a:ext cx="7029450" cy="5146616"/>
          </a:xfrm>
        </p:spPr>
        <p:txBody>
          <a:bodyPr/>
          <a:lstStyle/>
          <a:p>
            <a:r>
              <a:rPr lang="en-GB" dirty="0" smtClean="0"/>
              <a:t>Addressing identical to ROM but READ not part of chip selection</a:t>
            </a:r>
          </a:p>
          <a:p>
            <a:r>
              <a:rPr lang="en-GB" dirty="0" smtClean="0"/>
              <a:t>Requires</a:t>
            </a:r>
            <a:r>
              <a:rPr lang="en-GB" dirty="0"/>
              <a:t>:</a:t>
            </a:r>
          </a:p>
          <a:p>
            <a:pPr lvl="1"/>
            <a:r>
              <a:rPr lang="en-GB" dirty="0"/>
              <a:t>Address of memory word to </a:t>
            </a:r>
            <a:r>
              <a:rPr lang="en-GB" dirty="0" smtClean="0"/>
              <a:t>read/write</a:t>
            </a:r>
            <a:endParaRPr lang="en-GB" dirty="0"/>
          </a:p>
          <a:p>
            <a:pPr lvl="1"/>
            <a:r>
              <a:rPr lang="en-GB" dirty="0"/>
              <a:t>A </a:t>
            </a:r>
            <a:r>
              <a:rPr lang="en-GB" dirty="0" smtClean="0"/>
              <a:t>read/write </a:t>
            </a:r>
            <a:r>
              <a:rPr lang="en-GB" dirty="0"/>
              <a:t>control signal to tell </a:t>
            </a:r>
            <a:r>
              <a:rPr lang="en-GB" dirty="0" smtClean="0"/>
              <a:t>RAM </a:t>
            </a:r>
            <a:r>
              <a:rPr lang="en-GB" dirty="0"/>
              <a:t>when to </a:t>
            </a:r>
            <a:r>
              <a:rPr lang="en-GB" dirty="0" smtClean="0"/>
              <a:t>set or return </a:t>
            </a:r>
            <a:r>
              <a:rPr lang="en-GB" dirty="0"/>
              <a:t>contents of addressed memory word</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pic>
        <p:nvPicPr>
          <p:cNvPr id="5" name="Picture 4"/>
          <p:cNvPicPr>
            <a:picLocks noChangeAspect="1"/>
          </p:cNvPicPr>
          <p:nvPr/>
        </p:nvPicPr>
        <p:blipFill>
          <a:blip r:embed="rId2"/>
          <a:stretch>
            <a:fillRect/>
          </a:stretch>
        </p:blipFill>
        <p:spPr>
          <a:xfrm>
            <a:off x="1199647" y="2454906"/>
            <a:ext cx="6525752" cy="4228469"/>
          </a:xfrm>
          <a:prstGeom prst="rect">
            <a:avLst/>
          </a:prstGeom>
        </p:spPr>
      </p:pic>
    </p:spTree>
    <p:extLst>
      <p:ext uri="{BB962C8B-B14F-4D97-AF65-F5344CB8AC3E}">
        <p14:creationId xmlns:p14="http://schemas.microsoft.com/office/powerpoint/2010/main" val="95885007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Address Decoders</a:t>
            </a:r>
            <a:endParaRPr lang="en-GB" dirty="0"/>
          </a:p>
        </p:txBody>
      </p:sp>
      <p:sp>
        <p:nvSpPr>
          <p:cNvPr id="3" name="Content Placeholder 2"/>
          <p:cNvSpPr>
            <a:spLocks noGrp="1"/>
          </p:cNvSpPr>
          <p:nvPr>
            <p:ph idx="1"/>
          </p:nvPr>
        </p:nvSpPr>
        <p:spPr/>
        <p:txBody>
          <a:bodyPr/>
          <a:lstStyle/>
          <a:p>
            <a:r>
              <a:rPr lang="en-GB" dirty="0" smtClean="0"/>
              <a:t>Address decoders can </a:t>
            </a:r>
            <a:r>
              <a:rPr lang="en-GB" dirty="0" smtClean="0"/>
              <a:t>provide the Chip Select logic for </a:t>
            </a:r>
            <a:r>
              <a:rPr lang="en-GB" dirty="0" smtClean="0"/>
              <a:t>us. Examples include 2 to 4, 3 to 8 and 4 to 16 decoders.</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graphicFrame>
        <p:nvGraphicFramePr>
          <p:cNvPr id="7" name="Table 6"/>
          <p:cNvGraphicFramePr>
            <a:graphicFrameLocks noGrp="1"/>
          </p:cNvGraphicFramePr>
          <p:nvPr>
            <p:extLst>
              <p:ext uri="{D42A27DB-BD31-4B8C-83A1-F6EECF244321}">
                <p14:modId xmlns:p14="http://schemas.microsoft.com/office/powerpoint/2010/main" val="3101132958"/>
              </p:ext>
            </p:extLst>
          </p:nvPr>
        </p:nvGraphicFramePr>
        <p:xfrm>
          <a:off x="4049486" y="3763373"/>
          <a:ext cx="4267200" cy="2533650"/>
        </p:xfrm>
        <a:graphic>
          <a:graphicData uri="http://schemas.openxmlformats.org/drawingml/2006/table">
            <a:tbl>
              <a:tblPr>
                <a:tableStyleId>{5940675A-B579-460E-94D1-54222C63F5DA}</a:tableStyleId>
              </a:tblPr>
              <a:tblGrid>
                <a:gridCol w="609600"/>
                <a:gridCol w="609600"/>
                <a:gridCol w="609600"/>
                <a:gridCol w="609600"/>
                <a:gridCol w="609600"/>
                <a:gridCol w="609600"/>
                <a:gridCol w="609600"/>
              </a:tblGrid>
              <a:tr h="190500">
                <a:tc gridSpan="3">
                  <a:txBody>
                    <a:bodyPr/>
                    <a:lstStyle/>
                    <a:p>
                      <a:pPr algn="ctr" fontAlgn="ctr"/>
                      <a:r>
                        <a:rPr lang="en-GB" sz="1600" u="none" strike="noStrike" dirty="0">
                          <a:effectLst/>
                        </a:rPr>
                        <a:t>INPUTS</a:t>
                      </a:r>
                      <a:endParaRPr lang="en-GB" sz="1600" b="1" i="0" u="none" strike="noStrike" dirty="0">
                        <a:solidFill>
                          <a:srgbClr val="000000"/>
                        </a:solidFill>
                        <a:effectLst/>
                        <a:latin typeface="Calibri" panose="020F0502020204030204" pitchFamily="34" charset="0"/>
                      </a:endParaRPr>
                    </a:p>
                  </a:txBody>
                  <a:tcPr marL="9525" marR="9525" marT="9525" marB="0" anchor="ctr"/>
                </a:tc>
                <a:tc hMerge="1">
                  <a:txBody>
                    <a:bodyPr/>
                    <a:lstStyle/>
                    <a:p>
                      <a:endParaRPr lang="en-GB"/>
                    </a:p>
                  </a:txBody>
                  <a:tcPr/>
                </a:tc>
                <a:tc hMerge="1">
                  <a:txBody>
                    <a:bodyPr/>
                    <a:lstStyle/>
                    <a:p>
                      <a:endParaRPr lang="en-GB"/>
                    </a:p>
                  </a:txBody>
                  <a:tcPr/>
                </a:tc>
                <a:tc gridSpan="4">
                  <a:txBody>
                    <a:bodyPr/>
                    <a:lstStyle/>
                    <a:p>
                      <a:pPr algn="ctr" fontAlgn="ctr"/>
                      <a:r>
                        <a:rPr lang="en-GB" sz="1600" u="none" strike="noStrike">
                          <a:effectLst/>
                        </a:rPr>
                        <a:t>OUTPUTS</a:t>
                      </a:r>
                      <a:endParaRPr lang="en-GB" sz="1600" b="1" i="0" u="none" strike="noStrike">
                        <a:solidFill>
                          <a:srgbClr val="000000"/>
                        </a:solidFill>
                        <a:effectLst/>
                        <a:latin typeface="Calibri" panose="020F0502020204030204" pitchFamily="34" charset="0"/>
                      </a:endParaRPr>
                    </a:p>
                  </a:txBody>
                  <a:tcPr marL="9525" marR="9525" marT="9525" marB="0" anchor="ctr"/>
                </a:tc>
                <a:tc hMerge="1">
                  <a:txBody>
                    <a:bodyPr/>
                    <a:lstStyle/>
                    <a:p>
                      <a:endParaRPr lang="en-GB"/>
                    </a:p>
                  </a:txBody>
                  <a:tcPr/>
                </a:tc>
                <a:tc hMerge="1">
                  <a:txBody>
                    <a:bodyPr/>
                    <a:lstStyle/>
                    <a:p>
                      <a:endParaRPr lang="en-GB"/>
                    </a:p>
                  </a:txBody>
                  <a:tcPr/>
                </a:tc>
                <a:tc hMerge="1">
                  <a:txBody>
                    <a:bodyPr/>
                    <a:lstStyle/>
                    <a:p>
                      <a:endParaRPr lang="en-GB"/>
                    </a:p>
                  </a:txBody>
                  <a:tcPr/>
                </a:tc>
              </a:tr>
              <a:tr h="190500">
                <a:tc>
                  <a:txBody>
                    <a:bodyPr/>
                    <a:lstStyle/>
                    <a:p>
                      <a:pPr algn="ctr" fontAlgn="ctr"/>
                      <a:r>
                        <a:rPr lang="en-GB" sz="1600" u="none" strike="noStrike">
                          <a:effectLst/>
                        </a:rPr>
                        <a:t>IN1</a:t>
                      </a:r>
                      <a:endParaRPr lang="en-GB" sz="1600" b="1"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IN0</a:t>
                      </a:r>
                      <a:endParaRPr lang="en-GB" sz="1600" b="1"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CS</a:t>
                      </a:r>
                      <a:endParaRPr lang="en-GB" sz="1600" b="1"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OUT0</a:t>
                      </a:r>
                      <a:endParaRPr lang="en-GB" sz="1600" b="1"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OUT1</a:t>
                      </a:r>
                      <a:endParaRPr lang="en-GB" sz="1600" b="1"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OUT2</a:t>
                      </a:r>
                      <a:endParaRPr lang="en-GB" sz="1600" b="1"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OUT3</a:t>
                      </a:r>
                      <a:endParaRPr lang="en-GB" sz="1600" b="1" i="0" u="none" strike="noStrike">
                        <a:solidFill>
                          <a:srgbClr val="000000"/>
                        </a:solidFill>
                        <a:effectLst/>
                        <a:latin typeface="Calibri" panose="020F0502020204030204" pitchFamily="34" charset="0"/>
                      </a:endParaRPr>
                    </a:p>
                  </a:txBody>
                  <a:tcPr marL="9525" marR="9525" marT="9525" marB="0" anchor="ctr"/>
                </a:tc>
              </a:tr>
              <a:tr h="190500">
                <a:tc>
                  <a:txBody>
                    <a:bodyPr/>
                    <a:lstStyle/>
                    <a:p>
                      <a:pPr algn="ctr" fontAlgn="ctr"/>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ctr"/>
                </a:tc>
              </a:tr>
              <a:tr h="190500">
                <a:tc>
                  <a:txBody>
                    <a:bodyPr/>
                    <a:lstStyle/>
                    <a:p>
                      <a:pPr algn="ctr" fontAlgn="ctr"/>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ctr"/>
                </a:tc>
              </a:tr>
              <a:tr h="190500">
                <a:tc>
                  <a:txBody>
                    <a:bodyPr/>
                    <a:lstStyle/>
                    <a:p>
                      <a:pPr algn="ctr" fontAlgn="ctr"/>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ctr"/>
                </a:tc>
              </a:tr>
              <a:tr h="190500">
                <a:tc>
                  <a:txBody>
                    <a:bodyPr/>
                    <a:lstStyle/>
                    <a:p>
                      <a:pPr algn="ctr" fontAlgn="ctr"/>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ctr"/>
                </a:tc>
              </a:tr>
              <a:tr h="190500">
                <a:tc>
                  <a:txBody>
                    <a:bodyPr/>
                    <a:lstStyle/>
                    <a:p>
                      <a:pPr algn="ctr" fontAlgn="ctr"/>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ctr"/>
                </a:tc>
              </a:tr>
              <a:tr h="190500">
                <a:tc>
                  <a:txBody>
                    <a:bodyPr/>
                    <a:lstStyle/>
                    <a:p>
                      <a:pPr algn="ctr" fontAlgn="ctr"/>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ctr"/>
                </a:tc>
              </a:tr>
              <a:tr h="190500">
                <a:tc>
                  <a:txBody>
                    <a:bodyPr/>
                    <a:lstStyle/>
                    <a:p>
                      <a:pPr algn="ctr" fontAlgn="ctr"/>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ctr"/>
                </a:tc>
              </a:tr>
              <a:tr h="190500">
                <a:tc>
                  <a:txBody>
                    <a:bodyPr/>
                    <a:lstStyle/>
                    <a:p>
                      <a:pPr algn="ctr" fontAlgn="ctr"/>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dirty="0">
                          <a:effectLst/>
                        </a:rPr>
                        <a:t>1</a:t>
                      </a:r>
                      <a:endParaRPr lang="en-GB" sz="1600" b="0" i="0" u="none" strike="noStrike" dirty="0">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dirty="0">
                          <a:effectLst/>
                        </a:rPr>
                        <a:t>1</a:t>
                      </a:r>
                      <a:endParaRPr lang="en-GB" sz="1600" b="0" i="0" u="none" strike="noStrike" dirty="0">
                        <a:solidFill>
                          <a:srgbClr val="000000"/>
                        </a:solidFill>
                        <a:effectLst/>
                        <a:latin typeface="Calibri" panose="020F0502020204030204" pitchFamily="34" charset="0"/>
                      </a:endParaRPr>
                    </a:p>
                  </a:txBody>
                  <a:tcPr marL="9525" marR="9525" marT="9525" marB="0" anchor="ctr"/>
                </a:tc>
              </a:tr>
            </a:tbl>
          </a:graphicData>
        </a:graphic>
      </p:graphicFrame>
      <p:pic>
        <p:nvPicPr>
          <p:cNvPr id="9" name="Picture 8"/>
          <p:cNvPicPr>
            <a:picLocks noChangeAspect="1"/>
          </p:cNvPicPr>
          <p:nvPr/>
        </p:nvPicPr>
        <p:blipFill>
          <a:blip r:embed="rId2"/>
          <a:stretch>
            <a:fillRect/>
          </a:stretch>
        </p:blipFill>
        <p:spPr>
          <a:xfrm>
            <a:off x="786735" y="2857681"/>
            <a:ext cx="3198826" cy="2832100"/>
          </a:xfrm>
          <a:prstGeom prst="rect">
            <a:avLst/>
          </a:prstGeom>
        </p:spPr>
      </p:pic>
    </p:spTree>
    <p:extLst>
      <p:ext uri="{BB962C8B-B14F-4D97-AF65-F5344CB8AC3E}">
        <p14:creationId xmlns:p14="http://schemas.microsoft.com/office/powerpoint/2010/main" val="26569928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p:txBody>
          <a:bodyPr/>
          <a:lstStyle/>
          <a:p>
            <a:r>
              <a:rPr lang="en-GB" dirty="0" smtClean="0"/>
              <a:t>Draw the truth table for a 4 to 16 address decoder</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226176371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Address Decoding</a:t>
            </a:r>
            <a:endParaRPr lang="en-GB" dirty="0"/>
          </a:p>
        </p:txBody>
      </p:sp>
      <p:sp>
        <p:nvSpPr>
          <p:cNvPr id="3" name="Content Placeholder 2"/>
          <p:cNvSpPr>
            <a:spLocks noGrp="1"/>
          </p:cNvSpPr>
          <p:nvPr>
            <p:ph idx="1"/>
          </p:nvPr>
        </p:nvSpPr>
        <p:spPr/>
        <p:txBody>
          <a:bodyPr/>
          <a:lstStyle/>
          <a:p>
            <a:r>
              <a:rPr lang="en-GB" dirty="0"/>
              <a:t>The address bus lines are split into two </a:t>
            </a:r>
            <a:r>
              <a:rPr lang="en-GB" dirty="0" smtClean="0"/>
              <a:t>sections</a:t>
            </a:r>
          </a:p>
          <a:p>
            <a:pPr lvl="1"/>
            <a:r>
              <a:rPr lang="en-GB" dirty="0" smtClean="0"/>
              <a:t>the </a:t>
            </a:r>
            <a:r>
              <a:rPr lang="en-GB" dirty="0"/>
              <a:t>N most significant bits are used to generate the </a:t>
            </a:r>
            <a:r>
              <a:rPr lang="en-GB" dirty="0" smtClean="0"/>
              <a:t>CS </a:t>
            </a:r>
            <a:r>
              <a:rPr lang="en-GB" dirty="0"/>
              <a:t>signals for the different </a:t>
            </a:r>
            <a:r>
              <a:rPr lang="en-GB" dirty="0" smtClean="0"/>
              <a:t>devices</a:t>
            </a:r>
          </a:p>
          <a:p>
            <a:pPr lvl="1"/>
            <a:r>
              <a:rPr lang="en-GB" dirty="0" smtClean="0"/>
              <a:t>the </a:t>
            </a:r>
            <a:r>
              <a:rPr lang="en-GB" dirty="0"/>
              <a:t>M least significant signals are passed to the devices as addresses to the different </a:t>
            </a:r>
            <a:r>
              <a:rPr lang="en-GB" dirty="0" smtClean="0"/>
              <a:t>memory </a:t>
            </a:r>
            <a:r>
              <a:rPr lang="en-GB" dirty="0"/>
              <a:t>cells or internal registers</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pic>
        <p:nvPicPr>
          <p:cNvPr id="6" name="Picture 5"/>
          <p:cNvPicPr>
            <a:picLocks noChangeAspect="1"/>
          </p:cNvPicPr>
          <p:nvPr/>
        </p:nvPicPr>
        <p:blipFill>
          <a:blip r:embed="rId2"/>
          <a:stretch>
            <a:fillRect/>
          </a:stretch>
        </p:blipFill>
        <p:spPr>
          <a:xfrm>
            <a:off x="609601" y="3382687"/>
            <a:ext cx="7825946" cy="2947873"/>
          </a:xfrm>
          <a:prstGeom prst="rect">
            <a:avLst/>
          </a:prstGeom>
        </p:spPr>
      </p:pic>
      <p:sp>
        <p:nvSpPr>
          <p:cNvPr id="7" name="TextBox 6"/>
          <p:cNvSpPr txBox="1"/>
          <p:nvPr/>
        </p:nvSpPr>
        <p:spPr>
          <a:xfrm>
            <a:off x="1243471" y="1006740"/>
            <a:ext cx="6558206" cy="369332"/>
          </a:xfrm>
          <a:prstGeom prst="rect">
            <a:avLst/>
          </a:prstGeom>
          <a:noFill/>
        </p:spPr>
        <p:txBody>
          <a:bodyPr wrap="none" rtlCol="0">
            <a:spAutoFit/>
          </a:bodyPr>
          <a:lstStyle/>
          <a:p>
            <a:r>
              <a:rPr lang="en-GB" dirty="0"/>
              <a:t>http://research.cs.tamu.edu/prism/lectures/mbsd/mbsd_l16.pdf</a:t>
            </a:r>
          </a:p>
        </p:txBody>
      </p:sp>
    </p:spTree>
    <p:extLst>
      <p:ext uri="{BB962C8B-B14F-4D97-AF65-F5344CB8AC3E}">
        <p14:creationId xmlns:p14="http://schemas.microsoft.com/office/powerpoint/2010/main" val="66437570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a:t>
            </a:r>
            <a:endParaRPr lang="en-GB" dirty="0"/>
          </a:p>
        </p:txBody>
      </p:sp>
      <p:sp>
        <p:nvSpPr>
          <p:cNvPr id="3" name="Content Placeholder 2"/>
          <p:cNvSpPr>
            <a:spLocks noGrp="1"/>
          </p:cNvSpPr>
          <p:nvPr>
            <p:ph idx="1"/>
          </p:nvPr>
        </p:nvSpPr>
        <p:spPr/>
        <p:txBody>
          <a:bodyPr/>
          <a:lstStyle/>
          <a:p>
            <a:r>
              <a:rPr lang="en-GB" dirty="0"/>
              <a:t>Let’s assume </a:t>
            </a:r>
            <a:r>
              <a:rPr lang="en-GB" b="1" dirty="0"/>
              <a:t>a very simple microprocessor </a:t>
            </a:r>
            <a:r>
              <a:rPr lang="en-GB" b="1" dirty="0" smtClean="0"/>
              <a:t>with just </a:t>
            </a:r>
            <a:r>
              <a:rPr lang="en-GB" b="1" dirty="0"/>
              <a:t>10 address lines</a:t>
            </a:r>
            <a:r>
              <a:rPr lang="en-GB" dirty="0"/>
              <a:t> (1KB </a:t>
            </a:r>
            <a:r>
              <a:rPr lang="en-GB" dirty="0" smtClean="0"/>
              <a:t>memory)</a:t>
            </a:r>
          </a:p>
          <a:p>
            <a:r>
              <a:rPr lang="en-GB" dirty="0" smtClean="0"/>
              <a:t>Let’s assume </a:t>
            </a:r>
            <a:r>
              <a:rPr lang="en-GB" dirty="0"/>
              <a:t>we wish to implement </a:t>
            </a:r>
            <a:r>
              <a:rPr lang="en-GB" b="1" dirty="0" smtClean="0">
                <a:solidFill>
                  <a:srgbClr val="FF0000"/>
                </a:solidFill>
              </a:rPr>
              <a:t>ALL</a:t>
            </a:r>
            <a:r>
              <a:rPr lang="en-GB" b="1" dirty="0" smtClean="0"/>
              <a:t> </a:t>
            </a:r>
            <a:r>
              <a:rPr lang="en-GB" dirty="0" smtClean="0"/>
              <a:t>its </a:t>
            </a:r>
            <a:r>
              <a:rPr lang="en-GB" dirty="0"/>
              <a:t>memory space and we use </a:t>
            </a:r>
            <a:r>
              <a:rPr lang="en-GB" dirty="0" smtClean="0"/>
              <a:t>256x8 (8-bits) ROM memory chips</a:t>
            </a:r>
          </a:p>
          <a:p>
            <a:r>
              <a:rPr lang="en-GB" dirty="0" smtClean="0"/>
              <a:t>What does the memory layout look like?</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110653412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Answer</a:t>
            </a:r>
            <a:endParaRPr lang="en-GB" dirty="0"/>
          </a:p>
        </p:txBody>
      </p:sp>
      <p:sp>
        <p:nvSpPr>
          <p:cNvPr id="3" name="Content Placeholder 2"/>
          <p:cNvSpPr>
            <a:spLocks noGrp="1"/>
          </p:cNvSpPr>
          <p:nvPr>
            <p:ph idx="1"/>
          </p:nvPr>
        </p:nvSpPr>
        <p:spPr>
          <a:xfrm>
            <a:off x="1047750" y="1301578"/>
            <a:ext cx="7029450" cy="4537247"/>
          </a:xfrm>
        </p:spPr>
        <p:txBody>
          <a:bodyPr/>
          <a:lstStyle/>
          <a:p>
            <a:r>
              <a:rPr lang="en-GB" dirty="0"/>
              <a:t>We will need 4 memory chips (4x256=1024)</a:t>
            </a:r>
          </a:p>
          <a:p>
            <a:r>
              <a:rPr lang="en-GB" dirty="0"/>
              <a:t>We will need 2 address lines to select each one of the 4 chips</a:t>
            </a:r>
          </a:p>
          <a:p>
            <a:r>
              <a:rPr lang="en-GB" dirty="0"/>
              <a:t>Each chip will need 8 address lines to address its internal memory cells</a:t>
            </a:r>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graphicFrame>
        <p:nvGraphicFramePr>
          <p:cNvPr id="7" name="Table 6"/>
          <p:cNvGraphicFramePr>
            <a:graphicFrameLocks noGrp="1"/>
          </p:cNvGraphicFramePr>
          <p:nvPr>
            <p:extLst>
              <p:ext uri="{D42A27DB-BD31-4B8C-83A1-F6EECF244321}">
                <p14:modId xmlns:p14="http://schemas.microsoft.com/office/powerpoint/2010/main" val="1510551652"/>
              </p:ext>
            </p:extLst>
          </p:nvPr>
        </p:nvGraphicFramePr>
        <p:xfrm>
          <a:off x="1210962" y="3686433"/>
          <a:ext cx="7068065" cy="2674620"/>
        </p:xfrm>
        <a:graphic>
          <a:graphicData uri="http://schemas.openxmlformats.org/drawingml/2006/table">
            <a:tbl>
              <a:tblPr>
                <a:tableStyleId>{5940675A-B579-460E-94D1-54222C63F5DA}</a:tableStyleId>
              </a:tblPr>
              <a:tblGrid>
                <a:gridCol w="609600"/>
                <a:gridCol w="609600"/>
                <a:gridCol w="609600"/>
                <a:gridCol w="609600"/>
                <a:gridCol w="609600"/>
                <a:gridCol w="609600"/>
                <a:gridCol w="609600"/>
                <a:gridCol w="609600"/>
                <a:gridCol w="609600"/>
                <a:gridCol w="609600"/>
                <a:gridCol w="972065"/>
              </a:tblGrid>
              <a:tr h="190500">
                <a:tc>
                  <a:txBody>
                    <a:bodyPr/>
                    <a:lstStyle/>
                    <a:p>
                      <a:pPr algn="ctr" fontAlgn="b"/>
                      <a:r>
                        <a:rPr lang="en-GB" sz="1400" u="none" strike="noStrike" dirty="0">
                          <a:effectLst/>
                        </a:rPr>
                        <a:t>A9</a:t>
                      </a:r>
                      <a:endParaRPr lang="en-GB" sz="14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A8</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A7</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A6</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A5</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A4</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A3</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A2</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A1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A0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Address</a:t>
                      </a:r>
                      <a:endParaRPr lang="en-GB" sz="14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400" u="none" strike="noStrike">
                          <a:solidFill>
                            <a:srgbClr val="FF0000"/>
                          </a:solidFill>
                          <a:effectLst/>
                        </a:rPr>
                        <a:t>0</a:t>
                      </a:r>
                      <a:endParaRPr lang="en-GB" sz="1400" b="0" i="0" u="none" strike="noStrike">
                        <a:solidFill>
                          <a:srgbClr val="FF0000"/>
                        </a:solidFill>
                        <a:effectLst/>
                        <a:latin typeface="Calibri" panose="020F0502020204030204" pitchFamily="34" charset="0"/>
                      </a:endParaRPr>
                    </a:p>
                  </a:txBody>
                  <a:tcPr marL="9525" marR="9525" marT="9525" marB="0" anchor="b"/>
                </a:tc>
                <a:tc>
                  <a:txBody>
                    <a:bodyPr/>
                    <a:lstStyle/>
                    <a:p>
                      <a:pPr algn="ctr" fontAlgn="b"/>
                      <a:r>
                        <a:rPr lang="en-GB" sz="1400" u="none" strike="noStrike">
                          <a:solidFill>
                            <a:srgbClr val="FF0000"/>
                          </a:solidFill>
                          <a:effectLst/>
                        </a:rPr>
                        <a:t>0</a:t>
                      </a:r>
                      <a:endParaRPr lang="en-GB" sz="1400" b="0" i="0" u="none" strike="noStrike">
                        <a:solidFill>
                          <a:srgbClr val="FF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000</a:t>
                      </a:r>
                      <a:endParaRPr lang="en-GB" sz="14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400" u="none" strike="noStrike">
                          <a:solidFill>
                            <a:srgbClr val="FF0000"/>
                          </a:solidFill>
                          <a:effectLst/>
                        </a:rPr>
                        <a:t>0</a:t>
                      </a:r>
                      <a:endParaRPr lang="en-GB" sz="1400" b="0" i="0" u="none" strike="noStrike">
                        <a:solidFill>
                          <a:srgbClr val="FF0000"/>
                        </a:solidFill>
                        <a:effectLst/>
                        <a:latin typeface="Calibri" panose="020F0502020204030204" pitchFamily="34" charset="0"/>
                      </a:endParaRPr>
                    </a:p>
                  </a:txBody>
                  <a:tcPr marL="9525" marR="9525" marT="9525" marB="0" anchor="b"/>
                </a:tc>
                <a:tc>
                  <a:txBody>
                    <a:bodyPr/>
                    <a:lstStyle/>
                    <a:p>
                      <a:pPr algn="ctr" fontAlgn="b"/>
                      <a:r>
                        <a:rPr lang="en-GB" sz="1400" u="none" strike="noStrike" dirty="0">
                          <a:solidFill>
                            <a:srgbClr val="FF0000"/>
                          </a:solidFill>
                          <a:effectLst/>
                        </a:rPr>
                        <a:t>0</a:t>
                      </a:r>
                      <a:endParaRPr lang="en-GB" sz="1400" b="0" i="0" u="none" strike="noStrike" dirty="0">
                        <a:solidFill>
                          <a:srgbClr val="FF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0FF</a:t>
                      </a:r>
                      <a:endParaRPr lang="en-GB" sz="1400" b="0" i="0" u="none" strike="noStrike">
                        <a:solidFill>
                          <a:srgbClr val="000000"/>
                        </a:solidFill>
                        <a:effectLst/>
                        <a:latin typeface="Calibri" panose="020F0502020204030204" pitchFamily="34" charset="0"/>
                      </a:endParaRPr>
                    </a:p>
                  </a:txBody>
                  <a:tcPr marL="9525" marR="9525" marT="9525" marB="0" anchor="b"/>
                </a:tc>
              </a:tr>
              <a:tr h="190500">
                <a:tc gridSpan="1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400" u="none" strike="noStrike">
                          <a:solidFill>
                            <a:srgbClr val="FF0000"/>
                          </a:solidFill>
                          <a:effectLst/>
                        </a:rPr>
                        <a:t>0</a:t>
                      </a:r>
                      <a:endParaRPr lang="en-GB" sz="1400" b="0" i="0" u="none" strike="noStrike">
                        <a:solidFill>
                          <a:srgbClr val="FF0000"/>
                        </a:solidFill>
                        <a:effectLst/>
                        <a:latin typeface="Calibri" panose="020F0502020204030204" pitchFamily="34" charset="0"/>
                      </a:endParaRPr>
                    </a:p>
                  </a:txBody>
                  <a:tcPr marL="9525" marR="9525" marT="9525" marB="0" anchor="b"/>
                </a:tc>
                <a:tc>
                  <a:txBody>
                    <a:bodyPr/>
                    <a:lstStyle/>
                    <a:p>
                      <a:pPr algn="ctr" fontAlgn="b"/>
                      <a:r>
                        <a:rPr lang="en-GB" sz="1400" u="none" strike="noStrike">
                          <a:solidFill>
                            <a:srgbClr val="FF0000"/>
                          </a:solidFill>
                          <a:effectLst/>
                        </a:rPr>
                        <a:t>1</a:t>
                      </a:r>
                      <a:endParaRPr lang="en-GB" sz="1400" b="0" i="0" u="none" strike="noStrike">
                        <a:solidFill>
                          <a:srgbClr val="FF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100</a:t>
                      </a:r>
                      <a:endParaRPr lang="en-GB" sz="14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400" u="none" strike="noStrike">
                          <a:solidFill>
                            <a:srgbClr val="FF0000"/>
                          </a:solidFill>
                          <a:effectLst/>
                        </a:rPr>
                        <a:t>0</a:t>
                      </a:r>
                      <a:endParaRPr lang="en-GB" sz="1400" b="0" i="0" u="none" strike="noStrike">
                        <a:solidFill>
                          <a:srgbClr val="FF0000"/>
                        </a:solidFill>
                        <a:effectLst/>
                        <a:latin typeface="Calibri" panose="020F0502020204030204" pitchFamily="34" charset="0"/>
                      </a:endParaRPr>
                    </a:p>
                  </a:txBody>
                  <a:tcPr marL="9525" marR="9525" marT="9525" marB="0" anchor="b"/>
                </a:tc>
                <a:tc>
                  <a:txBody>
                    <a:bodyPr/>
                    <a:lstStyle/>
                    <a:p>
                      <a:pPr algn="ctr" fontAlgn="b"/>
                      <a:r>
                        <a:rPr lang="en-GB" sz="1400" u="none" strike="noStrike" dirty="0">
                          <a:solidFill>
                            <a:srgbClr val="FF0000"/>
                          </a:solidFill>
                          <a:effectLst/>
                        </a:rPr>
                        <a:t>1</a:t>
                      </a:r>
                      <a:endParaRPr lang="en-GB" sz="1400" b="0" i="0" u="none" strike="noStrike" dirty="0">
                        <a:solidFill>
                          <a:srgbClr val="FF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1FF</a:t>
                      </a:r>
                      <a:endParaRPr lang="en-GB" sz="1400" b="0" i="0" u="none" strike="noStrike">
                        <a:solidFill>
                          <a:srgbClr val="000000"/>
                        </a:solidFill>
                        <a:effectLst/>
                        <a:latin typeface="Calibri" panose="020F0502020204030204" pitchFamily="34" charset="0"/>
                      </a:endParaRPr>
                    </a:p>
                  </a:txBody>
                  <a:tcPr marL="9525" marR="9525" marT="9525" marB="0" anchor="b"/>
                </a:tc>
              </a:tr>
              <a:tr h="190500">
                <a:tc gridSpan="1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400" u="none" strike="noStrike">
                          <a:solidFill>
                            <a:srgbClr val="FF0000"/>
                          </a:solidFill>
                          <a:effectLst/>
                        </a:rPr>
                        <a:t>1</a:t>
                      </a:r>
                      <a:endParaRPr lang="en-GB" sz="1400" b="0" i="0" u="none" strike="noStrike">
                        <a:solidFill>
                          <a:srgbClr val="FF0000"/>
                        </a:solidFill>
                        <a:effectLst/>
                        <a:latin typeface="Calibri" panose="020F0502020204030204" pitchFamily="34" charset="0"/>
                      </a:endParaRPr>
                    </a:p>
                  </a:txBody>
                  <a:tcPr marL="9525" marR="9525" marT="9525" marB="0" anchor="b"/>
                </a:tc>
                <a:tc>
                  <a:txBody>
                    <a:bodyPr/>
                    <a:lstStyle/>
                    <a:p>
                      <a:pPr algn="ctr" fontAlgn="b"/>
                      <a:r>
                        <a:rPr lang="en-GB" sz="1400" u="none" strike="noStrike">
                          <a:solidFill>
                            <a:srgbClr val="FF0000"/>
                          </a:solidFill>
                          <a:effectLst/>
                        </a:rPr>
                        <a:t>0</a:t>
                      </a:r>
                      <a:endParaRPr lang="en-GB" sz="1400" b="0" i="0" u="none" strike="noStrike">
                        <a:solidFill>
                          <a:srgbClr val="FF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200</a:t>
                      </a:r>
                      <a:endParaRPr lang="en-GB" sz="14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400" u="none" strike="noStrike">
                          <a:solidFill>
                            <a:srgbClr val="FF0000"/>
                          </a:solidFill>
                          <a:effectLst/>
                        </a:rPr>
                        <a:t>1</a:t>
                      </a:r>
                      <a:endParaRPr lang="en-GB" sz="1400" b="0" i="0" u="none" strike="noStrike">
                        <a:solidFill>
                          <a:srgbClr val="FF0000"/>
                        </a:solidFill>
                        <a:effectLst/>
                        <a:latin typeface="Calibri" panose="020F0502020204030204" pitchFamily="34" charset="0"/>
                      </a:endParaRPr>
                    </a:p>
                  </a:txBody>
                  <a:tcPr marL="9525" marR="9525" marT="9525" marB="0" anchor="b"/>
                </a:tc>
                <a:tc>
                  <a:txBody>
                    <a:bodyPr/>
                    <a:lstStyle/>
                    <a:p>
                      <a:pPr algn="ctr" fontAlgn="b"/>
                      <a:r>
                        <a:rPr lang="en-GB" sz="1400" u="none" strike="noStrike" dirty="0">
                          <a:solidFill>
                            <a:srgbClr val="FF0000"/>
                          </a:solidFill>
                          <a:effectLst/>
                        </a:rPr>
                        <a:t>0</a:t>
                      </a:r>
                      <a:endParaRPr lang="en-GB" sz="1400" b="0" i="0" u="none" strike="noStrike" dirty="0">
                        <a:solidFill>
                          <a:srgbClr val="FF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2FF</a:t>
                      </a:r>
                      <a:endParaRPr lang="en-GB" sz="1400" b="0" i="0" u="none" strike="noStrike">
                        <a:solidFill>
                          <a:srgbClr val="000000"/>
                        </a:solidFill>
                        <a:effectLst/>
                        <a:latin typeface="Calibri" panose="020F0502020204030204" pitchFamily="34" charset="0"/>
                      </a:endParaRPr>
                    </a:p>
                  </a:txBody>
                  <a:tcPr marL="9525" marR="9525" marT="9525" marB="0" anchor="b"/>
                </a:tc>
              </a:tr>
              <a:tr h="190500">
                <a:tc gridSpan="1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400" u="none" strike="noStrike">
                          <a:solidFill>
                            <a:srgbClr val="FF0000"/>
                          </a:solidFill>
                          <a:effectLst/>
                        </a:rPr>
                        <a:t>1</a:t>
                      </a:r>
                      <a:endParaRPr lang="en-GB" sz="1400" b="0" i="0" u="none" strike="noStrike">
                        <a:solidFill>
                          <a:srgbClr val="FF0000"/>
                        </a:solidFill>
                        <a:effectLst/>
                        <a:latin typeface="Calibri" panose="020F0502020204030204" pitchFamily="34" charset="0"/>
                      </a:endParaRPr>
                    </a:p>
                  </a:txBody>
                  <a:tcPr marL="9525" marR="9525" marT="9525" marB="0" anchor="b"/>
                </a:tc>
                <a:tc>
                  <a:txBody>
                    <a:bodyPr/>
                    <a:lstStyle/>
                    <a:p>
                      <a:pPr algn="ctr" fontAlgn="b"/>
                      <a:r>
                        <a:rPr lang="en-GB" sz="1400" u="none" strike="noStrike">
                          <a:solidFill>
                            <a:srgbClr val="FF0000"/>
                          </a:solidFill>
                          <a:effectLst/>
                        </a:rPr>
                        <a:t>1</a:t>
                      </a:r>
                      <a:endParaRPr lang="en-GB" sz="1400" b="0" i="0" u="none" strike="noStrike">
                        <a:solidFill>
                          <a:srgbClr val="FF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300</a:t>
                      </a:r>
                      <a:endParaRPr lang="en-GB" sz="14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400" u="none" strike="noStrike">
                          <a:solidFill>
                            <a:srgbClr val="FF0000"/>
                          </a:solidFill>
                          <a:effectLst/>
                        </a:rPr>
                        <a:t>1</a:t>
                      </a:r>
                      <a:endParaRPr lang="en-GB" sz="1400" b="0" i="0" u="none" strike="noStrike">
                        <a:solidFill>
                          <a:srgbClr val="FF0000"/>
                        </a:solidFill>
                        <a:effectLst/>
                        <a:latin typeface="Calibri" panose="020F0502020204030204" pitchFamily="34" charset="0"/>
                      </a:endParaRPr>
                    </a:p>
                  </a:txBody>
                  <a:tcPr marL="9525" marR="9525" marT="9525" marB="0" anchor="b"/>
                </a:tc>
                <a:tc>
                  <a:txBody>
                    <a:bodyPr/>
                    <a:lstStyle/>
                    <a:p>
                      <a:pPr algn="ctr" fontAlgn="b"/>
                      <a:r>
                        <a:rPr lang="en-GB" sz="1400" u="none" strike="noStrike" dirty="0">
                          <a:solidFill>
                            <a:srgbClr val="FF0000"/>
                          </a:solidFill>
                          <a:effectLst/>
                        </a:rPr>
                        <a:t>1</a:t>
                      </a:r>
                      <a:endParaRPr lang="en-GB" sz="1400" b="0" i="0" u="none" strike="noStrike" dirty="0">
                        <a:solidFill>
                          <a:srgbClr val="FF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dirty="0">
                          <a:effectLst/>
                        </a:rPr>
                        <a:t>3FF</a:t>
                      </a:r>
                      <a:endParaRPr lang="en-GB" sz="1400" b="0" i="0" u="none" strike="noStrike" dirty="0">
                        <a:solidFill>
                          <a:srgbClr val="000000"/>
                        </a:solidFill>
                        <a:effectLst/>
                        <a:latin typeface="Calibri" panose="020F0502020204030204" pitchFamily="34" charset="0"/>
                      </a:endParaRPr>
                    </a:p>
                  </a:txBody>
                  <a:tcPr marL="9525" marR="9525" marT="9525" marB="0" anchor="b"/>
                </a:tc>
              </a:tr>
            </a:tbl>
          </a:graphicData>
        </a:graphic>
      </p:graphicFrame>
      <p:cxnSp>
        <p:nvCxnSpPr>
          <p:cNvPr id="9" name="Straight Arrow Connector 8"/>
          <p:cNvCxnSpPr/>
          <p:nvPr/>
        </p:nvCxnSpPr>
        <p:spPr bwMode="auto">
          <a:xfrm>
            <a:off x="1210962" y="3550508"/>
            <a:ext cx="1219200" cy="0"/>
          </a:xfrm>
          <a:prstGeom prst="straightConnector1">
            <a:avLst/>
          </a:prstGeom>
          <a:solidFill>
            <a:schemeClr val="accent1"/>
          </a:solidFill>
          <a:ln w="28575" cap="flat" cmpd="sng" algn="ctr">
            <a:solidFill>
              <a:schemeClr val="tx1"/>
            </a:solidFill>
            <a:prstDash val="solid"/>
            <a:round/>
            <a:headEnd type="triangl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 name="Straight Arrow Connector 9"/>
          <p:cNvCxnSpPr/>
          <p:nvPr/>
        </p:nvCxnSpPr>
        <p:spPr bwMode="auto">
          <a:xfrm>
            <a:off x="2430162" y="3554627"/>
            <a:ext cx="4893276" cy="0"/>
          </a:xfrm>
          <a:prstGeom prst="straightConnector1">
            <a:avLst/>
          </a:prstGeom>
          <a:solidFill>
            <a:schemeClr val="accent1"/>
          </a:solidFill>
          <a:ln w="28575" cap="flat" cmpd="sng" algn="ctr">
            <a:solidFill>
              <a:schemeClr val="tx1"/>
            </a:solidFill>
            <a:prstDash val="solid"/>
            <a:round/>
            <a:headEnd type="triangl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2" name="TextBox 11"/>
          <p:cNvSpPr txBox="1"/>
          <p:nvPr/>
        </p:nvSpPr>
        <p:spPr>
          <a:xfrm>
            <a:off x="1644873" y="3136939"/>
            <a:ext cx="351378" cy="369332"/>
          </a:xfrm>
          <a:prstGeom prst="rect">
            <a:avLst/>
          </a:prstGeom>
          <a:noFill/>
        </p:spPr>
        <p:txBody>
          <a:bodyPr wrap="none" rtlCol="0">
            <a:spAutoFit/>
          </a:bodyPr>
          <a:lstStyle/>
          <a:p>
            <a:r>
              <a:rPr lang="en-GB" dirty="0" smtClean="0"/>
              <a:t>N</a:t>
            </a:r>
            <a:endParaRPr lang="en-GB" dirty="0"/>
          </a:p>
        </p:txBody>
      </p:sp>
      <p:sp>
        <p:nvSpPr>
          <p:cNvPr id="14" name="TextBox 13"/>
          <p:cNvSpPr txBox="1"/>
          <p:nvPr/>
        </p:nvSpPr>
        <p:spPr>
          <a:xfrm>
            <a:off x="4600575" y="3115831"/>
            <a:ext cx="377026" cy="369332"/>
          </a:xfrm>
          <a:prstGeom prst="rect">
            <a:avLst/>
          </a:prstGeom>
          <a:noFill/>
        </p:spPr>
        <p:txBody>
          <a:bodyPr wrap="none" rtlCol="0">
            <a:spAutoFit/>
          </a:bodyPr>
          <a:lstStyle/>
          <a:p>
            <a:r>
              <a:rPr lang="en-GB" dirty="0"/>
              <a:t>M</a:t>
            </a:r>
          </a:p>
        </p:txBody>
      </p:sp>
      <p:sp>
        <p:nvSpPr>
          <p:cNvPr id="5" name="TextBox 4"/>
          <p:cNvSpPr txBox="1"/>
          <p:nvPr/>
        </p:nvSpPr>
        <p:spPr>
          <a:xfrm>
            <a:off x="6094979" y="2952273"/>
            <a:ext cx="2973891" cy="646331"/>
          </a:xfrm>
          <a:prstGeom prst="rect">
            <a:avLst/>
          </a:prstGeom>
          <a:noFill/>
        </p:spPr>
        <p:txBody>
          <a:bodyPr wrap="none" rtlCol="0">
            <a:spAutoFit/>
          </a:bodyPr>
          <a:lstStyle/>
          <a:p>
            <a:r>
              <a:rPr lang="en-GB" dirty="0" smtClean="0"/>
              <a:t>FF</a:t>
            </a:r>
            <a:r>
              <a:rPr lang="en-GB" baseline="-25000" dirty="0" smtClean="0"/>
              <a:t>16</a:t>
            </a:r>
            <a:r>
              <a:rPr lang="en-GB" dirty="0" smtClean="0"/>
              <a:t> + 1= 256</a:t>
            </a:r>
            <a:r>
              <a:rPr lang="en-GB" baseline="-25000" dirty="0" smtClean="0"/>
              <a:t>10</a:t>
            </a:r>
            <a:r>
              <a:rPr lang="en-GB" dirty="0" smtClean="0"/>
              <a:t> data words</a:t>
            </a:r>
            <a:br>
              <a:rPr lang="en-GB" dirty="0" smtClean="0"/>
            </a:br>
            <a:r>
              <a:rPr lang="en-GB" dirty="0" smtClean="0"/>
              <a:t>		(bytes)</a:t>
            </a:r>
            <a:endParaRPr lang="en-GB" dirty="0"/>
          </a:p>
        </p:txBody>
      </p:sp>
      <p:sp>
        <p:nvSpPr>
          <p:cNvPr id="6" name="Right Brace 5"/>
          <p:cNvSpPr/>
          <p:nvPr/>
        </p:nvSpPr>
        <p:spPr bwMode="auto">
          <a:xfrm>
            <a:off x="8332150" y="3888336"/>
            <a:ext cx="167099" cy="461473"/>
          </a:xfrm>
          <a:prstGeom prst="rightBrace">
            <a:avLst/>
          </a:prstGeom>
          <a:no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3" name="TextBox 12"/>
          <p:cNvSpPr txBox="1"/>
          <p:nvPr/>
        </p:nvSpPr>
        <p:spPr>
          <a:xfrm>
            <a:off x="8521070" y="3934406"/>
            <a:ext cx="569387" cy="369332"/>
          </a:xfrm>
          <a:prstGeom prst="rect">
            <a:avLst/>
          </a:prstGeom>
          <a:noFill/>
        </p:spPr>
        <p:txBody>
          <a:bodyPr wrap="none" rtlCol="0">
            <a:spAutoFit/>
          </a:bodyPr>
          <a:lstStyle/>
          <a:p>
            <a:r>
              <a:rPr lang="en-GB" dirty="0" smtClean="0"/>
              <a:t>256</a:t>
            </a:r>
            <a:endParaRPr lang="en-GB" dirty="0"/>
          </a:p>
        </p:txBody>
      </p:sp>
    </p:spTree>
    <p:extLst>
      <p:ext uri="{BB962C8B-B14F-4D97-AF65-F5344CB8AC3E}">
        <p14:creationId xmlns:p14="http://schemas.microsoft.com/office/powerpoint/2010/main" val="399906187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446416" y="767281"/>
            <a:ext cx="8479634" cy="5616427"/>
          </a:xfrm>
          <a:prstGeom prst="rect">
            <a:avLst/>
          </a:prstGeom>
        </p:spPr>
      </p:pic>
      <p:sp>
        <p:nvSpPr>
          <p:cNvPr id="2" name="Title 1"/>
          <p:cNvSpPr>
            <a:spLocks noGrp="1"/>
          </p:cNvSpPr>
          <p:nvPr>
            <p:ph type="title"/>
          </p:nvPr>
        </p:nvSpPr>
        <p:spPr/>
        <p:txBody>
          <a:bodyPr/>
          <a:lstStyle/>
          <a:p>
            <a:r>
              <a:rPr lang="en-GB" dirty="0" smtClean="0"/>
              <a:t>Answer</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graphicFrame>
        <p:nvGraphicFramePr>
          <p:cNvPr id="5" name="Table 4"/>
          <p:cNvGraphicFramePr>
            <a:graphicFrameLocks noGrp="1"/>
          </p:cNvGraphicFramePr>
          <p:nvPr>
            <p:extLst>
              <p:ext uri="{D42A27DB-BD31-4B8C-83A1-F6EECF244321}">
                <p14:modId xmlns:p14="http://schemas.microsoft.com/office/powerpoint/2010/main" val="3448392139"/>
              </p:ext>
            </p:extLst>
          </p:nvPr>
        </p:nvGraphicFramePr>
        <p:xfrm>
          <a:off x="614077" y="4354876"/>
          <a:ext cx="4267200" cy="1520190"/>
        </p:xfrm>
        <a:graphic>
          <a:graphicData uri="http://schemas.openxmlformats.org/drawingml/2006/table">
            <a:tbl>
              <a:tblPr>
                <a:tableStyleId>{5940675A-B579-460E-94D1-54222C63F5DA}</a:tableStyleId>
              </a:tblPr>
              <a:tblGrid>
                <a:gridCol w="609600"/>
                <a:gridCol w="609600"/>
                <a:gridCol w="609600"/>
                <a:gridCol w="609600"/>
                <a:gridCol w="609600"/>
                <a:gridCol w="609600"/>
                <a:gridCol w="609600"/>
              </a:tblGrid>
              <a:tr h="190500">
                <a:tc gridSpan="3">
                  <a:txBody>
                    <a:bodyPr/>
                    <a:lstStyle/>
                    <a:p>
                      <a:pPr algn="ctr" fontAlgn="ctr"/>
                      <a:r>
                        <a:rPr lang="en-GB" sz="1600" u="none" strike="noStrike" dirty="0">
                          <a:effectLst/>
                        </a:rPr>
                        <a:t>INPUTS</a:t>
                      </a:r>
                      <a:endParaRPr lang="en-GB" sz="1600" b="1" i="0" u="none" strike="noStrike" dirty="0">
                        <a:solidFill>
                          <a:srgbClr val="000000"/>
                        </a:solidFill>
                        <a:effectLst/>
                        <a:latin typeface="Calibri" panose="020F0502020204030204" pitchFamily="34" charset="0"/>
                      </a:endParaRPr>
                    </a:p>
                  </a:txBody>
                  <a:tcPr marL="9525" marR="9525" marT="9525" marB="0" anchor="ctr"/>
                </a:tc>
                <a:tc hMerge="1">
                  <a:txBody>
                    <a:bodyPr/>
                    <a:lstStyle/>
                    <a:p>
                      <a:endParaRPr lang="en-GB"/>
                    </a:p>
                  </a:txBody>
                  <a:tcPr/>
                </a:tc>
                <a:tc hMerge="1">
                  <a:txBody>
                    <a:bodyPr/>
                    <a:lstStyle/>
                    <a:p>
                      <a:endParaRPr lang="en-GB"/>
                    </a:p>
                  </a:txBody>
                  <a:tcPr/>
                </a:tc>
                <a:tc gridSpan="4">
                  <a:txBody>
                    <a:bodyPr/>
                    <a:lstStyle/>
                    <a:p>
                      <a:pPr algn="ctr" fontAlgn="ctr"/>
                      <a:r>
                        <a:rPr lang="en-GB" sz="1600" u="none" strike="noStrike" dirty="0" smtClean="0">
                          <a:effectLst/>
                        </a:rPr>
                        <a:t>CHIP</a:t>
                      </a:r>
                      <a:r>
                        <a:rPr lang="en-GB" sz="1600" u="none" strike="noStrike" baseline="0" dirty="0" smtClean="0">
                          <a:effectLst/>
                        </a:rPr>
                        <a:t> SELECTS</a:t>
                      </a:r>
                      <a:endParaRPr lang="en-GB" sz="1600" b="1" i="0" u="none" strike="noStrike" dirty="0">
                        <a:solidFill>
                          <a:srgbClr val="000000"/>
                        </a:solidFill>
                        <a:effectLst/>
                        <a:latin typeface="Calibri" panose="020F0502020204030204" pitchFamily="34" charset="0"/>
                      </a:endParaRPr>
                    </a:p>
                  </a:txBody>
                  <a:tcPr marL="9525" marR="9525" marT="9525" marB="0" anchor="ctr"/>
                </a:tc>
                <a:tc hMerge="1">
                  <a:txBody>
                    <a:bodyPr/>
                    <a:lstStyle/>
                    <a:p>
                      <a:endParaRPr lang="en-GB"/>
                    </a:p>
                  </a:txBody>
                  <a:tcPr/>
                </a:tc>
                <a:tc hMerge="1">
                  <a:txBody>
                    <a:bodyPr/>
                    <a:lstStyle/>
                    <a:p>
                      <a:endParaRPr lang="en-GB"/>
                    </a:p>
                  </a:txBody>
                  <a:tcPr/>
                </a:tc>
                <a:tc hMerge="1">
                  <a:txBody>
                    <a:bodyPr/>
                    <a:lstStyle/>
                    <a:p>
                      <a:endParaRPr lang="en-GB"/>
                    </a:p>
                  </a:txBody>
                  <a:tcPr/>
                </a:tc>
              </a:tr>
              <a:tr h="190500">
                <a:tc>
                  <a:txBody>
                    <a:bodyPr/>
                    <a:lstStyle/>
                    <a:p>
                      <a:pPr algn="ctr" fontAlgn="ctr"/>
                      <a:r>
                        <a:rPr lang="en-GB" sz="1600" u="none" strike="noStrike" dirty="0" smtClean="0">
                          <a:effectLst/>
                        </a:rPr>
                        <a:t>A9</a:t>
                      </a:r>
                      <a:endParaRPr lang="en-GB" sz="1600" b="1" i="0" u="none" strike="noStrike" dirty="0">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dirty="0" smtClean="0">
                          <a:effectLst/>
                        </a:rPr>
                        <a:t>A8</a:t>
                      </a:r>
                      <a:endParaRPr lang="en-GB" sz="1600" b="1" i="0" u="none" strike="noStrike" dirty="0">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dirty="0" smtClean="0">
                          <a:effectLst/>
                        </a:rPr>
                        <a:t>READ</a:t>
                      </a:r>
                      <a:endParaRPr lang="en-GB" sz="1600" b="1" i="0" u="none" strike="noStrike" dirty="0">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dirty="0" smtClean="0">
                          <a:effectLst/>
                        </a:rPr>
                        <a:t>CS0</a:t>
                      </a:r>
                      <a:endParaRPr lang="en-GB" sz="1600" b="1" i="0" u="none" strike="noStrike" dirty="0">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dirty="0" smtClean="0">
                          <a:effectLst/>
                        </a:rPr>
                        <a:t>CS1</a:t>
                      </a:r>
                      <a:endParaRPr lang="en-GB" sz="1600" b="1" i="0" u="none" strike="noStrike" dirty="0">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dirty="0" smtClean="0">
                          <a:effectLst/>
                        </a:rPr>
                        <a:t>CS2</a:t>
                      </a:r>
                      <a:endParaRPr lang="en-GB" sz="1600" b="1" i="0" u="none" strike="noStrike" dirty="0">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dirty="0" smtClean="0">
                          <a:effectLst/>
                        </a:rPr>
                        <a:t>CS3</a:t>
                      </a:r>
                      <a:endParaRPr lang="en-GB" sz="1600" b="1" i="0" u="none" strike="noStrike" dirty="0">
                        <a:solidFill>
                          <a:srgbClr val="000000"/>
                        </a:solidFill>
                        <a:effectLst/>
                        <a:latin typeface="Calibri" panose="020F0502020204030204" pitchFamily="34" charset="0"/>
                      </a:endParaRPr>
                    </a:p>
                  </a:txBody>
                  <a:tcPr marL="9525" marR="9525" marT="9525" marB="0" anchor="ctr"/>
                </a:tc>
              </a:tr>
              <a:tr h="190500">
                <a:tc>
                  <a:txBody>
                    <a:bodyPr/>
                    <a:lstStyle/>
                    <a:p>
                      <a:pPr algn="ctr" fontAlgn="ctr"/>
                      <a:r>
                        <a:rPr lang="en-GB" sz="1600" u="none" strike="noStrike" dirty="0">
                          <a:solidFill>
                            <a:srgbClr val="FF0000"/>
                          </a:solidFill>
                          <a:effectLst/>
                        </a:rPr>
                        <a:t>0</a:t>
                      </a:r>
                      <a:endParaRPr lang="en-GB" sz="1600" b="0" i="0" u="none" strike="noStrike" dirty="0">
                        <a:solidFill>
                          <a:srgbClr val="FF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solidFill>
                            <a:srgbClr val="FF0000"/>
                          </a:solidFill>
                          <a:effectLst/>
                        </a:rPr>
                        <a:t>0</a:t>
                      </a:r>
                      <a:endParaRPr lang="en-GB" sz="1600" b="0" i="0" u="none" strike="noStrike">
                        <a:solidFill>
                          <a:srgbClr val="FF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ctr"/>
                </a:tc>
              </a:tr>
              <a:tr h="190500">
                <a:tc>
                  <a:txBody>
                    <a:bodyPr/>
                    <a:lstStyle/>
                    <a:p>
                      <a:pPr algn="ctr" fontAlgn="ctr"/>
                      <a:r>
                        <a:rPr lang="en-GB" sz="1600" u="none" strike="noStrike" dirty="0">
                          <a:solidFill>
                            <a:srgbClr val="FF0000"/>
                          </a:solidFill>
                          <a:effectLst/>
                        </a:rPr>
                        <a:t>0</a:t>
                      </a:r>
                      <a:endParaRPr lang="en-GB" sz="1600" b="0" i="0" u="none" strike="noStrike" dirty="0">
                        <a:solidFill>
                          <a:srgbClr val="FF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solidFill>
                            <a:srgbClr val="FF0000"/>
                          </a:solidFill>
                          <a:effectLst/>
                        </a:rPr>
                        <a:t>1</a:t>
                      </a:r>
                      <a:endParaRPr lang="en-GB" sz="1600" b="0" i="0" u="none" strike="noStrike">
                        <a:solidFill>
                          <a:srgbClr val="FF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ctr"/>
                </a:tc>
              </a:tr>
              <a:tr h="190500">
                <a:tc>
                  <a:txBody>
                    <a:bodyPr/>
                    <a:lstStyle/>
                    <a:p>
                      <a:pPr algn="ctr" fontAlgn="ctr"/>
                      <a:r>
                        <a:rPr lang="en-GB" sz="1600" u="none" strike="noStrike" dirty="0">
                          <a:solidFill>
                            <a:srgbClr val="FF0000"/>
                          </a:solidFill>
                          <a:effectLst/>
                        </a:rPr>
                        <a:t>1</a:t>
                      </a:r>
                      <a:endParaRPr lang="en-GB" sz="1600" b="0" i="0" u="none" strike="noStrike" dirty="0">
                        <a:solidFill>
                          <a:srgbClr val="FF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solidFill>
                            <a:srgbClr val="FF0000"/>
                          </a:solidFill>
                          <a:effectLst/>
                        </a:rPr>
                        <a:t>0</a:t>
                      </a:r>
                      <a:endParaRPr lang="en-GB" sz="1600" b="0" i="0" u="none" strike="noStrike">
                        <a:solidFill>
                          <a:srgbClr val="FF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dirty="0">
                          <a:effectLst/>
                        </a:rPr>
                        <a:t>0</a:t>
                      </a:r>
                      <a:endParaRPr lang="en-GB" sz="1600" b="0" i="0" u="none" strike="noStrike" dirty="0">
                        <a:solidFill>
                          <a:srgbClr val="000000"/>
                        </a:solidFill>
                        <a:effectLst/>
                        <a:latin typeface="Calibri" panose="020F0502020204030204" pitchFamily="34" charset="0"/>
                      </a:endParaRPr>
                    </a:p>
                  </a:txBody>
                  <a:tcPr marL="9525" marR="9525" marT="9525" marB="0" anchor="ctr"/>
                </a:tc>
              </a:tr>
              <a:tr h="190500">
                <a:tc>
                  <a:txBody>
                    <a:bodyPr/>
                    <a:lstStyle/>
                    <a:p>
                      <a:pPr algn="ctr" fontAlgn="ctr"/>
                      <a:r>
                        <a:rPr lang="en-GB" sz="1600" u="none" strike="noStrike" dirty="0">
                          <a:solidFill>
                            <a:srgbClr val="FF0000"/>
                          </a:solidFill>
                          <a:effectLst/>
                        </a:rPr>
                        <a:t>1</a:t>
                      </a:r>
                      <a:endParaRPr lang="en-GB" sz="1600" b="0" i="0" u="none" strike="noStrike" dirty="0">
                        <a:solidFill>
                          <a:srgbClr val="FF0000"/>
                        </a:solidFill>
                        <a:effectLst/>
                        <a:latin typeface="Calibri" panose="020F0502020204030204" pitchFamily="34" charset="0"/>
                      </a:endParaRPr>
                    </a:p>
                  </a:txBody>
                  <a:tcPr marL="9525" marR="9525" marT="9525" marB="0" anchor="ctr"/>
                </a:tc>
                <a:tc>
                  <a:txBody>
                    <a:bodyPr/>
                    <a:lstStyle/>
                    <a:p>
                      <a:pPr algn="ctr" fontAlgn="ctr"/>
                      <a:r>
                        <a:rPr lang="en-GB" sz="1600" u="none" strike="noStrike" dirty="0">
                          <a:solidFill>
                            <a:srgbClr val="FF0000"/>
                          </a:solidFill>
                          <a:effectLst/>
                        </a:rPr>
                        <a:t>1</a:t>
                      </a:r>
                      <a:endParaRPr lang="en-GB" sz="1600" b="0" i="0" u="none" strike="noStrike" dirty="0">
                        <a:solidFill>
                          <a:srgbClr val="FF0000"/>
                        </a:solidFill>
                        <a:effectLst/>
                        <a:latin typeface="Calibri" panose="020F0502020204030204" pitchFamily="34" charset="0"/>
                      </a:endParaRPr>
                    </a:p>
                  </a:txBody>
                  <a:tcPr marL="9525" marR="9525" marT="9525" marB="0" anchor="ctr"/>
                </a:tc>
                <a:tc>
                  <a:txBody>
                    <a:bodyPr/>
                    <a:lstStyle/>
                    <a:p>
                      <a:pPr algn="ctr" fontAlgn="ctr"/>
                      <a:r>
                        <a:rPr lang="en-GB" sz="1600" u="none" strike="noStrike" dirty="0">
                          <a:effectLst/>
                        </a:rPr>
                        <a:t>1</a:t>
                      </a:r>
                      <a:endParaRPr lang="en-GB" sz="1600" b="0" i="0" u="none" strike="noStrike" dirty="0">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ctr"/>
                </a:tc>
                <a:tc>
                  <a:txBody>
                    <a:bodyPr/>
                    <a:lstStyle/>
                    <a:p>
                      <a:pPr algn="ctr" fontAlgn="ctr"/>
                      <a:r>
                        <a:rPr lang="en-GB" sz="1600" u="none" strike="noStrike" dirty="0">
                          <a:effectLst/>
                        </a:rPr>
                        <a:t>1</a:t>
                      </a:r>
                      <a:endParaRPr lang="en-GB" sz="1600" b="0" i="0" u="none" strike="noStrike" dirty="0">
                        <a:solidFill>
                          <a:srgbClr val="000000"/>
                        </a:solidFill>
                        <a:effectLst/>
                        <a:latin typeface="Calibri" panose="020F0502020204030204" pitchFamily="34" charset="0"/>
                      </a:endParaRPr>
                    </a:p>
                  </a:txBody>
                  <a:tcPr marL="9525" marR="9525" marT="9525" marB="0" anchor="ctr"/>
                </a:tc>
              </a:tr>
            </a:tbl>
          </a:graphicData>
        </a:graphic>
      </p:graphicFrame>
    </p:spTree>
    <p:extLst>
      <p:ext uri="{BB962C8B-B14F-4D97-AF65-F5344CB8AC3E}">
        <p14:creationId xmlns:p14="http://schemas.microsoft.com/office/powerpoint/2010/main" val="65691354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1</a:t>
            </a:r>
            <a:endParaRPr lang="en-GB" dirty="0"/>
          </a:p>
        </p:txBody>
      </p:sp>
      <p:sp>
        <p:nvSpPr>
          <p:cNvPr id="3" name="Content Placeholder 2"/>
          <p:cNvSpPr>
            <a:spLocks noGrp="1"/>
          </p:cNvSpPr>
          <p:nvPr>
            <p:ph idx="1"/>
          </p:nvPr>
        </p:nvSpPr>
        <p:spPr/>
        <p:txBody>
          <a:bodyPr/>
          <a:lstStyle/>
          <a:p>
            <a:r>
              <a:rPr lang="en-GB" dirty="0"/>
              <a:t>Let’s assume </a:t>
            </a:r>
            <a:r>
              <a:rPr lang="en-GB" b="1" dirty="0"/>
              <a:t>a very simple microprocessor with just 10 address lines</a:t>
            </a:r>
            <a:r>
              <a:rPr lang="en-GB" dirty="0"/>
              <a:t> (1KB memory)</a:t>
            </a:r>
          </a:p>
          <a:p>
            <a:r>
              <a:rPr lang="en-GB" dirty="0"/>
              <a:t>Let’s assume we wish to implement </a:t>
            </a:r>
            <a:r>
              <a:rPr lang="en-GB" b="1" dirty="0">
                <a:solidFill>
                  <a:srgbClr val="FF0000"/>
                </a:solidFill>
              </a:rPr>
              <a:t>ALL</a:t>
            </a:r>
            <a:r>
              <a:rPr lang="en-GB" b="1" dirty="0"/>
              <a:t> </a:t>
            </a:r>
            <a:r>
              <a:rPr lang="en-GB" dirty="0"/>
              <a:t>its memory space and we use </a:t>
            </a:r>
            <a:r>
              <a:rPr lang="en-GB" dirty="0" smtClean="0"/>
              <a:t>128x8 </a:t>
            </a:r>
            <a:r>
              <a:rPr lang="en-GB" dirty="0"/>
              <a:t>(8-bits) ROM memory chips</a:t>
            </a:r>
          </a:p>
          <a:p>
            <a:r>
              <a:rPr lang="en-GB" dirty="0"/>
              <a:t>What does the memory layout </a:t>
            </a:r>
            <a:r>
              <a:rPr lang="en-GB" dirty="0" smtClean="0"/>
              <a:t>and the address decoder truth table look </a:t>
            </a:r>
            <a:r>
              <a:rPr lang="en-GB" dirty="0"/>
              <a:t>like </a:t>
            </a:r>
            <a:r>
              <a:rPr lang="en-GB" dirty="0" smtClean="0"/>
              <a:t>?</a:t>
            </a:r>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384487955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Answer</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559506555"/>
              </p:ext>
            </p:extLst>
          </p:nvPr>
        </p:nvGraphicFramePr>
        <p:xfrm>
          <a:off x="1579139" y="844550"/>
          <a:ext cx="6308629" cy="5563164"/>
        </p:xfrm>
        <a:graphic>
          <a:graphicData uri="http://schemas.openxmlformats.org/drawingml/2006/table">
            <a:tbl>
              <a:tblPr>
                <a:tableStyleId>{5940675A-B579-460E-94D1-54222C63F5DA}</a:tableStyleId>
              </a:tblPr>
              <a:tblGrid>
                <a:gridCol w="548640"/>
                <a:gridCol w="548640"/>
                <a:gridCol w="548640"/>
                <a:gridCol w="548640"/>
                <a:gridCol w="548640"/>
                <a:gridCol w="548640"/>
                <a:gridCol w="548640"/>
                <a:gridCol w="548640"/>
                <a:gridCol w="548640"/>
                <a:gridCol w="548640"/>
                <a:gridCol w="822229"/>
              </a:tblGrid>
              <a:tr h="458705">
                <a:tc>
                  <a:txBody>
                    <a:bodyPr/>
                    <a:lstStyle/>
                    <a:p>
                      <a:pPr algn="ctr" fontAlgn="b"/>
                      <a:r>
                        <a:rPr lang="en-GB" sz="1400" u="none" strike="noStrike" dirty="0">
                          <a:effectLst/>
                        </a:rPr>
                        <a:t>A9</a:t>
                      </a:r>
                      <a:endParaRPr lang="en-GB" sz="1400" b="0" i="0" u="none" strike="noStrike" dirty="0">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A8</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A7</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A6</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A5</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A4</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A3</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A2</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A1</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A0</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Address</a:t>
                      </a:r>
                      <a:endParaRPr lang="en-GB" sz="1400" b="0" i="0" u="none" strike="noStrike">
                        <a:solidFill>
                          <a:srgbClr val="000000"/>
                        </a:solidFill>
                        <a:effectLst/>
                        <a:latin typeface="Calibri" panose="020F0502020204030204" pitchFamily="34" charset="0"/>
                      </a:endParaRPr>
                    </a:p>
                  </a:txBody>
                  <a:tcPr marL="8573" marR="8573" marT="8573" marB="0" anchor="b"/>
                </a:tc>
              </a:tr>
              <a:tr h="171450">
                <a:tc>
                  <a:txBody>
                    <a:bodyPr/>
                    <a:lstStyle/>
                    <a:p>
                      <a:pPr algn="ctr" fontAlgn="b"/>
                      <a:r>
                        <a:rPr lang="en-GB" sz="1400" u="none" strike="noStrike" dirty="0">
                          <a:solidFill>
                            <a:srgbClr val="FF0000"/>
                          </a:solidFill>
                          <a:effectLst/>
                        </a:rPr>
                        <a:t>0</a:t>
                      </a:r>
                      <a:endParaRPr lang="en-GB" sz="1400" b="0" i="0" u="none" strike="noStrike" dirty="0">
                        <a:solidFill>
                          <a:srgbClr val="FF0000"/>
                        </a:solidFill>
                        <a:effectLst/>
                        <a:latin typeface="Calibri" panose="020F0502020204030204" pitchFamily="34" charset="0"/>
                      </a:endParaRPr>
                    </a:p>
                  </a:txBody>
                  <a:tcPr marL="8573" marR="8573" marT="8573" marB="0" anchor="b"/>
                </a:tc>
                <a:tc>
                  <a:txBody>
                    <a:bodyPr/>
                    <a:lstStyle/>
                    <a:p>
                      <a:pPr algn="ctr" fontAlgn="b"/>
                      <a:r>
                        <a:rPr lang="en-GB" sz="1400" u="none" strike="noStrike" dirty="0">
                          <a:solidFill>
                            <a:srgbClr val="FF0000"/>
                          </a:solidFill>
                          <a:effectLst/>
                        </a:rPr>
                        <a:t>0</a:t>
                      </a:r>
                      <a:endParaRPr lang="en-GB" sz="1400" b="0" i="0" u="none" strike="noStrike" dirty="0">
                        <a:solidFill>
                          <a:srgbClr val="FF0000"/>
                        </a:solidFill>
                        <a:effectLst/>
                        <a:latin typeface="Calibri" panose="020F0502020204030204" pitchFamily="34" charset="0"/>
                      </a:endParaRPr>
                    </a:p>
                  </a:txBody>
                  <a:tcPr marL="8573" marR="8573" marT="8573" marB="0" anchor="b"/>
                </a:tc>
                <a:tc>
                  <a:txBody>
                    <a:bodyPr/>
                    <a:lstStyle/>
                    <a:p>
                      <a:pPr algn="ctr" fontAlgn="b"/>
                      <a:r>
                        <a:rPr lang="en-GB" sz="1400" u="none" strike="noStrike">
                          <a:solidFill>
                            <a:srgbClr val="FF0000"/>
                          </a:solidFill>
                          <a:effectLst/>
                        </a:rPr>
                        <a:t>0</a:t>
                      </a:r>
                      <a:endParaRPr lang="en-GB" sz="1400" b="0" i="0" u="none" strike="noStrike">
                        <a:solidFill>
                          <a:srgbClr val="FF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000</a:t>
                      </a:r>
                      <a:endParaRPr lang="en-GB" sz="1400" b="0" i="0" u="none" strike="noStrike">
                        <a:solidFill>
                          <a:srgbClr val="000000"/>
                        </a:solidFill>
                        <a:effectLst/>
                        <a:latin typeface="Calibri" panose="020F0502020204030204" pitchFamily="34" charset="0"/>
                      </a:endParaRPr>
                    </a:p>
                  </a:txBody>
                  <a:tcPr marL="8573" marR="8573" marT="8573" marB="0" anchor="b"/>
                </a:tc>
              </a:tr>
              <a:tr h="171450">
                <a:tc>
                  <a:txBody>
                    <a:bodyPr/>
                    <a:lstStyle/>
                    <a:p>
                      <a:pPr algn="ctr" fontAlgn="b"/>
                      <a:r>
                        <a:rPr lang="en-GB" sz="1400" u="none" strike="noStrike">
                          <a:solidFill>
                            <a:srgbClr val="FF0000"/>
                          </a:solidFill>
                          <a:effectLst/>
                        </a:rPr>
                        <a:t>0</a:t>
                      </a:r>
                      <a:endParaRPr lang="en-GB" sz="1400" b="0" i="0" u="none" strike="noStrike">
                        <a:solidFill>
                          <a:srgbClr val="FF0000"/>
                        </a:solidFill>
                        <a:effectLst/>
                        <a:latin typeface="Calibri" panose="020F0502020204030204" pitchFamily="34" charset="0"/>
                      </a:endParaRPr>
                    </a:p>
                  </a:txBody>
                  <a:tcPr marL="8573" marR="8573" marT="8573" marB="0" anchor="b"/>
                </a:tc>
                <a:tc>
                  <a:txBody>
                    <a:bodyPr/>
                    <a:lstStyle/>
                    <a:p>
                      <a:pPr algn="ctr" fontAlgn="b"/>
                      <a:r>
                        <a:rPr lang="en-GB" sz="1400" u="none" strike="noStrike" dirty="0">
                          <a:solidFill>
                            <a:srgbClr val="FF0000"/>
                          </a:solidFill>
                          <a:effectLst/>
                        </a:rPr>
                        <a:t>0</a:t>
                      </a:r>
                      <a:endParaRPr lang="en-GB" sz="1400" b="0" i="0" u="none" strike="noStrike" dirty="0">
                        <a:solidFill>
                          <a:srgbClr val="FF0000"/>
                        </a:solidFill>
                        <a:effectLst/>
                        <a:latin typeface="Calibri" panose="020F0502020204030204" pitchFamily="34" charset="0"/>
                      </a:endParaRPr>
                    </a:p>
                  </a:txBody>
                  <a:tcPr marL="8573" marR="8573" marT="8573" marB="0" anchor="b"/>
                </a:tc>
                <a:tc>
                  <a:txBody>
                    <a:bodyPr/>
                    <a:lstStyle/>
                    <a:p>
                      <a:pPr algn="ctr" fontAlgn="b"/>
                      <a:r>
                        <a:rPr lang="en-GB" sz="1400" u="none" strike="noStrike" dirty="0">
                          <a:solidFill>
                            <a:srgbClr val="FF0000"/>
                          </a:solidFill>
                          <a:effectLst/>
                        </a:rPr>
                        <a:t>0</a:t>
                      </a:r>
                      <a:endParaRPr lang="en-GB" sz="1400" b="0" i="0" u="none" strike="noStrike" dirty="0">
                        <a:solidFill>
                          <a:srgbClr val="FF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07F</a:t>
                      </a:r>
                      <a:endParaRPr lang="en-GB" sz="1400" b="0" i="0" u="none" strike="noStrike">
                        <a:solidFill>
                          <a:srgbClr val="000000"/>
                        </a:solidFill>
                        <a:effectLst/>
                        <a:latin typeface="Calibri" panose="020F0502020204030204" pitchFamily="34" charset="0"/>
                      </a:endParaRPr>
                    </a:p>
                  </a:txBody>
                  <a:tcPr marL="8573" marR="8573" marT="8573" marB="0" anchor="b"/>
                </a:tc>
              </a:tr>
              <a:tr h="171450">
                <a:tc gridSpan="11">
                  <a:txBody>
                    <a:bodyPr/>
                    <a:lstStyle/>
                    <a:p>
                      <a:pPr algn="ctr" fontAlgn="b"/>
                      <a:endParaRPr lang="en-GB" sz="1400" b="0" i="0" u="none" strike="noStrike" dirty="0">
                        <a:solidFill>
                          <a:srgbClr val="FF0000"/>
                        </a:solidFill>
                        <a:effectLst/>
                        <a:latin typeface="Calibri" panose="020F0502020204030204" pitchFamily="34" charset="0"/>
                      </a:endParaRPr>
                    </a:p>
                  </a:txBody>
                  <a:tcPr marL="8573" marR="8573" marT="8573" marB="0" anchor="b"/>
                </a:tc>
                <a:tc hMerge="1">
                  <a:txBody>
                    <a:bodyPr/>
                    <a:lstStyle/>
                    <a:p>
                      <a:pPr algn="ctr" fontAlgn="b"/>
                      <a:endParaRPr lang="en-GB" sz="1400" b="0" i="0" u="none" strike="noStrike">
                        <a:solidFill>
                          <a:srgbClr val="FF0000"/>
                        </a:solidFill>
                        <a:effectLst/>
                        <a:latin typeface="Calibri" panose="020F0502020204030204" pitchFamily="34" charset="0"/>
                      </a:endParaRPr>
                    </a:p>
                  </a:txBody>
                  <a:tcPr marL="8573" marR="8573" marT="8573" marB="0" anchor="b"/>
                </a:tc>
                <a:tc hMerge="1">
                  <a:txBody>
                    <a:bodyPr/>
                    <a:lstStyle/>
                    <a:p>
                      <a:pPr algn="ctr" fontAlgn="b"/>
                      <a:endParaRPr lang="en-GB" sz="1400" b="0" i="0" u="none" strike="noStrike" dirty="0">
                        <a:solidFill>
                          <a:srgbClr val="FF0000"/>
                        </a:solidFill>
                        <a:effectLst/>
                        <a:latin typeface="Calibri" panose="020F0502020204030204" pitchFamily="34" charset="0"/>
                      </a:endParaRPr>
                    </a:p>
                  </a:txBody>
                  <a:tcPr marL="8573" marR="8573" marT="8573" marB="0" anchor="b"/>
                </a:tc>
                <a:tc hMerge="1">
                  <a:txBody>
                    <a:bodyPr/>
                    <a:lstStyle/>
                    <a:p>
                      <a:pPr algn="ctr" fontAlgn="b"/>
                      <a:endParaRPr lang="en-GB" sz="1400" b="0" i="0" u="none" strike="noStrike">
                        <a:solidFill>
                          <a:srgbClr val="000000"/>
                        </a:solidFill>
                        <a:effectLst/>
                        <a:latin typeface="Calibri" panose="020F0502020204030204" pitchFamily="34" charset="0"/>
                      </a:endParaRPr>
                    </a:p>
                  </a:txBody>
                  <a:tcPr marL="8573" marR="8573" marT="8573" marB="0" anchor="b"/>
                </a:tc>
                <a:tc hMerge="1">
                  <a:txBody>
                    <a:bodyPr/>
                    <a:lstStyle/>
                    <a:p>
                      <a:pPr algn="ctr" fontAlgn="b"/>
                      <a:endParaRPr lang="en-GB" sz="1400" b="0" i="0" u="none" strike="noStrike">
                        <a:solidFill>
                          <a:srgbClr val="000000"/>
                        </a:solidFill>
                        <a:effectLst/>
                        <a:latin typeface="Calibri" panose="020F0502020204030204" pitchFamily="34" charset="0"/>
                      </a:endParaRPr>
                    </a:p>
                  </a:txBody>
                  <a:tcPr marL="8573" marR="8573" marT="8573" marB="0" anchor="b"/>
                </a:tc>
                <a:tc hMerge="1">
                  <a:txBody>
                    <a:bodyPr/>
                    <a:lstStyle/>
                    <a:p>
                      <a:pPr algn="ctr" fontAlgn="b"/>
                      <a:endParaRPr lang="en-GB" sz="1400" b="0" i="0" u="none" strike="noStrike">
                        <a:solidFill>
                          <a:srgbClr val="000000"/>
                        </a:solidFill>
                        <a:effectLst/>
                        <a:latin typeface="Calibri" panose="020F0502020204030204" pitchFamily="34" charset="0"/>
                      </a:endParaRPr>
                    </a:p>
                  </a:txBody>
                  <a:tcPr marL="8573" marR="8573" marT="8573" marB="0" anchor="b"/>
                </a:tc>
                <a:tc hMerge="1">
                  <a:txBody>
                    <a:bodyPr/>
                    <a:lstStyle/>
                    <a:p>
                      <a:pPr algn="ctr" fontAlgn="b"/>
                      <a:endParaRPr lang="en-GB" sz="1400" b="0" i="0" u="none" strike="noStrike">
                        <a:solidFill>
                          <a:srgbClr val="000000"/>
                        </a:solidFill>
                        <a:effectLst/>
                        <a:latin typeface="Calibri" panose="020F0502020204030204" pitchFamily="34" charset="0"/>
                      </a:endParaRPr>
                    </a:p>
                  </a:txBody>
                  <a:tcPr marL="8573" marR="8573" marT="8573" marB="0" anchor="b"/>
                </a:tc>
                <a:tc hMerge="1">
                  <a:txBody>
                    <a:bodyPr/>
                    <a:lstStyle/>
                    <a:p>
                      <a:pPr algn="ctr" fontAlgn="b"/>
                      <a:endParaRPr lang="en-GB" sz="1400" b="0" i="0" u="none" strike="noStrike">
                        <a:solidFill>
                          <a:srgbClr val="000000"/>
                        </a:solidFill>
                        <a:effectLst/>
                        <a:latin typeface="Calibri" panose="020F0502020204030204" pitchFamily="34" charset="0"/>
                      </a:endParaRPr>
                    </a:p>
                  </a:txBody>
                  <a:tcPr marL="8573" marR="8573" marT="8573" marB="0" anchor="b"/>
                </a:tc>
                <a:tc hMerge="1">
                  <a:txBody>
                    <a:bodyPr/>
                    <a:lstStyle/>
                    <a:p>
                      <a:pPr algn="ctr" fontAlgn="b"/>
                      <a:endParaRPr lang="en-GB" sz="1400" b="0" i="0" u="none" strike="noStrike">
                        <a:solidFill>
                          <a:srgbClr val="000000"/>
                        </a:solidFill>
                        <a:effectLst/>
                        <a:latin typeface="Calibri" panose="020F0502020204030204" pitchFamily="34" charset="0"/>
                      </a:endParaRPr>
                    </a:p>
                  </a:txBody>
                  <a:tcPr marL="8573" marR="8573" marT="8573"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8573" marR="8573" marT="8573"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8573" marR="8573" marT="8573" marB="0" anchor="b"/>
                </a:tc>
              </a:tr>
              <a:tr h="171450">
                <a:tc>
                  <a:txBody>
                    <a:bodyPr/>
                    <a:lstStyle/>
                    <a:p>
                      <a:pPr algn="ctr" fontAlgn="b"/>
                      <a:r>
                        <a:rPr lang="en-GB" sz="1400" u="none" strike="noStrike">
                          <a:solidFill>
                            <a:srgbClr val="FF0000"/>
                          </a:solidFill>
                          <a:effectLst/>
                        </a:rPr>
                        <a:t>0</a:t>
                      </a:r>
                      <a:endParaRPr lang="en-GB" sz="1400" b="0" i="0" u="none" strike="noStrike">
                        <a:solidFill>
                          <a:srgbClr val="FF0000"/>
                        </a:solidFill>
                        <a:effectLst/>
                        <a:latin typeface="Calibri" panose="020F0502020204030204" pitchFamily="34" charset="0"/>
                      </a:endParaRPr>
                    </a:p>
                  </a:txBody>
                  <a:tcPr marL="8573" marR="8573" marT="8573" marB="0" anchor="b"/>
                </a:tc>
                <a:tc>
                  <a:txBody>
                    <a:bodyPr/>
                    <a:lstStyle/>
                    <a:p>
                      <a:pPr algn="ctr" fontAlgn="b"/>
                      <a:r>
                        <a:rPr lang="en-GB" sz="1400" u="none" strike="noStrike">
                          <a:solidFill>
                            <a:srgbClr val="FF0000"/>
                          </a:solidFill>
                          <a:effectLst/>
                        </a:rPr>
                        <a:t>0</a:t>
                      </a:r>
                      <a:endParaRPr lang="en-GB" sz="1400" b="0" i="0" u="none" strike="noStrike">
                        <a:solidFill>
                          <a:srgbClr val="FF0000"/>
                        </a:solidFill>
                        <a:effectLst/>
                        <a:latin typeface="Calibri" panose="020F0502020204030204" pitchFamily="34" charset="0"/>
                      </a:endParaRPr>
                    </a:p>
                  </a:txBody>
                  <a:tcPr marL="8573" marR="8573" marT="8573" marB="0" anchor="b"/>
                </a:tc>
                <a:tc>
                  <a:txBody>
                    <a:bodyPr/>
                    <a:lstStyle/>
                    <a:p>
                      <a:pPr algn="ctr" fontAlgn="b"/>
                      <a:r>
                        <a:rPr lang="en-GB" sz="1400" u="none" strike="noStrike" dirty="0">
                          <a:solidFill>
                            <a:srgbClr val="FF0000"/>
                          </a:solidFill>
                          <a:effectLst/>
                        </a:rPr>
                        <a:t>1</a:t>
                      </a:r>
                      <a:endParaRPr lang="en-GB" sz="1400" b="0" i="0" u="none" strike="noStrike" dirty="0">
                        <a:solidFill>
                          <a:srgbClr val="FF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080</a:t>
                      </a:r>
                      <a:endParaRPr lang="en-GB" sz="1400" b="0" i="0" u="none" strike="noStrike">
                        <a:solidFill>
                          <a:srgbClr val="000000"/>
                        </a:solidFill>
                        <a:effectLst/>
                        <a:latin typeface="Calibri" panose="020F0502020204030204" pitchFamily="34" charset="0"/>
                      </a:endParaRPr>
                    </a:p>
                  </a:txBody>
                  <a:tcPr marL="8573" marR="8573" marT="8573" marB="0" anchor="b"/>
                </a:tc>
              </a:tr>
              <a:tr h="171450">
                <a:tc>
                  <a:txBody>
                    <a:bodyPr/>
                    <a:lstStyle/>
                    <a:p>
                      <a:pPr algn="ctr" fontAlgn="b"/>
                      <a:r>
                        <a:rPr lang="en-GB" sz="1400" u="none" strike="noStrike">
                          <a:solidFill>
                            <a:srgbClr val="FF0000"/>
                          </a:solidFill>
                          <a:effectLst/>
                        </a:rPr>
                        <a:t>0</a:t>
                      </a:r>
                      <a:endParaRPr lang="en-GB" sz="1400" b="0" i="0" u="none" strike="noStrike">
                        <a:solidFill>
                          <a:srgbClr val="FF0000"/>
                        </a:solidFill>
                        <a:effectLst/>
                        <a:latin typeface="Calibri" panose="020F0502020204030204" pitchFamily="34" charset="0"/>
                      </a:endParaRPr>
                    </a:p>
                  </a:txBody>
                  <a:tcPr marL="8573" marR="8573" marT="8573" marB="0" anchor="b"/>
                </a:tc>
                <a:tc>
                  <a:txBody>
                    <a:bodyPr/>
                    <a:lstStyle/>
                    <a:p>
                      <a:pPr algn="ctr" fontAlgn="b"/>
                      <a:r>
                        <a:rPr lang="en-GB" sz="1400" u="none" strike="noStrike">
                          <a:solidFill>
                            <a:srgbClr val="FF0000"/>
                          </a:solidFill>
                          <a:effectLst/>
                        </a:rPr>
                        <a:t>0</a:t>
                      </a:r>
                      <a:endParaRPr lang="en-GB" sz="1400" b="0" i="0" u="none" strike="noStrike">
                        <a:solidFill>
                          <a:srgbClr val="FF0000"/>
                        </a:solidFill>
                        <a:effectLst/>
                        <a:latin typeface="Calibri" panose="020F0502020204030204" pitchFamily="34" charset="0"/>
                      </a:endParaRPr>
                    </a:p>
                  </a:txBody>
                  <a:tcPr marL="8573" marR="8573" marT="8573" marB="0" anchor="b"/>
                </a:tc>
                <a:tc>
                  <a:txBody>
                    <a:bodyPr/>
                    <a:lstStyle/>
                    <a:p>
                      <a:pPr algn="ctr" fontAlgn="b"/>
                      <a:r>
                        <a:rPr lang="en-GB" sz="1400" u="none" strike="noStrike" dirty="0">
                          <a:solidFill>
                            <a:srgbClr val="FF0000"/>
                          </a:solidFill>
                          <a:effectLst/>
                        </a:rPr>
                        <a:t>1</a:t>
                      </a:r>
                      <a:endParaRPr lang="en-GB" sz="1400" b="0" i="0" u="none" strike="noStrike" dirty="0">
                        <a:solidFill>
                          <a:srgbClr val="FF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0FF</a:t>
                      </a:r>
                      <a:endParaRPr lang="en-GB" sz="1400" b="0" i="0" u="none" strike="noStrike">
                        <a:solidFill>
                          <a:srgbClr val="000000"/>
                        </a:solidFill>
                        <a:effectLst/>
                        <a:latin typeface="Calibri" panose="020F0502020204030204" pitchFamily="34" charset="0"/>
                      </a:endParaRPr>
                    </a:p>
                  </a:txBody>
                  <a:tcPr marL="8573" marR="8573" marT="8573" marB="0" anchor="b"/>
                </a:tc>
              </a:tr>
              <a:tr h="171450">
                <a:tc gridSpan="11">
                  <a:txBody>
                    <a:bodyPr/>
                    <a:lstStyle/>
                    <a:p>
                      <a:pPr algn="ctr" fontAlgn="b"/>
                      <a:endParaRPr lang="en-GB" sz="1400" b="0" i="0" u="none" strike="noStrike" dirty="0">
                        <a:solidFill>
                          <a:srgbClr val="FF0000"/>
                        </a:solidFill>
                        <a:effectLst/>
                        <a:latin typeface="Calibri" panose="020F0502020204030204" pitchFamily="34" charset="0"/>
                      </a:endParaRPr>
                    </a:p>
                  </a:txBody>
                  <a:tcPr marL="8573" marR="8573" marT="8573" marB="0" anchor="b"/>
                </a:tc>
                <a:tc hMerge="1">
                  <a:txBody>
                    <a:bodyPr/>
                    <a:lstStyle/>
                    <a:p>
                      <a:pPr algn="ctr" fontAlgn="b"/>
                      <a:endParaRPr lang="en-GB" sz="1400" b="0" i="0" u="none" strike="noStrike" dirty="0">
                        <a:solidFill>
                          <a:srgbClr val="FF0000"/>
                        </a:solidFill>
                        <a:effectLst/>
                        <a:latin typeface="Calibri" panose="020F0502020204030204" pitchFamily="34" charset="0"/>
                      </a:endParaRPr>
                    </a:p>
                  </a:txBody>
                  <a:tcPr marL="8573" marR="8573" marT="8573" marB="0" anchor="b"/>
                </a:tc>
                <a:tc hMerge="1">
                  <a:txBody>
                    <a:bodyPr/>
                    <a:lstStyle/>
                    <a:p>
                      <a:pPr algn="ctr" fontAlgn="b"/>
                      <a:endParaRPr lang="en-GB" sz="1400" b="0" i="0" u="none" strike="noStrike" dirty="0">
                        <a:solidFill>
                          <a:srgbClr val="FF0000"/>
                        </a:solidFill>
                        <a:effectLst/>
                        <a:latin typeface="Calibri" panose="020F0502020204030204" pitchFamily="34" charset="0"/>
                      </a:endParaRPr>
                    </a:p>
                  </a:txBody>
                  <a:tcPr marL="8573" marR="8573" marT="8573"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8573" marR="8573" marT="8573"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8573" marR="8573" marT="8573" marB="0" anchor="b"/>
                </a:tc>
                <a:tc hMerge="1">
                  <a:txBody>
                    <a:bodyPr/>
                    <a:lstStyle/>
                    <a:p>
                      <a:pPr algn="ctr" fontAlgn="b"/>
                      <a:endParaRPr lang="en-GB" sz="1400" b="0" i="0" u="none" strike="noStrike">
                        <a:solidFill>
                          <a:srgbClr val="000000"/>
                        </a:solidFill>
                        <a:effectLst/>
                        <a:latin typeface="Calibri" panose="020F0502020204030204" pitchFamily="34" charset="0"/>
                      </a:endParaRPr>
                    </a:p>
                  </a:txBody>
                  <a:tcPr marL="8573" marR="8573" marT="8573"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8573" marR="8573" marT="8573"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8573" marR="8573" marT="8573"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8573" marR="8573" marT="8573"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8573" marR="8573" marT="8573"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8573" marR="8573" marT="8573" marB="0" anchor="b"/>
                </a:tc>
              </a:tr>
              <a:tr h="171450">
                <a:tc>
                  <a:txBody>
                    <a:bodyPr/>
                    <a:lstStyle/>
                    <a:p>
                      <a:pPr algn="ctr" fontAlgn="b"/>
                      <a:r>
                        <a:rPr lang="en-GB" sz="1400" u="none" strike="noStrike">
                          <a:solidFill>
                            <a:srgbClr val="FF0000"/>
                          </a:solidFill>
                          <a:effectLst/>
                        </a:rPr>
                        <a:t>0</a:t>
                      </a:r>
                      <a:endParaRPr lang="en-GB" sz="1400" b="0" i="0" u="none" strike="noStrike">
                        <a:solidFill>
                          <a:srgbClr val="FF0000"/>
                        </a:solidFill>
                        <a:effectLst/>
                        <a:latin typeface="Calibri" panose="020F0502020204030204" pitchFamily="34" charset="0"/>
                      </a:endParaRPr>
                    </a:p>
                  </a:txBody>
                  <a:tcPr marL="8573" marR="8573" marT="8573" marB="0" anchor="b"/>
                </a:tc>
                <a:tc>
                  <a:txBody>
                    <a:bodyPr/>
                    <a:lstStyle/>
                    <a:p>
                      <a:pPr algn="ctr" fontAlgn="b"/>
                      <a:r>
                        <a:rPr lang="en-GB" sz="1400" u="none" strike="noStrike">
                          <a:solidFill>
                            <a:srgbClr val="FF0000"/>
                          </a:solidFill>
                          <a:effectLst/>
                        </a:rPr>
                        <a:t>1</a:t>
                      </a:r>
                      <a:endParaRPr lang="en-GB" sz="1400" b="0" i="0" u="none" strike="noStrike">
                        <a:solidFill>
                          <a:srgbClr val="FF0000"/>
                        </a:solidFill>
                        <a:effectLst/>
                        <a:latin typeface="Calibri" panose="020F0502020204030204" pitchFamily="34" charset="0"/>
                      </a:endParaRPr>
                    </a:p>
                  </a:txBody>
                  <a:tcPr marL="8573" marR="8573" marT="8573" marB="0" anchor="b"/>
                </a:tc>
                <a:tc>
                  <a:txBody>
                    <a:bodyPr/>
                    <a:lstStyle/>
                    <a:p>
                      <a:pPr algn="ctr" fontAlgn="b"/>
                      <a:r>
                        <a:rPr lang="en-GB" sz="1400" u="none" strike="noStrike" dirty="0">
                          <a:solidFill>
                            <a:srgbClr val="FF0000"/>
                          </a:solidFill>
                          <a:effectLst/>
                        </a:rPr>
                        <a:t>0</a:t>
                      </a:r>
                      <a:endParaRPr lang="en-GB" sz="1400" b="0" i="0" u="none" strike="noStrike" dirty="0">
                        <a:solidFill>
                          <a:srgbClr val="FF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100</a:t>
                      </a:r>
                      <a:endParaRPr lang="en-GB" sz="1400" b="0" i="0" u="none" strike="noStrike">
                        <a:solidFill>
                          <a:srgbClr val="000000"/>
                        </a:solidFill>
                        <a:effectLst/>
                        <a:latin typeface="Calibri" panose="020F0502020204030204" pitchFamily="34" charset="0"/>
                      </a:endParaRPr>
                    </a:p>
                  </a:txBody>
                  <a:tcPr marL="8573" marR="8573" marT="8573" marB="0" anchor="b"/>
                </a:tc>
              </a:tr>
              <a:tr h="171450">
                <a:tc>
                  <a:txBody>
                    <a:bodyPr/>
                    <a:lstStyle/>
                    <a:p>
                      <a:pPr algn="ctr" fontAlgn="b"/>
                      <a:r>
                        <a:rPr lang="en-GB" sz="1400" u="none" strike="noStrike">
                          <a:solidFill>
                            <a:srgbClr val="FF0000"/>
                          </a:solidFill>
                          <a:effectLst/>
                        </a:rPr>
                        <a:t>0</a:t>
                      </a:r>
                      <a:endParaRPr lang="en-GB" sz="1400" b="0" i="0" u="none" strike="noStrike">
                        <a:solidFill>
                          <a:srgbClr val="FF0000"/>
                        </a:solidFill>
                        <a:effectLst/>
                        <a:latin typeface="Calibri" panose="020F0502020204030204" pitchFamily="34" charset="0"/>
                      </a:endParaRPr>
                    </a:p>
                  </a:txBody>
                  <a:tcPr marL="8573" marR="8573" marT="8573" marB="0" anchor="b"/>
                </a:tc>
                <a:tc>
                  <a:txBody>
                    <a:bodyPr/>
                    <a:lstStyle/>
                    <a:p>
                      <a:pPr algn="ctr" fontAlgn="b"/>
                      <a:r>
                        <a:rPr lang="en-GB" sz="1400" u="none" strike="noStrike">
                          <a:solidFill>
                            <a:srgbClr val="FF0000"/>
                          </a:solidFill>
                          <a:effectLst/>
                        </a:rPr>
                        <a:t>1</a:t>
                      </a:r>
                      <a:endParaRPr lang="en-GB" sz="1400" b="0" i="0" u="none" strike="noStrike">
                        <a:solidFill>
                          <a:srgbClr val="FF0000"/>
                        </a:solidFill>
                        <a:effectLst/>
                        <a:latin typeface="Calibri" panose="020F0502020204030204" pitchFamily="34" charset="0"/>
                      </a:endParaRPr>
                    </a:p>
                  </a:txBody>
                  <a:tcPr marL="8573" marR="8573" marT="8573" marB="0" anchor="b"/>
                </a:tc>
                <a:tc>
                  <a:txBody>
                    <a:bodyPr/>
                    <a:lstStyle/>
                    <a:p>
                      <a:pPr algn="ctr" fontAlgn="b"/>
                      <a:r>
                        <a:rPr lang="en-GB" sz="1400" u="none" strike="noStrike" dirty="0">
                          <a:solidFill>
                            <a:srgbClr val="FF0000"/>
                          </a:solidFill>
                          <a:effectLst/>
                        </a:rPr>
                        <a:t>0</a:t>
                      </a:r>
                      <a:endParaRPr lang="en-GB" sz="1400" b="0" i="0" u="none" strike="noStrike" dirty="0">
                        <a:solidFill>
                          <a:srgbClr val="FF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17F</a:t>
                      </a:r>
                      <a:endParaRPr lang="en-GB" sz="1400" b="0" i="0" u="none" strike="noStrike">
                        <a:solidFill>
                          <a:srgbClr val="000000"/>
                        </a:solidFill>
                        <a:effectLst/>
                        <a:latin typeface="Calibri" panose="020F0502020204030204" pitchFamily="34" charset="0"/>
                      </a:endParaRPr>
                    </a:p>
                  </a:txBody>
                  <a:tcPr marL="8573" marR="8573" marT="8573" marB="0" anchor="b"/>
                </a:tc>
              </a:tr>
              <a:tr h="171450">
                <a:tc gridSpan="11">
                  <a:txBody>
                    <a:bodyPr/>
                    <a:lstStyle/>
                    <a:p>
                      <a:pPr algn="ctr" fontAlgn="b"/>
                      <a:endParaRPr lang="en-GB" sz="1400" b="0" i="0" u="none" strike="noStrike" dirty="0">
                        <a:solidFill>
                          <a:srgbClr val="FF0000"/>
                        </a:solidFill>
                        <a:effectLst/>
                        <a:latin typeface="Calibri" panose="020F0502020204030204" pitchFamily="34" charset="0"/>
                      </a:endParaRPr>
                    </a:p>
                  </a:txBody>
                  <a:tcPr marL="8573" marR="8573" marT="8573" marB="0" anchor="b"/>
                </a:tc>
                <a:tc hMerge="1">
                  <a:txBody>
                    <a:bodyPr/>
                    <a:lstStyle/>
                    <a:p>
                      <a:pPr algn="ctr" fontAlgn="b"/>
                      <a:endParaRPr lang="en-GB" sz="1400" b="0" i="0" u="none" strike="noStrike" dirty="0">
                        <a:solidFill>
                          <a:srgbClr val="FF0000"/>
                        </a:solidFill>
                        <a:effectLst/>
                        <a:latin typeface="Calibri" panose="020F0502020204030204" pitchFamily="34" charset="0"/>
                      </a:endParaRPr>
                    </a:p>
                  </a:txBody>
                  <a:tcPr marL="8573" marR="8573" marT="8573" marB="0" anchor="b"/>
                </a:tc>
                <a:tc hMerge="1">
                  <a:txBody>
                    <a:bodyPr/>
                    <a:lstStyle/>
                    <a:p>
                      <a:pPr algn="ctr" fontAlgn="b"/>
                      <a:endParaRPr lang="en-GB" sz="1400" b="0" i="0" u="none" strike="noStrike" dirty="0">
                        <a:solidFill>
                          <a:srgbClr val="FF0000"/>
                        </a:solidFill>
                        <a:effectLst/>
                        <a:latin typeface="Calibri" panose="020F0502020204030204" pitchFamily="34" charset="0"/>
                      </a:endParaRPr>
                    </a:p>
                  </a:txBody>
                  <a:tcPr marL="8573" marR="8573" marT="8573"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8573" marR="8573" marT="8573"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8573" marR="8573" marT="8573"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8573" marR="8573" marT="8573" marB="0" anchor="b"/>
                </a:tc>
                <a:tc hMerge="1">
                  <a:txBody>
                    <a:bodyPr/>
                    <a:lstStyle/>
                    <a:p>
                      <a:pPr algn="ctr" fontAlgn="b"/>
                      <a:endParaRPr lang="en-GB" sz="1400" b="0" i="0" u="none" strike="noStrike">
                        <a:solidFill>
                          <a:srgbClr val="000000"/>
                        </a:solidFill>
                        <a:effectLst/>
                        <a:latin typeface="Calibri" panose="020F0502020204030204" pitchFamily="34" charset="0"/>
                      </a:endParaRPr>
                    </a:p>
                  </a:txBody>
                  <a:tcPr marL="8573" marR="8573" marT="8573"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8573" marR="8573" marT="8573"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8573" marR="8573" marT="8573"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8573" marR="8573" marT="8573"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8573" marR="8573" marT="8573" marB="0" anchor="b"/>
                </a:tc>
              </a:tr>
              <a:tr h="171450">
                <a:tc>
                  <a:txBody>
                    <a:bodyPr/>
                    <a:lstStyle/>
                    <a:p>
                      <a:pPr algn="ctr" fontAlgn="b"/>
                      <a:r>
                        <a:rPr lang="en-GB" sz="1400" u="none" strike="noStrike">
                          <a:solidFill>
                            <a:srgbClr val="FF0000"/>
                          </a:solidFill>
                          <a:effectLst/>
                        </a:rPr>
                        <a:t>0</a:t>
                      </a:r>
                      <a:endParaRPr lang="en-GB" sz="1400" b="0" i="0" u="none" strike="noStrike">
                        <a:solidFill>
                          <a:srgbClr val="FF0000"/>
                        </a:solidFill>
                        <a:effectLst/>
                        <a:latin typeface="Calibri" panose="020F0502020204030204" pitchFamily="34" charset="0"/>
                      </a:endParaRPr>
                    </a:p>
                  </a:txBody>
                  <a:tcPr marL="8573" marR="8573" marT="8573" marB="0" anchor="b"/>
                </a:tc>
                <a:tc>
                  <a:txBody>
                    <a:bodyPr/>
                    <a:lstStyle/>
                    <a:p>
                      <a:pPr algn="ctr" fontAlgn="b"/>
                      <a:r>
                        <a:rPr lang="en-GB" sz="1400" u="none" strike="noStrike">
                          <a:solidFill>
                            <a:srgbClr val="FF0000"/>
                          </a:solidFill>
                          <a:effectLst/>
                        </a:rPr>
                        <a:t>1</a:t>
                      </a:r>
                      <a:endParaRPr lang="en-GB" sz="1400" b="0" i="0" u="none" strike="noStrike">
                        <a:solidFill>
                          <a:srgbClr val="FF0000"/>
                        </a:solidFill>
                        <a:effectLst/>
                        <a:latin typeface="Calibri" panose="020F0502020204030204" pitchFamily="34" charset="0"/>
                      </a:endParaRPr>
                    </a:p>
                  </a:txBody>
                  <a:tcPr marL="8573" marR="8573" marT="8573" marB="0" anchor="b"/>
                </a:tc>
                <a:tc>
                  <a:txBody>
                    <a:bodyPr/>
                    <a:lstStyle/>
                    <a:p>
                      <a:pPr algn="ctr" fontAlgn="b"/>
                      <a:r>
                        <a:rPr lang="en-GB" sz="1400" u="none" strike="noStrike">
                          <a:solidFill>
                            <a:srgbClr val="FF0000"/>
                          </a:solidFill>
                          <a:effectLst/>
                        </a:rPr>
                        <a:t>1</a:t>
                      </a:r>
                      <a:endParaRPr lang="en-GB" sz="1400" b="0" i="0" u="none" strike="noStrike">
                        <a:solidFill>
                          <a:srgbClr val="FF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180</a:t>
                      </a:r>
                      <a:endParaRPr lang="en-GB" sz="1400" b="0" i="0" u="none" strike="noStrike">
                        <a:solidFill>
                          <a:srgbClr val="000000"/>
                        </a:solidFill>
                        <a:effectLst/>
                        <a:latin typeface="Calibri" panose="020F0502020204030204" pitchFamily="34" charset="0"/>
                      </a:endParaRPr>
                    </a:p>
                  </a:txBody>
                  <a:tcPr marL="8573" marR="8573" marT="8573" marB="0" anchor="b"/>
                </a:tc>
              </a:tr>
              <a:tr h="171450">
                <a:tc>
                  <a:txBody>
                    <a:bodyPr/>
                    <a:lstStyle/>
                    <a:p>
                      <a:pPr algn="ctr" fontAlgn="b"/>
                      <a:r>
                        <a:rPr lang="en-GB" sz="1400" u="none" strike="noStrike">
                          <a:solidFill>
                            <a:srgbClr val="FF0000"/>
                          </a:solidFill>
                          <a:effectLst/>
                        </a:rPr>
                        <a:t>0</a:t>
                      </a:r>
                      <a:endParaRPr lang="en-GB" sz="1400" b="0" i="0" u="none" strike="noStrike">
                        <a:solidFill>
                          <a:srgbClr val="FF0000"/>
                        </a:solidFill>
                        <a:effectLst/>
                        <a:latin typeface="Calibri" panose="020F0502020204030204" pitchFamily="34" charset="0"/>
                      </a:endParaRPr>
                    </a:p>
                  </a:txBody>
                  <a:tcPr marL="8573" marR="8573" marT="8573" marB="0" anchor="b"/>
                </a:tc>
                <a:tc>
                  <a:txBody>
                    <a:bodyPr/>
                    <a:lstStyle/>
                    <a:p>
                      <a:pPr algn="ctr" fontAlgn="b"/>
                      <a:r>
                        <a:rPr lang="en-GB" sz="1400" u="none" strike="noStrike">
                          <a:solidFill>
                            <a:srgbClr val="FF0000"/>
                          </a:solidFill>
                          <a:effectLst/>
                        </a:rPr>
                        <a:t>1</a:t>
                      </a:r>
                      <a:endParaRPr lang="en-GB" sz="1400" b="0" i="0" u="none" strike="noStrike">
                        <a:solidFill>
                          <a:srgbClr val="FF0000"/>
                        </a:solidFill>
                        <a:effectLst/>
                        <a:latin typeface="Calibri" panose="020F0502020204030204" pitchFamily="34" charset="0"/>
                      </a:endParaRPr>
                    </a:p>
                  </a:txBody>
                  <a:tcPr marL="8573" marR="8573" marT="8573" marB="0" anchor="b"/>
                </a:tc>
                <a:tc>
                  <a:txBody>
                    <a:bodyPr/>
                    <a:lstStyle/>
                    <a:p>
                      <a:pPr algn="ctr" fontAlgn="b"/>
                      <a:r>
                        <a:rPr lang="en-GB" sz="1400" u="none" strike="noStrike" dirty="0">
                          <a:solidFill>
                            <a:srgbClr val="FF0000"/>
                          </a:solidFill>
                          <a:effectLst/>
                        </a:rPr>
                        <a:t>1</a:t>
                      </a:r>
                      <a:endParaRPr lang="en-GB" sz="1400" b="0" i="0" u="none" strike="noStrike" dirty="0">
                        <a:solidFill>
                          <a:srgbClr val="FF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1FF</a:t>
                      </a:r>
                      <a:endParaRPr lang="en-GB" sz="1400" b="0" i="0" u="none" strike="noStrike">
                        <a:solidFill>
                          <a:srgbClr val="000000"/>
                        </a:solidFill>
                        <a:effectLst/>
                        <a:latin typeface="Calibri" panose="020F0502020204030204" pitchFamily="34" charset="0"/>
                      </a:endParaRPr>
                    </a:p>
                  </a:txBody>
                  <a:tcPr marL="8573" marR="8573" marT="8573" marB="0" anchor="b"/>
                </a:tc>
              </a:tr>
              <a:tr h="171450">
                <a:tc gridSpan="11">
                  <a:txBody>
                    <a:bodyPr/>
                    <a:lstStyle/>
                    <a:p>
                      <a:pPr algn="l" fontAlgn="b"/>
                      <a:endParaRPr lang="en-GB" sz="1400" b="0" i="0" u="none" strike="noStrike" dirty="0">
                        <a:solidFill>
                          <a:srgbClr val="FF0000"/>
                        </a:solidFill>
                        <a:effectLst/>
                        <a:latin typeface="Calibri" panose="020F0502020204030204" pitchFamily="34" charset="0"/>
                      </a:endParaRPr>
                    </a:p>
                  </a:txBody>
                  <a:tcPr marL="8573" marR="8573" marT="8573" marB="0" anchor="b"/>
                </a:tc>
                <a:tc hMerge="1">
                  <a:txBody>
                    <a:bodyPr/>
                    <a:lstStyle/>
                    <a:p>
                      <a:pPr algn="l" fontAlgn="b"/>
                      <a:endParaRPr lang="en-GB" sz="1400" b="0" i="0" u="none" strike="noStrike" dirty="0">
                        <a:solidFill>
                          <a:srgbClr val="FF0000"/>
                        </a:solidFill>
                        <a:effectLst/>
                        <a:latin typeface="Calibri" panose="020F0502020204030204" pitchFamily="34" charset="0"/>
                      </a:endParaRPr>
                    </a:p>
                  </a:txBody>
                  <a:tcPr marL="8573" marR="8573" marT="8573" marB="0" anchor="b"/>
                </a:tc>
                <a:tc hMerge="1">
                  <a:txBody>
                    <a:bodyPr/>
                    <a:lstStyle/>
                    <a:p>
                      <a:pPr algn="l" fontAlgn="b"/>
                      <a:endParaRPr lang="en-GB" sz="1400" b="0" i="0" u="none" strike="noStrike" dirty="0">
                        <a:solidFill>
                          <a:srgbClr val="FF0000"/>
                        </a:solidFill>
                        <a:effectLst/>
                        <a:latin typeface="Calibri" panose="020F0502020204030204" pitchFamily="34" charset="0"/>
                      </a:endParaRPr>
                    </a:p>
                  </a:txBody>
                  <a:tcPr marL="8573" marR="8573" marT="8573" marB="0" anchor="b"/>
                </a:tc>
                <a:tc hMerge="1">
                  <a:txBody>
                    <a:bodyPr/>
                    <a:lstStyle/>
                    <a:p>
                      <a:pPr algn="l" fontAlgn="b"/>
                      <a:endParaRPr lang="en-GB" sz="1400" b="0" i="0" u="none" strike="noStrike" dirty="0">
                        <a:solidFill>
                          <a:srgbClr val="000000"/>
                        </a:solidFill>
                        <a:effectLst/>
                        <a:latin typeface="Calibri" panose="020F0502020204030204" pitchFamily="34" charset="0"/>
                      </a:endParaRPr>
                    </a:p>
                  </a:txBody>
                  <a:tcPr marL="8573" marR="8573" marT="8573" marB="0" anchor="b"/>
                </a:tc>
                <a:tc hMerge="1">
                  <a:txBody>
                    <a:bodyPr/>
                    <a:lstStyle/>
                    <a:p>
                      <a:pPr algn="l" fontAlgn="b"/>
                      <a:endParaRPr lang="en-GB" sz="1400" b="0" i="0" u="none" strike="noStrike" dirty="0">
                        <a:solidFill>
                          <a:srgbClr val="000000"/>
                        </a:solidFill>
                        <a:effectLst/>
                        <a:latin typeface="Calibri" panose="020F0502020204030204" pitchFamily="34" charset="0"/>
                      </a:endParaRPr>
                    </a:p>
                  </a:txBody>
                  <a:tcPr marL="8573" marR="8573" marT="8573" marB="0" anchor="b"/>
                </a:tc>
                <a:tc hMerge="1">
                  <a:txBody>
                    <a:bodyPr/>
                    <a:lstStyle/>
                    <a:p>
                      <a:pPr algn="l" fontAlgn="b"/>
                      <a:endParaRPr lang="en-GB" sz="1400" b="0" i="0" u="none" strike="noStrike">
                        <a:solidFill>
                          <a:srgbClr val="000000"/>
                        </a:solidFill>
                        <a:effectLst/>
                        <a:latin typeface="Calibri" panose="020F0502020204030204" pitchFamily="34" charset="0"/>
                      </a:endParaRPr>
                    </a:p>
                  </a:txBody>
                  <a:tcPr marL="8573" marR="8573" marT="8573" marB="0" anchor="b"/>
                </a:tc>
                <a:tc hMerge="1">
                  <a:txBody>
                    <a:bodyPr/>
                    <a:lstStyle/>
                    <a:p>
                      <a:pPr algn="l" fontAlgn="b"/>
                      <a:endParaRPr lang="en-GB" sz="1400" b="0" i="0" u="none" strike="noStrike">
                        <a:solidFill>
                          <a:srgbClr val="000000"/>
                        </a:solidFill>
                        <a:effectLst/>
                        <a:latin typeface="Calibri" panose="020F0502020204030204" pitchFamily="34" charset="0"/>
                      </a:endParaRPr>
                    </a:p>
                  </a:txBody>
                  <a:tcPr marL="8573" marR="8573" marT="8573" marB="0" anchor="b"/>
                </a:tc>
                <a:tc hMerge="1">
                  <a:txBody>
                    <a:bodyPr/>
                    <a:lstStyle/>
                    <a:p>
                      <a:pPr algn="l" fontAlgn="b"/>
                      <a:endParaRPr lang="en-GB" sz="1400" b="0" i="0" u="none" strike="noStrike" dirty="0">
                        <a:solidFill>
                          <a:srgbClr val="000000"/>
                        </a:solidFill>
                        <a:effectLst/>
                        <a:latin typeface="Calibri" panose="020F0502020204030204" pitchFamily="34" charset="0"/>
                      </a:endParaRPr>
                    </a:p>
                  </a:txBody>
                  <a:tcPr marL="8573" marR="8573" marT="8573" marB="0" anchor="b"/>
                </a:tc>
                <a:tc hMerge="1">
                  <a:txBody>
                    <a:bodyPr/>
                    <a:lstStyle/>
                    <a:p>
                      <a:pPr algn="l" fontAlgn="b"/>
                      <a:endParaRPr lang="en-GB" sz="1400" b="0" i="0" u="none" strike="noStrike">
                        <a:solidFill>
                          <a:srgbClr val="000000"/>
                        </a:solidFill>
                        <a:effectLst/>
                        <a:latin typeface="Calibri" panose="020F0502020204030204" pitchFamily="34" charset="0"/>
                      </a:endParaRPr>
                    </a:p>
                  </a:txBody>
                  <a:tcPr marL="8573" marR="8573" marT="8573" marB="0" anchor="b"/>
                </a:tc>
                <a:tc hMerge="1">
                  <a:txBody>
                    <a:bodyPr/>
                    <a:lstStyle/>
                    <a:p>
                      <a:pPr algn="l" fontAlgn="b"/>
                      <a:endParaRPr lang="en-GB" sz="1400" b="0" i="0" u="none" strike="noStrike" dirty="0">
                        <a:solidFill>
                          <a:srgbClr val="000000"/>
                        </a:solidFill>
                        <a:effectLst/>
                        <a:latin typeface="Calibri" panose="020F0502020204030204" pitchFamily="34" charset="0"/>
                      </a:endParaRPr>
                    </a:p>
                  </a:txBody>
                  <a:tcPr marL="8573" marR="8573" marT="8573" marB="0" anchor="b"/>
                </a:tc>
                <a:tc hMerge="1">
                  <a:txBody>
                    <a:bodyPr/>
                    <a:lstStyle/>
                    <a:p>
                      <a:pPr algn="l" fontAlgn="b"/>
                      <a:endParaRPr lang="en-GB" sz="1400" b="0" i="0" u="none" strike="noStrike" dirty="0">
                        <a:solidFill>
                          <a:srgbClr val="000000"/>
                        </a:solidFill>
                        <a:effectLst/>
                        <a:latin typeface="Calibri" panose="020F0502020204030204" pitchFamily="34" charset="0"/>
                      </a:endParaRPr>
                    </a:p>
                  </a:txBody>
                  <a:tcPr marL="8573" marR="8573" marT="8573" marB="0" anchor="b"/>
                </a:tc>
              </a:tr>
              <a:tr h="171450">
                <a:tc>
                  <a:txBody>
                    <a:bodyPr/>
                    <a:lstStyle/>
                    <a:p>
                      <a:pPr algn="ctr" fontAlgn="b"/>
                      <a:r>
                        <a:rPr lang="en-GB" sz="1400" u="none" strike="noStrike">
                          <a:solidFill>
                            <a:srgbClr val="FF0000"/>
                          </a:solidFill>
                          <a:effectLst/>
                        </a:rPr>
                        <a:t>1</a:t>
                      </a:r>
                      <a:endParaRPr lang="en-GB" sz="1400" b="0" i="0" u="none" strike="noStrike">
                        <a:solidFill>
                          <a:srgbClr val="FF0000"/>
                        </a:solidFill>
                        <a:effectLst/>
                        <a:latin typeface="Calibri" panose="020F0502020204030204" pitchFamily="34" charset="0"/>
                      </a:endParaRPr>
                    </a:p>
                  </a:txBody>
                  <a:tcPr marL="8573" marR="8573" marT="8573" marB="0" anchor="b"/>
                </a:tc>
                <a:tc>
                  <a:txBody>
                    <a:bodyPr/>
                    <a:lstStyle/>
                    <a:p>
                      <a:pPr algn="ctr" fontAlgn="b"/>
                      <a:r>
                        <a:rPr lang="en-GB" sz="1400" u="none" strike="noStrike" dirty="0">
                          <a:solidFill>
                            <a:srgbClr val="FF0000"/>
                          </a:solidFill>
                          <a:effectLst/>
                        </a:rPr>
                        <a:t>0</a:t>
                      </a:r>
                      <a:endParaRPr lang="en-GB" sz="1400" b="0" i="0" u="none" strike="noStrike" dirty="0">
                        <a:solidFill>
                          <a:srgbClr val="FF0000"/>
                        </a:solidFill>
                        <a:effectLst/>
                        <a:latin typeface="Calibri" panose="020F0502020204030204" pitchFamily="34" charset="0"/>
                      </a:endParaRPr>
                    </a:p>
                  </a:txBody>
                  <a:tcPr marL="8573" marR="8573" marT="8573" marB="0" anchor="b"/>
                </a:tc>
                <a:tc>
                  <a:txBody>
                    <a:bodyPr/>
                    <a:lstStyle/>
                    <a:p>
                      <a:pPr algn="ctr" fontAlgn="b"/>
                      <a:r>
                        <a:rPr lang="en-GB" sz="1400" u="none" strike="noStrike">
                          <a:solidFill>
                            <a:srgbClr val="FF0000"/>
                          </a:solidFill>
                          <a:effectLst/>
                        </a:rPr>
                        <a:t>0</a:t>
                      </a:r>
                      <a:endParaRPr lang="en-GB" sz="1400" b="0" i="0" u="none" strike="noStrike">
                        <a:solidFill>
                          <a:srgbClr val="FF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200</a:t>
                      </a:r>
                      <a:endParaRPr lang="en-GB" sz="1400" b="0" i="0" u="none" strike="noStrike">
                        <a:solidFill>
                          <a:srgbClr val="000000"/>
                        </a:solidFill>
                        <a:effectLst/>
                        <a:latin typeface="Calibri" panose="020F0502020204030204" pitchFamily="34" charset="0"/>
                      </a:endParaRPr>
                    </a:p>
                  </a:txBody>
                  <a:tcPr marL="8573" marR="8573" marT="8573" marB="0" anchor="b"/>
                </a:tc>
              </a:tr>
              <a:tr h="171450">
                <a:tc>
                  <a:txBody>
                    <a:bodyPr/>
                    <a:lstStyle/>
                    <a:p>
                      <a:pPr algn="ctr" fontAlgn="b"/>
                      <a:r>
                        <a:rPr lang="en-GB" sz="1400" u="none" strike="noStrike">
                          <a:solidFill>
                            <a:srgbClr val="FF0000"/>
                          </a:solidFill>
                          <a:effectLst/>
                        </a:rPr>
                        <a:t>1</a:t>
                      </a:r>
                      <a:endParaRPr lang="en-GB" sz="1400" b="0" i="0" u="none" strike="noStrike">
                        <a:solidFill>
                          <a:srgbClr val="FF0000"/>
                        </a:solidFill>
                        <a:effectLst/>
                        <a:latin typeface="Calibri" panose="020F0502020204030204" pitchFamily="34" charset="0"/>
                      </a:endParaRPr>
                    </a:p>
                  </a:txBody>
                  <a:tcPr marL="8573" marR="8573" marT="8573" marB="0" anchor="b"/>
                </a:tc>
                <a:tc>
                  <a:txBody>
                    <a:bodyPr/>
                    <a:lstStyle/>
                    <a:p>
                      <a:pPr algn="ctr" fontAlgn="b"/>
                      <a:r>
                        <a:rPr lang="en-GB" sz="1400" u="none" strike="noStrike" dirty="0">
                          <a:solidFill>
                            <a:srgbClr val="FF0000"/>
                          </a:solidFill>
                          <a:effectLst/>
                        </a:rPr>
                        <a:t>0</a:t>
                      </a:r>
                      <a:endParaRPr lang="en-GB" sz="1400" b="0" i="0" u="none" strike="noStrike" dirty="0">
                        <a:solidFill>
                          <a:srgbClr val="FF0000"/>
                        </a:solidFill>
                        <a:effectLst/>
                        <a:latin typeface="Calibri" panose="020F0502020204030204" pitchFamily="34" charset="0"/>
                      </a:endParaRPr>
                    </a:p>
                  </a:txBody>
                  <a:tcPr marL="8573" marR="8573" marT="8573" marB="0" anchor="b"/>
                </a:tc>
                <a:tc>
                  <a:txBody>
                    <a:bodyPr/>
                    <a:lstStyle/>
                    <a:p>
                      <a:pPr algn="ctr" fontAlgn="b"/>
                      <a:r>
                        <a:rPr lang="en-GB" sz="1400" u="none" strike="noStrike">
                          <a:solidFill>
                            <a:srgbClr val="FF0000"/>
                          </a:solidFill>
                          <a:effectLst/>
                        </a:rPr>
                        <a:t>0</a:t>
                      </a:r>
                      <a:endParaRPr lang="en-GB" sz="1400" b="0" i="0" u="none" strike="noStrike">
                        <a:solidFill>
                          <a:srgbClr val="FF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27F</a:t>
                      </a:r>
                      <a:endParaRPr lang="en-GB" sz="1400" b="0" i="0" u="none" strike="noStrike">
                        <a:solidFill>
                          <a:srgbClr val="000000"/>
                        </a:solidFill>
                        <a:effectLst/>
                        <a:latin typeface="Calibri" panose="020F0502020204030204" pitchFamily="34" charset="0"/>
                      </a:endParaRPr>
                    </a:p>
                  </a:txBody>
                  <a:tcPr marL="8573" marR="8573" marT="8573" marB="0" anchor="b"/>
                </a:tc>
              </a:tr>
              <a:tr h="171450">
                <a:tc gridSpan="11">
                  <a:txBody>
                    <a:bodyPr/>
                    <a:lstStyle/>
                    <a:p>
                      <a:pPr algn="l" fontAlgn="b"/>
                      <a:endParaRPr lang="en-GB" sz="1400" b="0" i="0" u="none" strike="noStrike" dirty="0">
                        <a:solidFill>
                          <a:srgbClr val="FF0000"/>
                        </a:solidFill>
                        <a:effectLst/>
                        <a:latin typeface="Calibri" panose="020F0502020204030204" pitchFamily="34" charset="0"/>
                      </a:endParaRPr>
                    </a:p>
                  </a:txBody>
                  <a:tcPr marL="8573" marR="8573" marT="8573" marB="0" anchor="b"/>
                </a:tc>
                <a:tc hMerge="1">
                  <a:txBody>
                    <a:bodyPr/>
                    <a:lstStyle/>
                    <a:p>
                      <a:pPr algn="l" fontAlgn="b"/>
                      <a:endParaRPr lang="en-GB" sz="1400" b="0" i="0" u="none" strike="noStrike" dirty="0">
                        <a:solidFill>
                          <a:srgbClr val="FF0000"/>
                        </a:solidFill>
                        <a:effectLst/>
                        <a:latin typeface="Calibri" panose="020F0502020204030204" pitchFamily="34" charset="0"/>
                      </a:endParaRPr>
                    </a:p>
                  </a:txBody>
                  <a:tcPr marL="8573" marR="8573" marT="8573" marB="0" anchor="b"/>
                </a:tc>
                <a:tc hMerge="1">
                  <a:txBody>
                    <a:bodyPr/>
                    <a:lstStyle/>
                    <a:p>
                      <a:pPr algn="l" fontAlgn="b"/>
                      <a:endParaRPr lang="en-GB" sz="1400" b="0" i="0" u="none" strike="noStrike" dirty="0">
                        <a:solidFill>
                          <a:srgbClr val="FF0000"/>
                        </a:solidFill>
                        <a:effectLst/>
                        <a:latin typeface="Calibri" panose="020F0502020204030204" pitchFamily="34" charset="0"/>
                      </a:endParaRPr>
                    </a:p>
                  </a:txBody>
                  <a:tcPr marL="8573" marR="8573" marT="8573" marB="0" anchor="b"/>
                </a:tc>
                <a:tc hMerge="1">
                  <a:txBody>
                    <a:bodyPr/>
                    <a:lstStyle/>
                    <a:p>
                      <a:pPr algn="l" fontAlgn="b"/>
                      <a:endParaRPr lang="en-GB" sz="1400" b="0" i="0" u="none" strike="noStrike" dirty="0">
                        <a:solidFill>
                          <a:srgbClr val="000000"/>
                        </a:solidFill>
                        <a:effectLst/>
                        <a:latin typeface="Calibri" panose="020F0502020204030204" pitchFamily="34" charset="0"/>
                      </a:endParaRPr>
                    </a:p>
                  </a:txBody>
                  <a:tcPr marL="8573" marR="8573" marT="8573" marB="0" anchor="b"/>
                </a:tc>
                <a:tc hMerge="1">
                  <a:txBody>
                    <a:bodyPr/>
                    <a:lstStyle/>
                    <a:p>
                      <a:pPr algn="l" fontAlgn="b"/>
                      <a:endParaRPr lang="en-GB" sz="1400" b="0" i="0" u="none" strike="noStrike" dirty="0">
                        <a:solidFill>
                          <a:srgbClr val="000000"/>
                        </a:solidFill>
                        <a:effectLst/>
                        <a:latin typeface="Calibri" panose="020F0502020204030204" pitchFamily="34" charset="0"/>
                      </a:endParaRPr>
                    </a:p>
                  </a:txBody>
                  <a:tcPr marL="8573" marR="8573" marT="8573" marB="0" anchor="b"/>
                </a:tc>
                <a:tc hMerge="1">
                  <a:txBody>
                    <a:bodyPr/>
                    <a:lstStyle/>
                    <a:p>
                      <a:pPr algn="l" fontAlgn="b"/>
                      <a:endParaRPr lang="en-GB" sz="1400" b="0" i="0" u="none" strike="noStrike" dirty="0">
                        <a:solidFill>
                          <a:srgbClr val="000000"/>
                        </a:solidFill>
                        <a:effectLst/>
                        <a:latin typeface="Calibri" panose="020F0502020204030204" pitchFamily="34" charset="0"/>
                      </a:endParaRPr>
                    </a:p>
                  </a:txBody>
                  <a:tcPr marL="8573" marR="8573" marT="8573" marB="0" anchor="b"/>
                </a:tc>
                <a:tc hMerge="1">
                  <a:txBody>
                    <a:bodyPr/>
                    <a:lstStyle/>
                    <a:p>
                      <a:pPr algn="l" fontAlgn="b"/>
                      <a:endParaRPr lang="en-GB" sz="1400" b="0" i="0" u="none" strike="noStrike" dirty="0">
                        <a:solidFill>
                          <a:srgbClr val="000000"/>
                        </a:solidFill>
                        <a:effectLst/>
                        <a:latin typeface="Calibri" panose="020F0502020204030204" pitchFamily="34" charset="0"/>
                      </a:endParaRPr>
                    </a:p>
                  </a:txBody>
                  <a:tcPr marL="8573" marR="8573" marT="8573" marB="0" anchor="b"/>
                </a:tc>
                <a:tc hMerge="1">
                  <a:txBody>
                    <a:bodyPr/>
                    <a:lstStyle/>
                    <a:p>
                      <a:pPr algn="l" fontAlgn="b"/>
                      <a:endParaRPr lang="en-GB" sz="1400" b="0" i="0" u="none" strike="noStrike" dirty="0">
                        <a:solidFill>
                          <a:srgbClr val="000000"/>
                        </a:solidFill>
                        <a:effectLst/>
                        <a:latin typeface="Calibri" panose="020F0502020204030204" pitchFamily="34" charset="0"/>
                      </a:endParaRPr>
                    </a:p>
                  </a:txBody>
                  <a:tcPr marL="8573" marR="8573" marT="8573" marB="0" anchor="b"/>
                </a:tc>
                <a:tc hMerge="1">
                  <a:txBody>
                    <a:bodyPr/>
                    <a:lstStyle/>
                    <a:p>
                      <a:pPr algn="l" fontAlgn="b"/>
                      <a:endParaRPr lang="en-GB" sz="1400" b="0" i="0" u="none" strike="noStrike" dirty="0">
                        <a:solidFill>
                          <a:srgbClr val="000000"/>
                        </a:solidFill>
                        <a:effectLst/>
                        <a:latin typeface="Calibri" panose="020F0502020204030204" pitchFamily="34" charset="0"/>
                      </a:endParaRPr>
                    </a:p>
                  </a:txBody>
                  <a:tcPr marL="8573" marR="8573" marT="8573" marB="0" anchor="b"/>
                </a:tc>
                <a:tc hMerge="1">
                  <a:txBody>
                    <a:bodyPr/>
                    <a:lstStyle/>
                    <a:p>
                      <a:pPr algn="l" fontAlgn="b"/>
                      <a:endParaRPr lang="en-GB" sz="1400" b="0" i="0" u="none" strike="noStrike" dirty="0">
                        <a:solidFill>
                          <a:srgbClr val="000000"/>
                        </a:solidFill>
                        <a:effectLst/>
                        <a:latin typeface="Calibri" panose="020F0502020204030204" pitchFamily="34" charset="0"/>
                      </a:endParaRPr>
                    </a:p>
                  </a:txBody>
                  <a:tcPr marL="8573" marR="8573" marT="8573" marB="0" anchor="b"/>
                </a:tc>
                <a:tc hMerge="1">
                  <a:txBody>
                    <a:bodyPr/>
                    <a:lstStyle/>
                    <a:p>
                      <a:pPr algn="l" fontAlgn="b"/>
                      <a:endParaRPr lang="en-GB" sz="1400" b="0" i="0" u="none" strike="noStrike" dirty="0">
                        <a:solidFill>
                          <a:srgbClr val="000000"/>
                        </a:solidFill>
                        <a:effectLst/>
                        <a:latin typeface="Calibri" panose="020F0502020204030204" pitchFamily="34" charset="0"/>
                      </a:endParaRPr>
                    </a:p>
                  </a:txBody>
                  <a:tcPr marL="8573" marR="8573" marT="8573" marB="0" anchor="b"/>
                </a:tc>
              </a:tr>
              <a:tr h="171450">
                <a:tc>
                  <a:txBody>
                    <a:bodyPr/>
                    <a:lstStyle/>
                    <a:p>
                      <a:pPr algn="ctr" fontAlgn="b"/>
                      <a:r>
                        <a:rPr lang="en-GB" sz="1400" u="none" strike="noStrike">
                          <a:solidFill>
                            <a:srgbClr val="FF0000"/>
                          </a:solidFill>
                          <a:effectLst/>
                        </a:rPr>
                        <a:t>1</a:t>
                      </a:r>
                      <a:endParaRPr lang="en-GB" sz="1400" b="0" i="0" u="none" strike="noStrike">
                        <a:solidFill>
                          <a:srgbClr val="FF0000"/>
                        </a:solidFill>
                        <a:effectLst/>
                        <a:latin typeface="Calibri" panose="020F0502020204030204" pitchFamily="34" charset="0"/>
                      </a:endParaRPr>
                    </a:p>
                  </a:txBody>
                  <a:tcPr marL="8573" marR="8573" marT="8573" marB="0" anchor="b"/>
                </a:tc>
                <a:tc>
                  <a:txBody>
                    <a:bodyPr/>
                    <a:lstStyle/>
                    <a:p>
                      <a:pPr algn="ctr" fontAlgn="b"/>
                      <a:r>
                        <a:rPr lang="en-GB" sz="1400" u="none" strike="noStrike" dirty="0">
                          <a:solidFill>
                            <a:srgbClr val="FF0000"/>
                          </a:solidFill>
                          <a:effectLst/>
                        </a:rPr>
                        <a:t>0</a:t>
                      </a:r>
                      <a:endParaRPr lang="en-GB" sz="1400" b="0" i="0" u="none" strike="noStrike" dirty="0">
                        <a:solidFill>
                          <a:srgbClr val="FF0000"/>
                        </a:solidFill>
                        <a:effectLst/>
                        <a:latin typeface="Calibri" panose="020F0502020204030204" pitchFamily="34" charset="0"/>
                      </a:endParaRPr>
                    </a:p>
                  </a:txBody>
                  <a:tcPr marL="8573" marR="8573" marT="8573" marB="0" anchor="b"/>
                </a:tc>
                <a:tc>
                  <a:txBody>
                    <a:bodyPr/>
                    <a:lstStyle/>
                    <a:p>
                      <a:pPr algn="ctr" fontAlgn="b"/>
                      <a:r>
                        <a:rPr lang="en-GB" sz="1400" u="none" strike="noStrike">
                          <a:solidFill>
                            <a:srgbClr val="FF0000"/>
                          </a:solidFill>
                          <a:effectLst/>
                        </a:rPr>
                        <a:t>1</a:t>
                      </a:r>
                      <a:endParaRPr lang="en-GB" sz="1400" b="0" i="0" u="none" strike="noStrike">
                        <a:solidFill>
                          <a:srgbClr val="FF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280</a:t>
                      </a:r>
                      <a:endParaRPr lang="en-GB" sz="1400" b="0" i="0" u="none" strike="noStrike">
                        <a:solidFill>
                          <a:srgbClr val="000000"/>
                        </a:solidFill>
                        <a:effectLst/>
                        <a:latin typeface="Calibri" panose="020F0502020204030204" pitchFamily="34" charset="0"/>
                      </a:endParaRPr>
                    </a:p>
                  </a:txBody>
                  <a:tcPr marL="8573" marR="8573" marT="8573" marB="0" anchor="b"/>
                </a:tc>
              </a:tr>
              <a:tr h="171450">
                <a:tc>
                  <a:txBody>
                    <a:bodyPr/>
                    <a:lstStyle/>
                    <a:p>
                      <a:pPr algn="ctr" fontAlgn="b"/>
                      <a:r>
                        <a:rPr lang="en-GB" sz="1400" u="none" strike="noStrike">
                          <a:solidFill>
                            <a:srgbClr val="FF0000"/>
                          </a:solidFill>
                          <a:effectLst/>
                        </a:rPr>
                        <a:t>1</a:t>
                      </a:r>
                      <a:endParaRPr lang="en-GB" sz="1400" b="0" i="0" u="none" strike="noStrike">
                        <a:solidFill>
                          <a:srgbClr val="FF0000"/>
                        </a:solidFill>
                        <a:effectLst/>
                        <a:latin typeface="Calibri" panose="020F0502020204030204" pitchFamily="34" charset="0"/>
                      </a:endParaRPr>
                    </a:p>
                  </a:txBody>
                  <a:tcPr marL="8573" marR="8573" marT="8573" marB="0" anchor="b"/>
                </a:tc>
                <a:tc>
                  <a:txBody>
                    <a:bodyPr/>
                    <a:lstStyle/>
                    <a:p>
                      <a:pPr algn="ctr" fontAlgn="b"/>
                      <a:r>
                        <a:rPr lang="en-GB" sz="1400" u="none" strike="noStrike" dirty="0">
                          <a:solidFill>
                            <a:srgbClr val="FF0000"/>
                          </a:solidFill>
                          <a:effectLst/>
                        </a:rPr>
                        <a:t>0</a:t>
                      </a:r>
                      <a:endParaRPr lang="en-GB" sz="1400" b="0" i="0" u="none" strike="noStrike" dirty="0">
                        <a:solidFill>
                          <a:srgbClr val="FF0000"/>
                        </a:solidFill>
                        <a:effectLst/>
                        <a:latin typeface="Calibri" panose="020F0502020204030204" pitchFamily="34" charset="0"/>
                      </a:endParaRPr>
                    </a:p>
                  </a:txBody>
                  <a:tcPr marL="8573" marR="8573" marT="8573" marB="0" anchor="b"/>
                </a:tc>
                <a:tc>
                  <a:txBody>
                    <a:bodyPr/>
                    <a:lstStyle/>
                    <a:p>
                      <a:pPr algn="ctr" fontAlgn="b"/>
                      <a:r>
                        <a:rPr lang="en-GB" sz="1400" u="none" strike="noStrike">
                          <a:solidFill>
                            <a:srgbClr val="FF0000"/>
                          </a:solidFill>
                          <a:effectLst/>
                        </a:rPr>
                        <a:t>1</a:t>
                      </a:r>
                      <a:endParaRPr lang="en-GB" sz="1400" b="0" i="0" u="none" strike="noStrike">
                        <a:solidFill>
                          <a:srgbClr val="FF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2FF</a:t>
                      </a:r>
                      <a:endParaRPr lang="en-GB" sz="1400" b="0" i="0" u="none" strike="noStrike">
                        <a:solidFill>
                          <a:srgbClr val="000000"/>
                        </a:solidFill>
                        <a:effectLst/>
                        <a:latin typeface="Calibri" panose="020F0502020204030204" pitchFamily="34" charset="0"/>
                      </a:endParaRPr>
                    </a:p>
                  </a:txBody>
                  <a:tcPr marL="8573" marR="8573" marT="8573" marB="0" anchor="b"/>
                </a:tc>
              </a:tr>
              <a:tr h="171450">
                <a:tc gridSpan="11">
                  <a:txBody>
                    <a:bodyPr/>
                    <a:lstStyle/>
                    <a:p>
                      <a:pPr algn="ctr" fontAlgn="b"/>
                      <a:endParaRPr lang="en-GB" sz="1400" b="0" i="0" u="none" strike="noStrike" dirty="0">
                        <a:solidFill>
                          <a:srgbClr val="FF0000"/>
                        </a:solidFill>
                        <a:effectLst/>
                        <a:latin typeface="Calibri" panose="020F0502020204030204" pitchFamily="34" charset="0"/>
                      </a:endParaRPr>
                    </a:p>
                  </a:txBody>
                  <a:tcPr marL="8573" marR="8573" marT="8573" marB="0" anchor="b"/>
                </a:tc>
                <a:tc hMerge="1">
                  <a:txBody>
                    <a:bodyPr/>
                    <a:lstStyle/>
                    <a:p>
                      <a:pPr algn="ctr" fontAlgn="b"/>
                      <a:endParaRPr lang="en-GB" sz="1400" b="0" i="0" u="none" strike="noStrike" dirty="0">
                        <a:solidFill>
                          <a:srgbClr val="FF0000"/>
                        </a:solidFill>
                        <a:effectLst/>
                        <a:latin typeface="Calibri" panose="020F0502020204030204" pitchFamily="34" charset="0"/>
                      </a:endParaRPr>
                    </a:p>
                  </a:txBody>
                  <a:tcPr marL="8573" marR="8573" marT="8573" marB="0" anchor="b"/>
                </a:tc>
                <a:tc hMerge="1">
                  <a:txBody>
                    <a:bodyPr/>
                    <a:lstStyle/>
                    <a:p>
                      <a:pPr algn="ctr" fontAlgn="b"/>
                      <a:endParaRPr lang="en-GB" sz="1400" b="0" i="0" u="none" strike="noStrike" dirty="0">
                        <a:solidFill>
                          <a:srgbClr val="FF0000"/>
                        </a:solidFill>
                        <a:effectLst/>
                        <a:latin typeface="Calibri" panose="020F0502020204030204" pitchFamily="34" charset="0"/>
                      </a:endParaRPr>
                    </a:p>
                  </a:txBody>
                  <a:tcPr marL="8573" marR="8573" marT="8573" marB="0" anchor="b"/>
                </a:tc>
                <a:tc hMerge="1">
                  <a:txBody>
                    <a:bodyPr/>
                    <a:lstStyle/>
                    <a:p>
                      <a:pPr algn="ctr" fontAlgn="b"/>
                      <a:endParaRPr lang="en-GB" sz="1400" b="0" i="0" u="none" strike="noStrike">
                        <a:solidFill>
                          <a:srgbClr val="000000"/>
                        </a:solidFill>
                        <a:effectLst/>
                        <a:latin typeface="Calibri" panose="020F0502020204030204" pitchFamily="34" charset="0"/>
                      </a:endParaRPr>
                    </a:p>
                  </a:txBody>
                  <a:tcPr marL="8573" marR="8573" marT="8573"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8573" marR="8573" marT="8573"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8573" marR="8573" marT="8573"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8573" marR="8573" marT="8573"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8573" marR="8573" marT="8573"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8573" marR="8573" marT="8573"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8573" marR="8573" marT="8573"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8573" marR="8573" marT="8573" marB="0" anchor="b"/>
                </a:tc>
              </a:tr>
              <a:tr h="171450">
                <a:tc>
                  <a:txBody>
                    <a:bodyPr/>
                    <a:lstStyle/>
                    <a:p>
                      <a:pPr algn="ctr" fontAlgn="b"/>
                      <a:r>
                        <a:rPr lang="en-GB" sz="1400" u="none" strike="noStrike">
                          <a:solidFill>
                            <a:srgbClr val="FF0000"/>
                          </a:solidFill>
                          <a:effectLst/>
                        </a:rPr>
                        <a:t>1</a:t>
                      </a:r>
                      <a:endParaRPr lang="en-GB" sz="1400" b="0" i="0" u="none" strike="noStrike">
                        <a:solidFill>
                          <a:srgbClr val="FF0000"/>
                        </a:solidFill>
                        <a:effectLst/>
                        <a:latin typeface="Calibri" panose="020F0502020204030204" pitchFamily="34" charset="0"/>
                      </a:endParaRPr>
                    </a:p>
                  </a:txBody>
                  <a:tcPr marL="8573" marR="8573" marT="8573" marB="0" anchor="b"/>
                </a:tc>
                <a:tc>
                  <a:txBody>
                    <a:bodyPr/>
                    <a:lstStyle/>
                    <a:p>
                      <a:pPr algn="ctr" fontAlgn="b"/>
                      <a:r>
                        <a:rPr lang="en-GB" sz="1400" u="none" strike="noStrike" dirty="0">
                          <a:solidFill>
                            <a:srgbClr val="FF0000"/>
                          </a:solidFill>
                          <a:effectLst/>
                        </a:rPr>
                        <a:t>1</a:t>
                      </a:r>
                      <a:endParaRPr lang="en-GB" sz="1400" b="0" i="0" u="none" strike="noStrike" dirty="0">
                        <a:solidFill>
                          <a:srgbClr val="FF0000"/>
                        </a:solidFill>
                        <a:effectLst/>
                        <a:latin typeface="Calibri" panose="020F0502020204030204" pitchFamily="34" charset="0"/>
                      </a:endParaRPr>
                    </a:p>
                  </a:txBody>
                  <a:tcPr marL="8573" marR="8573" marT="8573" marB="0" anchor="b"/>
                </a:tc>
                <a:tc>
                  <a:txBody>
                    <a:bodyPr/>
                    <a:lstStyle/>
                    <a:p>
                      <a:pPr algn="ctr" fontAlgn="b"/>
                      <a:r>
                        <a:rPr lang="en-GB" sz="1400" u="none" strike="noStrike">
                          <a:solidFill>
                            <a:srgbClr val="FF0000"/>
                          </a:solidFill>
                          <a:effectLst/>
                        </a:rPr>
                        <a:t>0</a:t>
                      </a:r>
                      <a:endParaRPr lang="en-GB" sz="1400" b="0" i="0" u="none" strike="noStrike">
                        <a:solidFill>
                          <a:srgbClr val="FF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300</a:t>
                      </a:r>
                      <a:endParaRPr lang="en-GB" sz="1400" b="0" i="0" u="none" strike="noStrike">
                        <a:solidFill>
                          <a:srgbClr val="000000"/>
                        </a:solidFill>
                        <a:effectLst/>
                        <a:latin typeface="Calibri" panose="020F0502020204030204" pitchFamily="34" charset="0"/>
                      </a:endParaRPr>
                    </a:p>
                  </a:txBody>
                  <a:tcPr marL="8573" marR="8573" marT="8573" marB="0" anchor="b"/>
                </a:tc>
              </a:tr>
              <a:tr h="171450">
                <a:tc>
                  <a:txBody>
                    <a:bodyPr/>
                    <a:lstStyle/>
                    <a:p>
                      <a:pPr algn="ctr" fontAlgn="b"/>
                      <a:r>
                        <a:rPr lang="en-GB" sz="1400" u="none" strike="noStrike">
                          <a:solidFill>
                            <a:srgbClr val="FF0000"/>
                          </a:solidFill>
                          <a:effectLst/>
                        </a:rPr>
                        <a:t>1</a:t>
                      </a:r>
                      <a:endParaRPr lang="en-GB" sz="1400" b="0" i="0" u="none" strike="noStrike">
                        <a:solidFill>
                          <a:srgbClr val="FF0000"/>
                        </a:solidFill>
                        <a:effectLst/>
                        <a:latin typeface="Calibri" panose="020F0502020204030204" pitchFamily="34" charset="0"/>
                      </a:endParaRPr>
                    </a:p>
                  </a:txBody>
                  <a:tcPr marL="8573" marR="8573" marT="8573" marB="0" anchor="b"/>
                </a:tc>
                <a:tc>
                  <a:txBody>
                    <a:bodyPr/>
                    <a:lstStyle/>
                    <a:p>
                      <a:pPr algn="ctr" fontAlgn="b"/>
                      <a:r>
                        <a:rPr lang="en-GB" sz="1400" u="none" strike="noStrike" dirty="0">
                          <a:solidFill>
                            <a:srgbClr val="FF0000"/>
                          </a:solidFill>
                          <a:effectLst/>
                        </a:rPr>
                        <a:t>1</a:t>
                      </a:r>
                      <a:endParaRPr lang="en-GB" sz="1400" b="0" i="0" u="none" strike="noStrike" dirty="0">
                        <a:solidFill>
                          <a:srgbClr val="FF0000"/>
                        </a:solidFill>
                        <a:effectLst/>
                        <a:latin typeface="Calibri" panose="020F0502020204030204" pitchFamily="34" charset="0"/>
                      </a:endParaRPr>
                    </a:p>
                  </a:txBody>
                  <a:tcPr marL="8573" marR="8573" marT="8573" marB="0" anchor="b"/>
                </a:tc>
                <a:tc>
                  <a:txBody>
                    <a:bodyPr/>
                    <a:lstStyle/>
                    <a:p>
                      <a:pPr algn="ctr" fontAlgn="b"/>
                      <a:r>
                        <a:rPr lang="en-GB" sz="1400" u="none" strike="noStrike">
                          <a:solidFill>
                            <a:srgbClr val="FF0000"/>
                          </a:solidFill>
                          <a:effectLst/>
                        </a:rPr>
                        <a:t>0</a:t>
                      </a:r>
                      <a:endParaRPr lang="en-GB" sz="1400" b="0" i="0" u="none" strike="noStrike">
                        <a:solidFill>
                          <a:srgbClr val="FF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37F</a:t>
                      </a:r>
                      <a:endParaRPr lang="en-GB" sz="1400" b="0" i="0" u="none" strike="noStrike">
                        <a:solidFill>
                          <a:srgbClr val="000000"/>
                        </a:solidFill>
                        <a:effectLst/>
                        <a:latin typeface="Calibri" panose="020F0502020204030204" pitchFamily="34" charset="0"/>
                      </a:endParaRPr>
                    </a:p>
                  </a:txBody>
                  <a:tcPr marL="8573" marR="8573" marT="8573" marB="0" anchor="b"/>
                </a:tc>
              </a:tr>
              <a:tr h="171450">
                <a:tc gridSpan="11">
                  <a:txBody>
                    <a:bodyPr/>
                    <a:lstStyle/>
                    <a:p>
                      <a:pPr algn="ctr" fontAlgn="b"/>
                      <a:endParaRPr lang="en-GB" sz="1400" b="0" i="0" u="none" strike="noStrike" dirty="0">
                        <a:solidFill>
                          <a:srgbClr val="FF0000"/>
                        </a:solidFill>
                        <a:effectLst/>
                        <a:latin typeface="Calibri" panose="020F0502020204030204" pitchFamily="34" charset="0"/>
                      </a:endParaRPr>
                    </a:p>
                  </a:txBody>
                  <a:tcPr marL="8573" marR="8573" marT="8573" marB="0" anchor="b"/>
                </a:tc>
                <a:tc hMerge="1">
                  <a:txBody>
                    <a:bodyPr/>
                    <a:lstStyle/>
                    <a:p>
                      <a:pPr algn="ctr" fontAlgn="b"/>
                      <a:endParaRPr lang="en-GB" sz="1400" b="0" i="0" u="none" strike="noStrike" dirty="0">
                        <a:solidFill>
                          <a:srgbClr val="FF0000"/>
                        </a:solidFill>
                        <a:effectLst/>
                        <a:latin typeface="Calibri" panose="020F0502020204030204" pitchFamily="34" charset="0"/>
                      </a:endParaRPr>
                    </a:p>
                  </a:txBody>
                  <a:tcPr marL="8573" marR="8573" marT="8573" marB="0" anchor="b"/>
                </a:tc>
                <a:tc hMerge="1">
                  <a:txBody>
                    <a:bodyPr/>
                    <a:lstStyle/>
                    <a:p>
                      <a:pPr algn="ctr" fontAlgn="b"/>
                      <a:endParaRPr lang="en-GB" sz="1400" b="0" i="0" u="none" strike="noStrike" dirty="0">
                        <a:solidFill>
                          <a:srgbClr val="FF0000"/>
                        </a:solidFill>
                        <a:effectLst/>
                        <a:latin typeface="Calibri" panose="020F0502020204030204" pitchFamily="34" charset="0"/>
                      </a:endParaRPr>
                    </a:p>
                  </a:txBody>
                  <a:tcPr marL="8573" marR="8573" marT="8573"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8573" marR="8573" marT="8573"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8573" marR="8573" marT="8573" marB="0" anchor="b"/>
                </a:tc>
                <a:tc hMerge="1">
                  <a:txBody>
                    <a:bodyPr/>
                    <a:lstStyle/>
                    <a:p>
                      <a:pPr algn="ctr" fontAlgn="b"/>
                      <a:endParaRPr lang="en-GB" sz="1400" b="0" i="0" u="none" strike="noStrike">
                        <a:solidFill>
                          <a:srgbClr val="000000"/>
                        </a:solidFill>
                        <a:effectLst/>
                        <a:latin typeface="Calibri" panose="020F0502020204030204" pitchFamily="34" charset="0"/>
                      </a:endParaRPr>
                    </a:p>
                  </a:txBody>
                  <a:tcPr marL="8573" marR="8573" marT="8573"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8573" marR="8573" marT="8573"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8573" marR="8573" marT="8573"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8573" marR="8573" marT="8573"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8573" marR="8573" marT="8573"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8573" marR="8573" marT="8573" marB="0" anchor="b"/>
                </a:tc>
              </a:tr>
              <a:tr h="171450">
                <a:tc>
                  <a:txBody>
                    <a:bodyPr/>
                    <a:lstStyle/>
                    <a:p>
                      <a:pPr algn="ctr" fontAlgn="b"/>
                      <a:r>
                        <a:rPr lang="en-GB" sz="1400" u="none" strike="noStrike">
                          <a:solidFill>
                            <a:srgbClr val="FF0000"/>
                          </a:solidFill>
                          <a:effectLst/>
                        </a:rPr>
                        <a:t>1</a:t>
                      </a:r>
                      <a:endParaRPr lang="en-GB" sz="1400" b="0" i="0" u="none" strike="noStrike">
                        <a:solidFill>
                          <a:srgbClr val="FF0000"/>
                        </a:solidFill>
                        <a:effectLst/>
                        <a:latin typeface="Calibri" panose="020F0502020204030204" pitchFamily="34" charset="0"/>
                      </a:endParaRPr>
                    </a:p>
                  </a:txBody>
                  <a:tcPr marL="8573" marR="8573" marT="8573" marB="0" anchor="b"/>
                </a:tc>
                <a:tc>
                  <a:txBody>
                    <a:bodyPr/>
                    <a:lstStyle/>
                    <a:p>
                      <a:pPr algn="ctr" fontAlgn="b"/>
                      <a:r>
                        <a:rPr lang="en-GB" sz="1400" u="none" strike="noStrike">
                          <a:solidFill>
                            <a:srgbClr val="FF0000"/>
                          </a:solidFill>
                          <a:effectLst/>
                        </a:rPr>
                        <a:t>1</a:t>
                      </a:r>
                      <a:endParaRPr lang="en-GB" sz="1400" b="0" i="0" u="none" strike="noStrike">
                        <a:solidFill>
                          <a:srgbClr val="FF0000"/>
                        </a:solidFill>
                        <a:effectLst/>
                        <a:latin typeface="Calibri" panose="020F0502020204030204" pitchFamily="34" charset="0"/>
                      </a:endParaRPr>
                    </a:p>
                  </a:txBody>
                  <a:tcPr marL="8573" marR="8573" marT="8573" marB="0" anchor="b"/>
                </a:tc>
                <a:tc>
                  <a:txBody>
                    <a:bodyPr/>
                    <a:lstStyle/>
                    <a:p>
                      <a:pPr algn="ctr" fontAlgn="b"/>
                      <a:r>
                        <a:rPr lang="en-GB" sz="1400" u="none" strike="noStrike" dirty="0">
                          <a:solidFill>
                            <a:srgbClr val="FF0000"/>
                          </a:solidFill>
                          <a:effectLst/>
                        </a:rPr>
                        <a:t>1</a:t>
                      </a:r>
                      <a:endParaRPr lang="en-GB" sz="1400" b="0" i="0" u="none" strike="noStrike" dirty="0">
                        <a:solidFill>
                          <a:srgbClr val="FF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380</a:t>
                      </a:r>
                      <a:endParaRPr lang="en-GB" sz="1400" b="0" i="0" u="none" strike="noStrike">
                        <a:solidFill>
                          <a:srgbClr val="000000"/>
                        </a:solidFill>
                        <a:effectLst/>
                        <a:latin typeface="Calibri" panose="020F0502020204030204" pitchFamily="34" charset="0"/>
                      </a:endParaRPr>
                    </a:p>
                  </a:txBody>
                  <a:tcPr marL="8573" marR="8573" marT="8573" marB="0" anchor="b"/>
                </a:tc>
              </a:tr>
              <a:tr h="171450">
                <a:tc>
                  <a:txBody>
                    <a:bodyPr/>
                    <a:lstStyle/>
                    <a:p>
                      <a:pPr algn="ctr" fontAlgn="b"/>
                      <a:r>
                        <a:rPr lang="en-GB" sz="1400" u="none" strike="noStrike">
                          <a:solidFill>
                            <a:srgbClr val="FF0000"/>
                          </a:solidFill>
                          <a:effectLst/>
                        </a:rPr>
                        <a:t>1</a:t>
                      </a:r>
                      <a:endParaRPr lang="en-GB" sz="1400" b="0" i="0" u="none" strike="noStrike">
                        <a:solidFill>
                          <a:srgbClr val="FF0000"/>
                        </a:solidFill>
                        <a:effectLst/>
                        <a:latin typeface="Calibri" panose="020F0502020204030204" pitchFamily="34" charset="0"/>
                      </a:endParaRPr>
                    </a:p>
                  </a:txBody>
                  <a:tcPr marL="8573" marR="8573" marT="8573" marB="0" anchor="b"/>
                </a:tc>
                <a:tc>
                  <a:txBody>
                    <a:bodyPr/>
                    <a:lstStyle/>
                    <a:p>
                      <a:pPr algn="ctr" fontAlgn="b"/>
                      <a:r>
                        <a:rPr lang="en-GB" sz="1400" u="none" strike="noStrike">
                          <a:solidFill>
                            <a:srgbClr val="FF0000"/>
                          </a:solidFill>
                          <a:effectLst/>
                        </a:rPr>
                        <a:t>1</a:t>
                      </a:r>
                      <a:endParaRPr lang="en-GB" sz="1400" b="0" i="0" u="none" strike="noStrike">
                        <a:solidFill>
                          <a:srgbClr val="FF0000"/>
                        </a:solidFill>
                        <a:effectLst/>
                        <a:latin typeface="Calibri" panose="020F0502020204030204" pitchFamily="34" charset="0"/>
                      </a:endParaRPr>
                    </a:p>
                  </a:txBody>
                  <a:tcPr marL="8573" marR="8573" marT="8573" marB="0" anchor="b"/>
                </a:tc>
                <a:tc>
                  <a:txBody>
                    <a:bodyPr/>
                    <a:lstStyle/>
                    <a:p>
                      <a:pPr algn="ctr" fontAlgn="b"/>
                      <a:r>
                        <a:rPr lang="en-GB" sz="1400" u="none" strike="noStrike" dirty="0">
                          <a:solidFill>
                            <a:srgbClr val="FF0000"/>
                          </a:solidFill>
                          <a:effectLst/>
                        </a:rPr>
                        <a:t>1</a:t>
                      </a:r>
                      <a:endParaRPr lang="en-GB" sz="1400" b="0" i="0" u="none" strike="noStrike" dirty="0">
                        <a:solidFill>
                          <a:srgbClr val="FF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573" marR="8573" marT="8573" marB="0" anchor="b"/>
                </a:tc>
                <a:tc>
                  <a:txBody>
                    <a:bodyPr/>
                    <a:lstStyle/>
                    <a:p>
                      <a:pPr algn="ctr" fontAlgn="b"/>
                      <a:r>
                        <a:rPr lang="en-GB" sz="1400" u="none" strike="noStrike" dirty="0">
                          <a:effectLst/>
                        </a:rPr>
                        <a:t>3FF</a:t>
                      </a:r>
                      <a:endParaRPr lang="en-GB" sz="1400" b="0" i="0" u="none" strike="noStrike" dirty="0">
                        <a:solidFill>
                          <a:srgbClr val="000000"/>
                        </a:solidFill>
                        <a:effectLst/>
                        <a:latin typeface="Calibri" panose="020F0502020204030204" pitchFamily="34" charset="0"/>
                      </a:endParaRPr>
                    </a:p>
                  </a:txBody>
                  <a:tcPr marL="8573" marR="8573" marT="8573" marB="0" anchor="b"/>
                </a:tc>
              </a:tr>
            </a:tbl>
          </a:graphicData>
        </a:graphic>
      </p:graphicFrame>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230959532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31811639"/>
              </p:ext>
            </p:extLst>
          </p:nvPr>
        </p:nvGraphicFramePr>
        <p:xfrm>
          <a:off x="1124665" y="1402324"/>
          <a:ext cx="7029444" cy="2002617"/>
        </p:xfrm>
        <a:graphic>
          <a:graphicData uri="http://schemas.openxmlformats.org/drawingml/2006/table">
            <a:tbl>
              <a:tblPr>
                <a:tableStyleId>{5940675A-B579-460E-94D1-54222C63F5DA}</a:tableStyleId>
              </a:tblPr>
              <a:tblGrid>
                <a:gridCol w="585787"/>
                <a:gridCol w="585787"/>
                <a:gridCol w="585787"/>
                <a:gridCol w="585787"/>
                <a:gridCol w="585787"/>
                <a:gridCol w="585787"/>
                <a:gridCol w="585787"/>
                <a:gridCol w="585787"/>
                <a:gridCol w="585787"/>
                <a:gridCol w="585787"/>
                <a:gridCol w="585787"/>
                <a:gridCol w="585787"/>
              </a:tblGrid>
              <a:tr h="183059">
                <a:tc>
                  <a:txBody>
                    <a:bodyPr/>
                    <a:lstStyle/>
                    <a:p>
                      <a:pPr algn="ctr" fontAlgn="b"/>
                      <a:r>
                        <a:rPr lang="en-GB" sz="1400" u="none" strike="noStrike" dirty="0">
                          <a:effectLst/>
                        </a:rPr>
                        <a:t>A9</a:t>
                      </a:r>
                      <a:endParaRPr lang="en-GB" sz="1400" b="0" i="0" u="none" strike="noStrike" dirty="0">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A8</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A7</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READ</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CS0</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CS1</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CS2</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CS3</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CS4</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CS5</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CS6</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CS7</a:t>
                      </a:r>
                      <a:endParaRPr lang="en-GB" sz="1400" b="0" i="0" u="none" strike="noStrike">
                        <a:solidFill>
                          <a:srgbClr val="000000"/>
                        </a:solidFill>
                        <a:effectLst/>
                        <a:latin typeface="Calibri" panose="020F0502020204030204" pitchFamily="34" charset="0"/>
                      </a:endParaRPr>
                    </a:p>
                  </a:txBody>
                  <a:tcPr marL="9153" marR="9153" marT="9153" marB="0" anchor="b"/>
                </a:tc>
              </a:tr>
              <a:tr h="183059">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153" marR="9153" marT="9153" marB="0" anchor="b"/>
                </a:tc>
              </a:tr>
              <a:tr h="183059">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153" marR="9153" marT="9153" marB="0" anchor="b"/>
                </a:tc>
              </a:tr>
              <a:tr h="183059">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153" marR="9153" marT="9153" marB="0" anchor="b"/>
                </a:tc>
              </a:tr>
              <a:tr h="183059">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153" marR="9153" marT="9153" marB="0" anchor="b"/>
                </a:tc>
              </a:tr>
              <a:tr h="183059">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153" marR="9153" marT="9153" marB="0" anchor="b"/>
                </a:tc>
              </a:tr>
              <a:tr h="183059">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153" marR="9153" marT="9153" marB="0" anchor="b"/>
                </a:tc>
              </a:tr>
              <a:tr h="183059">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153" marR="9153" marT="9153" marB="0" anchor="b"/>
                </a:tc>
              </a:tr>
              <a:tr h="183059">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dirty="0">
                          <a:effectLst/>
                        </a:rPr>
                        <a:t>1</a:t>
                      </a:r>
                      <a:endParaRPr lang="en-GB" sz="1400" b="0" i="0" u="none" strike="noStrike" dirty="0">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400" u="none" strike="noStrike" dirty="0">
                          <a:effectLst/>
                        </a:rPr>
                        <a:t>1</a:t>
                      </a:r>
                      <a:endParaRPr lang="en-GB" sz="1400" b="0" i="0" u="none" strike="noStrike" dirty="0">
                        <a:solidFill>
                          <a:srgbClr val="000000"/>
                        </a:solidFill>
                        <a:effectLst/>
                        <a:latin typeface="Calibri" panose="020F0502020204030204" pitchFamily="34" charset="0"/>
                      </a:endParaRPr>
                    </a:p>
                  </a:txBody>
                  <a:tcPr marL="9153" marR="9153" marT="9153" marB="0" anchor="b"/>
                </a:tc>
              </a:tr>
            </a:tbl>
          </a:graphicData>
        </a:graphic>
      </p:graphicFrame>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273768888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2</a:t>
            </a:r>
            <a:endParaRPr lang="en-GB" dirty="0"/>
          </a:p>
        </p:txBody>
      </p:sp>
      <p:sp>
        <p:nvSpPr>
          <p:cNvPr id="3" name="Content Placeholder 2"/>
          <p:cNvSpPr>
            <a:spLocks noGrp="1"/>
          </p:cNvSpPr>
          <p:nvPr>
            <p:ph idx="1"/>
          </p:nvPr>
        </p:nvSpPr>
        <p:spPr/>
        <p:txBody>
          <a:bodyPr/>
          <a:lstStyle/>
          <a:p>
            <a:r>
              <a:rPr lang="en-GB" dirty="0"/>
              <a:t>Let’s assume </a:t>
            </a:r>
            <a:r>
              <a:rPr lang="en-GB" b="1" dirty="0"/>
              <a:t>a very simple microprocessor with just </a:t>
            </a:r>
            <a:r>
              <a:rPr lang="en-GB" b="1" dirty="0" smtClean="0"/>
              <a:t>16 </a:t>
            </a:r>
            <a:r>
              <a:rPr lang="en-GB" b="1" dirty="0"/>
              <a:t>address lines</a:t>
            </a:r>
            <a:r>
              <a:rPr lang="en-GB" dirty="0"/>
              <a:t> </a:t>
            </a:r>
            <a:r>
              <a:rPr lang="en-GB" dirty="0" smtClean="0"/>
              <a:t>(64KB memory)</a:t>
            </a:r>
          </a:p>
          <a:p>
            <a:r>
              <a:rPr lang="en-GB" dirty="0" smtClean="0"/>
              <a:t>Let’s assume we wish to implement </a:t>
            </a:r>
            <a:r>
              <a:rPr lang="en-GB" b="1" dirty="0" smtClean="0">
                <a:solidFill>
                  <a:srgbClr val="FF0000"/>
                </a:solidFill>
              </a:rPr>
              <a:t>ALL</a:t>
            </a:r>
            <a:r>
              <a:rPr lang="en-GB" b="1" dirty="0" smtClean="0"/>
              <a:t> </a:t>
            </a:r>
            <a:r>
              <a:rPr lang="en-GB" dirty="0" smtClean="0"/>
              <a:t>its memory space and we use 16Kx8 (8-bits) ROM memory chips</a:t>
            </a:r>
          </a:p>
          <a:p>
            <a:r>
              <a:rPr lang="en-GB" dirty="0" smtClean="0"/>
              <a:t>What </a:t>
            </a:r>
            <a:r>
              <a:rPr lang="en-GB" dirty="0"/>
              <a:t>does the memory layout and the address decoder truth table look like ?</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83003564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Answer</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graphicFrame>
        <p:nvGraphicFramePr>
          <p:cNvPr id="11" name="Content Placeholder 10"/>
          <p:cNvGraphicFramePr>
            <a:graphicFrameLocks noGrp="1"/>
          </p:cNvGraphicFramePr>
          <p:nvPr>
            <p:ph idx="1"/>
            <p:extLst>
              <p:ext uri="{D42A27DB-BD31-4B8C-83A1-F6EECF244321}">
                <p14:modId xmlns:p14="http://schemas.microsoft.com/office/powerpoint/2010/main" val="1247272288"/>
              </p:ext>
            </p:extLst>
          </p:nvPr>
        </p:nvGraphicFramePr>
        <p:xfrm>
          <a:off x="1141309" y="1052647"/>
          <a:ext cx="7062654" cy="2280285"/>
        </p:xfrm>
        <a:graphic>
          <a:graphicData uri="http://schemas.openxmlformats.org/drawingml/2006/table">
            <a:tbl>
              <a:tblPr>
                <a:tableStyleId>{5940675A-B579-460E-94D1-54222C63F5DA}</a:tableStyleId>
              </a:tblPr>
              <a:tblGrid>
                <a:gridCol w="609600"/>
                <a:gridCol w="609600"/>
                <a:gridCol w="609600"/>
                <a:gridCol w="609600"/>
                <a:gridCol w="609600"/>
                <a:gridCol w="609600"/>
                <a:gridCol w="609600"/>
                <a:gridCol w="609600"/>
                <a:gridCol w="609600"/>
                <a:gridCol w="609600"/>
                <a:gridCol w="966654"/>
              </a:tblGrid>
              <a:tr h="190500">
                <a:tc>
                  <a:txBody>
                    <a:bodyPr/>
                    <a:lstStyle/>
                    <a:p>
                      <a:pPr algn="ctr" fontAlgn="b"/>
                      <a:r>
                        <a:rPr lang="en-GB" sz="1600" u="none" strike="noStrike">
                          <a:effectLst/>
                        </a:rPr>
                        <a:t>A15</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A14</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A13</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A12</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A11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etc</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etc</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A2</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A1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A0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Address</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a:solidFill>
                            <a:srgbClr val="FF0000"/>
                          </a:solidFill>
                          <a:effectLst/>
                        </a:rPr>
                        <a:t>0</a:t>
                      </a:r>
                      <a:endParaRPr lang="en-GB" sz="1600" b="0" i="0" u="none" strike="noStrike">
                        <a:solidFill>
                          <a:srgbClr val="FF0000"/>
                        </a:solidFill>
                        <a:effectLst/>
                        <a:latin typeface="Calibri" panose="020F0502020204030204" pitchFamily="34" charset="0"/>
                      </a:endParaRPr>
                    </a:p>
                  </a:txBody>
                  <a:tcPr marL="9525" marR="9525" marT="9525" marB="0" anchor="b"/>
                </a:tc>
                <a:tc>
                  <a:txBody>
                    <a:bodyPr/>
                    <a:lstStyle/>
                    <a:p>
                      <a:pPr algn="ctr" fontAlgn="b"/>
                      <a:r>
                        <a:rPr lang="en-GB" sz="1600" u="none" strike="noStrike">
                          <a:solidFill>
                            <a:srgbClr val="FF0000"/>
                          </a:solidFill>
                          <a:effectLst/>
                        </a:rPr>
                        <a:t>0</a:t>
                      </a:r>
                      <a:endParaRPr lang="en-GB" sz="1600" b="0" i="0" u="none" strike="noStrike">
                        <a:solidFill>
                          <a:srgbClr val="FF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0000</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a:solidFill>
                            <a:srgbClr val="FF0000"/>
                          </a:solidFill>
                          <a:effectLst/>
                        </a:rPr>
                        <a:t>0</a:t>
                      </a:r>
                      <a:endParaRPr lang="en-GB" sz="1600" b="0" i="0" u="none" strike="noStrike">
                        <a:solidFill>
                          <a:srgbClr val="FF0000"/>
                        </a:solidFill>
                        <a:effectLst/>
                        <a:latin typeface="Calibri" panose="020F0502020204030204" pitchFamily="34" charset="0"/>
                      </a:endParaRPr>
                    </a:p>
                  </a:txBody>
                  <a:tcPr marL="9525" marR="9525" marT="9525" marB="0" anchor="b"/>
                </a:tc>
                <a:tc>
                  <a:txBody>
                    <a:bodyPr/>
                    <a:lstStyle/>
                    <a:p>
                      <a:pPr algn="ctr" fontAlgn="b"/>
                      <a:r>
                        <a:rPr lang="en-GB" sz="1600" u="none" strike="noStrike">
                          <a:solidFill>
                            <a:srgbClr val="FF0000"/>
                          </a:solidFill>
                          <a:effectLst/>
                        </a:rPr>
                        <a:t>0</a:t>
                      </a:r>
                      <a:endParaRPr lang="en-GB" sz="1600" b="0" i="0" u="none" strike="noStrike">
                        <a:solidFill>
                          <a:srgbClr val="FF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3FFF</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a:solidFill>
                            <a:srgbClr val="FF0000"/>
                          </a:solidFill>
                          <a:effectLst/>
                        </a:rPr>
                        <a:t>0</a:t>
                      </a:r>
                      <a:endParaRPr lang="en-GB" sz="1600" b="0" i="0" u="none" strike="noStrike">
                        <a:solidFill>
                          <a:srgbClr val="FF0000"/>
                        </a:solidFill>
                        <a:effectLst/>
                        <a:latin typeface="Calibri" panose="020F0502020204030204" pitchFamily="34" charset="0"/>
                      </a:endParaRPr>
                    </a:p>
                  </a:txBody>
                  <a:tcPr marL="9525" marR="9525" marT="9525" marB="0" anchor="b"/>
                </a:tc>
                <a:tc>
                  <a:txBody>
                    <a:bodyPr/>
                    <a:lstStyle/>
                    <a:p>
                      <a:pPr algn="ctr" fontAlgn="b"/>
                      <a:r>
                        <a:rPr lang="en-GB" sz="1600" u="none" strike="noStrike">
                          <a:solidFill>
                            <a:srgbClr val="FF0000"/>
                          </a:solidFill>
                          <a:effectLst/>
                        </a:rPr>
                        <a:t>1</a:t>
                      </a:r>
                      <a:endParaRPr lang="en-GB" sz="1600" b="0" i="0" u="none" strike="noStrike">
                        <a:solidFill>
                          <a:srgbClr val="FF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4000</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a:solidFill>
                            <a:srgbClr val="FF0000"/>
                          </a:solidFill>
                          <a:effectLst/>
                        </a:rPr>
                        <a:t>0</a:t>
                      </a:r>
                      <a:endParaRPr lang="en-GB" sz="1600" b="0" i="0" u="none" strike="noStrike">
                        <a:solidFill>
                          <a:srgbClr val="FF0000"/>
                        </a:solidFill>
                        <a:effectLst/>
                        <a:latin typeface="Calibri" panose="020F0502020204030204" pitchFamily="34" charset="0"/>
                      </a:endParaRPr>
                    </a:p>
                  </a:txBody>
                  <a:tcPr marL="9525" marR="9525" marT="9525" marB="0" anchor="b"/>
                </a:tc>
                <a:tc>
                  <a:txBody>
                    <a:bodyPr/>
                    <a:lstStyle/>
                    <a:p>
                      <a:pPr algn="ctr" fontAlgn="b"/>
                      <a:r>
                        <a:rPr lang="en-GB" sz="1600" u="none" strike="noStrike">
                          <a:solidFill>
                            <a:srgbClr val="FF0000"/>
                          </a:solidFill>
                          <a:effectLst/>
                        </a:rPr>
                        <a:t>1</a:t>
                      </a:r>
                      <a:endParaRPr lang="en-GB" sz="1600" b="0" i="0" u="none" strike="noStrike">
                        <a:solidFill>
                          <a:srgbClr val="FF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7FFF</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a:solidFill>
                            <a:srgbClr val="FF0000"/>
                          </a:solidFill>
                          <a:effectLst/>
                        </a:rPr>
                        <a:t>1</a:t>
                      </a:r>
                      <a:endParaRPr lang="en-GB" sz="1600" b="0" i="0" u="none" strike="noStrike">
                        <a:solidFill>
                          <a:srgbClr val="FF0000"/>
                        </a:solidFill>
                        <a:effectLst/>
                        <a:latin typeface="Calibri" panose="020F0502020204030204" pitchFamily="34" charset="0"/>
                      </a:endParaRPr>
                    </a:p>
                  </a:txBody>
                  <a:tcPr marL="9525" marR="9525" marT="9525" marB="0" anchor="b"/>
                </a:tc>
                <a:tc>
                  <a:txBody>
                    <a:bodyPr/>
                    <a:lstStyle/>
                    <a:p>
                      <a:pPr algn="ctr" fontAlgn="b"/>
                      <a:r>
                        <a:rPr lang="en-GB" sz="1600" u="none" strike="noStrike">
                          <a:solidFill>
                            <a:srgbClr val="FF0000"/>
                          </a:solidFill>
                          <a:effectLst/>
                        </a:rPr>
                        <a:t>0</a:t>
                      </a:r>
                      <a:endParaRPr lang="en-GB" sz="1600" b="0" i="0" u="none" strike="noStrike">
                        <a:solidFill>
                          <a:srgbClr val="FF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8000</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a:solidFill>
                            <a:srgbClr val="FF0000"/>
                          </a:solidFill>
                          <a:effectLst/>
                        </a:rPr>
                        <a:t>1</a:t>
                      </a:r>
                      <a:endParaRPr lang="en-GB" sz="1600" b="0" i="0" u="none" strike="noStrike">
                        <a:solidFill>
                          <a:srgbClr val="FF0000"/>
                        </a:solidFill>
                        <a:effectLst/>
                        <a:latin typeface="Calibri" panose="020F0502020204030204" pitchFamily="34" charset="0"/>
                      </a:endParaRPr>
                    </a:p>
                  </a:txBody>
                  <a:tcPr marL="9525" marR="9525" marT="9525" marB="0" anchor="b"/>
                </a:tc>
                <a:tc>
                  <a:txBody>
                    <a:bodyPr/>
                    <a:lstStyle/>
                    <a:p>
                      <a:pPr algn="ctr" fontAlgn="b"/>
                      <a:r>
                        <a:rPr lang="en-GB" sz="1600" u="none" strike="noStrike">
                          <a:solidFill>
                            <a:srgbClr val="FF0000"/>
                          </a:solidFill>
                          <a:effectLst/>
                        </a:rPr>
                        <a:t>0</a:t>
                      </a:r>
                      <a:endParaRPr lang="en-GB" sz="1600" b="0" i="0" u="none" strike="noStrike">
                        <a:solidFill>
                          <a:srgbClr val="FF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BFFF</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a:solidFill>
                            <a:srgbClr val="FF0000"/>
                          </a:solidFill>
                          <a:effectLst/>
                        </a:rPr>
                        <a:t>1</a:t>
                      </a:r>
                      <a:endParaRPr lang="en-GB" sz="1600" b="0" i="0" u="none" strike="noStrike">
                        <a:solidFill>
                          <a:srgbClr val="FF0000"/>
                        </a:solidFill>
                        <a:effectLst/>
                        <a:latin typeface="Calibri" panose="020F0502020204030204" pitchFamily="34" charset="0"/>
                      </a:endParaRPr>
                    </a:p>
                  </a:txBody>
                  <a:tcPr marL="9525" marR="9525" marT="9525" marB="0" anchor="b"/>
                </a:tc>
                <a:tc>
                  <a:txBody>
                    <a:bodyPr/>
                    <a:lstStyle/>
                    <a:p>
                      <a:pPr algn="ctr" fontAlgn="b"/>
                      <a:r>
                        <a:rPr lang="en-GB" sz="1600" u="none" strike="noStrike">
                          <a:solidFill>
                            <a:srgbClr val="FF0000"/>
                          </a:solidFill>
                          <a:effectLst/>
                        </a:rPr>
                        <a:t>1</a:t>
                      </a:r>
                      <a:endParaRPr lang="en-GB" sz="1600" b="0" i="0" u="none" strike="noStrike">
                        <a:solidFill>
                          <a:srgbClr val="FF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C000</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a:solidFill>
                            <a:srgbClr val="FF0000"/>
                          </a:solidFill>
                          <a:effectLst/>
                        </a:rPr>
                        <a:t>1</a:t>
                      </a:r>
                      <a:endParaRPr lang="en-GB" sz="1600" b="0" i="0" u="none" strike="noStrike">
                        <a:solidFill>
                          <a:srgbClr val="FF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a:solidFill>
                            <a:srgbClr val="FF0000"/>
                          </a:solidFill>
                          <a:effectLst/>
                        </a:rPr>
                        <a:t>1</a:t>
                      </a:r>
                      <a:endParaRPr lang="en-GB" sz="1600" b="0" i="0" u="none" strike="noStrike" dirty="0">
                        <a:solidFill>
                          <a:srgbClr val="FF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a:effectLst/>
                        </a:rPr>
                        <a:t>FFFF</a:t>
                      </a:r>
                      <a:endParaRPr lang="en-GB" sz="1600" b="0" i="0" u="none" strike="noStrike" dirty="0">
                        <a:solidFill>
                          <a:srgbClr val="000000"/>
                        </a:solidFill>
                        <a:effectLst/>
                        <a:latin typeface="Calibri" panose="020F0502020204030204" pitchFamily="34" charset="0"/>
                      </a:endParaRPr>
                    </a:p>
                  </a:txBody>
                  <a:tcPr marL="9525" marR="9525" marT="9525" marB="0" anchor="b"/>
                </a:tc>
              </a:tr>
            </a:tbl>
          </a:graphicData>
        </a:graphic>
      </p:graphicFrame>
      <p:graphicFrame>
        <p:nvGraphicFramePr>
          <p:cNvPr id="12" name="Table 11"/>
          <p:cNvGraphicFramePr>
            <a:graphicFrameLocks noGrp="1"/>
          </p:cNvGraphicFramePr>
          <p:nvPr>
            <p:extLst>
              <p:ext uri="{D42A27DB-BD31-4B8C-83A1-F6EECF244321}">
                <p14:modId xmlns:p14="http://schemas.microsoft.com/office/powerpoint/2010/main" val="204682983"/>
              </p:ext>
            </p:extLst>
          </p:nvPr>
        </p:nvGraphicFramePr>
        <p:xfrm>
          <a:off x="1096710" y="3798784"/>
          <a:ext cx="4267200" cy="1266825"/>
        </p:xfrm>
        <a:graphic>
          <a:graphicData uri="http://schemas.openxmlformats.org/drawingml/2006/table">
            <a:tbl>
              <a:tblPr>
                <a:tableStyleId>{5940675A-B579-460E-94D1-54222C63F5DA}</a:tableStyleId>
              </a:tblPr>
              <a:tblGrid>
                <a:gridCol w="609600"/>
                <a:gridCol w="609600"/>
                <a:gridCol w="609600"/>
                <a:gridCol w="609600"/>
                <a:gridCol w="609600"/>
                <a:gridCol w="609600"/>
                <a:gridCol w="609600"/>
              </a:tblGrid>
              <a:tr h="190500">
                <a:tc>
                  <a:txBody>
                    <a:bodyPr/>
                    <a:lstStyle/>
                    <a:p>
                      <a:pPr algn="ctr" fontAlgn="b"/>
                      <a:r>
                        <a:rPr lang="en-GB" sz="1600" u="none" strike="noStrike">
                          <a:effectLst/>
                        </a:rPr>
                        <a:t>A15</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A14</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READ</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CS0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CS1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CS2</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CS3</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a:effectLst/>
                        </a:rPr>
                        <a:t>1</a:t>
                      </a:r>
                      <a:endParaRPr lang="en-GB" sz="1600" b="0" i="0" u="none" strike="noStrike" dirty="0">
                        <a:solidFill>
                          <a:srgbClr val="000000"/>
                        </a:solidFill>
                        <a:effectLst/>
                        <a:latin typeface="Calibri" panose="020F0502020204030204" pitchFamily="34" charset="0"/>
                      </a:endParaRPr>
                    </a:p>
                  </a:txBody>
                  <a:tcPr marL="9525" marR="9525" marT="9525" marB="0" anchor="b"/>
                </a:tc>
              </a:tr>
            </a:tbl>
          </a:graphicData>
        </a:graphic>
      </p:graphicFrame>
    </p:spTree>
    <p:extLst>
      <p:ext uri="{BB962C8B-B14F-4D97-AF65-F5344CB8AC3E}">
        <p14:creationId xmlns:p14="http://schemas.microsoft.com/office/powerpoint/2010/main" val="281751029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Address Decoding Strategies</a:t>
            </a:r>
            <a:endParaRPr lang="en-GB" dirty="0"/>
          </a:p>
        </p:txBody>
      </p:sp>
      <p:sp>
        <p:nvSpPr>
          <p:cNvPr id="3" name="Content Placeholder 2"/>
          <p:cNvSpPr>
            <a:spLocks noGrp="1"/>
          </p:cNvSpPr>
          <p:nvPr>
            <p:ph idx="1"/>
          </p:nvPr>
        </p:nvSpPr>
        <p:spPr>
          <a:xfrm>
            <a:off x="1047750" y="1103870"/>
            <a:ext cx="7029450" cy="4734955"/>
          </a:xfrm>
        </p:spPr>
        <p:txBody>
          <a:bodyPr/>
          <a:lstStyle/>
          <a:p>
            <a:r>
              <a:rPr lang="en-GB" dirty="0"/>
              <a:t>If only a portion of the addressable space is going to be implemented there are </a:t>
            </a:r>
            <a:r>
              <a:rPr lang="en-GB" dirty="0" smtClean="0"/>
              <a:t>two </a:t>
            </a:r>
            <a:r>
              <a:rPr lang="en-GB" dirty="0"/>
              <a:t>basic address decoding </a:t>
            </a:r>
            <a:r>
              <a:rPr lang="en-GB" dirty="0" smtClean="0"/>
              <a:t>strategies</a:t>
            </a:r>
          </a:p>
          <a:p>
            <a:r>
              <a:rPr lang="en-GB" dirty="0" smtClean="0"/>
              <a:t>Physical memory must be placed starting at address 0000</a:t>
            </a:r>
            <a:r>
              <a:rPr lang="en-GB" baseline="-25000" dirty="0" smtClean="0"/>
              <a:t>16</a:t>
            </a:r>
          </a:p>
          <a:p>
            <a:pPr marL="0" indent="0">
              <a:buNone/>
            </a:pPr>
            <a:r>
              <a:rPr lang="en-GB" b="1" u="sng" dirty="0" smtClean="0"/>
              <a:t>Full </a:t>
            </a:r>
            <a:r>
              <a:rPr lang="en-GB" b="1" u="sng" dirty="0"/>
              <a:t>address decoding</a:t>
            </a:r>
          </a:p>
          <a:p>
            <a:pPr lvl="1"/>
            <a:r>
              <a:rPr lang="en-GB" dirty="0" smtClean="0"/>
              <a:t>All </a:t>
            </a:r>
            <a:r>
              <a:rPr lang="en-GB" dirty="0"/>
              <a:t>the address lines are used to specify a memory </a:t>
            </a:r>
            <a:r>
              <a:rPr lang="en-GB" dirty="0" smtClean="0"/>
              <a:t>location</a:t>
            </a:r>
          </a:p>
          <a:p>
            <a:pPr lvl="1"/>
            <a:r>
              <a:rPr lang="en-GB" dirty="0" smtClean="0"/>
              <a:t>Each </a:t>
            </a:r>
            <a:r>
              <a:rPr lang="en-GB" dirty="0"/>
              <a:t>physical memory location is identified by a unique </a:t>
            </a:r>
            <a:r>
              <a:rPr lang="en-GB" dirty="0" smtClean="0"/>
              <a:t>address</a:t>
            </a:r>
            <a:endParaRPr lang="en-GB" dirty="0"/>
          </a:p>
          <a:p>
            <a:pPr marL="0" indent="0">
              <a:buNone/>
            </a:pPr>
            <a:r>
              <a:rPr lang="en-GB" b="1" u="sng" dirty="0"/>
              <a:t>Partial address decoding</a:t>
            </a:r>
          </a:p>
          <a:p>
            <a:pPr lvl="1"/>
            <a:r>
              <a:rPr lang="en-GB" dirty="0" smtClean="0"/>
              <a:t>Since </a:t>
            </a:r>
            <a:r>
              <a:rPr lang="en-GB" dirty="0"/>
              <a:t>not all the address space is implemented, only a subset of the address lines are needed to </a:t>
            </a:r>
            <a:r>
              <a:rPr lang="en-GB" dirty="0" smtClean="0"/>
              <a:t>point </a:t>
            </a:r>
            <a:r>
              <a:rPr lang="en-GB" dirty="0"/>
              <a:t>to the physical memory </a:t>
            </a:r>
            <a:r>
              <a:rPr lang="en-GB" dirty="0" smtClean="0"/>
              <a:t>locations</a:t>
            </a:r>
          </a:p>
          <a:p>
            <a:pPr lvl="1"/>
            <a:r>
              <a:rPr lang="en-GB" dirty="0"/>
              <a:t>Each physical memory location is identified by several possible addresses (using all combinations of </a:t>
            </a:r>
            <a:r>
              <a:rPr lang="en-GB" dirty="0" smtClean="0"/>
              <a:t>the </a:t>
            </a:r>
            <a:r>
              <a:rPr lang="en-GB" dirty="0"/>
              <a:t>address lines that were not used</a:t>
            </a:r>
            <a:r>
              <a:rPr lang="en-GB" dirty="0" smtClean="0"/>
              <a:t>) SEE Mirrored Memory Notes</a:t>
            </a:r>
            <a:endParaRPr lang="en-GB" dirty="0"/>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297217918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Full Address Decoding</a:t>
            </a:r>
            <a:endParaRPr lang="en-GB" dirty="0"/>
          </a:p>
        </p:txBody>
      </p:sp>
      <p:sp>
        <p:nvSpPr>
          <p:cNvPr id="3" name="Content Placeholder 2"/>
          <p:cNvSpPr>
            <a:spLocks noGrp="1"/>
          </p:cNvSpPr>
          <p:nvPr>
            <p:ph idx="1"/>
          </p:nvPr>
        </p:nvSpPr>
        <p:spPr>
          <a:xfrm>
            <a:off x="1047750" y="930876"/>
            <a:ext cx="7029450" cy="4907949"/>
          </a:xfrm>
        </p:spPr>
        <p:txBody>
          <a:bodyPr/>
          <a:lstStyle/>
          <a:p>
            <a:r>
              <a:rPr lang="en-GB" dirty="0" smtClean="0"/>
              <a:t>Assume </a:t>
            </a:r>
            <a:r>
              <a:rPr lang="en-GB" b="1" dirty="0"/>
              <a:t>a very simple microprocessor with just 10 address lines</a:t>
            </a:r>
            <a:r>
              <a:rPr lang="en-GB" dirty="0"/>
              <a:t> (1KB memory</a:t>
            </a:r>
            <a:r>
              <a:rPr lang="en-GB" dirty="0" smtClean="0"/>
              <a:t>) and that we </a:t>
            </a:r>
            <a:r>
              <a:rPr lang="en-GB" dirty="0"/>
              <a:t>wish to implement </a:t>
            </a:r>
            <a:r>
              <a:rPr lang="en-GB" dirty="0" smtClean="0"/>
              <a:t>512K of </a:t>
            </a:r>
            <a:r>
              <a:rPr lang="en-GB" dirty="0"/>
              <a:t>its memory space </a:t>
            </a:r>
            <a:r>
              <a:rPr lang="en-GB" dirty="0" smtClean="0"/>
              <a:t>using128x8 </a:t>
            </a:r>
            <a:r>
              <a:rPr lang="en-GB" dirty="0"/>
              <a:t>(8-bits) ROM memory </a:t>
            </a:r>
            <a:r>
              <a:rPr lang="en-GB" dirty="0" smtClean="0"/>
              <a:t>chips</a:t>
            </a:r>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graphicFrame>
        <p:nvGraphicFramePr>
          <p:cNvPr id="5" name="Table 4"/>
          <p:cNvGraphicFramePr>
            <a:graphicFrameLocks noGrp="1"/>
          </p:cNvGraphicFramePr>
          <p:nvPr>
            <p:extLst>
              <p:ext uri="{D42A27DB-BD31-4B8C-83A1-F6EECF244321}">
                <p14:modId xmlns:p14="http://schemas.microsoft.com/office/powerpoint/2010/main" val="1808762305"/>
              </p:ext>
            </p:extLst>
          </p:nvPr>
        </p:nvGraphicFramePr>
        <p:xfrm>
          <a:off x="1128587" y="3019166"/>
          <a:ext cx="6960973" cy="2887980"/>
        </p:xfrm>
        <a:graphic>
          <a:graphicData uri="http://schemas.openxmlformats.org/drawingml/2006/table">
            <a:tbl>
              <a:tblPr>
                <a:tableStyleId>{5940675A-B579-460E-94D1-54222C63F5DA}</a:tableStyleId>
              </a:tblPr>
              <a:tblGrid>
                <a:gridCol w="609600"/>
                <a:gridCol w="609600"/>
                <a:gridCol w="609600"/>
                <a:gridCol w="609600"/>
                <a:gridCol w="609600"/>
                <a:gridCol w="609600"/>
                <a:gridCol w="609600"/>
                <a:gridCol w="609600"/>
                <a:gridCol w="609600"/>
                <a:gridCol w="609600"/>
                <a:gridCol w="864973"/>
              </a:tblGrid>
              <a:tr h="190500">
                <a:tc>
                  <a:txBody>
                    <a:bodyPr/>
                    <a:lstStyle/>
                    <a:p>
                      <a:pPr algn="ctr" fontAlgn="b"/>
                      <a:r>
                        <a:rPr lang="en-GB" sz="1400" u="none" strike="noStrike" dirty="0">
                          <a:effectLst/>
                        </a:rPr>
                        <a:t>A9</a:t>
                      </a:r>
                      <a:endParaRPr lang="en-GB" sz="14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A8</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A7</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A6</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A5</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A4</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A3</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A2</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A1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A0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dirty="0" smtClean="0">
                          <a:effectLst/>
                        </a:rPr>
                        <a:t>Address Range</a:t>
                      </a:r>
                      <a:endParaRPr lang="en-GB" sz="1400" b="0" i="0" u="none" strike="noStrike" dirty="0">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400" u="none" strike="noStrike" dirty="0" smtClean="0">
                          <a:effectLst/>
                        </a:rPr>
                        <a:t>0</a:t>
                      </a:r>
                      <a:endParaRPr lang="en-GB" sz="14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000</a:t>
                      </a:r>
                      <a:endParaRPr lang="en-GB" sz="14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400" u="none" strike="noStrike" dirty="0" smtClean="0">
                          <a:effectLst/>
                        </a:rPr>
                        <a:t>0</a:t>
                      </a:r>
                      <a:endParaRPr lang="en-GB" sz="14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07F</a:t>
                      </a:r>
                      <a:endParaRPr lang="en-GB" sz="1400" b="0" i="0" u="none" strike="noStrike">
                        <a:solidFill>
                          <a:srgbClr val="000000"/>
                        </a:solidFill>
                        <a:effectLst/>
                        <a:latin typeface="Calibri" panose="020F0502020204030204" pitchFamily="34" charset="0"/>
                      </a:endParaRPr>
                    </a:p>
                  </a:txBody>
                  <a:tcPr marL="9525" marR="9525" marT="9525" marB="0" anchor="b"/>
                </a:tc>
              </a:tr>
              <a:tr h="190500">
                <a:tc gridSpan="1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400" u="none" strike="noStrike" dirty="0" smtClean="0">
                          <a:effectLst/>
                        </a:rPr>
                        <a:t>0</a:t>
                      </a:r>
                      <a:endParaRPr lang="en-GB" sz="14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080</a:t>
                      </a:r>
                      <a:endParaRPr lang="en-GB" sz="14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400" u="none" strike="noStrike" dirty="0" smtClean="0">
                          <a:effectLst/>
                        </a:rPr>
                        <a:t>0</a:t>
                      </a:r>
                      <a:endParaRPr lang="en-GB" sz="14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0FF</a:t>
                      </a:r>
                      <a:endParaRPr lang="en-GB" sz="1400" b="0" i="0" u="none" strike="noStrike">
                        <a:solidFill>
                          <a:srgbClr val="000000"/>
                        </a:solidFill>
                        <a:effectLst/>
                        <a:latin typeface="Calibri" panose="020F0502020204030204" pitchFamily="34" charset="0"/>
                      </a:endParaRPr>
                    </a:p>
                  </a:txBody>
                  <a:tcPr marL="9525" marR="9525" marT="9525" marB="0" anchor="b"/>
                </a:tc>
              </a:tr>
              <a:tr h="190500">
                <a:tc gridSpan="1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400" u="none" strike="noStrike" dirty="0" smtClean="0">
                          <a:effectLst/>
                        </a:rPr>
                        <a:t>0</a:t>
                      </a:r>
                      <a:endParaRPr lang="en-GB" sz="14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100</a:t>
                      </a:r>
                      <a:endParaRPr lang="en-GB" sz="14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400" u="none" strike="noStrike" dirty="0" smtClean="0">
                          <a:effectLst/>
                        </a:rPr>
                        <a:t>0</a:t>
                      </a:r>
                      <a:endParaRPr lang="en-GB" sz="14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17F</a:t>
                      </a:r>
                      <a:endParaRPr lang="en-GB" sz="1400" b="0" i="0" u="none" strike="noStrike">
                        <a:solidFill>
                          <a:srgbClr val="000000"/>
                        </a:solidFill>
                        <a:effectLst/>
                        <a:latin typeface="Calibri" panose="020F0502020204030204" pitchFamily="34" charset="0"/>
                      </a:endParaRPr>
                    </a:p>
                  </a:txBody>
                  <a:tcPr marL="9525" marR="9525" marT="9525" marB="0" anchor="b"/>
                </a:tc>
              </a:tr>
              <a:tr h="190500">
                <a:tc gridSpan="1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400" u="none" strike="noStrike" dirty="0" smtClean="0">
                          <a:effectLst/>
                        </a:rPr>
                        <a:t>0</a:t>
                      </a:r>
                      <a:endParaRPr lang="en-GB" sz="14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dirty="0" smtClean="0">
                          <a:effectLst/>
                        </a:rPr>
                        <a:t>180</a:t>
                      </a:r>
                      <a:endParaRPr lang="en-GB" sz="1400" b="0" i="0" u="none" strike="noStrike" dirty="0">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400" u="none" strike="noStrike" dirty="0" smtClean="0">
                          <a:effectLst/>
                        </a:rPr>
                        <a:t>0</a:t>
                      </a:r>
                      <a:endParaRPr lang="en-GB" sz="14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dirty="0">
                          <a:effectLst/>
                        </a:rPr>
                        <a:t>1FF</a:t>
                      </a:r>
                      <a:endParaRPr lang="en-GB" sz="1400" b="0" i="0" u="none" strike="noStrike" dirty="0">
                        <a:solidFill>
                          <a:srgbClr val="000000"/>
                        </a:solidFill>
                        <a:effectLst/>
                        <a:latin typeface="Calibri" panose="020F0502020204030204" pitchFamily="34" charset="0"/>
                      </a:endParaRPr>
                    </a:p>
                  </a:txBody>
                  <a:tcPr marL="9525" marR="9525" marT="9525" marB="0" anchor="b"/>
                </a:tc>
              </a:tr>
            </a:tbl>
          </a:graphicData>
        </a:graphic>
      </p:graphicFrame>
      <p:cxnSp>
        <p:nvCxnSpPr>
          <p:cNvPr id="6" name="Straight Arrow Connector 5"/>
          <p:cNvCxnSpPr/>
          <p:nvPr/>
        </p:nvCxnSpPr>
        <p:spPr bwMode="auto">
          <a:xfrm>
            <a:off x="1103874" y="2949144"/>
            <a:ext cx="1820562" cy="0"/>
          </a:xfrm>
          <a:prstGeom prst="straightConnector1">
            <a:avLst/>
          </a:prstGeom>
          <a:solidFill>
            <a:schemeClr val="accent1"/>
          </a:solidFill>
          <a:ln w="28575" cap="flat" cmpd="sng" algn="ctr">
            <a:solidFill>
              <a:schemeClr val="tx1"/>
            </a:solidFill>
            <a:prstDash val="solid"/>
            <a:round/>
            <a:headEnd type="triangl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7" name="Straight Arrow Connector 6"/>
          <p:cNvCxnSpPr/>
          <p:nvPr/>
        </p:nvCxnSpPr>
        <p:spPr bwMode="auto">
          <a:xfrm>
            <a:off x="2924436" y="2953263"/>
            <a:ext cx="4324865" cy="0"/>
          </a:xfrm>
          <a:prstGeom prst="straightConnector1">
            <a:avLst/>
          </a:prstGeom>
          <a:solidFill>
            <a:schemeClr val="accent1"/>
          </a:solidFill>
          <a:ln w="28575" cap="flat" cmpd="sng" algn="ctr">
            <a:solidFill>
              <a:schemeClr val="tx1"/>
            </a:solidFill>
            <a:prstDash val="solid"/>
            <a:round/>
            <a:headEnd type="triangl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8" name="TextBox 7"/>
          <p:cNvSpPr txBox="1"/>
          <p:nvPr/>
        </p:nvSpPr>
        <p:spPr>
          <a:xfrm>
            <a:off x="1867297" y="2535575"/>
            <a:ext cx="351378" cy="369332"/>
          </a:xfrm>
          <a:prstGeom prst="rect">
            <a:avLst/>
          </a:prstGeom>
          <a:noFill/>
        </p:spPr>
        <p:txBody>
          <a:bodyPr wrap="none" rtlCol="0">
            <a:spAutoFit/>
          </a:bodyPr>
          <a:lstStyle/>
          <a:p>
            <a:r>
              <a:rPr lang="en-GB" dirty="0" smtClean="0"/>
              <a:t>N</a:t>
            </a:r>
            <a:endParaRPr lang="en-GB" dirty="0"/>
          </a:p>
        </p:txBody>
      </p:sp>
      <p:sp>
        <p:nvSpPr>
          <p:cNvPr id="9" name="TextBox 8"/>
          <p:cNvSpPr txBox="1"/>
          <p:nvPr/>
        </p:nvSpPr>
        <p:spPr>
          <a:xfrm>
            <a:off x="4526438" y="2514467"/>
            <a:ext cx="377026" cy="369332"/>
          </a:xfrm>
          <a:prstGeom prst="rect">
            <a:avLst/>
          </a:prstGeom>
          <a:noFill/>
        </p:spPr>
        <p:txBody>
          <a:bodyPr wrap="none" rtlCol="0">
            <a:spAutoFit/>
          </a:bodyPr>
          <a:lstStyle/>
          <a:p>
            <a:r>
              <a:rPr lang="en-GB" dirty="0"/>
              <a:t>M</a:t>
            </a:r>
          </a:p>
        </p:txBody>
      </p:sp>
    </p:spTree>
    <p:extLst>
      <p:ext uri="{BB962C8B-B14F-4D97-AF65-F5344CB8AC3E}">
        <p14:creationId xmlns:p14="http://schemas.microsoft.com/office/powerpoint/2010/main" val="27421344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Chip Select Logic</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
        <p:nvSpPr>
          <p:cNvPr id="6" name="TextBox 5"/>
          <p:cNvSpPr txBox="1"/>
          <p:nvPr/>
        </p:nvSpPr>
        <p:spPr>
          <a:xfrm>
            <a:off x="6458466" y="5198076"/>
            <a:ext cx="2150076" cy="369332"/>
          </a:xfrm>
          <a:prstGeom prst="rect">
            <a:avLst/>
          </a:prstGeom>
          <a:noFill/>
        </p:spPr>
        <p:txBody>
          <a:bodyPr wrap="square" rtlCol="0">
            <a:spAutoFit/>
          </a:bodyPr>
          <a:lstStyle/>
          <a:p>
            <a:r>
              <a:rPr lang="en-GB" dirty="0" smtClean="0"/>
              <a:t>4 x 128K = 512K</a:t>
            </a:r>
            <a:endParaRPr lang="en-GB" dirty="0"/>
          </a:p>
        </p:txBody>
      </p:sp>
      <p:pic>
        <p:nvPicPr>
          <p:cNvPr id="7" name="Picture 6"/>
          <p:cNvPicPr>
            <a:picLocks noChangeAspect="1"/>
          </p:cNvPicPr>
          <p:nvPr/>
        </p:nvPicPr>
        <p:blipFill>
          <a:blip r:embed="rId2"/>
          <a:stretch>
            <a:fillRect/>
          </a:stretch>
        </p:blipFill>
        <p:spPr>
          <a:xfrm>
            <a:off x="1430973" y="925039"/>
            <a:ext cx="6156075" cy="5741389"/>
          </a:xfrm>
          <a:prstGeom prst="rect">
            <a:avLst/>
          </a:prstGeom>
        </p:spPr>
      </p:pic>
    </p:spTree>
    <p:extLst>
      <p:ext uri="{BB962C8B-B14F-4D97-AF65-F5344CB8AC3E}">
        <p14:creationId xmlns:p14="http://schemas.microsoft.com/office/powerpoint/2010/main" val="97475225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Partial Address Decoding</a:t>
            </a:r>
            <a:endParaRPr lang="en-GB" dirty="0"/>
          </a:p>
        </p:txBody>
      </p:sp>
      <p:sp>
        <p:nvSpPr>
          <p:cNvPr id="3" name="Content Placeholder 2"/>
          <p:cNvSpPr>
            <a:spLocks noGrp="1"/>
          </p:cNvSpPr>
          <p:nvPr>
            <p:ph idx="1"/>
          </p:nvPr>
        </p:nvSpPr>
        <p:spPr>
          <a:xfrm>
            <a:off x="1047750" y="844550"/>
            <a:ext cx="7029450" cy="4994275"/>
          </a:xfrm>
        </p:spPr>
        <p:txBody>
          <a:bodyPr/>
          <a:lstStyle/>
          <a:p>
            <a:r>
              <a:rPr lang="en-GB" dirty="0" smtClean="0"/>
              <a:t>As before, assume </a:t>
            </a:r>
            <a:r>
              <a:rPr lang="en-GB" b="1" dirty="0"/>
              <a:t>a very simple microprocessor with just 10 address lines</a:t>
            </a:r>
            <a:r>
              <a:rPr lang="en-GB" dirty="0"/>
              <a:t> (1KB memory) and that we wish to implement 512K of its memory space using128x8 (8-bits) ROM memory </a:t>
            </a:r>
            <a:r>
              <a:rPr lang="en-GB" dirty="0" smtClean="0"/>
              <a:t>chips i.e. half the memory address space</a:t>
            </a:r>
            <a:endParaRPr lang="en-GB" dirty="0" smtClean="0"/>
          </a:p>
          <a:p>
            <a:r>
              <a:rPr lang="en-GB" dirty="0" smtClean="0"/>
              <a:t>Ignore unrequired top address lines e.g. A9</a:t>
            </a:r>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graphicFrame>
        <p:nvGraphicFramePr>
          <p:cNvPr id="5" name="Table 4"/>
          <p:cNvGraphicFramePr>
            <a:graphicFrameLocks noGrp="1"/>
          </p:cNvGraphicFramePr>
          <p:nvPr>
            <p:extLst>
              <p:ext uri="{D42A27DB-BD31-4B8C-83A1-F6EECF244321}">
                <p14:modId xmlns:p14="http://schemas.microsoft.com/office/powerpoint/2010/main" val="4252390940"/>
              </p:ext>
            </p:extLst>
          </p:nvPr>
        </p:nvGraphicFramePr>
        <p:xfrm>
          <a:off x="1367484" y="3035639"/>
          <a:ext cx="7224581" cy="2887980"/>
        </p:xfrm>
        <a:graphic>
          <a:graphicData uri="http://schemas.openxmlformats.org/drawingml/2006/table">
            <a:tbl>
              <a:tblPr>
                <a:tableStyleId>{5940675A-B579-460E-94D1-54222C63F5DA}</a:tableStyleId>
              </a:tblPr>
              <a:tblGrid>
                <a:gridCol w="609600"/>
                <a:gridCol w="609600"/>
                <a:gridCol w="609600"/>
                <a:gridCol w="609600"/>
                <a:gridCol w="609600"/>
                <a:gridCol w="609600"/>
                <a:gridCol w="609600"/>
                <a:gridCol w="609600"/>
                <a:gridCol w="609600"/>
                <a:gridCol w="609600"/>
                <a:gridCol w="1128581"/>
              </a:tblGrid>
              <a:tr h="190500">
                <a:tc>
                  <a:txBody>
                    <a:bodyPr/>
                    <a:lstStyle/>
                    <a:p>
                      <a:pPr algn="ctr" fontAlgn="b"/>
                      <a:r>
                        <a:rPr lang="en-GB" sz="1400" u="none" strike="noStrike" dirty="0">
                          <a:effectLst/>
                        </a:rPr>
                        <a:t>A9</a:t>
                      </a:r>
                      <a:endParaRPr lang="en-GB" sz="14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A8</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A7</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A6</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A5</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A4</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A3</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A2</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A1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A0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dirty="0" smtClean="0">
                          <a:effectLst/>
                        </a:rPr>
                        <a:t>Address Range</a:t>
                      </a:r>
                      <a:endParaRPr lang="en-GB" sz="1400" b="0" i="0" u="none" strike="noStrike" dirty="0">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400" u="none" strike="noStrike" dirty="0" smtClean="0">
                          <a:solidFill>
                            <a:srgbClr val="FF0000"/>
                          </a:solidFill>
                          <a:effectLst/>
                        </a:rPr>
                        <a:t>X</a:t>
                      </a:r>
                      <a:endParaRPr lang="en-GB" sz="1400" b="0" i="0" u="none" strike="noStrike" dirty="0">
                        <a:solidFill>
                          <a:srgbClr val="FF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dirty="0" smtClean="0">
                          <a:effectLst/>
                        </a:rPr>
                        <a:t>000/200</a:t>
                      </a:r>
                      <a:endParaRPr lang="en-GB" sz="1400" b="0" i="0" u="none" strike="noStrike" dirty="0">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400" u="none" strike="noStrike" dirty="0" smtClean="0">
                          <a:solidFill>
                            <a:srgbClr val="FF0000"/>
                          </a:solidFill>
                          <a:effectLst/>
                        </a:rPr>
                        <a:t>X</a:t>
                      </a:r>
                      <a:endParaRPr lang="en-GB" sz="1400" b="0" i="0" u="none" strike="noStrike" dirty="0">
                        <a:solidFill>
                          <a:srgbClr val="FF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dirty="0" smtClean="0">
                          <a:effectLst/>
                        </a:rPr>
                        <a:t>07F/27F</a:t>
                      </a:r>
                      <a:endParaRPr lang="en-GB" sz="1400" b="0" i="0" u="none" strike="noStrike" dirty="0">
                        <a:solidFill>
                          <a:srgbClr val="000000"/>
                        </a:solidFill>
                        <a:effectLst/>
                        <a:latin typeface="Calibri" panose="020F0502020204030204" pitchFamily="34" charset="0"/>
                      </a:endParaRPr>
                    </a:p>
                  </a:txBody>
                  <a:tcPr marL="9525" marR="9525" marT="9525" marB="0" anchor="b"/>
                </a:tc>
              </a:tr>
              <a:tr h="190500">
                <a:tc gridSpan="1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400" u="none" strike="noStrike" dirty="0" smtClean="0">
                          <a:solidFill>
                            <a:srgbClr val="FF0000"/>
                          </a:solidFill>
                          <a:effectLst/>
                        </a:rPr>
                        <a:t>X</a:t>
                      </a:r>
                      <a:endParaRPr lang="en-GB" sz="1400" b="0" i="0" u="none" strike="noStrike" dirty="0">
                        <a:solidFill>
                          <a:srgbClr val="FF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dirty="0" smtClean="0">
                          <a:effectLst/>
                        </a:rPr>
                        <a:t>080/280</a:t>
                      </a:r>
                      <a:endParaRPr lang="en-GB" sz="1400" b="0" i="0" u="none" strike="noStrike" dirty="0">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400" u="none" strike="noStrike" dirty="0" smtClean="0">
                          <a:solidFill>
                            <a:srgbClr val="FF0000"/>
                          </a:solidFill>
                          <a:effectLst/>
                        </a:rPr>
                        <a:t>X</a:t>
                      </a:r>
                      <a:endParaRPr lang="en-GB" sz="1400" b="0" i="0" u="none" strike="noStrike" dirty="0">
                        <a:solidFill>
                          <a:srgbClr val="FF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dirty="0" smtClean="0">
                          <a:effectLst/>
                        </a:rPr>
                        <a:t>0FF/2FF</a:t>
                      </a:r>
                      <a:endParaRPr lang="en-GB" sz="1400" b="0" i="0" u="none" strike="noStrike" dirty="0">
                        <a:solidFill>
                          <a:srgbClr val="000000"/>
                        </a:solidFill>
                        <a:effectLst/>
                        <a:latin typeface="Calibri" panose="020F0502020204030204" pitchFamily="34" charset="0"/>
                      </a:endParaRPr>
                    </a:p>
                  </a:txBody>
                  <a:tcPr marL="9525" marR="9525" marT="9525" marB="0" anchor="b"/>
                </a:tc>
              </a:tr>
              <a:tr h="190500">
                <a:tc gridSpan="1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400" u="none" strike="noStrike" dirty="0" smtClean="0">
                          <a:solidFill>
                            <a:srgbClr val="FF0000"/>
                          </a:solidFill>
                          <a:effectLst/>
                        </a:rPr>
                        <a:t>X</a:t>
                      </a:r>
                      <a:endParaRPr lang="en-GB" sz="1400" b="0" i="0" u="none" strike="noStrike" dirty="0">
                        <a:solidFill>
                          <a:srgbClr val="FF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dirty="0" smtClean="0">
                          <a:effectLst/>
                        </a:rPr>
                        <a:t>100/300</a:t>
                      </a:r>
                      <a:endParaRPr lang="en-GB" sz="1400" b="0" i="0" u="none" strike="noStrike" dirty="0">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400" u="none" strike="noStrike" dirty="0" smtClean="0">
                          <a:solidFill>
                            <a:srgbClr val="FF0000"/>
                          </a:solidFill>
                          <a:effectLst/>
                        </a:rPr>
                        <a:t>X</a:t>
                      </a:r>
                      <a:endParaRPr lang="en-GB" sz="1400" b="0" i="0" u="none" strike="noStrike" dirty="0">
                        <a:solidFill>
                          <a:srgbClr val="FF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dirty="0" smtClean="0">
                          <a:effectLst/>
                        </a:rPr>
                        <a:t>17F/37F</a:t>
                      </a:r>
                      <a:endParaRPr lang="en-GB" sz="1400" b="0" i="0" u="none" strike="noStrike" dirty="0">
                        <a:solidFill>
                          <a:srgbClr val="000000"/>
                        </a:solidFill>
                        <a:effectLst/>
                        <a:latin typeface="Calibri" panose="020F0502020204030204" pitchFamily="34" charset="0"/>
                      </a:endParaRPr>
                    </a:p>
                  </a:txBody>
                  <a:tcPr marL="9525" marR="9525" marT="9525" marB="0" anchor="b"/>
                </a:tc>
              </a:tr>
              <a:tr h="190500">
                <a:tc gridSpan="1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1400" b="0" i="0" u="none" strike="noStrike" dirty="0">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400" u="none" strike="noStrike" dirty="0" smtClean="0">
                          <a:solidFill>
                            <a:srgbClr val="FF0000"/>
                          </a:solidFill>
                          <a:effectLst/>
                        </a:rPr>
                        <a:t>X</a:t>
                      </a:r>
                      <a:endParaRPr lang="en-GB" sz="1400" b="0" i="0" u="none" strike="noStrike" dirty="0">
                        <a:solidFill>
                          <a:srgbClr val="FF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dirty="0" smtClean="0">
                          <a:effectLst/>
                        </a:rPr>
                        <a:t>180/380</a:t>
                      </a:r>
                      <a:endParaRPr lang="en-GB" sz="1400" b="0" i="0" u="none" strike="noStrike" dirty="0">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400" u="none" strike="noStrike" dirty="0" smtClean="0">
                          <a:solidFill>
                            <a:srgbClr val="FF0000"/>
                          </a:solidFill>
                          <a:effectLst/>
                        </a:rPr>
                        <a:t>X</a:t>
                      </a:r>
                      <a:endParaRPr lang="en-GB" sz="1400" b="0" i="0" u="none" strike="noStrike" dirty="0">
                        <a:solidFill>
                          <a:srgbClr val="FF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dirty="0" smtClean="0">
                          <a:effectLst/>
                        </a:rPr>
                        <a:t>1FF/3FF</a:t>
                      </a:r>
                      <a:endParaRPr lang="en-GB" sz="1400" b="0" i="0" u="none" strike="noStrike" dirty="0">
                        <a:solidFill>
                          <a:srgbClr val="000000"/>
                        </a:solidFill>
                        <a:effectLst/>
                        <a:latin typeface="Calibri" panose="020F0502020204030204" pitchFamily="34" charset="0"/>
                      </a:endParaRPr>
                    </a:p>
                  </a:txBody>
                  <a:tcPr marL="9525" marR="9525" marT="9525" marB="0" anchor="b"/>
                </a:tc>
              </a:tr>
            </a:tbl>
          </a:graphicData>
        </a:graphic>
      </p:graphicFrame>
      <p:cxnSp>
        <p:nvCxnSpPr>
          <p:cNvPr id="6" name="Straight Arrow Connector 5"/>
          <p:cNvCxnSpPr/>
          <p:nvPr/>
        </p:nvCxnSpPr>
        <p:spPr bwMode="auto">
          <a:xfrm>
            <a:off x="1944130" y="2965617"/>
            <a:ext cx="1219203" cy="0"/>
          </a:xfrm>
          <a:prstGeom prst="straightConnector1">
            <a:avLst/>
          </a:prstGeom>
          <a:solidFill>
            <a:schemeClr val="accent1"/>
          </a:solidFill>
          <a:ln w="28575" cap="flat" cmpd="sng" algn="ctr">
            <a:solidFill>
              <a:schemeClr val="tx1"/>
            </a:solidFill>
            <a:prstDash val="solid"/>
            <a:round/>
            <a:headEnd type="triangl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7" name="Straight Arrow Connector 6"/>
          <p:cNvCxnSpPr/>
          <p:nvPr/>
        </p:nvCxnSpPr>
        <p:spPr bwMode="auto">
          <a:xfrm>
            <a:off x="3163333" y="2969736"/>
            <a:ext cx="4324865" cy="0"/>
          </a:xfrm>
          <a:prstGeom prst="straightConnector1">
            <a:avLst/>
          </a:prstGeom>
          <a:solidFill>
            <a:schemeClr val="accent1"/>
          </a:solidFill>
          <a:ln w="28575" cap="flat" cmpd="sng" algn="ctr">
            <a:solidFill>
              <a:schemeClr val="tx1"/>
            </a:solidFill>
            <a:prstDash val="solid"/>
            <a:round/>
            <a:headEnd type="triangl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8" name="TextBox 7"/>
          <p:cNvSpPr txBox="1"/>
          <p:nvPr/>
        </p:nvSpPr>
        <p:spPr>
          <a:xfrm>
            <a:off x="2386286" y="2552048"/>
            <a:ext cx="351378" cy="369332"/>
          </a:xfrm>
          <a:prstGeom prst="rect">
            <a:avLst/>
          </a:prstGeom>
          <a:noFill/>
        </p:spPr>
        <p:txBody>
          <a:bodyPr wrap="none" rtlCol="0">
            <a:spAutoFit/>
          </a:bodyPr>
          <a:lstStyle/>
          <a:p>
            <a:r>
              <a:rPr lang="en-GB" dirty="0" smtClean="0"/>
              <a:t>N</a:t>
            </a:r>
            <a:endParaRPr lang="en-GB" dirty="0"/>
          </a:p>
        </p:txBody>
      </p:sp>
      <p:sp>
        <p:nvSpPr>
          <p:cNvPr id="9" name="TextBox 8"/>
          <p:cNvSpPr txBox="1"/>
          <p:nvPr/>
        </p:nvSpPr>
        <p:spPr>
          <a:xfrm>
            <a:off x="4765335" y="2530940"/>
            <a:ext cx="377026" cy="369332"/>
          </a:xfrm>
          <a:prstGeom prst="rect">
            <a:avLst/>
          </a:prstGeom>
          <a:noFill/>
        </p:spPr>
        <p:txBody>
          <a:bodyPr wrap="none" rtlCol="0">
            <a:spAutoFit/>
          </a:bodyPr>
          <a:lstStyle/>
          <a:p>
            <a:r>
              <a:rPr lang="en-GB" dirty="0"/>
              <a:t>M</a:t>
            </a:r>
          </a:p>
        </p:txBody>
      </p:sp>
      <p:cxnSp>
        <p:nvCxnSpPr>
          <p:cNvPr id="11" name="Straight Arrow Connector 10"/>
          <p:cNvCxnSpPr/>
          <p:nvPr/>
        </p:nvCxnSpPr>
        <p:spPr bwMode="auto">
          <a:xfrm>
            <a:off x="1351005" y="2969733"/>
            <a:ext cx="630190" cy="0"/>
          </a:xfrm>
          <a:prstGeom prst="straightConnector1">
            <a:avLst/>
          </a:prstGeom>
          <a:solidFill>
            <a:schemeClr val="accent1"/>
          </a:solidFill>
          <a:ln w="28575" cap="flat" cmpd="sng" algn="ctr">
            <a:solidFill>
              <a:schemeClr val="tx1"/>
            </a:solidFill>
            <a:prstDash val="solid"/>
            <a:round/>
            <a:headEnd type="triangl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3" name="TextBox 12"/>
          <p:cNvSpPr txBox="1"/>
          <p:nvPr/>
        </p:nvSpPr>
        <p:spPr>
          <a:xfrm>
            <a:off x="1186251" y="2552048"/>
            <a:ext cx="996778" cy="369332"/>
          </a:xfrm>
          <a:prstGeom prst="rect">
            <a:avLst/>
          </a:prstGeom>
          <a:noFill/>
        </p:spPr>
        <p:txBody>
          <a:bodyPr wrap="square" rtlCol="0">
            <a:spAutoFit/>
          </a:bodyPr>
          <a:lstStyle/>
          <a:p>
            <a:r>
              <a:rPr lang="en-GB" dirty="0" smtClean="0"/>
              <a:t>Unused</a:t>
            </a:r>
            <a:endParaRPr lang="en-GB" dirty="0"/>
          </a:p>
        </p:txBody>
      </p:sp>
      <p:sp>
        <p:nvSpPr>
          <p:cNvPr id="14" name="TextBox 13"/>
          <p:cNvSpPr txBox="1"/>
          <p:nvPr/>
        </p:nvSpPr>
        <p:spPr>
          <a:xfrm>
            <a:off x="1276863" y="6036482"/>
            <a:ext cx="3102131" cy="369332"/>
          </a:xfrm>
          <a:prstGeom prst="rect">
            <a:avLst/>
          </a:prstGeom>
          <a:noFill/>
        </p:spPr>
        <p:txBody>
          <a:bodyPr wrap="none" rtlCol="0">
            <a:spAutoFit/>
          </a:bodyPr>
          <a:lstStyle/>
          <a:p>
            <a:r>
              <a:rPr lang="en-GB" dirty="0" smtClean="0"/>
              <a:t>X = Don’t care (either 0 or 1)</a:t>
            </a:r>
            <a:endParaRPr lang="en-GB" dirty="0"/>
          </a:p>
        </p:txBody>
      </p:sp>
    </p:spTree>
    <p:extLst>
      <p:ext uri="{BB962C8B-B14F-4D97-AF65-F5344CB8AC3E}">
        <p14:creationId xmlns:p14="http://schemas.microsoft.com/office/powerpoint/2010/main" val="403858144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Chip Select Logic</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pic>
        <p:nvPicPr>
          <p:cNvPr id="5" name="Picture 4"/>
          <p:cNvPicPr>
            <a:picLocks noChangeAspect="1"/>
          </p:cNvPicPr>
          <p:nvPr/>
        </p:nvPicPr>
        <p:blipFill>
          <a:blip r:embed="rId2"/>
          <a:stretch>
            <a:fillRect/>
          </a:stretch>
        </p:blipFill>
        <p:spPr>
          <a:xfrm>
            <a:off x="790833" y="1215833"/>
            <a:ext cx="6079524" cy="5313228"/>
          </a:xfrm>
          <a:prstGeom prst="rect">
            <a:avLst/>
          </a:prstGeom>
        </p:spPr>
      </p:pic>
      <p:sp>
        <p:nvSpPr>
          <p:cNvPr id="6" name="TextBox 5"/>
          <p:cNvSpPr txBox="1"/>
          <p:nvPr/>
        </p:nvSpPr>
        <p:spPr>
          <a:xfrm>
            <a:off x="6145428" y="5387547"/>
            <a:ext cx="2150076" cy="369332"/>
          </a:xfrm>
          <a:prstGeom prst="rect">
            <a:avLst/>
          </a:prstGeom>
          <a:noFill/>
        </p:spPr>
        <p:txBody>
          <a:bodyPr wrap="square" rtlCol="0">
            <a:spAutoFit/>
          </a:bodyPr>
          <a:lstStyle/>
          <a:p>
            <a:r>
              <a:rPr lang="en-GB" dirty="0" smtClean="0"/>
              <a:t>4 x 128K = 512K</a:t>
            </a:r>
            <a:endParaRPr lang="en-GB" dirty="0"/>
          </a:p>
        </p:txBody>
      </p:sp>
    </p:spTree>
    <p:extLst>
      <p:ext uri="{BB962C8B-B14F-4D97-AF65-F5344CB8AC3E}">
        <p14:creationId xmlns:p14="http://schemas.microsoft.com/office/powerpoint/2010/main" val="96708596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Mirrored Memory</a:t>
            </a:r>
            <a:endParaRPr lang="en-GB" dirty="0"/>
          </a:p>
        </p:txBody>
      </p:sp>
      <p:sp>
        <p:nvSpPr>
          <p:cNvPr id="3" name="Content Placeholder 2"/>
          <p:cNvSpPr>
            <a:spLocks noGrp="1"/>
          </p:cNvSpPr>
          <p:nvPr>
            <p:ph idx="1"/>
          </p:nvPr>
        </p:nvSpPr>
        <p:spPr>
          <a:xfrm>
            <a:off x="1047750" y="1128584"/>
            <a:ext cx="7029450" cy="4710241"/>
          </a:xfrm>
        </p:spPr>
        <p:txBody>
          <a:bodyPr/>
          <a:lstStyle/>
          <a:p>
            <a:r>
              <a:rPr lang="en-GB" dirty="0" smtClean="0"/>
              <a:t>Notice with partial address decoding each memory device has two memory locations</a:t>
            </a:r>
          </a:p>
          <a:p>
            <a:r>
              <a:rPr lang="en-GB" dirty="0" smtClean="0"/>
              <a:t>This is not a problem, just don’t use these addresses in your code</a:t>
            </a:r>
          </a:p>
          <a:p>
            <a:r>
              <a:rPr lang="en-GB" dirty="0" smtClean="0"/>
              <a:t>The memory map looks like this:</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pic>
        <p:nvPicPr>
          <p:cNvPr id="6" name="Picture 5"/>
          <p:cNvPicPr>
            <a:picLocks noChangeAspect="1"/>
          </p:cNvPicPr>
          <p:nvPr/>
        </p:nvPicPr>
        <p:blipFill>
          <a:blip r:embed="rId2"/>
          <a:stretch>
            <a:fillRect/>
          </a:stretch>
        </p:blipFill>
        <p:spPr>
          <a:xfrm>
            <a:off x="2776151" y="2893364"/>
            <a:ext cx="4826496" cy="3552743"/>
          </a:xfrm>
          <a:prstGeom prst="rect">
            <a:avLst/>
          </a:prstGeom>
        </p:spPr>
      </p:pic>
    </p:spTree>
    <p:extLst>
      <p:ext uri="{BB962C8B-B14F-4D97-AF65-F5344CB8AC3E}">
        <p14:creationId xmlns:p14="http://schemas.microsoft.com/office/powerpoint/2010/main" val="277188705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Implementing Address Decoders</a:t>
            </a:r>
            <a:endParaRPr lang="en-GB" dirty="0"/>
          </a:p>
        </p:txBody>
      </p:sp>
      <p:sp>
        <p:nvSpPr>
          <p:cNvPr id="3" name="Content Placeholder 2"/>
          <p:cNvSpPr>
            <a:spLocks noGrp="1"/>
          </p:cNvSpPr>
          <p:nvPr>
            <p:ph idx="1"/>
          </p:nvPr>
        </p:nvSpPr>
        <p:spPr>
          <a:xfrm>
            <a:off x="1047750" y="774357"/>
            <a:ext cx="7029450" cy="5064468"/>
          </a:xfrm>
        </p:spPr>
        <p:txBody>
          <a:bodyPr/>
          <a:lstStyle/>
          <a:p>
            <a:pPr marL="0" indent="0">
              <a:buNone/>
            </a:pPr>
            <a:r>
              <a:rPr lang="en-GB" sz="1800" b="1" u="sng" dirty="0"/>
              <a:t>Discrete </a:t>
            </a:r>
            <a:r>
              <a:rPr lang="en-GB" sz="1800" b="1" u="sng" dirty="0" smtClean="0"/>
              <a:t>logic</a:t>
            </a:r>
          </a:p>
          <a:p>
            <a:r>
              <a:rPr lang="en-GB" sz="1800" dirty="0" smtClean="0"/>
              <a:t>High </a:t>
            </a:r>
            <a:r>
              <a:rPr lang="en-GB" sz="1800" dirty="0"/>
              <a:t>speed (propagation signals)</a:t>
            </a:r>
          </a:p>
          <a:p>
            <a:r>
              <a:rPr lang="en-GB" sz="1800" dirty="0" smtClean="0"/>
              <a:t>High chip-count</a:t>
            </a:r>
            <a:endParaRPr lang="en-GB" sz="1800" dirty="0"/>
          </a:p>
          <a:p>
            <a:r>
              <a:rPr lang="en-GB" sz="1800" dirty="0"/>
              <a:t>Lacks </a:t>
            </a:r>
            <a:r>
              <a:rPr lang="en-GB" sz="1800" dirty="0" smtClean="0"/>
              <a:t>flexibility</a:t>
            </a:r>
            <a:endParaRPr lang="en-GB" sz="1800" dirty="0"/>
          </a:p>
          <a:p>
            <a:pPr marL="0" indent="0">
              <a:buNone/>
            </a:pPr>
            <a:r>
              <a:rPr lang="en-GB" sz="1800" b="1" u="sng" dirty="0"/>
              <a:t>Data decoders</a:t>
            </a:r>
          </a:p>
          <a:p>
            <a:r>
              <a:rPr lang="en-GB" sz="1800" dirty="0" smtClean="0"/>
              <a:t>More </a:t>
            </a:r>
            <a:r>
              <a:rPr lang="en-GB" sz="1800" dirty="0"/>
              <a:t>appropriate than random </a:t>
            </a:r>
            <a:r>
              <a:rPr lang="en-GB" sz="1800" dirty="0" smtClean="0"/>
              <a:t>logic</a:t>
            </a:r>
            <a:endParaRPr lang="en-GB" sz="1800" dirty="0"/>
          </a:p>
          <a:p>
            <a:r>
              <a:rPr lang="en-GB" sz="1800" dirty="0"/>
              <a:t>The selection of devices is determined by </a:t>
            </a:r>
            <a:r>
              <a:rPr lang="en-GB" sz="1800" dirty="0" smtClean="0"/>
              <a:t>the </a:t>
            </a:r>
            <a:r>
              <a:rPr lang="en-GB" sz="1800" dirty="0"/>
              <a:t>physical </a:t>
            </a:r>
            <a:r>
              <a:rPr lang="en-GB" sz="1800" dirty="0" smtClean="0"/>
              <a:t>wiring</a:t>
            </a:r>
            <a:endParaRPr lang="en-GB" sz="1800" dirty="0"/>
          </a:p>
          <a:p>
            <a:r>
              <a:rPr lang="en-GB" sz="1800" dirty="0"/>
              <a:t>All the memory blocks must have the same </a:t>
            </a:r>
            <a:r>
              <a:rPr lang="en-GB" sz="1800" dirty="0" smtClean="0"/>
              <a:t>size</a:t>
            </a:r>
            <a:endParaRPr lang="en-GB" sz="1800" dirty="0"/>
          </a:p>
          <a:p>
            <a:pPr marL="0" indent="0">
              <a:buNone/>
            </a:pPr>
            <a:r>
              <a:rPr lang="en-GB" sz="1800" b="1" u="sng" dirty="0" smtClean="0"/>
              <a:t>Programmable </a:t>
            </a:r>
            <a:r>
              <a:rPr lang="en-GB" sz="1800" b="1" u="sng" dirty="0"/>
              <a:t>Read Only Memory </a:t>
            </a:r>
            <a:r>
              <a:rPr lang="en-GB" sz="1800" b="1" u="sng" dirty="0" smtClean="0"/>
              <a:t>(</a:t>
            </a:r>
            <a:r>
              <a:rPr lang="en-GB" sz="1800" b="1" u="sng" dirty="0"/>
              <a:t>PROM)</a:t>
            </a:r>
          </a:p>
          <a:p>
            <a:r>
              <a:rPr lang="en-GB" sz="1800" dirty="0" smtClean="0"/>
              <a:t>Versatile</a:t>
            </a:r>
            <a:r>
              <a:rPr lang="en-GB" sz="1800" dirty="0"/>
              <a:t>, since the selection of devices is </a:t>
            </a:r>
            <a:r>
              <a:rPr lang="en-GB" sz="1800" dirty="0" smtClean="0"/>
              <a:t>determined </a:t>
            </a:r>
            <a:r>
              <a:rPr lang="en-GB" sz="1800" dirty="0"/>
              <a:t>by the </a:t>
            </a:r>
            <a:r>
              <a:rPr lang="en-GB" sz="1800" dirty="0" smtClean="0"/>
              <a:t>programming</a:t>
            </a:r>
            <a:endParaRPr lang="en-GB" sz="1800" dirty="0"/>
          </a:p>
          <a:p>
            <a:r>
              <a:rPr lang="en-GB" sz="1800" dirty="0"/>
              <a:t>Memory blocks can be of different sizes </a:t>
            </a:r>
          </a:p>
          <a:p>
            <a:r>
              <a:rPr lang="en-GB" sz="1800" dirty="0"/>
              <a:t>Lookup tables can become very large </a:t>
            </a:r>
            <a:r>
              <a:rPr lang="en-GB" sz="1800" dirty="0" smtClean="0"/>
              <a:t>for more </a:t>
            </a:r>
            <a:r>
              <a:rPr lang="en-GB" sz="1800" dirty="0"/>
              <a:t>than 8 address </a:t>
            </a:r>
            <a:r>
              <a:rPr lang="en-GB" sz="1800" dirty="0" smtClean="0"/>
              <a:t>lines</a:t>
            </a:r>
            <a:endParaRPr lang="en-GB" sz="1800" dirty="0"/>
          </a:p>
          <a:p>
            <a:r>
              <a:rPr lang="en-GB" sz="1800" b="1" u="sng" dirty="0"/>
              <a:t>Other </a:t>
            </a:r>
            <a:r>
              <a:rPr lang="en-GB" sz="1800" b="1" u="sng" dirty="0" smtClean="0"/>
              <a:t>methods</a:t>
            </a:r>
            <a:endParaRPr lang="en-GB" sz="1800" b="1" u="sng" dirty="0"/>
          </a:p>
          <a:p>
            <a:r>
              <a:rPr lang="en-GB" sz="1800" dirty="0" smtClean="0"/>
              <a:t>Field </a:t>
            </a:r>
            <a:r>
              <a:rPr lang="en-GB" sz="1800" dirty="0"/>
              <a:t>Programmable Gate Arrays (FPGA</a:t>
            </a:r>
            <a:r>
              <a:rPr lang="en-GB" sz="1800" dirty="0" smtClean="0"/>
              <a:t>)</a:t>
            </a:r>
            <a:endParaRPr lang="en-GB" sz="1800" dirty="0"/>
          </a:p>
          <a:p>
            <a:r>
              <a:rPr lang="en-GB" sz="1800" dirty="0" smtClean="0"/>
              <a:t>Repurposing Programmable IO pins e.g. on a microcontroller</a:t>
            </a:r>
            <a:endParaRPr lang="en-GB" sz="1800" dirty="0"/>
          </a:p>
          <a:p>
            <a:endParaRPr lang="en-GB" sz="1800"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178983715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Chip Select using </a:t>
            </a:r>
            <a:r>
              <a:rPr lang="en-GB" dirty="0" smtClean="0"/>
              <a:t>PROM</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581328991"/>
              </p:ext>
            </p:extLst>
          </p:nvPr>
        </p:nvGraphicFramePr>
        <p:xfrm>
          <a:off x="775814" y="910453"/>
          <a:ext cx="7280790" cy="2270760"/>
        </p:xfrm>
        <a:graphic>
          <a:graphicData uri="http://schemas.openxmlformats.org/drawingml/2006/table">
            <a:tbl>
              <a:tblPr>
                <a:tableStyleId>{5940675A-B579-460E-94D1-54222C63F5DA}</a:tableStyleId>
              </a:tblPr>
              <a:tblGrid>
                <a:gridCol w="1283665"/>
                <a:gridCol w="1978984"/>
                <a:gridCol w="2226357"/>
                <a:gridCol w="1791784"/>
              </a:tblGrid>
              <a:tr h="190500">
                <a:tc>
                  <a:txBody>
                    <a:bodyPr/>
                    <a:lstStyle/>
                    <a:p>
                      <a:pPr algn="ctr" fontAlgn="b"/>
                      <a:r>
                        <a:rPr lang="en-GB" sz="1600" u="none" strike="noStrike" dirty="0" smtClean="0">
                          <a:effectLst/>
                        </a:rPr>
                        <a:t>A15 to A10</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a:effectLst/>
                        </a:rPr>
                        <a:t>PROM </a:t>
                      </a:r>
                      <a:r>
                        <a:rPr lang="en-GB" sz="1600" u="none" strike="noStrike" dirty="0" smtClean="0">
                          <a:effectLst/>
                        </a:rPr>
                        <a:t>Data</a:t>
                      </a:r>
                    </a:p>
                    <a:p>
                      <a:pPr algn="ctr" fontAlgn="b"/>
                      <a:r>
                        <a:rPr lang="en-GB" sz="1600" u="none" strike="noStrike" dirty="0" smtClean="0">
                          <a:effectLst/>
                        </a:rPr>
                        <a:t>(D4</a:t>
                      </a:r>
                      <a:r>
                        <a:rPr lang="en-GB" sz="1600" u="none" strike="noStrike" baseline="0" dirty="0" smtClean="0">
                          <a:effectLst/>
                        </a:rPr>
                        <a:t> to D0)</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Address Range</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a:effectLst/>
                        </a:rPr>
                        <a:t>Block Size</a:t>
                      </a:r>
                      <a:endParaRPr lang="en-GB" sz="1600" b="0" i="0" u="none" strike="noStrike" dirty="0">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a:effectLst/>
                        </a:rPr>
                        <a:t>000000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smtClean="0">
                          <a:effectLst/>
                        </a:rPr>
                        <a:t>0001</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0000-03FF</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1K</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a:effectLst/>
                        </a:rPr>
                        <a:t>000001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smtClean="0">
                          <a:effectLst/>
                        </a:rPr>
                        <a:t>0010</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0400-07FF</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smtClean="0">
                          <a:effectLst/>
                        </a:rPr>
                        <a:t>1K</a:t>
                      </a:r>
                      <a:endParaRPr lang="en-GB" sz="1600" b="0" i="0" u="none" strike="noStrike" dirty="0">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a:effectLst/>
                        </a:rPr>
                        <a:t>000010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smtClean="0">
                          <a:effectLst/>
                        </a:rPr>
                        <a:t>0100</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smtClean="0">
                          <a:effectLst/>
                        </a:rPr>
                        <a:t>0800-0BFF</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smtClean="0">
                          <a:effectLst/>
                        </a:rPr>
                        <a:t>1K</a:t>
                      </a:r>
                      <a:endParaRPr lang="en-GB" sz="1600" b="0" i="0" u="none" strike="noStrike" dirty="0">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dirty="0">
                          <a:effectLst/>
                        </a:rPr>
                        <a:t>000011</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b="0" i="0" u="none" strike="noStrike" dirty="0" smtClean="0">
                          <a:solidFill>
                            <a:schemeClr val="tx1"/>
                          </a:solidFill>
                          <a:effectLst/>
                          <a:latin typeface="+mn-lt"/>
                        </a:rPr>
                        <a:t>1000</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smtClean="0">
                          <a:effectLst/>
                        </a:rPr>
                        <a:t>0C00-0FFF</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smtClean="0">
                          <a:effectLst/>
                        </a:rPr>
                        <a:t>1K</a:t>
                      </a:r>
                      <a:endParaRPr lang="en-GB" sz="1600" b="0" i="0" u="none" strike="noStrike" dirty="0">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dirty="0">
                          <a:effectLst/>
                        </a:rPr>
                        <a:t>010000</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smtClean="0">
                          <a:effectLst/>
                        </a:rPr>
                        <a:t>0000</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smtClean="0">
                          <a:effectLst/>
                        </a:rPr>
                        <a:t>1000-FFFF</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smtClean="0">
                          <a:effectLst/>
                        </a:rPr>
                        <a:t>59K</a:t>
                      </a:r>
                      <a:r>
                        <a:rPr lang="en-GB" sz="1600" u="none" strike="noStrike" dirty="0">
                          <a:effectLst/>
                        </a:rPr>
                        <a:t>, unused</a:t>
                      </a:r>
                      <a:endParaRPr lang="en-GB" sz="1600" b="0" i="0" u="none" strike="noStrike" dirty="0">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b="0" i="0" u="none" strike="noStrike" dirty="0" smtClean="0">
                          <a:solidFill>
                            <a:srgbClr val="000000"/>
                          </a:solidFill>
                          <a:effectLst/>
                          <a:latin typeface="Calibri" panose="020F0502020204030204" pitchFamily="34" charset="0"/>
                        </a:rPr>
                        <a:t>……</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b="0" i="0" u="none" strike="noStrike" dirty="0" smtClean="0">
                          <a:solidFill>
                            <a:srgbClr val="000000"/>
                          </a:solidFill>
                          <a:effectLst/>
                          <a:latin typeface="Calibri" panose="020F0502020204030204" pitchFamily="34" charset="0"/>
                        </a:rPr>
                        <a:t>…..</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endParaRPr lang="en-GB" sz="1600" b="0" i="0" u="none" strike="noStrike" dirty="0">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dirty="0">
                          <a:effectLst/>
                        </a:rPr>
                        <a:t>111111</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smtClean="0">
                          <a:effectLst/>
                        </a:rPr>
                        <a:t>0000</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endParaRPr lang="en-GB" sz="1600" b="0" i="0" u="none" strike="noStrike" dirty="0">
                        <a:solidFill>
                          <a:srgbClr val="000000"/>
                        </a:solidFill>
                        <a:effectLst/>
                        <a:latin typeface="Calibri" panose="020F0502020204030204" pitchFamily="34" charset="0"/>
                      </a:endParaRPr>
                    </a:p>
                  </a:txBody>
                  <a:tcPr marL="9525" marR="9525" marT="9525" marB="0" anchor="b"/>
                </a:tc>
              </a:tr>
            </a:tbl>
          </a:graphicData>
        </a:graphic>
      </p:graphicFrame>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graphicFrame>
        <p:nvGraphicFramePr>
          <p:cNvPr id="7" name="Table 6"/>
          <p:cNvGraphicFramePr>
            <a:graphicFrameLocks noGrp="1"/>
          </p:cNvGraphicFramePr>
          <p:nvPr>
            <p:extLst>
              <p:ext uri="{D42A27DB-BD31-4B8C-83A1-F6EECF244321}">
                <p14:modId xmlns:p14="http://schemas.microsoft.com/office/powerpoint/2010/main" val="3362270524"/>
              </p:ext>
            </p:extLst>
          </p:nvPr>
        </p:nvGraphicFramePr>
        <p:xfrm>
          <a:off x="774356" y="3242619"/>
          <a:ext cx="7329960" cy="1337310"/>
        </p:xfrm>
        <a:graphic>
          <a:graphicData uri="http://schemas.openxmlformats.org/drawingml/2006/table">
            <a:tbl>
              <a:tblPr>
                <a:tableStyleId>{5940675A-B579-460E-94D1-54222C63F5DA}</a:tableStyleId>
              </a:tblPr>
              <a:tblGrid>
                <a:gridCol w="734037"/>
                <a:gridCol w="734037"/>
                <a:gridCol w="734037"/>
                <a:gridCol w="734037"/>
                <a:gridCol w="734037"/>
                <a:gridCol w="734037"/>
                <a:gridCol w="734037"/>
                <a:gridCol w="734037"/>
                <a:gridCol w="1457664"/>
              </a:tblGrid>
              <a:tr h="190500">
                <a:tc gridSpan="9">
                  <a:txBody>
                    <a:bodyPr/>
                    <a:lstStyle/>
                    <a:p>
                      <a:pPr algn="l" fontAlgn="b"/>
                      <a:r>
                        <a:rPr lang="en-GB" sz="1400" u="none" strike="noStrike" dirty="0">
                          <a:effectLst/>
                        </a:rPr>
                        <a:t>1K memory increments</a:t>
                      </a:r>
                      <a:endParaRPr lang="en-GB" sz="1400" b="0" i="0" u="none" strike="noStrike" dirty="0">
                        <a:solidFill>
                          <a:srgbClr val="000000"/>
                        </a:solidFill>
                        <a:effectLst/>
                        <a:latin typeface="Calibri" panose="020F0502020204030204" pitchFamily="34" charset="0"/>
                      </a:endParaRPr>
                    </a:p>
                  </a:txBody>
                  <a:tcPr marL="9525" marR="9525" marT="9525" marB="0" anchor="b"/>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pPr algn="l" fontAlgn="b"/>
                      <a:endParaRPr lang="en-GB" sz="1400" b="0" i="0" u="none" strike="noStrike">
                        <a:solidFill>
                          <a:srgbClr val="000000"/>
                        </a:solidFill>
                        <a:effectLst/>
                        <a:latin typeface="Calibri" panose="020F0502020204030204" pitchFamily="34" charset="0"/>
                      </a:endParaRPr>
                    </a:p>
                  </a:txBody>
                  <a:tcPr marL="9525" marR="9525" marT="9525" marB="0" anchor="b"/>
                </a:tc>
                <a:tc hMerge="1">
                  <a:txBody>
                    <a:bodyPr/>
                    <a:lstStyle/>
                    <a:p>
                      <a:pPr algn="l" fontAlgn="b"/>
                      <a:endParaRPr lang="en-GB" sz="1400" b="0" i="0" u="none" strike="noStrike">
                        <a:solidFill>
                          <a:srgbClr val="000000"/>
                        </a:solidFill>
                        <a:effectLst/>
                        <a:latin typeface="Calibri" panose="020F0502020204030204" pitchFamily="34" charset="0"/>
                      </a:endParaRPr>
                    </a:p>
                  </a:txBody>
                  <a:tcPr marL="9525" marR="9525" marT="9525" marB="0" anchor="b"/>
                </a:tc>
                <a:tc hMerge="1">
                  <a:txBody>
                    <a:bodyPr/>
                    <a:lstStyle/>
                    <a:p>
                      <a:pPr algn="l" fontAlgn="b"/>
                      <a:endParaRPr lang="en-GB" sz="1400" b="0" i="0" u="none" strike="noStrike">
                        <a:solidFill>
                          <a:srgbClr val="000000"/>
                        </a:solidFill>
                        <a:effectLst/>
                        <a:latin typeface="Calibri" panose="020F0502020204030204" pitchFamily="34" charset="0"/>
                      </a:endParaRPr>
                    </a:p>
                  </a:txBody>
                  <a:tcPr marL="9525" marR="9525" marT="9525" marB="0" anchor="b"/>
                </a:tc>
                <a:tc hMerge="1">
                  <a:txBody>
                    <a:bodyPr/>
                    <a:lstStyle/>
                    <a:p>
                      <a:pPr algn="l" fontAlgn="b"/>
                      <a:endParaRPr lang="en-GB" sz="1400" b="0" i="0" u="none" strike="noStrike">
                        <a:solidFill>
                          <a:srgbClr val="000000"/>
                        </a:solidFill>
                        <a:effectLst/>
                        <a:latin typeface="Calibri" panose="020F0502020204030204" pitchFamily="34" charset="0"/>
                      </a:endParaRPr>
                    </a:p>
                  </a:txBody>
                  <a:tcPr marL="9525" marR="9525" marT="9525" marB="0" anchor="b"/>
                </a:tc>
                <a:tc hMerge="1">
                  <a:txBody>
                    <a:bodyPr/>
                    <a:lstStyle/>
                    <a:p>
                      <a:pPr algn="l" fontAlgn="b"/>
                      <a:endParaRPr lang="en-GB" sz="1400" b="0" i="0" u="none" strike="noStrike" dirty="0">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400" u="none" strike="noStrike">
                          <a:effectLst/>
                        </a:rPr>
                        <a:t>A15</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A14</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A13</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A12</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A11</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A10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A9</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A8</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Address Range</a:t>
                      </a:r>
                      <a:endParaRPr lang="en-GB" sz="14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solidFill>
                            <a:srgbClr val="FF0000"/>
                          </a:solidFill>
                          <a:effectLst/>
                        </a:rPr>
                        <a:t>0</a:t>
                      </a:r>
                      <a:endParaRPr lang="en-GB" sz="1400" b="0" i="0" u="none" strike="noStrike">
                        <a:solidFill>
                          <a:srgbClr val="FF0000"/>
                        </a:solidFill>
                        <a:effectLst/>
                        <a:latin typeface="Calibri" panose="020F0502020204030204" pitchFamily="34" charset="0"/>
                      </a:endParaRPr>
                    </a:p>
                  </a:txBody>
                  <a:tcPr marL="9525" marR="9525" marT="9525" marB="0" anchor="b"/>
                </a:tc>
                <a:tc>
                  <a:txBody>
                    <a:bodyPr/>
                    <a:lstStyle/>
                    <a:p>
                      <a:pPr algn="ctr" fontAlgn="b"/>
                      <a:r>
                        <a:rPr lang="en-GB" sz="1400" u="none" strike="noStrike">
                          <a:solidFill>
                            <a:srgbClr val="FF0000"/>
                          </a:solidFill>
                          <a:effectLst/>
                        </a:rPr>
                        <a:t>0</a:t>
                      </a:r>
                      <a:endParaRPr lang="en-GB" sz="1400" b="0" i="0" u="none" strike="noStrike">
                        <a:solidFill>
                          <a:srgbClr val="FF0000"/>
                        </a:solidFill>
                        <a:effectLst/>
                        <a:latin typeface="Calibri" panose="020F0502020204030204" pitchFamily="34" charset="0"/>
                      </a:endParaRPr>
                    </a:p>
                  </a:txBody>
                  <a:tcPr marL="9525" marR="9525" marT="9525" marB="0" anchor="b"/>
                </a:tc>
                <a:tc>
                  <a:txBody>
                    <a:bodyPr/>
                    <a:lstStyle/>
                    <a:p>
                      <a:pPr algn="ctr" fontAlgn="b"/>
                      <a:r>
                        <a:rPr lang="en-GB" sz="1400" u="none" strike="noStrike" dirty="0" smtClean="0">
                          <a:effectLst/>
                        </a:rPr>
                        <a:t>X</a:t>
                      </a:r>
                      <a:endParaRPr lang="en-GB" sz="14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dirty="0" smtClean="0">
                          <a:effectLst/>
                        </a:rPr>
                        <a:t>X</a:t>
                      </a:r>
                      <a:endParaRPr lang="en-GB" sz="14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0300 - 03FF</a:t>
                      </a:r>
                      <a:endParaRPr lang="en-GB" sz="14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solidFill>
                            <a:srgbClr val="FF0000"/>
                          </a:solidFill>
                          <a:effectLst/>
                        </a:rPr>
                        <a:t>0</a:t>
                      </a:r>
                      <a:endParaRPr lang="en-GB" sz="1400" b="0" i="0" u="none" strike="noStrike">
                        <a:solidFill>
                          <a:srgbClr val="FF0000"/>
                        </a:solidFill>
                        <a:effectLst/>
                        <a:latin typeface="Calibri" panose="020F0502020204030204" pitchFamily="34" charset="0"/>
                      </a:endParaRPr>
                    </a:p>
                  </a:txBody>
                  <a:tcPr marL="9525" marR="9525" marT="9525" marB="0" anchor="b"/>
                </a:tc>
                <a:tc>
                  <a:txBody>
                    <a:bodyPr/>
                    <a:lstStyle/>
                    <a:p>
                      <a:pPr algn="ctr" fontAlgn="b"/>
                      <a:r>
                        <a:rPr lang="en-GB" sz="1400" u="none" strike="noStrike">
                          <a:solidFill>
                            <a:srgbClr val="FF0000"/>
                          </a:solidFill>
                          <a:effectLst/>
                        </a:rPr>
                        <a:t>1</a:t>
                      </a:r>
                      <a:endParaRPr lang="en-GB" sz="1400" b="0" i="0" u="none" strike="noStrike">
                        <a:solidFill>
                          <a:srgbClr val="FF0000"/>
                        </a:solidFill>
                        <a:effectLst/>
                        <a:latin typeface="Calibri" panose="020F0502020204030204" pitchFamily="34" charset="0"/>
                      </a:endParaRPr>
                    </a:p>
                  </a:txBody>
                  <a:tcPr marL="9525" marR="9525" marT="9525" marB="0" anchor="b"/>
                </a:tc>
                <a:tc>
                  <a:txBody>
                    <a:bodyPr/>
                    <a:lstStyle/>
                    <a:p>
                      <a:pPr algn="ctr" fontAlgn="b"/>
                      <a:r>
                        <a:rPr lang="en-GB" sz="1400" u="none" strike="noStrike" dirty="0" smtClean="0">
                          <a:effectLst/>
                        </a:rPr>
                        <a:t>X</a:t>
                      </a:r>
                      <a:endParaRPr lang="en-GB" sz="14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dirty="0" smtClean="0">
                          <a:effectLst/>
                        </a:rPr>
                        <a:t>X</a:t>
                      </a:r>
                      <a:endParaRPr lang="en-GB" sz="14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0400 - 07FF</a:t>
                      </a:r>
                      <a:endParaRPr lang="en-GB" sz="14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dirty="0">
                          <a:effectLst/>
                        </a:rPr>
                        <a:t>0</a:t>
                      </a:r>
                      <a:endParaRPr lang="en-GB" sz="14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solidFill>
                            <a:srgbClr val="FF0000"/>
                          </a:solidFill>
                          <a:effectLst/>
                        </a:rPr>
                        <a:t>1</a:t>
                      </a:r>
                      <a:endParaRPr lang="en-GB" sz="1400" b="0" i="0" u="none" strike="noStrike">
                        <a:solidFill>
                          <a:srgbClr val="FF0000"/>
                        </a:solidFill>
                        <a:effectLst/>
                        <a:latin typeface="Calibri" panose="020F0502020204030204" pitchFamily="34" charset="0"/>
                      </a:endParaRPr>
                    </a:p>
                  </a:txBody>
                  <a:tcPr marL="9525" marR="9525" marT="9525" marB="0" anchor="b"/>
                </a:tc>
                <a:tc>
                  <a:txBody>
                    <a:bodyPr/>
                    <a:lstStyle/>
                    <a:p>
                      <a:pPr algn="ctr" fontAlgn="b"/>
                      <a:r>
                        <a:rPr lang="en-GB" sz="1400" u="none" strike="noStrike">
                          <a:solidFill>
                            <a:srgbClr val="FF0000"/>
                          </a:solidFill>
                          <a:effectLst/>
                        </a:rPr>
                        <a:t>0</a:t>
                      </a:r>
                      <a:endParaRPr lang="en-GB" sz="1400" b="0" i="0" u="none" strike="noStrike">
                        <a:solidFill>
                          <a:srgbClr val="FF0000"/>
                        </a:solidFill>
                        <a:effectLst/>
                        <a:latin typeface="Calibri" panose="020F0502020204030204" pitchFamily="34" charset="0"/>
                      </a:endParaRPr>
                    </a:p>
                  </a:txBody>
                  <a:tcPr marL="9525" marR="9525" marT="9525" marB="0" anchor="b"/>
                </a:tc>
                <a:tc>
                  <a:txBody>
                    <a:bodyPr/>
                    <a:lstStyle/>
                    <a:p>
                      <a:pPr algn="ctr" fontAlgn="b"/>
                      <a:r>
                        <a:rPr lang="en-GB" sz="1400" u="none" strike="noStrike" dirty="0" smtClean="0">
                          <a:effectLst/>
                        </a:rPr>
                        <a:t>X</a:t>
                      </a:r>
                      <a:endParaRPr lang="en-GB" sz="14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dirty="0" smtClean="0">
                          <a:effectLst/>
                        </a:rPr>
                        <a:t>X</a:t>
                      </a:r>
                      <a:endParaRPr lang="en-GB" sz="14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0800 - 0BFF</a:t>
                      </a:r>
                      <a:endParaRPr lang="en-GB" sz="14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dirty="0">
                          <a:effectLst/>
                        </a:rPr>
                        <a:t>0</a:t>
                      </a:r>
                      <a:endParaRPr lang="en-GB" sz="14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a:solidFill>
                            <a:srgbClr val="FF0000"/>
                          </a:solidFill>
                          <a:effectLst/>
                        </a:rPr>
                        <a:t>1</a:t>
                      </a:r>
                      <a:endParaRPr lang="en-GB" sz="1400" b="0" i="0" u="none" strike="noStrike">
                        <a:solidFill>
                          <a:srgbClr val="FF0000"/>
                        </a:solidFill>
                        <a:effectLst/>
                        <a:latin typeface="Calibri" panose="020F0502020204030204" pitchFamily="34" charset="0"/>
                      </a:endParaRPr>
                    </a:p>
                  </a:txBody>
                  <a:tcPr marL="9525" marR="9525" marT="9525" marB="0" anchor="b"/>
                </a:tc>
                <a:tc>
                  <a:txBody>
                    <a:bodyPr/>
                    <a:lstStyle/>
                    <a:p>
                      <a:pPr algn="ctr" fontAlgn="b"/>
                      <a:r>
                        <a:rPr lang="en-GB" sz="1400" u="none" strike="noStrike" dirty="0">
                          <a:solidFill>
                            <a:srgbClr val="FF0000"/>
                          </a:solidFill>
                          <a:effectLst/>
                        </a:rPr>
                        <a:t>1</a:t>
                      </a:r>
                      <a:endParaRPr lang="en-GB" sz="1400" b="0" i="0" u="none" strike="noStrike" dirty="0">
                        <a:solidFill>
                          <a:srgbClr val="FF0000"/>
                        </a:solidFill>
                        <a:effectLst/>
                        <a:latin typeface="Calibri" panose="020F0502020204030204" pitchFamily="34" charset="0"/>
                      </a:endParaRPr>
                    </a:p>
                  </a:txBody>
                  <a:tcPr marL="9525" marR="9525" marT="9525" marB="0" anchor="b"/>
                </a:tc>
                <a:tc>
                  <a:txBody>
                    <a:bodyPr/>
                    <a:lstStyle/>
                    <a:p>
                      <a:pPr algn="ctr" fontAlgn="b"/>
                      <a:r>
                        <a:rPr lang="en-GB" sz="1400" u="none" strike="noStrike" dirty="0" smtClean="0">
                          <a:effectLst/>
                        </a:rPr>
                        <a:t>X</a:t>
                      </a:r>
                      <a:endParaRPr lang="en-GB" sz="14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dirty="0" smtClean="0">
                          <a:effectLst/>
                        </a:rPr>
                        <a:t>X</a:t>
                      </a:r>
                      <a:endParaRPr lang="en-GB" sz="14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400" u="none" strike="noStrike" dirty="0">
                          <a:effectLst/>
                        </a:rPr>
                        <a:t>0C00 - 0FFF</a:t>
                      </a:r>
                      <a:endParaRPr lang="en-GB" sz="1400" b="0" i="0" u="none" strike="noStrike" dirty="0">
                        <a:solidFill>
                          <a:srgbClr val="000000"/>
                        </a:solidFill>
                        <a:effectLst/>
                        <a:latin typeface="Calibri" panose="020F0502020204030204" pitchFamily="34" charset="0"/>
                      </a:endParaRPr>
                    </a:p>
                  </a:txBody>
                  <a:tcPr marL="9525" marR="9525" marT="9525" marB="0" anchor="b"/>
                </a:tc>
              </a:tr>
            </a:tbl>
          </a:graphicData>
        </a:graphic>
      </p:graphicFrame>
      <p:sp>
        <p:nvSpPr>
          <p:cNvPr id="8" name="TextBox 7"/>
          <p:cNvSpPr txBox="1"/>
          <p:nvPr/>
        </p:nvSpPr>
        <p:spPr>
          <a:xfrm>
            <a:off x="782594" y="4712503"/>
            <a:ext cx="7446269" cy="1200329"/>
          </a:xfrm>
          <a:prstGeom prst="rect">
            <a:avLst/>
          </a:prstGeom>
          <a:noFill/>
        </p:spPr>
        <p:txBody>
          <a:bodyPr wrap="none" rtlCol="0">
            <a:spAutoFit/>
          </a:bodyPr>
          <a:lstStyle/>
          <a:p>
            <a:r>
              <a:rPr lang="en-GB" dirty="0" smtClean="0"/>
              <a:t>3FF</a:t>
            </a:r>
            <a:r>
              <a:rPr lang="en-GB" baseline="-25000" dirty="0" smtClean="0"/>
              <a:t>16</a:t>
            </a:r>
            <a:r>
              <a:rPr lang="en-GB" dirty="0" smtClean="0"/>
              <a:t> = 1023</a:t>
            </a:r>
            <a:r>
              <a:rPr lang="en-GB" baseline="-25000" dirty="0" smtClean="0"/>
              <a:t>10</a:t>
            </a:r>
            <a:endParaRPr lang="en-GB" dirty="0" smtClean="0"/>
          </a:p>
          <a:p>
            <a:r>
              <a:rPr lang="en-GB" dirty="0" smtClean="0"/>
              <a:t>0000 to 3FF = 1023 + 1 = 1024</a:t>
            </a:r>
            <a:r>
              <a:rPr lang="en-GB" baseline="-25000" dirty="0" smtClean="0"/>
              <a:t>10</a:t>
            </a:r>
            <a:r>
              <a:rPr lang="en-GB" dirty="0" smtClean="0"/>
              <a:t> = 1K (Including first address in range)</a:t>
            </a:r>
          </a:p>
          <a:p>
            <a:r>
              <a:rPr lang="en-GB" dirty="0" smtClean="0"/>
              <a:t>0400 + 3FF = 7FF</a:t>
            </a:r>
          </a:p>
          <a:p>
            <a:r>
              <a:rPr lang="en-GB" dirty="0" smtClean="0"/>
              <a:t>0400 to 7FF = 1K, </a:t>
            </a:r>
            <a:r>
              <a:rPr lang="en-GB" dirty="0" err="1" smtClean="0"/>
              <a:t>etc</a:t>
            </a:r>
            <a:endParaRPr lang="en-GB" dirty="0"/>
          </a:p>
        </p:txBody>
      </p:sp>
      <p:sp>
        <p:nvSpPr>
          <p:cNvPr id="9" name="TextBox 8"/>
          <p:cNvSpPr txBox="1"/>
          <p:nvPr/>
        </p:nvSpPr>
        <p:spPr>
          <a:xfrm>
            <a:off x="6268072" y="5420421"/>
            <a:ext cx="1970411" cy="1200329"/>
          </a:xfrm>
          <a:prstGeom prst="rect">
            <a:avLst/>
          </a:prstGeom>
          <a:noFill/>
        </p:spPr>
        <p:txBody>
          <a:bodyPr wrap="none" rtlCol="0">
            <a:spAutoFit/>
          </a:bodyPr>
          <a:lstStyle/>
          <a:p>
            <a:r>
              <a:rPr lang="en-GB" dirty="0" smtClean="0"/>
              <a:t>2K = 7FF</a:t>
            </a:r>
            <a:r>
              <a:rPr lang="en-GB" baseline="-25000" dirty="0" smtClean="0"/>
              <a:t>16</a:t>
            </a:r>
            <a:r>
              <a:rPr lang="en-GB" dirty="0" smtClean="0"/>
              <a:t> + 1</a:t>
            </a:r>
            <a:br>
              <a:rPr lang="en-GB" dirty="0" smtClean="0"/>
            </a:br>
            <a:r>
              <a:rPr lang="en-GB" dirty="0" smtClean="0"/>
              <a:t>4K = 0FFF</a:t>
            </a:r>
            <a:r>
              <a:rPr lang="en-GB" baseline="-25000" dirty="0" smtClean="0"/>
              <a:t>16</a:t>
            </a:r>
            <a:r>
              <a:rPr lang="en-GB" dirty="0"/>
              <a:t> + 1</a:t>
            </a:r>
            <a:endParaRPr lang="en-GB" dirty="0" smtClean="0"/>
          </a:p>
          <a:p>
            <a:r>
              <a:rPr lang="en-GB" dirty="0" smtClean="0"/>
              <a:t>8K = 1FFF</a:t>
            </a:r>
            <a:r>
              <a:rPr lang="en-GB" baseline="-25000" dirty="0" smtClean="0"/>
              <a:t>16</a:t>
            </a:r>
            <a:r>
              <a:rPr lang="en-GB" dirty="0" smtClean="0"/>
              <a:t> </a:t>
            </a:r>
            <a:r>
              <a:rPr lang="en-GB" dirty="0"/>
              <a:t>+ 1</a:t>
            </a:r>
            <a:endParaRPr lang="en-GB" baseline="-25000" dirty="0" smtClean="0"/>
          </a:p>
          <a:p>
            <a:r>
              <a:rPr lang="en-GB" dirty="0" smtClean="0"/>
              <a:t>16K </a:t>
            </a:r>
            <a:r>
              <a:rPr lang="en-GB" dirty="0"/>
              <a:t>= </a:t>
            </a:r>
            <a:r>
              <a:rPr lang="en-GB" dirty="0" smtClean="0"/>
              <a:t>3FFF</a:t>
            </a:r>
            <a:r>
              <a:rPr lang="en-GB" baseline="-25000" dirty="0" smtClean="0"/>
              <a:t>16</a:t>
            </a:r>
            <a:r>
              <a:rPr lang="en-GB" dirty="0" smtClean="0"/>
              <a:t> </a:t>
            </a:r>
            <a:r>
              <a:rPr lang="en-GB" dirty="0"/>
              <a:t>+ 1</a:t>
            </a:r>
          </a:p>
        </p:txBody>
      </p:sp>
      <p:sp>
        <p:nvSpPr>
          <p:cNvPr id="10" name="TextBox 9"/>
          <p:cNvSpPr txBox="1"/>
          <p:nvPr/>
        </p:nvSpPr>
        <p:spPr>
          <a:xfrm>
            <a:off x="6426768" y="4527837"/>
            <a:ext cx="1653017" cy="369332"/>
          </a:xfrm>
          <a:prstGeom prst="rect">
            <a:avLst/>
          </a:prstGeom>
          <a:noFill/>
        </p:spPr>
        <p:txBody>
          <a:bodyPr wrap="none" rtlCol="0">
            <a:spAutoFit/>
          </a:bodyPr>
          <a:lstStyle/>
          <a:p>
            <a:r>
              <a:rPr lang="en-GB" dirty="0" smtClean="0"/>
              <a:t>X = Don’t care</a:t>
            </a:r>
            <a:endParaRPr lang="en-GB" dirty="0"/>
          </a:p>
        </p:txBody>
      </p:sp>
      <p:sp>
        <p:nvSpPr>
          <p:cNvPr id="11" name="TextBox 10"/>
          <p:cNvSpPr txBox="1"/>
          <p:nvPr/>
        </p:nvSpPr>
        <p:spPr>
          <a:xfrm>
            <a:off x="594333" y="6051331"/>
            <a:ext cx="5314816" cy="646331"/>
          </a:xfrm>
          <a:prstGeom prst="rect">
            <a:avLst/>
          </a:prstGeom>
          <a:noFill/>
        </p:spPr>
        <p:txBody>
          <a:bodyPr wrap="square" rtlCol="0">
            <a:spAutoFit/>
          </a:bodyPr>
          <a:lstStyle/>
          <a:p>
            <a:r>
              <a:rPr lang="en-GB" dirty="0" smtClean="0"/>
              <a:t>6 inputs = 32 and 4 outputs = 4 bits</a:t>
            </a:r>
          </a:p>
          <a:p>
            <a:r>
              <a:rPr lang="en-GB" dirty="0" smtClean="0"/>
              <a:t>Require 32 x 4 (4-bit) PROM</a:t>
            </a:r>
          </a:p>
        </p:txBody>
      </p:sp>
    </p:spTree>
    <p:extLst>
      <p:ext uri="{BB962C8B-B14F-4D97-AF65-F5344CB8AC3E}">
        <p14:creationId xmlns:p14="http://schemas.microsoft.com/office/powerpoint/2010/main" val="180448303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Chip Select using PROM (</a:t>
            </a:r>
            <a:r>
              <a:rPr lang="en-GB" dirty="0" err="1" smtClean="0"/>
              <a:t>Cont</a:t>
            </a:r>
            <a:r>
              <a:rPr lang="en-GB" dirty="0" smtClean="0"/>
              <a:t>)</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pic>
        <p:nvPicPr>
          <p:cNvPr id="6" name="Picture 5"/>
          <p:cNvPicPr>
            <a:picLocks noChangeAspect="1"/>
          </p:cNvPicPr>
          <p:nvPr/>
        </p:nvPicPr>
        <p:blipFill>
          <a:blip r:embed="rId2"/>
          <a:stretch>
            <a:fillRect/>
          </a:stretch>
        </p:blipFill>
        <p:spPr>
          <a:xfrm>
            <a:off x="416907" y="844550"/>
            <a:ext cx="8474696" cy="5548012"/>
          </a:xfrm>
          <a:prstGeom prst="rect">
            <a:avLst/>
          </a:prstGeom>
        </p:spPr>
      </p:pic>
      <p:sp>
        <p:nvSpPr>
          <p:cNvPr id="7" name="TextBox 6"/>
          <p:cNvSpPr txBox="1"/>
          <p:nvPr/>
        </p:nvSpPr>
        <p:spPr>
          <a:xfrm>
            <a:off x="708454" y="5672845"/>
            <a:ext cx="3942105" cy="923330"/>
          </a:xfrm>
          <a:prstGeom prst="rect">
            <a:avLst/>
          </a:prstGeom>
          <a:noFill/>
        </p:spPr>
        <p:txBody>
          <a:bodyPr wrap="none" rtlCol="0">
            <a:spAutoFit/>
          </a:bodyPr>
          <a:lstStyle/>
          <a:p>
            <a:r>
              <a:rPr lang="en-GB" dirty="0" smtClean="0"/>
              <a:t>256 byte PROM is smallest available</a:t>
            </a:r>
            <a:br>
              <a:rPr lang="en-GB" dirty="0" smtClean="0"/>
            </a:br>
            <a:endParaRPr lang="en-GB" dirty="0" smtClean="0"/>
          </a:p>
          <a:p>
            <a:r>
              <a:rPr lang="en-GB" dirty="0" smtClean="0"/>
              <a:t>D0 becomes CS0, </a:t>
            </a:r>
            <a:r>
              <a:rPr lang="en-GB" dirty="0" err="1" smtClean="0"/>
              <a:t>etc</a:t>
            </a:r>
            <a:endParaRPr lang="en-GB" dirty="0"/>
          </a:p>
        </p:txBody>
      </p:sp>
    </p:spTree>
    <p:extLst>
      <p:ext uri="{BB962C8B-B14F-4D97-AF65-F5344CB8AC3E}">
        <p14:creationId xmlns:p14="http://schemas.microsoft.com/office/powerpoint/2010/main" val="400611056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Chip Select using </a:t>
            </a:r>
            <a:r>
              <a:rPr lang="en-GB" dirty="0" smtClean="0"/>
              <a:t>PROM (</a:t>
            </a:r>
            <a:r>
              <a:rPr lang="en-GB" dirty="0" err="1" smtClean="0"/>
              <a:t>Cont</a:t>
            </a:r>
            <a:r>
              <a:rPr lang="en-GB" dirty="0" smtClean="0"/>
              <a:t>)</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38198764"/>
              </p:ext>
            </p:extLst>
          </p:nvPr>
        </p:nvGraphicFramePr>
        <p:xfrm>
          <a:off x="882906" y="1380013"/>
          <a:ext cx="7280790" cy="5067300"/>
        </p:xfrm>
        <a:graphic>
          <a:graphicData uri="http://schemas.openxmlformats.org/drawingml/2006/table">
            <a:tbl>
              <a:tblPr>
                <a:tableStyleId>{5940675A-B579-460E-94D1-54222C63F5DA}</a:tableStyleId>
              </a:tblPr>
              <a:tblGrid>
                <a:gridCol w="1283665"/>
                <a:gridCol w="1978984"/>
                <a:gridCol w="2226357"/>
                <a:gridCol w="1791784"/>
              </a:tblGrid>
              <a:tr h="190500">
                <a:tc>
                  <a:txBody>
                    <a:bodyPr/>
                    <a:lstStyle/>
                    <a:p>
                      <a:pPr algn="ctr" fontAlgn="b"/>
                      <a:r>
                        <a:rPr lang="en-GB" sz="1600" u="none" strike="noStrike" dirty="0" smtClean="0">
                          <a:effectLst/>
                        </a:rPr>
                        <a:t>A15 to A10</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a:effectLst/>
                        </a:rPr>
                        <a:t>PROM Data</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Address Range</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a:effectLst/>
                        </a:rPr>
                        <a:t>Block Size</a:t>
                      </a:r>
                      <a:endParaRPr lang="en-GB" sz="1600" b="0" i="0" u="none" strike="noStrike" dirty="0">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a:effectLst/>
                        </a:rPr>
                        <a:t>000000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smtClean="0">
                          <a:effectLst/>
                        </a:rPr>
                        <a:t>0001</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0000-03FF</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1K</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a:effectLst/>
                        </a:rPr>
                        <a:t>000001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smtClean="0">
                          <a:effectLst/>
                        </a:rPr>
                        <a:t>0000</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0400-07FF</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1K, unused</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a:effectLst/>
                        </a:rPr>
                        <a:t>000010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smtClean="0">
                          <a:effectLst/>
                        </a:rPr>
                        <a:t>0010</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0800-0FFF</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2K</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a:effectLst/>
                        </a:rPr>
                        <a:t>000011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smtClean="0">
                          <a:effectLst/>
                        </a:rPr>
                        <a:t>0010</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a:effectLst/>
                        </a:rPr>
                        <a:t>000100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smtClean="0">
                          <a:effectLst/>
                        </a:rPr>
                        <a:t>0100</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1000-1FFF</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4K</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a:effectLst/>
                        </a:rPr>
                        <a:t>000101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smtClean="0">
                          <a:effectLst/>
                        </a:rPr>
                        <a:t>0100</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a:effectLst/>
                        </a:rPr>
                        <a:t>000110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smtClean="0">
                          <a:effectLst/>
                        </a:rPr>
                        <a:t>0100</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a:effectLst/>
                        </a:rPr>
                        <a:t>000111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smtClean="0">
                          <a:effectLst/>
                        </a:rPr>
                        <a:t>0100</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a:effectLst/>
                        </a:rPr>
                        <a:t>001000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smtClean="0">
                          <a:effectLst/>
                        </a:rPr>
                        <a:t>1000</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2000-3FFF</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8K</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a:effectLst/>
                        </a:rPr>
                        <a:t>001001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smtClean="0">
                          <a:effectLst/>
                        </a:rPr>
                        <a:t>1000</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a:effectLst/>
                        </a:rPr>
                        <a:t>001010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smtClean="0">
                          <a:effectLst/>
                        </a:rPr>
                        <a:t>1000</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a:effectLst/>
                        </a:rPr>
                        <a:t>001011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smtClean="0">
                          <a:effectLst/>
                        </a:rPr>
                        <a:t>1000</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a:effectLst/>
                        </a:rPr>
                        <a:t>001100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smtClean="0">
                          <a:effectLst/>
                        </a:rPr>
                        <a:t>1000</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a:effectLst/>
                        </a:rPr>
                        <a:t>001101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smtClean="0">
                          <a:effectLst/>
                        </a:rPr>
                        <a:t>1000</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a:effectLst/>
                        </a:rPr>
                        <a:t>001110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smtClean="0">
                          <a:effectLst/>
                        </a:rPr>
                        <a:t>1000</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a:effectLst/>
                        </a:rPr>
                        <a:t>001111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smtClean="0">
                          <a:effectLst/>
                        </a:rPr>
                        <a:t>1000</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a:effectLst/>
                        </a:rPr>
                        <a:t>010000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smtClean="0">
                          <a:effectLst/>
                        </a:rPr>
                        <a:t>0000</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4000-FFFF</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48K, unused</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b="0" i="0" u="none" strike="noStrike" dirty="0" smtClean="0">
                          <a:solidFill>
                            <a:srgbClr val="000000"/>
                          </a:solidFill>
                          <a:effectLst/>
                          <a:latin typeface="Calibri" panose="020F0502020204030204" pitchFamily="34" charset="0"/>
                        </a:rPr>
                        <a:t>……</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b="0" i="0" u="none" strike="noStrike" dirty="0" smtClean="0">
                          <a:solidFill>
                            <a:srgbClr val="000000"/>
                          </a:solidFill>
                          <a:effectLst/>
                          <a:latin typeface="Calibri" panose="020F0502020204030204" pitchFamily="34" charset="0"/>
                        </a:rPr>
                        <a:t>…..</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endParaRPr lang="en-GB" sz="1600" b="0" i="0" u="none" strike="noStrike" dirty="0">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dirty="0">
                          <a:effectLst/>
                        </a:rPr>
                        <a:t>111111</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smtClean="0">
                          <a:effectLst/>
                        </a:rPr>
                        <a:t>0000</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endParaRPr lang="en-GB" sz="1600" b="0" i="0" u="none" strike="noStrike" dirty="0">
                        <a:solidFill>
                          <a:srgbClr val="000000"/>
                        </a:solidFill>
                        <a:effectLst/>
                        <a:latin typeface="Calibri" panose="020F0502020204030204" pitchFamily="34" charset="0"/>
                      </a:endParaRPr>
                    </a:p>
                  </a:txBody>
                  <a:tcPr marL="9525" marR="9525" marT="9525" marB="0" anchor="b"/>
                </a:tc>
              </a:tr>
            </a:tbl>
          </a:graphicData>
        </a:graphic>
      </p:graphicFrame>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
        <p:nvSpPr>
          <p:cNvPr id="3" name="TextBox 2"/>
          <p:cNvSpPr txBox="1"/>
          <p:nvPr/>
        </p:nvSpPr>
        <p:spPr>
          <a:xfrm>
            <a:off x="832022" y="844550"/>
            <a:ext cx="4993739" cy="369332"/>
          </a:xfrm>
          <a:prstGeom prst="rect">
            <a:avLst/>
          </a:prstGeom>
          <a:noFill/>
        </p:spPr>
        <p:txBody>
          <a:bodyPr wrap="none" rtlCol="0">
            <a:spAutoFit/>
          </a:bodyPr>
          <a:lstStyle/>
          <a:p>
            <a:r>
              <a:rPr lang="en-GB" dirty="0" smtClean="0"/>
              <a:t>A more interesting example might look like this:</a:t>
            </a:r>
            <a:endParaRPr lang="en-GB" dirty="0"/>
          </a:p>
        </p:txBody>
      </p:sp>
    </p:spTree>
    <p:extLst>
      <p:ext uri="{BB962C8B-B14F-4D97-AF65-F5344CB8AC3E}">
        <p14:creationId xmlns:p14="http://schemas.microsoft.com/office/powerpoint/2010/main" val="136538626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a:xfrm>
            <a:off x="1047750" y="1204957"/>
            <a:ext cx="7029450" cy="4633868"/>
          </a:xfrm>
        </p:spPr>
        <p:txBody>
          <a:bodyPr/>
          <a:lstStyle/>
          <a:p>
            <a:r>
              <a:rPr lang="en-GB" dirty="0"/>
              <a:t>A circuit containing 64K words of RAM is to be interfaced to </a:t>
            </a:r>
            <a:r>
              <a:rPr lang="en-GB" dirty="0" smtClean="0"/>
              <a:t>a 16-bit 68000 processor, </a:t>
            </a:r>
            <a:r>
              <a:rPr lang="en-GB" dirty="0"/>
              <a:t>so that the first address of RAM (the </a:t>
            </a:r>
            <a:r>
              <a:rPr lang="en-GB" dirty="0" smtClean="0"/>
              <a:t>base address</a:t>
            </a:r>
            <a:r>
              <a:rPr lang="en-GB" dirty="0"/>
              <a:t>) is at </a:t>
            </a:r>
            <a:r>
              <a:rPr lang="en-GB" dirty="0" smtClean="0"/>
              <a:t>480000</a:t>
            </a:r>
            <a:r>
              <a:rPr lang="en-GB" baseline="-25000" dirty="0" smtClean="0"/>
              <a:t>16</a:t>
            </a:r>
          </a:p>
          <a:p>
            <a:r>
              <a:rPr lang="en-GB" dirty="0" smtClean="0"/>
              <a:t>Processor has 24 address lines</a:t>
            </a:r>
          </a:p>
          <a:p>
            <a:r>
              <a:rPr lang="en-GB" dirty="0" smtClean="0"/>
              <a:t>We </a:t>
            </a:r>
            <a:r>
              <a:rPr lang="en-GB" dirty="0"/>
              <a:t>are using two 64K x </a:t>
            </a:r>
            <a:r>
              <a:rPr lang="en-GB" dirty="0" smtClean="0"/>
              <a:t>8 (</a:t>
            </a:r>
            <a:r>
              <a:rPr lang="en-GB" dirty="0" smtClean="0">
                <a:solidFill>
                  <a:srgbClr val="FF0000"/>
                </a:solidFill>
              </a:rPr>
              <a:t>8-bit</a:t>
            </a:r>
            <a:r>
              <a:rPr lang="en-GB" dirty="0" smtClean="0"/>
              <a:t>) </a:t>
            </a:r>
            <a:r>
              <a:rPr lang="en-GB" dirty="0"/>
              <a:t>RAMs</a:t>
            </a:r>
            <a:endParaRPr lang="en-GB" baseline="-25000" dirty="0"/>
          </a:p>
          <a:p>
            <a:r>
              <a:rPr lang="en-GB" dirty="0" smtClean="0"/>
              <a:t>What </a:t>
            </a:r>
            <a:r>
              <a:rPr lang="en-GB" dirty="0"/>
              <a:t>is the entire range of RAM </a:t>
            </a:r>
            <a:r>
              <a:rPr lang="en-GB" dirty="0" smtClean="0"/>
              <a:t>addresses?</a:t>
            </a:r>
            <a:endParaRPr lang="en-GB" dirty="0"/>
          </a:p>
          <a:p>
            <a:r>
              <a:rPr lang="en-GB" dirty="0" smtClean="0"/>
              <a:t>Design </a:t>
            </a:r>
            <a:r>
              <a:rPr lang="en-GB" dirty="0"/>
              <a:t>a </a:t>
            </a:r>
            <a:r>
              <a:rPr lang="en-GB" dirty="0">
                <a:solidFill>
                  <a:srgbClr val="FF0000"/>
                </a:solidFill>
              </a:rPr>
              <a:t>FULL</a:t>
            </a:r>
            <a:r>
              <a:rPr lang="en-GB" dirty="0"/>
              <a:t> address </a:t>
            </a:r>
            <a:r>
              <a:rPr lang="en-GB" dirty="0" smtClean="0"/>
              <a:t>decoder and show the PROM contents</a:t>
            </a:r>
          </a:p>
          <a:p>
            <a:r>
              <a:rPr lang="en-GB" dirty="0" smtClean="0"/>
              <a:t>Note: </a:t>
            </a:r>
            <a:br>
              <a:rPr lang="en-GB" dirty="0" smtClean="0"/>
            </a:br>
            <a:r>
              <a:rPr lang="en-GB" dirty="0" smtClean="0"/>
              <a:t>The 68000 processor doesn’t have an A0 pin instead in provides two pins Upper Data Select (UDS) and Lower Data Select (LDS) that select the high and low order bytes of the 16-bit data word i.e. </a:t>
            </a:r>
            <a:r>
              <a:rPr lang="en-GB" dirty="0" smtClean="0">
                <a:solidFill>
                  <a:srgbClr val="FF0000"/>
                </a:solidFill>
              </a:rPr>
              <a:t>a </a:t>
            </a:r>
            <a:r>
              <a:rPr lang="en-GB" dirty="0">
                <a:solidFill>
                  <a:srgbClr val="FF0000"/>
                </a:solidFill>
              </a:rPr>
              <a:t>memory read only returns 8-bits </a:t>
            </a:r>
            <a:r>
              <a:rPr lang="en-GB" dirty="0" smtClean="0">
                <a:solidFill>
                  <a:srgbClr val="FF0000"/>
                </a:solidFill>
              </a:rPr>
              <a:t>for each memory address</a:t>
            </a:r>
            <a:endParaRPr lang="en-GB" dirty="0">
              <a:solidFill>
                <a:srgbClr val="FF0000"/>
              </a:solidFill>
            </a:endParaRPr>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176070634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Answer</a:t>
            </a:r>
            <a:endParaRPr lang="en-GB" dirty="0"/>
          </a:p>
        </p:txBody>
      </p:sp>
      <p:sp>
        <p:nvSpPr>
          <p:cNvPr id="3" name="Content Placeholder 2"/>
          <p:cNvSpPr>
            <a:spLocks noGrp="1"/>
          </p:cNvSpPr>
          <p:nvPr>
            <p:ph idx="1"/>
          </p:nvPr>
        </p:nvSpPr>
        <p:spPr>
          <a:xfrm>
            <a:off x="1047750" y="974221"/>
            <a:ext cx="7029450" cy="4864604"/>
          </a:xfrm>
        </p:spPr>
        <p:txBody>
          <a:bodyPr/>
          <a:lstStyle/>
          <a:p>
            <a:r>
              <a:rPr lang="en-GB" dirty="0" smtClean="0"/>
              <a:t>The </a:t>
            </a:r>
            <a:r>
              <a:rPr lang="en-GB" dirty="0"/>
              <a:t>address range for the </a:t>
            </a:r>
            <a:r>
              <a:rPr lang="en-GB" dirty="0" smtClean="0"/>
              <a:t>RAM</a:t>
            </a:r>
          </a:p>
          <a:p>
            <a:r>
              <a:rPr lang="en-GB" dirty="0" smtClean="0"/>
              <a:t>128K = 20000</a:t>
            </a:r>
            <a:r>
              <a:rPr lang="en-GB" baseline="-25000" dirty="0" smtClean="0"/>
              <a:t>16</a:t>
            </a:r>
            <a:endParaRPr lang="en-GB" dirty="0"/>
          </a:p>
          <a:p>
            <a:r>
              <a:rPr lang="en-GB" dirty="0" smtClean="0"/>
              <a:t> Start address 480000</a:t>
            </a:r>
            <a:r>
              <a:rPr lang="en-GB" baseline="-25000" dirty="0" smtClean="0"/>
              <a:t>16</a:t>
            </a:r>
            <a:endParaRPr lang="en-GB" baseline="-25000" dirty="0"/>
          </a:p>
          <a:p>
            <a:r>
              <a:rPr lang="en-GB" dirty="0" smtClean="0"/>
              <a:t> End address 480000</a:t>
            </a:r>
            <a:r>
              <a:rPr lang="en-GB" baseline="-25000" dirty="0" smtClean="0"/>
              <a:t>16 </a:t>
            </a:r>
            <a:r>
              <a:rPr lang="en-GB" dirty="0" smtClean="0"/>
              <a:t>+ 20000</a:t>
            </a:r>
            <a:r>
              <a:rPr lang="en-GB" baseline="-25000" dirty="0" smtClean="0"/>
              <a:t>16</a:t>
            </a:r>
            <a:r>
              <a:rPr lang="en-GB" baseline="-25000" dirty="0"/>
              <a:t> </a:t>
            </a:r>
            <a:r>
              <a:rPr lang="en-GB" baseline="-25000" dirty="0" smtClean="0"/>
              <a:t> </a:t>
            </a:r>
            <a:r>
              <a:rPr lang="en-GB" dirty="0" smtClean="0"/>
              <a:t>– </a:t>
            </a:r>
            <a:r>
              <a:rPr lang="en-GB" dirty="0"/>
              <a:t>1</a:t>
            </a:r>
            <a:r>
              <a:rPr lang="en-GB" baseline="-25000" dirty="0"/>
              <a:t>16 </a:t>
            </a:r>
            <a:r>
              <a:rPr lang="en-GB" dirty="0" smtClean="0"/>
              <a:t>= 49FFFF</a:t>
            </a:r>
            <a:r>
              <a:rPr lang="en-GB" baseline="-25000" dirty="0" smtClean="0"/>
              <a:t>16</a:t>
            </a:r>
            <a:endParaRPr lang="en-GB" baseline="-25000" dirty="0"/>
          </a:p>
          <a:p>
            <a:endParaRPr lang="en-GB" dirty="0" smtClean="0"/>
          </a:p>
          <a:p>
            <a:r>
              <a:rPr lang="en-GB" dirty="0" smtClean="0"/>
              <a:t>We have to use UDS and LDS, so store the high order byte in one RAM and the lower order byte in the other</a:t>
            </a:r>
            <a:endParaRPr lang="en-GB" dirty="0"/>
          </a:p>
        </p:txBody>
      </p:sp>
      <p:sp>
        <p:nvSpPr>
          <p:cNvPr id="4" name="Footer Placeholder 3"/>
          <p:cNvSpPr>
            <a:spLocks noGrp="1"/>
          </p:cNvSpPr>
          <p:nvPr>
            <p:ph type="ftr" sz="quarter" idx="10"/>
          </p:nvPr>
        </p:nvSpPr>
        <p:spPr/>
        <p:txBody>
          <a:bodyPr/>
          <a:lstStyle/>
          <a:p>
            <a:pPr>
              <a:defRPr/>
            </a:pPr>
            <a:r>
              <a:rPr lang="en-US" altLang="en-US" dirty="0" smtClean="0"/>
              <a:t>WAN</a:t>
            </a:r>
            <a:endParaRPr lang="en-US" altLang="en-US" dirty="0"/>
          </a:p>
        </p:txBody>
      </p:sp>
      <p:graphicFrame>
        <p:nvGraphicFramePr>
          <p:cNvPr id="5" name="Table 4"/>
          <p:cNvGraphicFramePr>
            <a:graphicFrameLocks noGrp="1"/>
          </p:cNvGraphicFramePr>
          <p:nvPr>
            <p:extLst>
              <p:ext uri="{D42A27DB-BD31-4B8C-83A1-F6EECF244321}">
                <p14:modId xmlns:p14="http://schemas.microsoft.com/office/powerpoint/2010/main" val="2614882378"/>
              </p:ext>
            </p:extLst>
          </p:nvPr>
        </p:nvGraphicFramePr>
        <p:xfrm>
          <a:off x="783809" y="3582990"/>
          <a:ext cx="7625252" cy="1996281"/>
        </p:xfrm>
        <a:graphic>
          <a:graphicData uri="http://schemas.openxmlformats.org/drawingml/2006/table">
            <a:tbl>
              <a:tblPr>
                <a:tableStyleId>{5940675A-B579-460E-94D1-54222C63F5DA}</a:tableStyleId>
              </a:tblPr>
              <a:tblGrid>
                <a:gridCol w="540727"/>
                <a:gridCol w="540727"/>
                <a:gridCol w="540727"/>
                <a:gridCol w="540727"/>
                <a:gridCol w="540727"/>
                <a:gridCol w="540727"/>
                <a:gridCol w="540727"/>
                <a:gridCol w="540727"/>
                <a:gridCol w="540727"/>
                <a:gridCol w="540727"/>
                <a:gridCol w="540727"/>
                <a:gridCol w="540727"/>
                <a:gridCol w="1136528"/>
              </a:tblGrid>
              <a:tr h="168977">
                <a:tc>
                  <a:txBody>
                    <a:bodyPr/>
                    <a:lstStyle/>
                    <a:p>
                      <a:pPr algn="ctr" fontAlgn="b"/>
                      <a:r>
                        <a:rPr lang="en-GB" sz="1400" u="none" strike="noStrike" dirty="0">
                          <a:effectLst/>
                        </a:rPr>
                        <a:t>A23</a:t>
                      </a:r>
                      <a:endParaRPr lang="en-GB" sz="1400" b="0" i="0" u="none" strike="noStrike" dirty="0">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A22</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A21</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A20</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A19</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A18</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A17</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dirty="0">
                          <a:effectLst/>
                        </a:rPr>
                        <a:t>A16</a:t>
                      </a:r>
                      <a:endParaRPr lang="en-GB" sz="1400" b="0" i="0" u="none" strike="noStrike" dirty="0">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dirty="0" err="1" smtClean="0">
                          <a:effectLst/>
                        </a:rPr>
                        <a:t>etc</a:t>
                      </a:r>
                      <a:endParaRPr lang="en-GB" sz="1400" b="0" i="0" u="none" strike="noStrike" dirty="0">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A1</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UDS</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LDS</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Address</a:t>
                      </a:r>
                      <a:endParaRPr lang="en-GB" sz="1400" b="0" i="0" u="none" strike="noStrike">
                        <a:solidFill>
                          <a:srgbClr val="000000"/>
                        </a:solidFill>
                        <a:effectLst/>
                        <a:latin typeface="Calibri" panose="020F0502020204030204" pitchFamily="34" charset="0"/>
                      </a:endParaRPr>
                    </a:p>
                  </a:txBody>
                  <a:tcPr marL="8449" marR="8449" marT="8449" marB="0" anchor="b"/>
                </a:tc>
              </a:tr>
              <a:tr h="168977">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solidFill>
                            <a:srgbClr val="FF0000"/>
                          </a:solidFill>
                          <a:effectLst/>
                        </a:rPr>
                        <a:t>0</a:t>
                      </a:r>
                      <a:endParaRPr lang="en-GB" sz="1400" b="0" i="0" u="none" strike="noStrike">
                        <a:solidFill>
                          <a:srgbClr val="FF0000"/>
                        </a:solidFill>
                        <a:effectLst/>
                        <a:latin typeface="Calibri" panose="020F0502020204030204" pitchFamily="34" charset="0"/>
                      </a:endParaRPr>
                    </a:p>
                  </a:txBody>
                  <a:tcPr marL="8449" marR="8449" marT="8449" marB="0" anchor="b"/>
                </a:tc>
                <a:tc>
                  <a:txBody>
                    <a:bodyPr/>
                    <a:lstStyle/>
                    <a:p>
                      <a:pPr algn="ctr" fontAlgn="b"/>
                      <a:r>
                        <a:rPr lang="en-GB" sz="1400" u="none" strike="noStrike">
                          <a:solidFill>
                            <a:srgbClr val="FF0000"/>
                          </a:solidFill>
                          <a:effectLst/>
                        </a:rPr>
                        <a:t>1</a:t>
                      </a:r>
                      <a:endParaRPr lang="en-GB" sz="1400" b="0" i="0" u="none" strike="noStrike">
                        <a:solidFill>
                          <a:srgbClr val="FF0000"/>
                        </a:solidFill>
                        <a:effectLst/>
                        <a:latin typeface="Calibri" panose="020F0502020204030204" pitchFamily="34" charset="0"/>
                      </a:endParaRPr>
                    </a:p>
                  </a:txBody>
                  <a:tcPr marL="8449" marR="8449" marT="8449" marB="0" anchor="b"/>
                </a:tc>
                <a:tc>
                  <a:txBody>
                    <a:bodyPr/>
                    <a:lstStyle/>
                    <a:p>
                      <a:pPr algn="ctr" fontAlgn="b"/>
                      <a:r>
                        <a:rPr lang="en-GB" sz="1400" u="none" strike="noStrike" dirty="0">
                          <a:effectLst/>
                        </a:rPr>
                        <a:t>48000</a:t>
                      </a:r>
                      <a:r>
                        <a:rPr lang="en-GB" sz="1400" u="none" strike="noStrike" dirty="0">
                          <a:solidFill>
                            <a:srgbClr val="FF0000"/>
                          </a:solidFill>
                          <a:effectLst/>
                        </a:rPr>
                        <a:t>0</a:t>
                      </a:r>
                      <a:endParaRPr lang="en-GB" sz="1400" b="0" i="0" u="none" strike="noStrike" dirty="0">
                        <a:solidFill>
                          <a:srgbClr val="FF0000"/>
                        </a:solidFill>
                        <a:effectLst/>
                        <a:latin typeface="Calibri" panose="020F0502020204030204" pitchFamily="34" charset="0"/>
                      </a:endParaRPr>
                    </a:p>
                  </a:txBody>
                  <a:tcPr marL="8449" marR="8449" marT="8449" marB="0" anchor="b"/>
                </a:tc>
              </a:tr>
              <a:tr h="168977">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solidFill>
                            <a:srgbClr val="FF0000"/>
                          </a:solidFill>
                          <a:effectLst/>
                        </a:rPr>
                        <a:t>1</a:t>
                      </a:r>
                      <a:endParaRPr lang="en-GB" sz="1400" b="0" i="0" u="none" strike="noStrike">
                        <a:solidFill>
                          <a:srgbClr val="FF0000"/>
                        </a:solidFill>
                        <a:effectLst/>
                        <a:latin typeface="Calibri" panose="020F0502020204030204" pitchFamily="34" charset="0"/>
                      </a:endParaRPr>
                    </a:p>
                  </a:txBody>
                  <a:tcPr marL="8449" marR="8449" marT="8449" marB="0" anchor="b"/>
                </a:tc>
                <a:tc>
                  <a:txBody>
                    <a:bodyPr/>
                    <a:lstStyle/>
                    <a:p>
                      <a:pPr algn="ctr" fontAlgn="b"/>
                      <a:r>
                        <a:rPr lang="en-GB" sz="1400" u="none" strike="noStrike" dirty="0">
                          <a:solidFill>
                            <a:srgbClr val="FF0000"/>
                          </a:solidFill>
                          <a:effectLst/>
                        </a:rPr>
                        <a:t>0</a:t>
                      </a:r>
                      <a:endParaRPr lang="en-GB" sz="1400" b="0" i="0" u="none" strike="noStrike" dirty="0">
                        <a:solidFill>
                          <a:srgbClr val="FF0000"/>
                        </a:solidFill>
                        <a:effectLst/>
                        <a:latin typeface="Calibri" panose="020F0502020204030204" pitchFamily="34" charset="0"/>
                      </a:endParaRPr>
                    </a:p>
                  </a:txBody>
                  <a:tcPr marL="8449" marR="8449" marT="8449" marB="0" anchor="b"/>
                </a:tc>
                <a:tc>
                  <a:txBody>
                    <a:bodyPr/>
                    <a:lstStyle/>
                    <a:p>
                      <a:pPr algn="ctr" fontAlgn="b"/>
                      <a:r>
                        <a:rPr lang="en-GB" sz="1400" u="none" strike="noStrike" dirty="0">
                          <a:effectLst/>
                        </a:rPr>
                        <a:t>48000</a:t>
                      </a:r>
                      <a:r>
                        <a:rPr lang="en-GB" sz="1400" u="none" strike="noStrike" dirty="0">
                          <a:solidFill>
                            <a:srgbClr val="FF0000"/>
                          </a:solidFill>
                          <a:effectLst/>
                        </a:rPr>
                        <a:t>1</a:t>
                      </a:r>
                      <a:endParaRPr lang="en-GB" sz="1400" b="0" i="0" u="none" strike="noStrike" dirty="0">
                        <a:solidFill>
                          <a:srgbClr val="FF0000"/>
                        </a:solidFill>
                        <a:effectLst/>
                        <a:latin typeface="Calibri" panose="020F0502020204030204" pitchFamily="34" charset="0"/>
                      </a:endParaRPr>
                    </a:p>
                  </a:txBody>
                  <a:tcPr marL="8449" marR="8449" marT="8449" marB="0" anchor="b"/>
                </a:tc>
              </a:tr>
              <a:tr h="168977">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X</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X</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X</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48XXXX</a:t>
                      </a:r>
                      <a:endParaRPr lang="en-GB" sz="1400" b="0" i="0" u="none" strike="noStrike">
                        <a:solidFill>
                          <a:srgbClr val="000000"/>
                        </a:solidFill>
                        <a:effectLst/>
                        <a:latin typeface="Calibri" panose="020F0502020204030204" pitchFamily="34" charset="0"/>
                      </a:endParaRPr>
                    </a:p>
                  </a:txBody>
                  <a:tcPr marL="8449" marR="8449" marT="8449" marB="0" anchor="b"/>
                </a:tc>
              </a:tr>
              <a:tr h="168977">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48FFFF</a:t>
                      </a:r>
                      <a:endParaRPr lang="en-GB" sz="1400" b="0" i="0" u="none" strike="noStrike">
                        <a:solidFill>
                          <a:srgbClr val="000000"/>
                        </a:solidFill>
                        <a:effectLst/>
                        <a:latin typeface="Calibri" panose="020F0502020204030204" pitchFamily="34" charset="0"/>
                      </a:endParaRPr>
                    </a:p>
                  </a:txBody>
                  <a:tcPr marL="8449" marR="8449" marT="8449" marB="0" anchor="b"/>
                </a:tc>
              </a:tr>
              <a:tr h="168977">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490000</a:t>
                      </a:r>
                      <a:endParaRPr lang="en-GB" sz="1400" b="0" i="0" u="none" strike="noStrike">
                        <a:solidFill>
                          <a:srgbClr val="000000"/>
                        </a:solidFill>
                        <a:effectLst/>
                        <a:latin typeface="Calibri" panose="020F0502020204030204" pitchFamily="34" charset="0"/>
                      </a:endParaRPr>
                    </a:p>
                  </a:txBody>
                  <a:tcPr marL="8449" marR="8449" marT="8449" marB="0" anchor="b"/>
                </a:tc>
              </a:tr>
              <a:tr h="168977">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490001</a:t>
                      </a:r>
                      <a:endParaRPr lang="en-GB" sz="1400" b="0" i="0" u="none" strike="noStrike">
                        <a:solidFill>
                          <a:srgbClr val="000000"/>
                        </a:solidFill>
                        <a:effectLst/>
                        <a:latin typeface="Calibri" panose="020F0502020204030204" pitchFamily="34" charset="0"/>
                      </a:endParaRPr>
                    </a:p>
                  </a:txBody>
                  <a:tcPr marL="8449" marR="8449" marT="8449" marB="0" anchor="b"/>
                </a:tc>
              </a:tr>
              <a:tr h="168977">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endParaRPr lang="en-GB" sz="1400" b="0" i="0" u="none" strike="noStrike" dirty="0">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X</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X</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X</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49XXXX</a:t>
                      </a:r>
                      <a:endParaRPr lang="en-GB" sz="1400" b="0" i="0" u="none" strike="noStrike">
                        <a:solidFill>
                          <a:srgbClr val="000000"/>
                        </a:solidFill>
                        <a:effectLst/>
                        <a:latin typeface="Calibri" panose="020F0502020204030204" pitchFamily="34" charset="0"/>
                      </a:endParaRPr>
                    </a:p>
                  </a:txBody>
                  <a:tcPr marL="8449" marR="8449" marT="8449" marB="0" anchor="b"/>
                </a:tc>
              </a:tr>
              <a:tr h="168977">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1</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a:effectLst/>
                        </a:rPr>
                        <a:t>0</a:t>
                      </a:r>
                      <a:endParaRPr lang="en-GB" sz="1400" b="0" i="0" u="none" strike="noStrike">
                        <a:solidFill>
                          <a:srgbClr val="000000"/>
                        </a:solidFill>
                        <a:effectLst/>
                        <a:latin typeface="Calibri" panose="020F0502020204030204" pitchFamily="34" charset="0"/>
                      </a:endParaRPr>
                    </a:p>
                  </a:txBody>
                  <a:tcPr marL="8449" marR="8449" marT="8449" marB="0" anchor="b"/>
                </a:tc>
                <a:tc>
                  <a:txBody>
                    <a:bodyPr/>
                    <a:lstStyle/>
                    <a:p>
                      <a:pPr algn="ctr" fontAlgn="b"/>
                      <a:r>
                        <a:rPr lang="en-GB" sz="1400" u="none" strike="noStrike" dirty="0">
                          <a:effectLst/>
                        </a:rPr>
                        <a:t>49FFFF</a:t>
                      </a:r>
                      <a:endParaRPr lang="en-GB" sz="1400" b="0" i="0" u="none" strike="noStrike" dirty="0">
                        <a:solidFill>
                          <a:srgbClr val="000000"/>
                        </a:solidFill>
                        <a:effectLst/>
                        <a:latin typeface="Calibri" panose="020F0502020204030204" pitchFamily="34" charset="0"/>
                      </a:endParaRPr>
                    </a:p>
                  </a:txBody>
                  <a:tcPr marL="8449" marR="8449" marT="8449" marB="0" anchor="b"/>
                </a:tc>
              </a:tr>
            </a:tbl>
          </a:graphicData>
        </a:graphic>
      </p:graphicFrame>
      <p:sp>
        <p:nvSpPr>
          <p:cNvPr id="6" name="TextBox 5"/>
          <p:cNvSpPr txBox="1"/>
          <p:nvPr/>
        </p:nvSpPr>
        <p:spPr>
          <a:xfrm>
            <a:off x="4332716" y="5830914"/>
            <a:ext cx="4426723" cy="646331"/>
          </a:xfrm>
          <a:prstGeom prst="rect">
            <a:avLst/>
          </a:prstGeom>
          <a:noFill/>
        </p:spPr>
        <p:txBody>
          <a:bodyPr wrap="square" rtlCol="0">
            <a:spAutoFit/>
          </a:bodyPr>
          <a:lstStyle/>
          <a:p>
            <a:r>
              <a:rPr lang="en-GB" dirty="0" smtClean="0"/>
              <a:t>10000</a:t>
            </a:r>
            <a:r>
              <a:rPr lang="en-GB" baseline="-25000" dirty="0" smtClean="0"/>
              <a:t>16</a:t>
            </a:r>
            <a:r>
              <a:rPr lang="en-GB" dirty="0" smtClean="0"/>
              <a:t> = 64K</a:t>
            </a:r>
            <a:br>
              <a:rPr lang="en-GB" dirty="0" smtClean="0"/>
            </a:br>
            <a:r>
              <a:rPr lang="en-GB" dirty="0" smtClean="0"/>
              <a:t>00000</a:t>
            </a:r>
            <a:r>
              <a:rPr lang="en-GB" baseline="-25000" dirty="0" smtClean="0"/>
              <a:t>16 </a:t>
            </a:r>
            <a:r>
              <a:rPr lang="en-GB" dirty="0" smtClean="0"/>
              <a:t> to 0FFFF</a:t>
            </a:r>
            <a:r>
              <a:rPr lang="en-GB" baseline="-25000" dirty="0" smtClean="0"/>
              <a:t>16</a:t>
            </a:r>
            <a:r>
              <a:rPr lang="en-GB" dirty="0"/>
              <a:t> </a:t>
            </a:r>
            <a:r>
              <a:rPr lang="en-GB" dirty="0" smtClean="0"/>
              <a:t>= 64K address range</a:t>
            </a:r>
            <a:endParaRPr lang="en-GB" dirty="0"/>
          </a:p>
        </p:txBody>
      </p:sp>
      <p:sp>
        <p:nvSpPr>
          <p:cNvPr id="7" name="TextBox 6"/>
          <p:cNvSpPr txBox="1"/>
          <p:nvPr/>
        </p:nvSpPr>
        <p:spPr>
          <a:xfrm>
            <a:off x="726392" y="5524488"/>
            <a:ext cx="1345240" cy="369332"/>
          </a:xfrm>
          <a:prstGeom prst="rect">
            <a:avLst/>
          </a:prstGeom>
          <a:noFill/>
        </p:spPr>
        <p:txBody>
          <a:bodyPr wrap="none" rtlCol="0">
            <a:spAutoFit/>
          </a:bodyPr>
          <a:lstStyle/>
          <a:p>
            <a:r>
              <a:rPr lang="en-GB" dirty="0" smtClean="0"/>
              <a:t>X = </a:t>
            </a:r>
            <a:r>
              <a:rPr lang="en-GB" dirty="0" err="1" smtClean="0"/>
              <a:t>etc</a:t>
            </a:r>
            <a:r>
              <a:rPr lang="en-GB" dirty="0" smtClean="0"/>
              <a:t>, </a:t>
            </a:r>
            <a:r>
              <a:rPr lang="en-GB" dirty="0" err="1" smtClean="0"/>
              <a:t>etc</a:t>
            </a:r>
            <a:endParaRPr lang="en-GB" dirty="0"/>
          </a:p>
        </p:txBody>
      </p:sp>
    </p:spTree>
    <p:extLst>
      <p:ext uri="{BB962C8B-B14F-4D97-AF65-F5344CB8AC3E}">
        <p14:creationId xmlns:p14="http://schemas.microsoft.com/office/powerpoint/2010/main" val="384747802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95563772"/>
              </p:ext>
            </p:extLst>
          </p:nvPr>
        </p:nvGraphicFramePr>
        <p:xfrm>
          <a:off x="799925" y="1580435"/>
          <a:ext cx="7029444" cy="1264965"/>
        </p:xfrm>
        <a:graphic>
          <a:graphicData uri="http://schemas.openxmlformats.org/drawingml/2006/table">
            <a:tbl>
              <a:tblPr>
                <a:tableStyleId>{5940675A-B579-460E-94D1-54222C63F5DA}</a:tableStyleId>
              </a:tblPr>
              <a:tblGrid>
                <a:gridCol w="585787"/>
                <a:gridCol w="585787"/>
                <a:gridCol w="585787"/>
                <a:gridCol w="585787"/>
                <a:gridCol w="585787"/>
                <a:gridCol w="585787"/>
                <a:gridCol w="585787"/>
                <a:gridCol w="585787"/>
                <a:gridCol w="585787"/>
                <a:gridCol w="585787"/>
                <a:gridCol w="585787"/>
                <a:gridCol w="585787"/>
              </a:tblGrid>
              <a:tr h="183059">
                <a:tc>
                  <a:txBody>
                    <a:bodyPr/>
                    <a:lstStyle/>
                    <a:p>
                      <a:pPr algn="ctr" fontAlgn="b"/>
                      <a:r>
                        <a:rPr lang="en-GB" sz="1600" u="none" strike="noStrike" dirty="0">
                          <a:effectLst/>
                        </a:rPr>
                        <a:t>A23</a:t>
                      </a:r>
                      <a:endParaRPr lang="en-GB" sz="1600" b="0" i="0" u="none" strike="noStrike" dirty="0">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A22</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A21</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A20</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A19</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A18</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A17</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A16</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dirty="0">
                          <a:solidFill>
                            <a:srgbClr val="FF0000"/>
                          </a:solidFill>
                          <a:effectLst/>
                        </a:rPr>
                        <a:t>UDS</a:t>
                      </a:r>
                      <a:endParaRPr lang="en-GB" sz="1600" b="0" i="0" u="none" strike="noStrike" dirty="0">
                        <a:solidFill>
                          <a:srgbClr val="FF0000"/>
                        </a:solidFill>
                        <a:effectLst/>
                        <a:latin typeface="Calibri" panose="020F0502020204030204" pitchFamily="34" charset="0"/>
                      </a:endParaRPr>
                    </a:p>
                  </a:txBody>
                  <a:tcPr marL="9153" marR="9153" marT="9153" marB="0" anchor="b"/>
                </a:tc>
                <a:tc>
                  <a:txBody>
                    <a:bodyPr/>
                    <a:lstStyle/>
                    <a:p>
                      <a:pPr algn="ctr" fontAlgn="b"/>
                      <a:r>
                        <a:rPr lang="en-GB" sz="1600" u="none" strike="noStrike">
                          <a:solidFill>
                            <a:srgbClr val="FF0000"/>
                          </a:solidFill>
                          <a:effectLst/>
                        </a:rPr>
                        <a:t>LDS</a:t>
                      </a:r>
                      <a:endParaRPr lang="en-GB" sz="1600" b="0" i="0" u="none" strike="noStrike">
                        <a:solidFill>
                          <a:srgbClr val="FF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CS0</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CS1</a:t>
                      </a:r>
                      <a:endParaRPr lang="en-GB" sz="1600" b="0" i="0" u="none" strike="noStrike">
                        <a:solidFill>
                          <a:srgbClr val="000000"/>
                        </a:solidFill>
                        <a:effectLst/>
                        <a:latin typeface="Calibri" panose="020F0502020204030204" pitchFamily="34" charset="0"/>
                      </a:endParaRPr>
                    </a:p>
                  </a:txBody>
                  <a:tcPr marL="9153" marR="9153" marT="9153" marB="0" anchor="b"/>
                </a:tc>
              </a:tr>
              <a:tr h="183059">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solidFill>
                            <a:srgbClr val="FF0000"/>
                          </a:solidFill>
                          <a:effectLst/>
                        </a:rPr>
                        <a:t>0</a:t>
                      </a:r>
                      <a:endParaRPr lang="en-GB" sz="1600" b="0" i="0" u="none" strike="noStrike">
                        <a:solidFill>
                          <a:srgbClr val="FF0000"/>
                        </a:solidFill>
                        <a:effectLst/>
                        <a:latin typeface="Calibri" panose="020F0502020204030204" pitchFamily="34" charset="0"/>
                      </a:endParaRPr>
                    </a:p>
                  </a:txBody>
                  <a:tcPr marL="9153" marR="9153" marT="9153" marB="0" anchor="b"/>
                </a:tc>
                <a:tc>
                  <a:txBody>
                    <a:bodyPr/>
                    <a:lstStyle/>
                    <a:p>
                      <a:pPr algn="ctr" fontAlgn="b"/>
                      <a:r>
                        <a:rPr lang="en-GB" sz="1600" u="none" strike="noStrike">
                          <a:solidFill>
                            <a:srgbClr val="FF0000"/>
                          </a:solidFill>
                          <a:effectLst/>
                        </a:rPr>
                        <a:t>1</a:t>
                      </a:r>
                      <a:endParaRPr lang="en-GB" sz="1600" b="0" i="0" u="none" strike="noStrike">
                        <a:solidFill>
                          <a:srgbClr val="FF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153" marR="9153" marT="9153" marB="0" anchor="b"/>
                </a:tc>
              </a:tr>
              <a:tr h="183059">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solidFill>
                            <a:srgbClr val="FF0000"/>
                          </a:solidFill>
                          <a:effectLst/>
                        </a:rPr>
                        <a:t>1</a:t>
                      </a:r>
                      <a:endParaRPr lang="en-GB" sz="1600" b="0" i="0" u="none" strike="noStrike">
                        <a:solidFill>
                          <a:srgbClr val="FF0000"/>
                        </a:solidFill>
                        <a:effectLst/>
                        <a:latin typeface="Calibri" panose="020F0502020204030204" pitchFamily="34" charset="0"/>
                      </a:endParaRPr>
                    </a:p>
                  </a:txBody>
                  <a:tcPr marL="9153" marR="9153" marT="9153" marB="0" anchor="b"/>
                </a:tc>
                <a:tc>
                  <a:txBody>
                    <a:bodyPr/>
                    <a:lstStyle/>
                    <a:p>
                      <a:pPr algn="ctr" fontAlgn="b"/>
                      <a:r>
                        <a:rPr lang="en-GB" sz="1600" u="none" strike="noStrike" dirty="0">
                          <a:solidFill>
                            <a:srgbClr val="FF0000"/>
                          </a:solidFill>
                          <a:effectLst/>
                        </a:rPr>
                        <a:t>0</a:t>
                      </a:r>
                      <a:endParaRPr lang="en-GB" sz="1600" b="0" i="0" u="none" strike="noStrike" dirty="0">
                        <a:solidFill>
                          <a:srgbClr val="FF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153" marR="9153" marT="9153" marB="0" anchor="b"/>
                </a:tc>
              </a:tr>
              <a:tr h="183059">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solidFill>
                            <a:srgbClr val="FF0000"/>
                          </a:solidFill>
                          <a:effectLst/>
                        </a:rPr>
                        <a:t>0</a:t>
                      </a:r>
                      <a:endParaRPr lang="en-GB" sz="1600" b="0" i="0" u="none" strike="noStrike">
                        <a:solidFill>
                          <a:srgbClr val="FF0000"/>
                        </a:solidFill>
                        <a:effectLst/>
                        <a:latin typeface="Calibri" panose="020F0502020204030204" pitchFamily="34" charset="0"/>
                      </a:endParaRPr>
                    </a:p>
                  </a:txBody>
                  <a:tcPr marL="9153" marR="9153" marT="9153" marB="0" anchor="b"/>
                </a:tc>
                <a:tc>
                  <a:txBody>
                    <a:bodyPr/>
                    <a:lstStyle/>
                    <a:p>
                      <a:pPr algn="ctr" fontAlgn="b"/>
                      <a:r>
                        <a:rPr lang="en-GB" sz="1600" u="none" strike="noStrike" dirty="0">
                          <a:solidFill>
                            <a:srgbClr val="FF0000"/>
                          </a:solidFill>
                          <a:effectLst/>
                        </a:rPr>
                        <a:t>1</a:t>
                      </a:r>
                      <a:endParaRPr lang="en-GB" sz="1600" b="0" i="0" u="none" strike="noStrike" dirty="0">
                        <a:solidFill>
                          <a:srgbClr val="FF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153" marR="9153" marT="9153" marB="0" anchor="b"/>
                </a:tc>
              </a:tr>
              <a:tr h="183059">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solidFill>
                            <a:srgbClr val="FF0000"/>
                          </a:solidFill>
                          <a:effectLst/>
                        </a:rPr>
                        <a:t>1</a:t>
                      </a:r>
                      <a:endParaRPr lang="en-GB" sz="1600" b="0" i="0" u="none" strike="noStrike">
                        <a:solidFill>
                          <a:srgbClr val="FF0000"/>
                        </a:solidFill>
                        <a:effectLst/>
                        <a:latin typeface="Calibri" panose="020F0502020204030204" pitchFamily="34" charset="0"/>
                      </a:endParaRPr>
                    </a:p>
                  </a:txBody>
                  <a:tcPr marL="9153" marR="9153" marT="9153" marB="0" anchor="b"/>
                </a:tc>
                <a:tc>
                  <a:txBody>
                    <a:bodyPr/>
                    <a:lstStyle/>
                    <a:p>
                      <a:pPr algn="ctr" fontAlgn="b"/>
                      <a:r>
                        <a:rPr lang="en-GB" sz="1600" u="none" strike="noStrike" dirty="0">
                          <a:solidFill>
                            <a:srgbClr val="FF0000"/>
                          </a:solidFill>
                          <a:effectLst/>
                        </a:rPr>
                        <a:t>0</a:t>
                      </a:r>
                      <a:endParaRPr lang="en-GB" sz="1600" b="0" i="0" u="none" strike="noStrike" dirty="0">
                        <a:solidFill>
                          <a:srgbClr val="FF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dirty="0">
                          <a:effectLst/>
                        </a:rPr>
                        <a:t>1</a:t>
                      </a:r>
                      <a:endParaRPr lang="en-GB" sz="1600" b="0" i="0" u="none" strike="noStrike" dirty="0">
                        <a:solidFill>
                          <a:srgbClr val="000000"/>
                        </a:solidFill>
                        <a:effectLst/>
                        <a:latin typeface="Calibri" panose="020F0502020204030204" pitchFamily="34" charset="0"/>
                      </a:endParaRPr>
                    </a:p>
                  </a:txBody>
                  <a:tcPr marL="9153" marR="9153" marT="9153" marB="0" anchor="b"/>
                </a:tc>
              </a:tr>
            </a:tbl>
          </a:graphicData>
        </a:graphic>
      </p:graphicFrame>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graphicFrame>
        <p:nvGraphicFramePr>
          <p:cNvPr id="6" name="Table 5"/>
          <p:cNvGraphicFramePr>
            <a:graphicFrameLocks noGrp="1"/>
          </p:cNvGraphicFramePr>
          <p:nvPr>
            <p:extLst>
              <p:ext uri="{D42A27DB-BD31-4B8C-83A1-F6EECF244321}">
                <p14:modId xmlns:p14="http://schemas.microsoft.com/office/powerpoint/2010/main" val="1945196636"/>
              </p:ext>
            </p:extLst>
          </p:nvPr>
        </p:nvGraphicFramePr>
        <p:xfrm>
          <a:off x="828942" y="3175060"/>
          <a:ext cx="6016239" cy="1266825"/>
        </p:xfrm>
        <a:graphic>
          <a:graphicData uri="http://schemas.openxmlformats.org/drawingml/2006/table">
            <a:tbl>
              <a:tblPr>
                <a:tableStyleId>{5940675A-B579-460E-94D1-54222C63F5DA}</a:tableStyleId>
              </a:tblPr>
              <a:tblGrid>
                <a:gridCol w="1888621"/>
                <a:gridCol w="1253382"/>
                <a:gridCol w="1840195"/>
                <a:gridCol w="1034041"/>
              </a:tblGrid>
              <a:tr h="190500">
                <a:tc>
                  <a:txBody>
                    <a:bodyPr/>
                    <a:lstStyle/>
                    <a:p>
                      <a:pPr algn="ctr" fontAlgn="b"/>
                      <a:r>
                        <a:rPr lang="en-GB" sz="1600" u="none" strike="noStrike" dirty="0">
                          <a:effectLst/>
                        </a:rPr>
                        <a:t>A23-A16, UDS, LDS</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PROM Data</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Address Range</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Block Size</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l" fontAlgn="b"/>
                      <a:r>
                        <a:rPr lang="en-GB" sz="1600" u="none" strike="noStrike">
                          <a:effectLst/>
                        </a:rPr>
                        <a:t>01001000 01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0001</a:t>
                      </a:r>
                      <a:endParaRPr lang="en-GB" sz="1600" b="0" i="0" u="none" strike="noStrike">
                        <a:solidFill>
                          <a:srgbClr val="000000"/>
                        </a:solidFill>
                        <a:effectLst/>
                        <a:latin typeface="Calibri" panose="020F0502020204030204" pitchFamily="34" charset="0"/>
                      </a:endParaRPr>
                    </a:p>
                  </a:txBody>
                  <a:tcPr marL="9525" marR="9525" marT="9525" marB="0" anchor="b"/>
                </a:tc>
                <a:tc rowSpan="2">
                  <a:txBody>
                    <a:bodyPr/>
                    <a:lstStyle/>
                    <a:p>
                      <a:pPr algn="ctr" fontAlgn="b"/>
                      <a:r>
                        <a:rPr lang="en-GB" sz="1600" u="none" strike="noStrike" dirty="0" smtClean="0">
                          <a:effectLst/>
                        </a:rPr>
                        <a:t>480000 - 48FFFF</a:t>
                      </a:r>
                      <a:endParaRPr lang="en-GB" sz="1600" b="0" i="0" u="none" strike="noStrike" dirty="0">
                        <a:solidFill>
                          <a:srgbClr val="000000"/>
                        </a:solidFill>
                        <a:effectLst/>
                        <a:latin typeface="Calibri" panose="020F0502020204030204" pitchFamily="34" charset="0"/>
                      </a:endParaRPr>
                    </a:p>
                  </a:txBody>
                  <a:tcPr marL="9525" marR="9525" marT="9525" marB="0"/>
                </a:tc>
                <a:tc rowSpan="2">
                  <a:txBody>
                    <a:bodyPr/>
                    <a:lstStyle/>
                    <a:p>
                      <a:pPr algn="ctr" fontAlgn="b"/>
                      <a:r>
                        <a:rPr lang="en-GB" sz="1600" u="none" strike="noStrike" dirty="0">
                          <a:effectLst/>
                        </a:rPr>
                        <a:t>64K</a:t>
                      </a:r>
                      <a:endParaRPr lang="en-GB" sz="1600" b="0" i="0" u="none" strike="noStrike" dirty="0">
                        <a:solidFill>
                          <a:srgbClr val="000000"/>
                        </a:solidFill>
                        <a:effectLst/>
                        <a:latin typeface="Calibri" panose="020F0502020204030204" pitchFamily="34" charset="0"/>
                      </a:endParaRPr>
                    </a:p>
                  </a:txBody>
                  <a:tcPr marL="9525" marR="9525" marT="9525" marB="0"/>
                </a:tc>
              </a:tr>
              <a:tr h="190500">
                <a:tc>
                  <a:txBody>
                    <a:bodyPr/>
                    <a:lstStyle/>
                    <a:p>
                      <a:pPr algn="l" fontAlgn="b"/>
                      <a:r>
                        <a:rPr lang="en-GB" sz="1600" u="none" strike="noStrike">
                          <a:effectLst/>
                        </a:rPr>
                        <a:t>01001000 10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0010</a:t>
                      </a:r>
                      <a:endParaRPr lang="en-GB" sz="1600" b="0" i="0" u="none" strike="noStrike">
                        <a:solidFill>
                          <a:srgbClr val="000000"/>
                        </a:solidFill>
                        <a:effectLst/>
                        <a:latin typeface="Calibri" panose="020F0502020204030204" pitchFamily="34" charset="0"/>
                      </a:endParaRPr>
                    </a:p>
                  </a:txBody>
                  <a:tcPr marL="9525" marR="9525" marT="9525" marB="0" anchor="b"/>
                </a:tc>
                <a:tc vMerge="1">
                  <a:txBody>
                    <a:bodyPr/>
                    <a:lstStyle/>
                    <a:p>
                      <a:pPr algn="ctr" fontAlgn="b"/>
                      <a:endParaRPr lang="en-GB" sz="1600" b="0" i="0" u="none" strike="noStrike" dirty="0">
                        <a:solidFill>
                          <a:srgbClr val="000000"/>
                        </a:solidFill>
                        <a:effectLst/>
                        <a:latin typeface="Calibri" panose="020F0502020204030204" pitchFamily="34" charset="0"/>
                      </a:endParaRPr>
                    </a:p>
                  </a:txBody>
                  <a:tcPr marL="9525" marR="9525" marT="9525" marB="0" anchor="b"/>
                </a:tc>
                <a:tc vMerge="1">
                  <a:txBody>
                    <a:bodyPr/>
                    <a:lstStyle/>
                    <a:p>
                      <a:pPr algn="ctr" fontAlgn="b"/>
                      <a:endParaRPr lang="en-GB" sz="1600" b="0" i="0" u="none" strike="noStrike" dirty="0">
                        <a:solidFill>
                          <a:srgbClr val="000000"/>
                        </a:solidFill>
                        <a:effectLst/>
                        <a:latin typeface="Calibri" panose="020F0502020204030204" pitchFamily="34" charset="0"/>
                      </a:endParaRPr>
                    </a:p>
                  </a:txBody>
                  <a:tcPr marL="9525" marR="9525" marT="9525" marB="0" anchor="b"/>
                </a:tc>
              </a:tr>
              <a:tr h="190500">
                <a:tc>
                  <a:txBody>
                    <a:bodyPr/>
                    <a:lstStyle/>
                    <a:p>
                      <a:pPr algn="l" fontAlgn="b"/>
                      <a:r>
                        <a:rPr lang="en-GB" sz="1600" u="none" strike="noStrike">
                          <a:effectLst/>
                        </a:rPr>
                        <a:t>01001001 01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0001</a:t>
                      </a:r>
                      <a:endParaRPr lang="en-GB" sz="1600" b="0" i="0" u="none" strike="noStrike">
                        <a:solidFill>
                          <a:srgbClr val="000000"/>
                        </a:solidFill>
                        <a:effectLst/>
                        <a:latin typeface="Calibri" panose="020F0502020204030204" pitchFamily="34" charset="0"/>
                      </a:endParaRPr>
                    </a:p>
                  </a:txBody>
                  <a:tcPr marL="9525" marR="9525" marT="9525" marB="0" anchor="b"/>
                </a:tc>
                <a:tc rowSpan="2">
                  <a:txBody>
                    <a:bodyPr/>
                    <a:lstStyle/>
                    <a:p>
                      <a:pPr algn="ctr" fontAlgn="b"/>
                      <a:r>
                        <a:rPr lang="en-GB" sz="1600" u="none" strike="noStrike" dirty="0" smtClean="0">
                          <a:effectLst/>
                        </a:rPr>
                        <a:t>490000 - 49FFFF</a:t>
                      </a:r>
                      <a:endParaRPr lang="en-GB" sz="1600" b="0" i="0" u="none" strike="noStrike" dirty="0">
                        <a:solidFill>
                          <a:srgbClr val="000000"/>
                        </a:solidFill>
                        <a:effectLst/>
                        <a:latin typeface="Calibri" panose="020F0502020204030204" pitchFamily="34" charset="0"/>
                      </a:endParaRPr>
                    </a:p>
                  </a:txBody>
                  <a:tcPr marL="9525" marR="9525" marT="9525" marB="0"/>
                </a:tc>
                <a:tc rowSpan="2">
                  <a:txBody>
                    <a:bodyPr/>
                    <a:lstStyle/>
                    <a:p>
                      <a:pPr algn="ctr" fontAlgn="b"/>
                      <a:r>
                        <a:rPr lang="en-GB" sz="1600" u="none" strike="noStrike" dirty="0">
                          <a:effectLst/>
                        </a:rPr>
                        <a:t>64K</a:t>
                      </a:r>
                      <a:endParaRPr lang="en-GB" sz="1600" b="0" i="0" u="none" strike="noStrike" dirty="0">
                        <a:solidFill>
                          <a:srgbClr val="000000"/>
                        </a:solidFill>
                        <a:effectLst/>
                        <a:latin typeface="Calibri" panose="020F0502020204030204" pitchFamily="34" charset="0"/>
                      </a:endParaRPr>
                    </a:p>
                  </a:txBody>
                  <a:tcPr marL="9525" marR="9525" marT="9525" marB="0"/>
                </a:tc>
              </a:tr>
              <a:tr h="190500">
                <a:tc>
                  <a:txBody>
                    <a:bodyPr/>
                    <a:lstStyle/>
                    <a:p>
                      <a:pPr algn="l" fontAlgn="b"/>
                      <a:r>
                        <a:rPr lang="en-GB" sz="1600" u="none" strike="noStrike" dirty="0">
                          <a:effectLst/>
                        </a:rPr>
                        <a:t>01001001 10</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0010</a:t>
                      </a:r>
                      <a:endParaRPr lang="en-GB" sz="1600" b="0" i="0" u="none" strike="noStrike">
                        <a:solidFill>
                          <a:srgbClr val="000000"/>
                        </a:solidFill>
                        <a:effectLst/>
                        <a:latin typeface="Calibri" panose="020F0502020204030204" pitchFamily="34" charset="0"/>
                      </a:endParaRPr>
                    </a:p>
                  </a:txBody>
                  <a:tcPr marL="9525" marR="9525" marT="9525" marB="0" anchor="b"/>
                </a:tc>
                <a:tc vMerge="1">
                  <a:txBody>
                    <a:bodyPr/>
                    <a:lstStyle/>
                    <a:p>
                      <a:pPr algn="ctr" fontAlgn="b"/>
                      <a:endParaRPr lang="en-GB" sz="1600" b="0" i="0" u="none" strike="noStrike" dirty="0">
                        <a:solidFill>
                          <a:srgbClr val="000000"/>
                        </a:solidFill>
                        <a:effectLst/>
                        <a:latin typeface="Calibri" panose="020F0502020204030204" pitchFamily="34" charset="0"/>
                      </a:endParaRPr>
                    </a:p>
                  </a:txBody>
                  <a:tcPr marL="9525" marR="9525" marT="9525" marB="0" anchor="b"/>
                </a:tc>
                <a:tc vMerge="1">
                  <a:txBody>
                    <a:bodyPr/>
                    <a:lstStyle/>
                    <a:p>
                      <a:pPr algn="ctr" fontAlgn="b"/>
                      <a:endParaRPr lang="en-GB" sz="1600" b="0" i="0" u="none" strike="noStrike" dirty="0">
                        <a:solidFill>
                          <a:srgbClr val="000000"/>
                        </a:solidFill>
                        <a:effectLst/>
                        <a:latin typeface="Calibri" panose="020F0502020204030204" pitchFamily="34" charset="0"/>
                      </a:endParaRPr>
                    </a:p>
                  </a:txBody>
                  <a:tcPr marL="9525" marR="9525" marT="9525" marB="0" anchor="b"/>
                </a:tc>
              </a:tr>
            </a:tbl>
          </a:graphicData>
        </a:graphic>
      </p:graphicFrame>
      <p:sp>
        <p:nvSpPr>
          <p:cNvPr id="7" name="TextBox 6"/>
          <p:cNvSpPr txBox="1"/>
          <p:nvPr/>
        </p:nvSpPr>
        <p:spPr>
          <a:xfrm>
            <a:off x="1197079" y="4742916"/>
            <a:ext cx="5314816" cy="1200329"/>
          </a:xfrm>
          <a:prstGeom prst="rect">
            <a:avLst/>
          </a:prstGeom>
          <a:noFill/>
        </p:spPr>
        <p:txBody>
          <a:bodyPr wrap="square" rtlCol="0">
            <a:spAutoFit/>
          </a:bodyPr>
          <a:lstStyle/>
          <a:p>
            <a:r>
              <a:rPr lang="en-GB" dirty="0" smtClean="0"/>
              <a:t>10 inputs = 1024 = 1K</a:t>
            </a:r>
          </a:p>
          <a:p>
            <a:r>
              <a:rPr lang="en-GB" dirty="0" smtClean="0"/>
              <a:t>Require 1K x (2 or 4-bit) PROM</a:t>
            </a:r>
          </a:p>
          <a:p>
            <a:r>
              <a:rPr lang="en-GB" dirty="0" smtClean="0"/>
              <a:t>Kind of big to store just 4 values, better to use discrete logic in this case</a:t>
            </a:r>
            <a:endParaRPr lang="en-GB" dirty="0"/>
          </a:p>
        </p:txBody>
      </p:sp>
    </p:spTree>
    <p:extLst>
      <p:ext uri="{BB962C8B-B14F-4D97-AF65-F5344CB8AC3E}">
        <p14:creationId xmlns:p14="http://schemas.microsoft.com/office/powerpoint/2010/main" val="721503956"/>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p:txBody>
          <a:bodyPr/>
          <a:lstStyle/>
          <a:p>
            <a:r>
              <a:rPr lang="en-GB" dirty="0" smtClean="0"/>
              <a:t>Again using </a:t>
            </a:r>
            <a:r>
              <a:rPr lang="en-GB" dirty="0"/>
              <a:t>a 16-bit 68000 processor, </a:t>
            </a:r>
            <a:r>
              <a:rPr lang="en-GB" dirty="0" smtClean="0"/>
              <a:t>with </a:t>
            </a:r>
            <a:r>
              <a:rPr lang="en-GB" dirty="0"/>
              <a:t>24 address </a:t>
            </a:r>
            <a:r>
              <a:rPr lang="en-GB" dirty="0" smtClean="0"/>
              <a:t>lines and UDS, LDS signals</a:t>
            </a:r>
          </a:p>
          <a:p>
            <a:r>
              <a:rPr lang="en-GB" dirty="0"/>
              <a:t>Design a partial address </a:t>
            </a:r>
            <a:r>
              <a:rPr lang="en-GB" dirty="0" smtClean="0"/>
              <a:t>decoder containing</a:t>
            </a:r>
            <a:endParaRPr lang="en-GB" dirty="0"/>
          </a:p>
          <a:p>
            <a:pPr lvl="1"/>
            <a:r>
              <a:rPr lang="en-GB" dirty="0" smtClean="0"/>
              <a:t>2MB </a:t>
            </a:r>
            <a:r>
              <a:rPr lang="en-GB" dirty="0"/>
              <a:t>of EPROM at a starting address </a:t>
            </a:r>
            <a:r>
              <a:rPr lang="en-GB" dirty="0" smtClean="0"/>
              <a:t>00 0000</a:t>
            </a:r>
            <a:r>
              <a:rPr lang="en-GB" baseline="-25000" dirty="0"/>
              <a:t>16</a:t>
            </a:r>
          </a:p>
          <a:p>
            <a:pPr lvl="1"/>
            <a:r>
              <a:rPr lang="en-GB" dirty="0" smtClean="0"/>
              <a:t> using 512K x 8 (8-bits) chips</a:t>
            </a:r>
            <a:endParaRPr lang="en-GB" dirty="0"/>
          </a:p>
          <a:p>
            <a:pPr lvl="1"/>
            <a:r>
              <a:rPr lang="en-GB" dirty="0"/>
              <a:t>2MB of RAM at a starting address </a:t>
            </a:r>
            <a:r>
              <a:rPr lang="en-GB" dirty="0" smtClean="0"/>
              <a:t>20 0000</a:t>
            </a:r>
            <a:r>
              <a:rPr lang="en-GB" baseline="-25000" dirty="0"/>
              <a:t>16</a:t>
            </a:r>
          </a:p>
          <a:p>
            <a:pPr lvl="1"/>
            <a:r>
              <a:rPr lang="en-GB" dirty="0" smtClean="0"/>
              <a:t> using 256K x 8 (8-bits) chips</a:t>
            </a:r>
            <a:endParaRPr lang="en-GB" dirty="0"/>
          </a:p>
          <a:p>
            <a:pPr lvl="1"/>
            <a:r>
              <a:rPr lang="en-GB" dirty="0"/>
              <a:t>64KB I/O space starting at </a:t>
            </a:r>
            <a:r>
              <a:rPr lang="en-GB" dirty="0" smtClean="0"/>
              <a:t>FF0000</a:t>
            </a:r>
            <a:r>
              <a:rPr lang="en-GB" baseline="-25000" dirty="0" smtClean="0"/>
              <a:t>16</a:t>
            </a:r>
            <a:endParaRPr lang="en-GB" baseline="-25000" dirty="0"/>
          </a:p>
          <a:p>
            <a:pPr lvl="1"/>
            <a:endParaRPr lang="en-GB" dirty="0"/>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
        <p:nvSpPr>
          <p:cNvPr id="5" name="TextBox 4"/>
          <p:cNvSpPr txBox="1"/>
          <p:nvPr/>
        </p:nvSpPr>
        <p:spPr>
          <a:xfrm>
            <a:off x="1047750" y="4913425"/>
            <a:ext cx="6632106" cy="646331"/>
          </a:xfrm>
          <a:prstGeom prst="rect">
            <a:avLst/>
          </a:prstGeom>
          <a:noFill/>
        </p:spPr>
        <p:txBody>
          <a:bodyPr wrap="square" rtlCol="0">
            <a:spAutoFit/>
          </a:bodyPr>
          <a:lstStyle/>
          <a:p>
            <a:r>
              <a:rPr lang="en-GB" dirty="0" smtClean="0"/>
              <a:t>Note: Don’t complete all the bit patterns use ‘X’ to indicate all associated bit combinations will be provided</a:t>
            </a:r>
            <a:endParaRPr lang="en-GB" dirty="0"/>
          </a:p>
        </p:txBody>
      </p:sp>
    </p:spTree>
    <p:extLst>
      <p:ext uri="{BB962C8B-B14F-4D97-AF65-F5344CB8AC3E}">
        <p14:creationId xmlns:p14="http://schemas.microsoft.com/office/powerpoint/2010/main" val="1690150168"/>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Answer</a:t>
            </a:r>
            <a:endParaRPr lang="en-GB" dirty="0"/>
          </a:p>
        </p:txBody>
      </p:sp>
      <p:sp>
        <p:nvSpPr>
          <p:cNvPr id="3" name="Content Placeholder 2"/>
          <p:cNvSpPr>
            <a:spLocks noGrp="1"/>
          </p:cNvSpPr>
          <p:nvPr>
            <p:ph idx="1"/>
          </p:nvPr>
        </p:nvSpPr>
        <p:spPr>
          <a:xfrm>
            <a:off x="1047750" y="844550"/>
            <a:ext cx="7029450" cy="4994275"/>
          </a:xfrm>
        </p:spPr>
        <p:txBody>
          <a:bodyPr/>
          <a:lstStyle/>
          <a:p>
            <a:r>
              <a:rPr lang="en-GB" dirty="0" smtClean="0"/>
              <a:t>ROMs must be paired to get 16-bits using UDS and LDS</a:t>
            </a:r>
          </a:p>
          <a:p>
            <a:r>
              <a:rPr lang="en-GB" dirty="0" smtClean="0"/>
              <a:t>4 x 512k = 2MB, therefore we need 4 ROM chips</a:t>
            </a:r>
          </a:p>
          <a:p>
            <a:r>
              <a:rPr lang="en-GB" dirty="0" smtClean="0"/>
              <a:t>Pairs 2*512K </a:t>
            </a:r>
            <a:r>
              <a:rPr lang="en-GB" dirty="0"/>
              <a:t>= 1024K </a:t>
            </a:r>
            <a:r>
              <a:rPr lang="en-GB" dirty="0" smtClean="0"/>
              <a:t>= 1M = 100000</a:t>
            </a:r>
            <a:r>
              <a:rPr lang="en-GB" baseline="-25000" dirty="0"/>
              <a:t>16</a:t>
            </a:r>
            <a:endParaRPr lang="en-GB" dirty="0" smtClean="0"/>
          </a:p>
          <a:p>
            <a:r>
              <a:rPr lang="en-GB" dirty="0" smtClean="0"/>
              <a:t>8 x 256K = 2MB, therefore we need 8 RAM chips</a:t>
            </a:r>
          </a:p>
          <a:p>
            <a:r>
              <a:rPr lang="en-GB" dirty="0"/>
              <a:t>Pairs 2*256K = 512K = </a:t>
            </a:r>
            <a:r>
              <a:rPr lang="en-GB" dirty="0" smtClean="0"/>
              <a:t>80000</a:t>
            </a:r>
            <a:r>
              <a:rPr lang="en-GB" baseline="-25000" dirty="0"/>
              <a:t>16</a:t>
            </a:r>
            <a:endParaRPr lang="en-GB" dirty="0"/>
          </a:p>
          <a:p>
            <a:r>
              <a:rPr lang="en-GB" dirty="0"/>
              <a:t>64K = </a:t>
            </a:r>
            <a:r>
              <a:rPr lang="en-GB" dirty="0" smtClean="0"/>
              <a:t>10000</a:t>
            </a:r>
            <a:r>
              <a:rPr lang="en-GB" baseline="-25000" dirty="0"/>
              <a:t>16</a:t>
            </a:r>
            <a:endParaRPr lang="en-GB" dirty="0"/>
          </a:p>
          <a:p>
            <a:endParaRPr lang="en-GB" dirty="0" smtClean="0"/>
          </a:p>
          <a:p>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3699870120"/>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564022" y="4862557"/>
            <a:ext cx="7513178" cy="1546788"/>
          </a:xfrm>
        </p:spPr>
        <p:txBody>
          <a:bodyPr/>
          <a:lstStyle/>
          <a:p>
            <a:r>
              <a:rPr lang="en-GB" dirty="0" smtClean="0"/>
              <a:t>100000</a:t>
            </a:r>
            <a:r>
              <a:rPr lang="en-GB" baseline="-25000" dirty="0" smtClean="0"/>
              <a:t>16 </a:t>
            </a:r>
            <a:r>
              <a:rPr lang="en-GB" dirty="0" smtClean="0"/>
              <a:t>- 1 = 0FFFFF</a:t>
            </a:r>
            <a:r>
              <a:rPr lang="en-GB" baseline="-25000" dirty="0"/>
              <a:t>16</a:t>
            </a:r>
            <a:endParaRPr lang="en-GB" dirty="0" smtClean="0"/>
          </a:p>
          <a:p>
            <a:r>
              <a:rPr lang="en-GB" dirty="0" smtClean="0"/>
              <a:t>80000</a:t>
            </a:r>
            <a:r>
              <a:rPr lang="en-GB" baseline="-25000" dirty="0" smtClean="0"/>
              <a:t>16 </a:t>
            </a:r>
            <a:r>
              <a:rPr lang="en-GB" dirty="0" smtClean="0"/>
              <a:t>- 1 = 7FFFF</a:t>
            </a:r>
            <a:r>
              <a:rPr lang="en-GB" baseline="-25000" dirty="0"/>
              <a:t>16</a:t>
            </a:r>
            <a:endParaRPr lang="en-GB" dirty="0" smtClean="0"/>
          </a:p>
          <a:p>
            <a:r>
              <a:rPr lang="en-GB" dirty="0" smtClean="0"/>
              <a:t>10000</a:t>
            </a:r>
            <a:r>
              <a:rPr lang="en-GB" baseline="-25000" dirty="0" smtClean="0"/>
              <a:t>16</a:t>
            </a:r>
            <a:r>
              <a:rPr lang="en-GB" dirty="0" smtClean="0"/>
              <a:t> </a:t>
            </a:r>
            <a:r>
              <a:rPr lang="en-GB" dirty="0"/>
              <a:t>- 1 </a:t>
            </a:r>
            <a:r>
              <a:rPr lang="en-GB" dirty="0" smtClean="0"/>
              <a:t>= FFFF</a:t>
            </a:r>
            <a:r>
              <a:rPr lang="en-GB" baseline="-25000" dirty="0"/>
              <a:t>16</a:t>
            </a:r>
            <a:endParaRPr lang="en-GB" dirty="0" smtClean="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graphicFrame>
        <p:nvGraphicFramePr>
          <p:cNvPr id="5" name="Table 4"/>
          <p:cNvGraphicFramePr>
            <a:graphicFrameLocks noGrp="1"/>
          </p:cNvGraphicFramePr>
          <p:nvPr>
            <p:extLst>
              <p:ext uri="{D42A27DB-BD31-4B8C-83A1-F6EECF244321}">
                <p14:modId xmlns:p14="http://schemas.microsoft.com/office/powerpoint/2010/main" val="2775584678"/>
              </p:ext>
            </p:extLst>
          </p:nvPr>
        </p:nvGraphicFramePr>
        <p:xfrm>
          <a:off x="692210" y="1078890"/>
          <a:ext cx="7384991" cy="3040182"/>
        </p:xfrm>
        <a:graphic>
          <a:graphicData uri="http://schemas.openxmlformats.org/drawingml/2006/table">
            <a:tbl>
              <a:tblPr>
                <a:tableStyleId>{5940675A-B579-460E-94D1-54222C63F5DA}</a:tableStyleId>
              </a:tblPr>
              <a:tblGrid>
                <a:gridCol w="1094782"/>
                <a:gridCol w="386738"/>
                <a:gridCol w="386738"/>
                <a:gridCol w="386738"/>
                <a:gridCol w="386738"/>
                <a:gridCol w="386738"/>
                <a:gridCol w="386738"/>
                <a:gridCol w="386738"/>
                <a:gridCol w="386738"/>
                <a:gridCol w="386738"/>
                <a:gridCol w="386738"/>
                <a:gridCol w="386738"/>
                <a:gridCol w="2036091"/>
              </a:tblGrid>
              <a:tr h="206696">
                <a:tc>
                  <a:txBody>
                    <a:bodyPr/>
                    <a:lstStyle/>
                    <a:p>
                      <a:pPr algn="l" fontAlgn="b"/>
                      <a:endParaRPr lang="en-GB" sz="1200" b="0" i="0" u="none" strike="noStrike" dirty="0">
                        <a:solidFill>
                          <a:srgbClr val="000000"/>
                        </a:solidFill>
                        <a:effectLst/>
                        <a:latin typeface="Calibri" panose="020F0502020204030204" pitchFamily="34" charset="0"/>
                      </a:endParaRPr>
                    </a:p>
                  </a:txBody>
                  <a:tcPr marL="7845" marR="7845" marT="7845" marB="0" anchor="b"/>
                </a:tc>
                <a:tc>
                  <a:txBody>
                    <a:bodyPr/>
                    <a:lstStyle/>
                    <a:p>
                      <a:pPr algn="ctr" fontAlgn="b"/>
                      <a:r>
                        <a:rPr lang="en-GB" sz="1200" u="none" strike="noStrike">
                          <a:effectLst/>
                        </a:rPr>
                        <a:t>A23</a:t>
                      </a:r>
                      <a:endParaRPr lang="en-GB" sz="1200" b="0" i="0" u="none" strike="noStrike">
                        <a:solidFill>
                          <a:srgbClr val="000000"/>
                        </a:solidFill>
                        <a:effectLst/>
                        <a:latin typeface="Calibri" panose="020F0502020204030204" pitchFamily="34" charset="0"/>
                      </a:endParaRPr>
                    </a:p>
                  </a:txBody>
                  <a:tcPr marL="7845" marR="7845" marT="7845" marB="0" anchor="b"/>
                </a:tc>
                <a:tc>
                  <a:txBody>
                    <a:bodyPr/>
                    <a:lstStyle/>
                    <a:p>
                      <a:pPr algn="ctr" fontAlgn="b"/>
                      <a:r>
                        <a:rPr lang="en-GB" sz="1200" u="none" strike="noStrike">
                          <a:effectLst/>
                        </a:rPr>
                        <a:t>A22</a:t>
                      </a:r>
                      <a:endParaRPr lang="en-GB" sz="1200" b="0" i="0" u="none" strike="noStrike">
                        <a:solidFill>
                          <a:srgbClr val="000000"/>
                        </a:solidFill>
                        <a:effectLst/>
                        <a:latin typeface="Calibri" panose="020F0502020204030204" pitchFamily="34" charset="0"/>
                      </a:endParaRPr>
                    </a:p>
                  </a:txBody>
                  <a:tcPr marL="7845" marR="7845" marT="7845" marB="0" anchor="b"/>
                </a:tc>
                <a:tc>
                  <a:txBody>
                    <a:bodyPr/>
                    <a:lstStyle/>
                    <a:p>
                      <a:pPr algn="ctr" fontAlgn="b"/>
                      <a:r>
                        <a:rPr lang="en-GB" sz="1200" u="none" strike="noStrike">
                          <a:effectLst/>
                        </a:rPr>
                        <a:t>A21</a:t>
                      </a:r>
                      <a:endParaRPr lang="en-GB" sz="1200" b="0" i="0" u="none" strike="noStrike">
                        <a:solidFill>
                          <a:srgbClr val="000000"/>
                        </a:solidFill>
                        <a:effectLst/>
                        <a:latin typeface="Calibri" panose="020F0502020204030204" pitchFamily="34" charset="0"/>
                      </a:endParaRPr>
                    </a:p>
                  </a:txBody>
                  <a:tcPr marL="7845" marR="7845" marT="7845" marB="0" anchor="b"/>
                </a:tc>
                <a:tc>
                  <a:txBody>
                    <a:bodyPr/>
                    <a:lstStyle/>
                    <a:p>
                      <a:pPr algn="ctr" fontAlgn="b"/>
                      <a:r>
                        <a:rPr lang="en-GB" sz="1200" u="none" strike="noStrike">
                          <a:effectLst/>
                        </a:rPr>
                        <a:t>A20</a:t>
                      </a:r>
                      <a:endParaRPr lang="en-GB" sz="1200" b="0" i="0" u="none" strike="noStrike">
                        <a:solidFill>
                          <a:srgbClr val="000000"/>
                        </a:solidFill>
                        <a:effectLst/>
                        <a:latin typeface="Calibri" panose="020F0502020204030204" pitchFamily="34" charset="0"/>
                      </a:endParaRPr>
                    </a:p>
                  </a:txBody>
                  <a:tcPr marL="7845" marR="7845" marT="7845" marB="0" anchor="b"/>
                </a:tc>
                <a:tc>
                  <a:txBody>
                    <a:bodyPr/>
                    <a:lstStyle/>
                    <a:p>
                      <a:pPr algn="ctr" fontAlgn="b"/>
                      <a:r>
                        <a:rPr lang="en-GB" sz="1200" u="none" strike="noStrike">
                          <a:effectLst/>
                        </a:rPr>
                        <a:t>A19</a:t>
                      </a:r>
                      <a:endParaRPr lang="en-GB" sz="1200" b="0" i="0" u="none" strike="noStrike">
                        <a:solidFill>
                          <a:srgbClr val="000000"/>
                        </a:solidFill>
                        <a:effectLst/>
                        <a:latin typeface="Calibri" panose="020F0502020204030204" pitchFamily="34" charset="0"/>
                      </a:endParaRPr>
                    </a:p>
                  </a:txBody>
                  <a:tcPr marL="7845" marR="7845" marT="7845" marB="0" anchor="b"/>
                </a:tc>
                <a:tc>
                  <a:txBody>
                    <a:bodyPr/>
                    <a:lstStyle/>
                    <a:p>
                      <a:pPr algn="ctr" fontAlgn="b"/>
                      <a:r>
                        <a:rPr lang="en-GB" sz="1200" u="none" strike="noStrike">
                          <a:effectLst/>
                        </a:rPr>
                        <a:t>A18</a:t>
                      </a:r>
                      <a:endParaRPr lang="en-GB" sz="1200" b="0" i="0" u="none" strike="noStrike">
                        <a:solidFill>
                          <a:srgbClr val="000000"/>
                        </a:solidFill>
                        <a:effectLst/>
                        <a:latin typeface="Calibri" panose="020F0502020204030204" pitchFamily="34" charset="0"/>
                      </a:endParaRPr>
                    </a:p>
                  </a:txBody>
                  <a:tcPr marL="7845" marR="7845" marT="7845" marB="0" anchor="b"/>
                </a:tc>
                <a:tc>
                  <a:txBody>
                    <a:bodyPr/>
                    <a:lstStyle/>
                    <a:p>
                      <a:pPr algn="ctr" fontAlgn="b"/>
                      <a:r>
                        <a:rPr lang="en-GB" sz="1200" u="none" strike="noStrike">
                          <a:effectLst/>
                        </a:rPr>
                        <a:t>A17</a:t>
                      </a:r>
                      <a:endParaRPr lang="en-GB" sz="1200" b="0" i="0" u="none" strike="noStrike">
                        <a:solidFill>
                          <a:srgbClr val="000000"/>
                        </a:solidFill>
                        <a:effectLst/>
                        <a:latin typeface="Calibri" panose="020F0502020204030204" pitchFamily="34" charset="0"/>
                      </a:endParaRPr>
                    </a:p>
                  </a:txBody>
                  <a:tcPr marL="7845" marR="7845" marT="7845" marB="0" anchor="b"/>
                </a:tc>
                <a:tc>
                  <a:txBody>
                    <a:bodyPr/>
                    <a:lstStyle/>
                    <a:p>
                      <a:pPr algn="ctr" fontAlgn="b"/>
                      <a:r>
                        <a:rPr lang="en-GB" sz="1200" u="none" strike="noStrike">
                          <a:effectLst/>
                        </a:rPr>
                        <a:t>A16</a:t>
                      </a:r>
                      <a:endParaRPr lang="en-GB" sz="1200" b="0" i="0" u="none" strike="noStrike">
                        <a:solidFill>
                          <a:srgbClr val="000000"/>
                        </a:solidFill>
                        <a:effectLst/>
                        <a:latin typeface="Calibri" panose="020F0502020204030204" pitchFamily="34" charset="0"/>
                      </a:endParaRPr>
                    </a:p>
                  </a:txBody>
                  <a:tcPr marL="7845" marR="7845" marT="7845" marB="0" anchor="b"/>
                </a:tc>
                <a:tc>
                  <a:txBody>
                    <a:bodyPr/>
                    <a:lstStyle/>
                    <a:p>
                      <a:pPr algn="ctr" fontAlgn="b"/>
                      <a:endParaRPr lang="en-GB" sz="1200" b="0" i="0" u="none" strike="noStrike">
                        <a:solidFill>
                          <a:srgbClr val="000000"/>
                        </a:solidFill>
                        <a:effectLst/>
                        <a:latin typeface="Calibri" panose="020F0502020204030204" pitchFamily="34" charset="0"/>
                      </a:endParaRPr>
                    </a:p>
                  </a:txBody>
                  <a:tcPr marL="7845" marR="7845" marT="7845" marB="0" anchor="b"/>
                </a:tc>
                <a:tc>
                  <a:txBody>
                    <a:bodyPr/>
                    <a:lstStyle/>
                    <a:p>
                      <a:pPr algn="ctr" fontAlgn="b"/>
                      <a:r>
                        <a:rPr lang="en-GB" sz="1200" u="none" strike="noStrike" dirty="0">
                          <a:effectLst/>
                        </a:rPr>
                        <a:t>UDS</a:t>
                      </a:r>
                      <a:endParaRPr lang="en-GB" sz="1200" b="0" i="0" u="none" strike="noStrike" dirty="0">
                        <a:solidFill>
                          <a:srgbClr val="000000"/>
                        </a:solidFill>
                        <a:effectLst/>
                        <a:latin typeface="Calibri" panose="020F0502020204030204" pitchFamily="34" charset="0"/>
                      </a:endParaRPr>
                    </a:p>
                  </a:txBody>
                  <a:tcPr marL="7845" marR="7845" marT="7845" marB="0" anchor="b"/>
                </a:tc>
                <a:tc>
                  <a:txBody>
                    <a:bodyPr/>
                    <a:lstStyle/>
                    <a:p>
                      <a:pPr algn="ctr" fontAlgn="b"/>
                      <a:r>
                        <a:rPr lang="en-GB" sz="1200" u="none" strike="noStrike">
                          <a:effectLst/>
                        </a:rPr>
                        <a:t>LDS</a:t>
                      </a:r>
                      <a:endParaRPr lang="en-GB" sz="1200" b="0" i="0" u="none" strike="noStrike">
                        <a:solidFill>
                          <a:srgbClr val="000000"/>
                        </a:solidFill>
                        <a:effectLst/>
                        <a:latin typeface="Calibri" panose="020F0502020204030204" pitchFamily="34" charset="0"/>
                      </a:endParaRPr>
                    </a:p>
                  </a:txBody>
                  <a:tcPr marL="7845" marR="7845" marT="7845" marB="0" anchor="b"/>
                </a:tc>
                <a:tc>
                  <a:txBody>
                    <a:bodyPr/>
                    <a:lstStyle/>
                    <a:p>
                      <a:pPr algn="ctr" fontAlgn="b"/>
                      <a:r>
                        <a:rPr lang="en-GB" sz="1200" u="none" strike="noStrike">
                          <a:effectLst/>
                        </a:rPr>
                        <a:t>Address</a:t>
                      </a:r>
                      <a:endParaRPr lang="en-GB" sz="1200" b="0" i="0" u="none" strike="noStrike">
                        <a:solidFill>
                          <a:srgbClr val="000000"/>
                        </a:solidFill>
                        <a:effectLst/>
                        <a:latin typeface="Calibri" panose="020F0502020204030204" pitchFamily="34" charset="0"/>
                      </a:endParaRPr>
                    </a:p>
                  </a:txBody>
                  <a:tcPr marL="7845" marR="7845" marT="7845" marB="0" anchor="b"/>
                </a:tc>
              </a:tr>
              <a:tr h="404888">
                <a:tc>
                  <a:txBody>
                    <a:bodyPr/>
                    <a:lstStyle/>
                    <a:p>
                      <a:pPr algn="ctr" fontAlgn="b"/>
                      <a:r>
                        <a:rPr lang="en-GB" sz="1200" u="none" strike="noStrike">
                          <a:effectLst/>
                        </a:rPr>
                        <a:t>ROM0/ROM1</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0</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0</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0</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0</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X</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X</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X</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X</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dirty="0" smtClean="0">
                          <a:effectLst/>
                        </a:rPr>
                        <a:t>X</a:t>
                      </a:r>
                      <a:endParaRPr lang="en-GB" sz="1200" b="0" i="0" u="none" strike="noStrike" dirty="0">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dirty="0" smtClean="0">
                          <a:effectLst/>
                        </a:rPr>
                        <a:t>X</a:t>
                      </a:r>
                      <a:endParaRPr lang="en-GB" sz="1200" b="0" i="0" u="none" strike="noStrike" dirty="0">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000000 - 0FFFFF</a:t>
                      </a:r>
                      <a:endParaRPr lang="en-GB" sz="1200" b="0" i="0" u="none" strike="noStrike">
                        <a:solidFill>
                          <a:srgbClr val="000000"/>
                        </a:solidFill>
                        <a:effectLst/>
                        <a:latin typeface="Calibri" panose="020F0502020204030204" pitchFamily="34" charset="0"/>
                      </a:endParaRPr>
                    </a:p>
                  </a:txBody>
                  <a:tcPr marL="7845" marR="7845" marT="7845" marB="0" anchor="ctr"/>
                </a:tc>
              </a:tr>
              <a:tr h="404888">
                <a:tc>
                  <a:txBody>
                    <a:bodyPr/>
                    <a:lstStyle/>
                    <a:p>
                      <a:pPr algn="ctr" fontAlgn="b"/>
                      <a:r>
                        <a:rPr lang="en-GB" sz="1200" u="none" strike="noStrike">
                          <a:effectLst/>
                        </a:rPr>
                        <a:t>ROM2/ROM3</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0</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0</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0</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1</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X</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X</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X</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X</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X</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X</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100000 - 1FFFFF</a:t>
                      </a:r>
                      <a:endParaRPr lang="en-GB" sz="1200" b="0" i="0" u="none" strike="noStrike">
                        <a:solidFill>
                          <a:srgbClr val="000000"/>
                        </a:solidFill>
                        <a:effectLst/>
                        <a:latin typeface="Calibri" panose="020F0502020204030204" pitchFamily="34" charset="0"/>
                      </a:endParaRPr>
                    </a:p>
                  </a:txBody>
                  <a:tcPr marL="7845" marR="7845" marT="7845" marB="0" anchor="ctr"/>
                </a:tc>
              </a:tr>
              <a:tr h="404888">
                <a:tc>
                  <a:txBody>
                    <a:bodyPr/>
                    <a:lstStyle/>
                    <a:p>
                      <a:pPr algn="ctr" fontAlgn="b"/>
                      <a:r>
                        <a:rPr lang="en-GB" sz="1200" u="none" strike="noStrike">
                          <a:effectLst/>
                        </a:rPr>
                        <a:t>RAM0/RAM1</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0</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0</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1</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0</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0</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X</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X</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X</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X</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X</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200000 - 27FFFF</a:t>
                      </a:r>
                      <a:endParaRPr lang="en-GB" sz="1200" b="0" i="0" u="none" strike="noStrike">
                        <a:solidFill>
                          <a:srgbClr val="000000"/>
                        </a:solidFill>
                        <a:effectLst/>
                        <a:latin typeface="Calibri" panose="020F0502020204030204" pitchFamily="34" charset="0"/>
                      </a:endParaRPr>
                    </a:p>
                  </a:txBody>
                  <a:tcPr marL="7845" marR="7845" marT="7845" marB="0" anchor="ctr"/>
                </a:tc>
              </a:tr>
              <a:tr h="404888">
                <a:tc>
                  <a:txBody>
                    <a:bodyPr/>
                    <a:lstStyle/>
                    <a:p>
                      <a:pPr algn="ctr" fontAlgn="b"/>
                      <a:r>
                        <a:rPr lang="en-GB" sz="1200" u="none" strike="noStrike">
                          <a:effectLst/>
                        </a:rPr>
                        <a:t>RAM2/RAM3</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0</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0</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1</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0</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1</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X</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X</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X</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X</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X</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280000  - 2FFFFF</a:t>
                      </a:r>
                      <a:endParaRPr lang="en-GB" sz="1200" b="0" i="0" u="none" strike="noStrike">
                        <a:solidFill>
                          <a:srgbClr val="000000"/>
                        </a:solidFill>
                        <a:effectLst/>
                        <a:latin typeface="Calibri" panose="020F0502020204030204" pitchFamily="34" charset="0"/>
                      </a:endParaRPr>
                    </a:p>
                  </a:txBody>
                  <a:tcPr marL="7845" marR="7845" marT="7845" marB="0" anchor="ctr"/>
                </a:tc>
              </a:tr>
              <a:tr h="404888">
                <a:tc>
                  <a:txBody>
                    <a:bodyPr/>
                    <a:lstStyle/>
                    <a:p>
                      <a:pPr algn="ctr" fontAlgn="b"/>
                      <a:r>
                        <a:rPr lang="en-GB" sz="1200" u="none" strike="noStrike">
                          <a:effectLst/>
                        </a:rPr>
                        <a:t>RAM4/RAM5</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0</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0</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1</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1</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0</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X</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X</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X</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X</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X</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300000 - 37FFFF</a:t>
                      </a:r>
                      <a:endParaRPr lang="en-GB" sz="1200" b="0" i="0" u="none" strike="noStrike">
                        <a:solidFill>
                          <a:srgbClr val="000000"/>
                        </a:solidFill>
                        <a:effectLst/>
                        <a:latin typeface="Calibri" panose="020F0502020204030204" pitchFamily="34" charset="0"/>
                      </a:endParaRPr>
                    </a:p>
                  </a:txBody>
                  <a:tcPr marL="7845" marR="7845" marT="7845" marB="0" anchor="ctr"/>
                </a:tc>
              </a:tr>
              <a:tr h="404888">
                <a:tc>
                  <a:txBody>
                    <a:bodyPr/>
                    <a:lstStyle/>
                    <a:p>
                      <a:pPr algn="ctr" fontAlgn="b"/>
                      <a:r>
                        <a:rPr lang="en-GB" sz="1200" u="none" strike="noStrike">
                          <a:effectLst/>
                        </a:rPr>
                        <a:t>RAM6/RAM7</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0</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0</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1</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1</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1</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X</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X</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X</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X</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X</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380000 - 3FFFFF</a:t>
                      </a:r>
                      <a:endParaRPr lang="en-GB" sz="1200" b="0" i="0" u="none" strike="noStrike">
                        <a:solidFill>
                          <a:srgbClr val="000000"/>
                        </a:solidFill>
                        <a:effectLst/>
                        <a:latin typeface="Calibri" panose="020F0502020204030204" pitchFamily="34" charset="0"/>
                      </a:endParaRPr>
                    </a:p>
                  </a:txBody>
                  <a:tcPr marL="7845" marR="7845" marT="7845" marB="0" anchor="ctr"/>
                </a:tc>
              </a:tr>
              <a:tr h="404158">
                <a:tc>
                  <a:txBody>
                    <a:bodyPr/>
                    <a:lstStyle/>
                    <a:p>
                      <a:pPr algn="ctr" fontAlgn="b"/>
                      <a:r>
                        <a:rPr lang="en-GB" sz="1200" u="none" strike="noStrike" dirty="0">
                          <a:effectLst/>
                        </a:rPr>
                        <a:t>IO</a:t>
                      </a:r>
                      <a:endParaRPr lang="en-GB" sz="1200" b="0" i="0" u="none" strike="noStrike" dirty="0">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1</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1</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1</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1</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1</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1</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1</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dirty="0">
                          <a:effectLst/>
                        </a:rPr>
                        <a:t>1</a:t>
                      </a:r>
                      <a:endParaRPr lang="en-GB" sz="1200" b="0" i="0" u="none" strike="noStrike" dirty="0">
                        <a:solidFill>
                          <a:srgbClr val="000000"/>
                        </a:solidFill>
                        <a:effectLst/>
                        <a:latin typeface="Calibri" panose="020F0502020204030204" pitchFamily="34" charset="0"/>
                      </a:endParaRPr>
                    </a:p>
                  </a:txBody>
                  <a:tcPr marL="7845" marR="7845" marT="7845" marB="0" anchor="ctr"/>
                </a:tc>
                <a:tc>
                  <a:txBody>
                    <a:bodyPr/>
                    <a:lstStyle/>
                    <a:p>
                      <a:pPr algn="ctr" fontAlgn="b"/>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a:effectLst/>
                        </a:rPr>
                        <a:t>X</a:t>
                      </a:r>
                      <a:endParaRPr lang="en-GB" sz="1200" b="0" i="0" u="none" strike="noStrike">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dirty="0">
                          <a:effectLst/>
                        </a:rPr>
                        <a:t>X</a:t>
                      </a:r>
                      <a:endParaRPr lang="en-GB" sz="1200" b="0" i="0" u="none" strike="noStrike" dirty="0">
                        <a:solidFill>
                          <a:srgbClr val="000000"/>
                        </a:solidFill>
                        <a:effectLst/>
                        <a:latin typeface="Calibri" panose="020F0502020204030204" pitchFamily="34" charset="0"/>
                      </a:endParaRPr>
                    </a:p>
                  </a:txBody>
                  <a:tcPr marL="7845" marR="7845" marT="7845" marB="0" anchor="ctr"/>
                </a:tc>
                <a:tc>
                  <a:txBody>
                    <a:bodyPr/>
                    <a:lstStyle/>
                    <a:p>
                      <a:pPr algn="ctr" fontAlgn="b"/>
                      <a:r>
                        <a:rPr lang="en-GB" sz="1200" u="none" strike="noStrike" dirty="0">
                          <a:effectLst/>
                        </a:rPr>
                        <a:t>FF0000-FFFFFF</a:t>
                      </a:r>
                      <a:endParaRPr lang="en-GB" sz="1200" b="0" i="0" u="none" strike="noStrike" dirty="0">
                        <a:solidFill>
                          <a:srgbClr val="000000"/>
                        </a:solidFill>
                        <a:effectLst/>
                        <a:latin typeface="Calibri" panose="020F0502020204030204" pitchFamily="34" charset="0"/>
                      </a:endParaRPr>
                    </a:p>
                  </a:txBody>
                  <a:tcPr marL="7845" marR="7845" marT="7845" marB="0" anchor="ctr"/>
                </a:tc>
              </a:tr>
            </a:tbl>
          </a:graphicData>
        </a:graphic>
      </p:graphicFrame>
      <p:sp>
        <p:nvSpPr>
          <p:cNvPr id="6" name="TextBox 5"/>
          <p:cNvSpPr txBox="1"/>
          <p:nvPr/>
        </p:nvSpPr>
        <p:spPr>
          <a:xfrm>
            <a:off x="4537817" y="4734577"/>
            <a:ext cx="4110527" cy="923330"/>
          </a:xfrm>
          <a:prstGeom prst="rect">
            <a:avLst/>
          </a:prstGeom>
          <a:noFill/>
        </p:spPr>
        <p:txBody>
          <a:bodyPr wrap="square" rtlCol="0">
            <a:spAutoFit/>
          </a:bodyPr>
          <a:lstStyle/>
          <a:p>
            <a:r>
              <a:rPr lang="en-GB" dirty="0" smtClean="0"/>
              <a:t>10 inputs = 1024 = 1K</a:t>
            </a:r>
          </a:p>
          <a:p>
            <a:r>
              <a:rPr lang="en-GB" dirty="0" smtClean="0"/>
              <a:t>4 x ROM + 8 x RAM + IO = 13 outputs</a:t>
            </a:r>
          </a:p>
          <a:p>
            <a:r>
              <a:rPr lang="en-GB" dirty="0" smtClean="0"/>
              <a:t>Require 1K x 16 (16-bit) PROM</a:t>
            </a:r>
          </a:p>
        </p:txBody>
      </p:sp>
      <p:sp>
        <p:nvSpPr>
          <p:cNvPr id="7" name="TextBox 6"/>
          <p:cNvSpPr txBox="1"/>
          <p:nvPr/>
        </p:nvSpPr>
        <p:spPr>
          <a:xfrm>
            <a:off x="743483" y="4140604"/>
            <a:ext cx="2640466" cy="369332"/>
          </a:xfrm>
          <a:prstGeom prst="rect">
            <a:avLst/>
          </a:prstGeom>
          <a:noFill/>
        </p:spPr>
        <p:txBody>
          <a:bodyPr wrap="none" rtlCol="0">
            <a:spAutoFit/>
          </a:bodyPr>
          <a:lstStyle/>
          <a:p>
            <a:r>
              <a:rPr lang="en-GB" dirty="0" smtClean="0"/>
              <a:t>X = Fill in all bit patterns</a:t>
            </a:r>
            <a:endParaRPr lang="en-GB" dirty="0"/>
          </a:p>
        </p:txBody>
      </p:sp>
    </p:spTree>
    <p:extLst>
      <p:ext uri="{BB962C8B-B14F-4D97-AF65-F5344CB8AC3E}">
        <p14:creationId xmlns:p14="http://schemas.microsoft.com/office/powerpoint/2010/main" val="2640394490"/>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3247187119"/>
              </p:ext>
            </p:extLst>
          </p:nvPr>
        </p:nvGraphicFramePr>
        <p:xfrm>
          <a:off x="367468" y="707815"/>
          <a:ext cx="8229604" cy="5489730"/>
        </p:xfrm>
        <a:graphic>
          <a:graphicData uri="http://schemas.openxmlformats.org/drawingml/2006/table">
            <a:tbl>
              <a:tblPr>
                <a:tableStyleId>{5940675A-B579-460E-94D1-54222C63F5DA}</a:tableStyleId>
              </a:tblPr>
              <a:tblGrid>
                <a:gridCol w="2057401"/>
                <a:gridCol w="2057401"/>
                <a:gridCol w="2057401"/>
                <a:gridCol w="2057401"/>
              </a:tblGrid>
              <a:tr h="365982">
                <a:tc>
                  <a:txBody>
                    <a:bodyPr/>
                    <a:lstStyle/>
                    <a:p>
                      <a:pPr algn="l" fontAlgn="b"/>
                      <a:r>
                        <a:rPr lang="en-GB" sz="1400" u="none" strike="noStrike" dirty="0">
                          <a:effectLst/>
                        </a:rPr>
                        <a:t>A23-A16, UDS, LDS</a:t>
                      </a:r>
                      <a:endParaRPr lang="en-GB" sz="1400" b="0" i="0" u="none" strike="noStrike" dirty="0">
                        <a:solidFill>
                          <a:srgbClr val="000000"/>
                        </a:solidFill>
                        <a:effectLst/>
                        <a:latin typeface="Calibri" panose="020F0502020204030204" pitchFamily="34" charset="0"/>
                      </a:endParaRPr>
                    </a:p>
                  </a:txBody>
                  <a:tcPr marL="7578" marR="7578" marT="7578" marB="0" anchor="b"/>
                </a:tc>
                <a:tc>
                  <a:txBody>
                    <a:bodyPr/>
                    <a:lstStyle/>
                    <a:p>
                      <a:pPr algn="l" fontAlgn="b"/>
                      <a:r>
                        <a:rPr lang="en-GB" sz="1400" u="none" strike="noStrike">
                          <a:effectLst/>
                        </a:rPr>
                        <a:t>PROM Data</a:t>
                      </a:r>
                      <a:endParaRPr lang="en-GB" sz="1400" b="0" i="0" u="none" strike="noStrike">
                        <a:solidFill>
                          <a:srgbClr val="000000"/>
                        </a:solidFill>
                        <a:effectLst/>
                        <a:latin typeface="Calibri" panose="020F0502020204030204" pitchFamily="34" charset="0"/>
                      </a:endParaRPr>
                    </a:p>
                  </a:txBody>
                  <a:tcPr marL="7578" marR="7578" marT="7578" marB="0" anchor="b"/>
                </a:tc>
                <a:tc>
                  <a:txBody>
                    <a:bodyPr/>
                    <a:lstStyle/>
                    <a:p>
                      <a:pPr algn="l" fontAlgn="b"/>
                      <a:r>
                        <a:rPr lang="en-GB" sz="1400" u="none" strike="noStrike">
                          <a:effectLst/>
                        </a:rPr>
                        <a:t>Address Range</a:t>
                      </a:r>
                      <a:endParaRPr lang="en-GB" sz="1400" b="0" i="0" u="none" strike="noStrike">
                        <a:solidFill>
                          <a:srgbClr val="000000"/>
                        </a:solidFill>
                        <a:effectLst/>
                        <a:latin typeface="Calibri" panose="020F0502020204030204" pitchFamily="34" charset="0"/>
                      </a:endParaRPr>
                    </a:p>
                  </a:txBody>
                  <a:tcPr marL="7578" marR="7578" marT="7578" marB="0" anchor="b"/>
                </a:tc>
                <a:tc>
                  <a:txBody>
                    <a:bodyPr/>
                    <a:lstStyle/>
                    <a:p>
                      <a:pPr algn="l" fontAlgn="b"/>
                      <a:r>
                        <a:rPr lang="en-GB" sz="1400" u="none" strike="noStrike">
                          <a:effectLst/>
                        </a:rPr>
                        <a:t>Block Size</a:t>
                      </a:r>
                      <a:endParaRPr lang="en-GB" sz="1400" b="0" i="0" u="none" strike="noStrike">
                        <a:solidFill>
                          <a:srgbClr val="000000"/>
                        </a:solidFill>
                        <a:effectLst/>
                        <a:latin typeface="Calibri" panose="020F0502020204030204" pitchFamily="34" charset="0"/>
                      </a:endParaRPr>
                    </a:p>
                  </a:txBody>
                  <a:tcPr marL="7578" marR="7578" marT="7578" marB="0" anchor="b"/>
                </a:tc>
              </a:tr>
              <a:tr h="365982">
                <a:tc>
                  <a:txBody>
                    <a:bodyPr/>
                    <a:lstStyle/>
                    <a:p>
                      <a:pPr algn="l" fontAlgn="b"/>
                      <a:r>
                        <a:rPr lang="en-GB" sz="1400" u="none" strike="noStrike">
                          <a:effectLst/>
                        </a:rPr>
                        <a:t>0000XXXX 01</a:t>
                      </a:r>
                      <a:endParaRPr lang="en-GB" sz="1400" b="0" i="0" u="none" strike="noStrike">
                        <a:solidFill>
                          <a:srgbClr val="000000"/>
                        </a:solidFill>
                        <a:effectLst/>
                        <a:latin typeface="Calibri" panose="020F0502020204030204" pitchFamily="34" charset="0"/>
                      </a:endParaRPr>
                    </a:p>
                  </a:txBody>
                  <a:tcPr marL="7578" marR="7578" marT="7578" marB="0" anchor="ctr"/>
                </a:tc>
                <a:tc>
                  <a:txBody>
                    <a:bodyPr/>
                    <a:lstStyle/>
                    <a:p>
                      <a:pPr algn="l" fontAlgn="b"/>
                      <a:r>
                        <a:rPr lang="en-GB" sz="1400" u="none" strike="noStrike">
                          <a:effectLst/>
                        </a:rPr>
                        <a:t>0000000000000001</a:t>
                      </a:r>
                      <a:endParaRPr lang="en-GB" sz="1400" b="0" i="0" u="none" strike="noStrike">
                        <a:solidFill>
                          <a:srgbClr val="000000"/>
                        </a:solidFill>
                        <a:effectLst/>
                        <a:latin typeface="Calibri" panose="020F0502020204030204" pitchFamily="34" charset="0"/>
                      </a:endParaRPr>
                    </a:p>
                  </a:txBody>
                  <a:tcPr marL="7578" marR="7578" marT="7578" marB="0" anchor="ctr"/>
                </a:tc>
                <a:tc rowSpan="2">
                  <a:txBody>
                    <a:bodyPr/>
                    <a:lstStyle/>
                    <a:p>
                      <a:pPr algn="ctr" fontAlgn="b"/>
                      <a:r>
                        <a:rPr lang="en-GB" sz="1400" u="none" strike="noStrike" dirty="0">
                          <a:effectLst/>
                        </a:rPr>
                        <a:t>000000 - 0FFFFF</a:t>
                      </a:r>
                      <a:endParaRPr lang="en-GB" sz="1400" b="0" i="0" u="none" strike="noStrike" dirty="0">
                        <a:solidFill>
                          <a:srgbClr val="000000"/>
                        </a:solidFill>
                        <a:effectLst/>
                        <a:latin typeface="Calibri" panose="020F0502020204030204" pitchFamily="34" charset="0"/>
                      </a:endParaRPr>
                    </a:p>
                  </a:txBody>
                  <a:tcPr marL="7578" marR="7578" marT="7578" marB="0" anchor="ctr"/>
                </a:tc>
                <a:tc rowSpan="2">
                  <a:txBody>
                    <a:bodyPr/>
                    <a:lstStyle/>
                    <a:p>
                      <a:pPr algn="ctr" fontAlgn="b"/>
                      <a:r>
                        <a:rPr lang="en-GB" sz="1400" u="none" strike="noStrike" dirty="0">
                          <a:effectLst/>
                        </a:rPr>
                        <a:t>1M</a:t>
                      </a:r>
                      <a:endParaRPr lang="en-GB" sz="1400" b="0" i="0" u="none" strike="noStrike" dirty="0">
                        <a:solidFill>
                          <a:srgbClr val="000000"/>
                        </a:solidFill>
                        <a:effectLst/>
                        <a:latin typeface="Calibri" panose="020F0502020204030204" pitchFamily="34" charset="0"/>
                      </a:endParaRPr>
                    </a:p>
                  </a:txBody>
                  <a:tcPr marL="7578" marR="7578" marT="7578" marB="0" anchor="ctr"/>
                </a:tc>
              </a:tr>
              <a:tr h="365982">
                <a:tc>
                  <a:txBody>
                    <a:bodyPr/>
                    <a:lstStyle/>
                    <a:p>
                      <a:pPr algn="l" fontAlgn="b"/>
                      <a:r>
                        <a:rPr lang="en-GB" sz="1400" u="none" strike="noStrike">
                          <a:effectLst/>
                        </a:rPr>
                        <a:t>0000XXXX 10</a:t>
                      </a:r>
                      <a:endParaRPr lang="en-GB" sz="1400" b="0" i="0" u="none" strike="noStrike">
                        <a:solidFill>
                          <a:srgbClr val="000000"/>
                        </a:solidFill>
                        <a:effectLst/>
                        <a:latin typeface="Calibri" panose="020F0502020204030204" pitchFamily="34" charset="0"/>
                      </a:endParaRPr>
                    </a:p>
                  </a:txBody>
                  <a:tcPr marL="7578" marR="7578" marT="7578" marB="0" anchor="ctr"/>
                </a:tc>
                <a:tc>
                  <a:txBody>
                    <a:bodyPr/>
                    <a:lstStyle/>
                    <a:p>
                      <a:pPr algn="l" fontAlgn="b"/>
                      <a:r>
                        <a:rPr lang="en-GB" sz="1400" u="none" strike="noStrike">
                          <a:effectLst/>
                        </a:rPr>
                        <a:t>0000000000000010</a:t>
                      </a:r>
                      <a:endParaRPr lang="en-GB" sz="1400" b="0" i="0" u="none" strike="noStrike">
                        <a:solidFill>
                          <a:srgbClr val="000000"/>
                        </a:solidFill>
                        <a:effectLst/>
                        <a:latin typeface="Calibri" panose="020F0502020204030204" pitchFamily="34" charset="0"/>
                      </a:endParaRPr>
                    </a:p>
                  </a:txBody>
                  <a:tcPr marL="7578" marR="7578" marT="7578" marB="0" anchor="ctr"/>
                </a:tc>
                <a:tc vMerge="1">
                  <a:txBody>
                    <a:bodyPr/>
                    <a:lstStyle/>
                    <a:p>
                      <a:pPr algn="l" fontAlgn="b"/>
                      <a:endParaRPr lang="en-GB" sz="1400" b="0" i="0" u="none" strike="noStrike" dirty="0">
                        <a:solidFill>
                          <a:srgbClr val="000000"/>
                        </a:solidFill>
                        <a:effectLst/>
                        <a:latin typeface="Calibri" panose="020F0502020204030204" pitchFamily="34" charset="0"/>
                      </a:endParaRPr>
                    </a:p>
                  </a:txBody>
                  <a:tcPr marL="7578" marR="7578" marT="7578" marB="0" anchor="b"/>
                </a:tc>
                <a:tc vMerge="1">
                  <a:txBody>
                    <a:bodyPr/>
                    <a:lstStyle/>
                    <a:p>
                      <a:pPr algn="l" fontAlgn="b"/>
                      <a:endParaRPr lang="en-GB" sz="1400" b="0" i="0" u="none" strike="noStrike" dirty="0">
                        <a:solidFill>
                          <a:srgbClr val="000000"/>
                        </a:solidFill>
                        <a:effectLst/>
                        <a:latin typeface="Calibri" panose="020F0502020204030204" pitchFamily="34" charset="0"/>
                      </a:endParaRPr>
                    </a:p>
                  </a:txBody>
                  <a:tcPr marL="7578" marR="7578" marT="7578" marB="0" anchor="b"/>
                </a:tc>
              </a:tr>
              <a:tr h="365982">
                <a:tc>
                  <a:txBody>
                    <a:bodyPr/>
                    <a:lstStyle/>
                    <a:p>
                      <a:pPr algn="l" fontAlgn="b"/>
                      <a:r>
                        <a:rPr lang="en-GB" sz="1400" u="none" strike="noStrike">
                          <a:effectLst/>
                        </a:rPr>
                        <a:t>0001XXXX 01</a:t>
                      </a:r>
                      <a:endParaRPr lang="en-GB" sz="1400" b="0" i="0" u="none" strike="noStrike">
                        <a:solidFill>
                          <a:srgbClr val="000000"/>
                        </a:solidFill>
                        <a:effectLst/>
                        <a:latin typeface="Calibri" panose="020F0502020204030204" pitchFamily="34" charset="0"/>
                      </a:endParaRPr>
                    </a:p>
                  </a:txBody>
                  <a:tcPr marL="7578" marR="7578" marT="7578" marB="0" anchor="ctr"/>
                </a:tc>
                <a:tc>
                  <a:txBody>
                    <a:bodyPr/>
                    <a:lstStyle/>
                    <a:p>
                      <a:pPr algn="l" fontAlgn="b"/>
                      <a:r>
                        <a:rPr lang="en-GB" sz="1400" u="none" strike="noStrike">
                          <a:effectLst/>
                        </a:rPr>
                        <a:t>0000000000000100</a:t>
                      </a:r>
                      <a:endParaRPr lang="en-GB" sz="1400" b="0" i="0" u="none" strike="noStrike">
                        <a:solidFill>
                          <a:srgbClr val="000000"/>
                        </a:solidFill>
                        <a:effectLst/>
                        <a:latin typeface="Calibri" panose="020F0502020204030204" pitchFamily="34" charset="0"/>
                      </a:endParaRPr>
                    </a:p>
                  </a:txBody>
                  <a:tcPr marL="7578" marR="7578" marT="7578" marB="0" anchor="ctr"/>
                </a:tc>
                <a:tc rowSpan="2">
                  <a:txBody>
                    <a:bodyPr/>
                    <a:lstStyle/>
                    <a:p>
                      <a:pPr algn="ctr" fontAlgn="b"/>
                      <a:r>
                        <a:rPr lang="en-GB" sz="1400" u="none" strike="noStrike" dirty="0">
                          <a:effectLst/>
                        </a:rPr>
                        <a:t>100000 - 1FFFFF</a:t>
                      </a:r>
                      <a:endParaRPr lang="en-GB" sz="1400" b="0" i="0" u="none" strike="noStrike" dirty="0">
                        <a:solidFill>
                          <a:srgbClr val="000000"/>
                        </a:solidFill>
                        <a:effectLst/>
                        <a:latin typeface="Calibri" panose="020F0502020204030204" pitchFamily="34" charset="0"/>
                      </a:endParaRPr>
                    </a:p>
                  </a:txBody>
                  <a:tcPr marL="7578" marR="7578" marT="7578" marB="0" anchor="ctr"/>
                </a:tc>
                <a:tc rowSpan="2">
                  <a:txBody>
                    <a:bodyPr/>
                    <a:lstStyle/>
                    <a:p>
                      <a:pPr algn="ctr" fontAlgn="b"/>
                      <a:r>
                        <a:rPr lang="en-GB" sz="1400" u="none" strike="noStrike" dirty="0">
                          <a:effectLst/>
                        </a:rPr>
                        <a:t>1M</a:t>
                      </a:r>
                      <a:endParaRPr lang="en-GB" sz="1400" b="0" i="0" u="none" strike="noStrike" dirty="0">
                        <a:solidFill>
                          <a:srgbClr val="000000"/>
                        </a:solidFill>
                        <a:effectLst/>
                        <a:latin typeface="Calibri" panose="020F0502020204030204" pitchFamily="34" charset="0"/>
                      </a:endParaRPr>
                    </a:p>
                  </a:txBody>
                  <a:tcPr marL="7578" marR="7578" marT="7578" marB="0" anchor="ctr"/>
                </a:tc>
              </a:tr>
              <a:tr h="365982">
                <a:tc>
                  <a:txBody>
                    <a:bodyPr/>
                    <a:lstStyle/>
                    <a:p>
                      <a:pPr algn="l" fontAlgn="b"/>
                      <a:r>
                        <a:rPr lang="en-GB" sz="1400" u="none" strike="noStrike">
                          <a:effectLst/>
                        </a:rPr>
                        <a:t>0001XXXX 10</a:t>
                      </a:r>
                      <a:endParaRPr lang="en-GB" sz="1400" b="0" i="0" u="none" strike="noStrike">
                        <a:solidFill>
                          <a:srgbClr val="000000"/>
                        </a:solidFill>
                        <a:effectLst/>
                        <a:latin typeface="Calibri" panose="020F0502020204030204" pitchFamily="34" charset="0"/>
                      </a:endParaRPr>
                    </a:p>
                  </a:txBody>
                  <a:tcPr marL="7578" marR="7578" marT="7578" marB="0" anchor="ctr"/>
                </a:tc>
                <a:tc>
                  <a:txBody>
                    <a:bodyPr/>
                    <a:lstStyle/>
                    <a:p>
                      <a:pPr algn="l" fontAlgn="b"/>
                      <a:r>
                        <a:rPr lang="en-GB" sz="1400" u="none" strike="noStrike">
                          <a:effectLst/>
                        </a:rPr>
                        <a:t>0000000000001000</a:t>
                      </a:r>
                      <a:endParaRPr lang="en-GB" sz="1400" b="0" i="0" u="none" strike="noStrike">
                        <a:solidFill>
                          <a:srgbClr val="000000"/>
                        </a:solidFill>
                        <a:effectLst/>
                        <a:latin typeface="Calibri" panose="020F0502020204030204" pitchFamily="34" charset="0"/>
                      </a:endParaRPr>
                    </a:p>
                  </a:txBody>
                  <a:tcPr marL="7578" marR="7578" marT="7578" marB="0" anchor="ctr"/>
                </a:tc>
                <a:tc vMerge="1">
                  <a:txBody>
                    <a:bodyPr/>
                    <a:lstStyle/>
                    <a:p>
                      <a:pPr algn="l" fontAlgn="b"/>
                      <a:endParaRPr lang="en-GB" sz="1400" b="0" i="0" u="none" strike="noStrike" dirty="0">
                        <a:solidFill>
                          <a:srgbClr val="000000"/>
                        </a:solidFill>
                        <a:effectLst/>
                        <a:latin typeface="Calibri" panose="020F0502020204030204" pitchFamily="34" charset="0"/>
                      </a:endParaRPr>
                    </a:p>
                  </a:txBody>
                  <a:tcPr marL="7578" marR="7578" marT="7578" marB="0" anchor="b"/>
                </a:tc>
                <a:tc vMerge="1">
                  <a:txBody>
                    <a:bodyPr/>
                    <a:lstStyle/>
                    <a:p>
                      <a:pPr algn="l" fontAlgn="b"/>
                      <a:endParaRPr lang="en-GB" sz="1400" b="0" i="0" u="none" strike="noStrike" dirty="0">
                        <a:solidFill>
                          <a:srgbClr val="000000"/>
                        </a:solidFill>
                        <a:effectLst/>
                        <a:latin typeface="Calibri" panose="020F0502020204030204" pitchFamily="34" charset="0"/>
                      </a:endParaRPr>
                    </a:p>
                  </a:txBody>
                  <a:tcPr marL="7578" marR="7578" marT="7578" marB="0" anchor="b"/>
                </a:tc>
              </a:tr>
              <a:tr h="365982">
                <a:tc>
                  <a:txBody>
                    <a:bodyPr/>
                    <a:lstStyle/>
                    <a:p>
                      <a:pPr algn="l" fontAlgn="b"/>
                      <a:r>
                        <a:rPr lang="en-GB" sz="1400" u="none" strike="noStrike">
                          <a:effectLst/>
                        </a:rPr>
                        <a:t>00100XXX 01</a:t>
                      </a:r>
                      <a:endParaRPr lang="en-GB" sz="1400" b="0" i="0" u="none" strike="noStrike">
                        <a:solidFill>
                          <a:srgbClr val="000000"/>
                        </a:solidFill>
                        <a:effectLst/>
                        <a:latin typeface="Calibri" panose="020F0502020204030204" pitchFamily="34" charset="0"/>
                      </a:endParaRPr>
                    </a:p>
                  </a:txBody>
                  <a:tcPr marL="7578" marR="7578" marT="7578" marB="0" anchor="ctr"/>
                </a:tc>
                <a:tc>
                  <a:txBody>
                    <a:bodyPr/>
                    <a:lstStyle/>
                    <a:p>
                      <a:pPr algn="l" fontAlgn="b"/>
                      <a:r>
                        <a:rPr lang="en-GB" sz="1400" u="none" strike="noStrike">
                          <a:effectLst/>
                        </a:rPr>
                        <a:t>0000000000010000</a:t>
                      </a:r>
                      <a:endParaRPr lang="en-GB" sz="1400" b="0" i="0" u="none" strike="noStrike">
                        <a:solidFill>
                          <a:srgbClr val="000000"/>
                        </a:solidFill>
                        <a:effectLst/>
                        <a:latin typeface="Calibri" panose="020F0502020204030204" pitchFamily="34" charset="0"/>
                      </a:endParaRPr>
                    </a:p>
                  </a:txBody>
                  <a:tcPr marL="7578" marR="7578" marT="7578" marB="0" anchor="ctr"/>
                </a:tc>
                <a:tc rowSpan="2">
                  <a:txBody>
                    <a:bodyPr/>
                    <a:lstStyle/>
                    <a:p>
                      <a:pPr algn="ctr" fontAlgn="b"/>
                      <a:r>
                        <a:rPr lang="en-GB" sz="1400" u="none" strike="noStrike" dirty="0">
                          <a:effectLst/>
                        </a:rPr>
                        <a:t>200000 - 27FFFF</a:t>
                      </a:r>
                      <a:endParaRPr lang="en-GB" sz="1400" b="0" i="0" u="none" strike="noStrike" dirty="0">
                        <a:solidFill>
                          <a:srgbClr val="000000"/>
                        </a:solidFill>
                        <a:effectLst/>
                        <a:latin typeface="Calibri" panose="020F0502020204030204" pitchFamily="34" charset="0"/>
                      </a:endParaRPr>
                    </a:p>
                  </a:txBody>
                  <a:tcPr marL="7578" marR="7578" marT="7578" marB="0" anchor="ctr"/>
                </a:tc>
                <a:tc rowSpan="2">
                  <a:txBody>
                    <a:bodyPr/>
                    <a:lstStyle/>
                    <a:p>
                      <a:pPr algn="ctr" fontAlgn="b"/>
                      <a:r>
                        <a:rPr lang="en-GB" sz="1400" u="none" strike="noStrike" dirty="0">
                          <a:effectLst/>
                        </a:rPr>
                        <a:t>512K</a:t>
                      </a:r>
                      <a:endParaRPr lang="en-GB" sz="1400" b="0" i="0" u="none" strike="noStrike" dirty="0">
                        <a:solidFill>
                          <a:srgbClr val="000000"/>
                        </a:solidFill>
                        <a:effectLst/>
                        <a:latin typeface="Calibri" panose="020F0502020204030204" pitchFamily="34" charset="0"/>
                      </a:endParaRPr>
                    </a:p>
                  </a:txBody>
                  <a:tcPr marL="7578" marR="7578" marT="7578" marB="0" anchor="ctr"/>
                </a:tc>
              </a:tr>
              <a:tr h="365982">
                <a:tc>
                  <a:txBody>
                    <a:bodyPr/>
                    <a:lstStyle/>
                    <a:p>
                      <a:pPr algn="l" fontAlgn="b"/>
                      <a:r>
                        <a:rPr lang="en-GB" sz="1400" u="none" strike="noStrike">
                          <a:effectLst/>
                        </a:rPr>
                        <a:t>00100XXX 10</a:t>
                      </a:r>
                      <a:endParaRPr lang="en-GB" sz="1400" b="0" i="0" u="none" strike="noStrike">
                        <a:solidFill>
                          <a:srgbClr val="000000"/>
                        </a:solidFill>
                        <a:effectLst/>
                        <a:latin typeface="Calibri" panose="020F0502020204030204" pitchFamily="34" charset="0"/>
                      </a:endParaRPr>
                    </a:p>
                  </a:txBody>
                  <a:tcPr marL="7578" marR="7578" marT="7578" marB="0" anchor="ctr"/>
                </a:tc>
                <a:tc>
                  <a:txBody>
                    <a:bodyPr/>
                    <a:lstStyle/>
                    <a:p>
                      <a:pPr algn="l" fontAlgn="b"/>
                      <a:r>
                        <a:rPr lang="en-GB" sz="1400" u="none" strike="noStrike">
                          <a:effectLst/>
                        </a:rPr>
                        <a:t>0000000000100000</a:t>
                      </a:r>
                      <a:endParaRPr lang="en-GB" sz="1400" b="0" i="0" u="none" strike="noStrike">
                        <a:solidFill>
                          <a:srgbClr val="000000"/>
                        </a:solidFill>
                        <a:effectLst/>
                        <a:latin typeface="Calibri" panose="020F0502020204030204" pitchFamily="34" charset="0"/>
                      </a:endParaRPr>
                    </a:p>
                  </a:txBody>
                  <a:tcPr marL="7578" marR="7578" marT="7578" marB="0" anchor="ctr"/>
                </a:tc>
                <a:tc vMerge="1">
                  <a:txBody>
                    <a:bodyPr/>
                    <a:lstStyle/>
                    <a:p>
                      <a:pPr algn="l" fontAlgn="b"/>
                      <a:endParaRPr lang="en-GB" sz="1400" b="0" i="0" u="none" strike="noStrike" dirty="0">
                        <a:solidFill>
                          <a:srgbClr val="000000"/>
                        </a:solidFill>
                        <a:effectLst/>
                        <a:latin typeface="Calibri" panose="020F0502020204030204" pitchFamily="34" charset="0"/>
                      </a:endParaRPr>
                    </a:p>
                  </a:txBody>
                  <a:tcPr marL="7578" marR="7578" marT="7578" marB="0" anchor="b"/>
                </a:tc>
                <a:tc vMerge="1">
                  <a:txBody>
                    <a:bodyPr/>
                    <a:lstStyle/>
                    <a:p>
                      <a:pPr algn="l" fontAlgn="b"/>
                      <a:endParaRPr lang="en-GB" sz="1400" b="0" i="0" u="none" strike="noStrike" dirty="0">
                        <a:solidFill>
                          <a:srgbClr val="000000"/>
                        </a:solidFill>
                        <a:effectLst/>
                        <a:latin typeface="Calibri" panose="020F0502020204030204" pitchFamily="34" charset="0"/>
                      </a:endParaRPr>
                    </a:p>
                  </a:txBody>
                  <a:tcPr marL="7578" marR="7578" marT="7578" marB="0" anchor="b"/>
                </a:tc>
              </a:tr>
              <a:tr h="365982">
                <a:tc>
                  <a:txBody>
                    <a:bodyPr/>
                    <a:lstStyle/>
                    <a:p>
                      <a:pPr algn="l" fontAlgn="b"/>
                      <a:r>
                        <a:rPr lang="en-GB" sz="1400" u="none" strike="noStrike">
                          <a:effectLst/>
                        </a:rPr>
                        <a:t>00101XXX 01</a:t>
                      </a:r>
                      <a:endParaRPr lang="en-GB" sz="1400" b="0" i="0" u="none" strike="noStrike">
                        <a:solidFill>
                          <a:srgbClr val="000000"/>
                        </a:solidFill>
                        <a:effectLst/>
                        <a:latin typeface="Calibri" panose="020F0502020204030204" pitchFamily="34" charset="0"/>
                      </a:endParaRPr>
                    </a:p>
                  </a:txBody>
                  <a:tcPr marL="7578" marR="7578" marT="7578" marB="0" anchor="ctr"/>
                </a:tc>
                <a:tc>
                  <a:txBody>
                    <a:bodyPr/>
                    <a:lstStyle/>
                    <a:p>
                      <a:pPr algn="l" fontAlgn="b"/>
                      <a:r>
                        <a:rPr lang="en-GB" sz="1400" u="none" strike="noStrike">
                          <a:effectLst/>
                        </a:rPr>
                        <a:t>0000000001000000</a:t>
                      </a:r>
                      <a:endParaRPr lang="en-GB" sz="1400" b="0" i="0" u="none" strike="noStrike">
                        <a:solidFill>
                          <a:srgbClr val="000000"/>
                        </a:solidFill>
                        <a:effectLst/>
                        <a:latin typeface="Calibri" panose="020F0502020204030204" pitchFamily="34" charset="0"/>
                      </a:endParaRPr>
                    </a:p>
                  </a:txBody>
                  <a:tcPr marL="7578" marR="7578" marT="7578" marB="0" anchor="ctr"/>
                </a:tc>
                <a:tc rowSpan="2">
                  <a:txBody>
                    <a:bodyPr/>
                    <a:lstStyle/>
                    <a:p>
                      <a:pPr algn="ctr" fontAlgn="b"/>
                      <a:r>
                        <a:rPr lang="en-GB" sz="1400" u="none" strike="noStrike" dirty="0">
                          <a:effectLst/>
                        </a:rPr>
                        <a:t>280000  - 2FFFFF</a:t>
                      </a:r>
                      <a:endParaRPr lang="en-GB" sz="1400" b="0" i="0" u="none" strike="noStrike" dirty="0">
                        <a:solidFill>
                          <a:srgbClr val="000000"/>
                        </a:solidFill>
                        <a:effectLst/>
                        <a:latin typeface="Calibri" panose="020F0502020204030204" pitchFamily="34" charset="0"/>
                      </a:endParaRPr>
                    </a:p>
                  </a:txBody>
                  <a:tcPr marL="7578" marR="7578" marT="7578" marB="0" anchor="ctr"/>
                </a:tc>
                <a:tc rowSpan="2">
                  <a:txBody>
                    <a:bodyPr/>
                    <a:lstStyle/>
                    <a:p>
                      <a:pPr algn="ctr" fontAlgn="b"/>
                      <a:r>
                        <a:rPr lang="en-GB" sz="1400" u="none" strike="noStrike" dirty="0">
                          <a:effectLst/>
                        </a:rPr>
                        <a:t>512K</a:t>
                      </a:r>
                      <a:endParaRPr lang="en-GB" sz="1400" b="0" i="0" u="none" strike="noStrike" dirty="0">
                        <a:solidFill>
                          <a:srgbClr val="000000"/>
                        </a:solidFill>
                        <a:effectLst/>
                        <a:latin typeface="Calibri" panose="020F0502020204030204" pitchFamily="34" charset="0"/>
                      </a:endParaRPr>
                    </a:p>
                  </a:txBody>
                  <a:tcPr marL="7578" marR="7578" marT="7578" marB="0" anchor="ctr"/>
                </a:tc>
              </a:tr>
              <a:tr h="365982">
                <a:tc>
                  <a:txBody>
                    <a:bodyPr/>
                    <a:lstStyle/>
                    <a:p>
                      <a:pPr algn="l" fontAlgn="b"/>
                      <a:r>
                        <a:rPr lang="en-GB" sz="1400" u="none" strike="noStrike">
                          <a:effectLst/>
                        </a:rPr>
                        <a:t>00101XXX 10</a:t>
                      </a:r>
                      <a:endParaRPr lang="en-GB" sz="1400" b="0" i="0" u="none" strike="noStrike">
                        <a:solidFill>
                          <a:srgbClr val="000000"/>
                        </a:solidFill>
                        <a:effectLst/>
                        <a:latin typeface="Calibri" panose="020F0502020204030204" pitchFamily="34" charset="0"/>
                      </a:endParaRPr>
                    </a:p>
                  </a:txBody>
                  <a:tcPr marL="7578" marR="7578" marT="7578" marB="0" anchor="ctr"/>
                </a:tc>
                <a:tc>
                  <a:txBody>
                    <a:bodyPr/>
                    <a:lstStyle/>
                    <a:p>
                      <a:pPr algn="l" fontAlgn="b"/>
                      <a:r>
                        <a:rPr lang="en-GB" sz="1400" u="none" strike="noStrike">
                          <a:effectLst/>
                        </a:rPr>
                        <a:t>0000000010000000</a:t>
                      </a:r>
                      <a:endParaRPr lang="en-GB" sz="1400" b="0" i="0" u="none" strike="noStrike">
                        <a:solidFill>
                          <a:srgbClr val="000000"/>
                        </a:solidFill>
                        <a:effectLst/>
                        <a:latin typeface="Calibri" panose="020F0502020204030204" pitchFamily="34" charset="0"/>
                      </a:endParaRPr>
                    </a:p>
                  </a:txBody>
                  <a:tcPr marL="7578" marR="7578" marT="7578" marB="0" anchor="ctr"/>
                </a:tc>
                <a:tc vMerge="1">
                  <a:txBody>
                    <a:bodyPr/>
                    <a:lstStyle/>
                    <a:p>
                      <a:pPr algn="l" fontAlgn="b"/>
                      <a:endParaRPr lang="en-GB" sz="1400" b="0" i="0" u="none" strike="noStrike" dirty="0">
                        <a:solidFill>
                          <a:srgbClr val="000000"/>
                        </a:solidFill>
                        <a:effectLst/>
                        <a:latin typeface="Calibri" panose="020F0502020204030204" pitchFamily="34" charset="0"/>
                      </a:endParaRPr>
                    </a:p>
                  </a:txBody>
                  <a:tcPr marL="7578" marR="7578" marT="7578" marB="0" anchor="b"/>
                </a:tc>
                <a:tc vMerge="1">
                  <a:txBody>
                    <a:bodyPr/>
                    <a:lstStyle/>
                    <a:p>
                      <a:pPr algn="l" fontAlgn="b"/>
                      <a:endParaRPr lang="en-GB" sz="1400" b="0" i="0" u="none" strike="noStrike" dirty="0">
                        <a:solidFill>
                          <a:srgbClr val="000000"/>
                        </a:solidFill>
                        <a:effectLst/>
                        <a:latin typeface="Calibri" panose="020F0502020204030204" pitchFamily="34" charset="0"/>
                      </a:endParaRPr>
                    </a:p>
                  </a:txBody>
                  <a:tcPr marL="7578" marR="7578" marT="7578" marB="0" anchor="b"/>
                </a:tc>
              </a:tr>
              <a:tr h="365982">
                <a:tc>
                  <a:txBody>
                    <a:bodyPr/>
                    <a:lstStyle/>
                    <a:p>
                      <a:pPr algn="l" fontAlgn="b"/>
                      <a:r>
                        <a:rPr lang="en-GB" sz="1400" u="none" strike="noStrike">
                          <a:effectLst/>
                        </a:rPr>
                        <a:t>00110XXX 01</a:t>
                      </a:r>
                      <a:endParaRPr lang="en-GB" sz="1400" b="0" i="0" u="none" strike="noStrike">
                        <a:solidFill>
                          <a:srgbClr val="000000"/>
                        </a:solidFill>
                        <a:effectLst/>
                        <a:latin typeface="Calibri" panose="020F0502020204030204" pitchFamily="34" charset="0"/>
                      </a:endParaRPr>
                    </a:p>
                  </a:txBody>
                  <a:tcPr marL="7578" marR="7578" marT="7578" marB="0" anchor="ctr"/>
                </a:tc>
                <a:tc>
                  <a:txBody>
                    <a:bodyPr/>
                    <a:lstStyle/>
                    <a:p>
                      <a:pPr algn="l" fontAlgn="b"/>
                      <a:r>
                        <a:rPr lang="en-GB" sz="1400" u="none" strike="noStrike">
                          <a:effectLst/>
                        </a:rPr>
                        <a:t>0000000100000000</a:t>
                      </a:r>
                      <a:endParaRPr lang="en-GB" sz="1400" b="0" i="0" u="none" strike="noStrike">
                        <a:solidFill>
                          <a:srgbClr val="000000"/>
                        </a:solidFill>
                        <a:effectLst/>
                        <a:latin typeface="Calibri" panose="020F0502020204030204" pitchFamily="34" charset="0"/>
                      </a:endParaRPr>
                    </a:p>
                  </a:txBody>
                  <a:tcPr marL="7578" marR="7578" marT="7578" marB="0" anchor="ctr"/>
                </a:tc>
                <a:tc rowSpan="2">
                  <a:txBody>
                    <a:bodyPr/>
                    <a:lstStyle/>
                    <a:p>
                      <a:pPr algn="ctr" fontAlgn="b"/>
                      <a:r>
                        <a:rPr lang="en-GB" sz="1400" u="none" strike="noStrike" dirty="0">
                          <a:effectLst/>
                        </a:rPr>
                        <a:t>300000 - 37FFFF</a:t>
                      </a:r>
                      <a:endParaRPr lang="en-GB" sz="1400" b="0" i="0" u="none" strike="noStrike" dirty="0">
                        <a:solidFill>
                          <a:srgbClr val="000000"/>
                        </a:solidFill>
                        <a:effectLst/>
                        <a:latin typeface="Calibri" panose="020F0502020204030204" pitchFamily="34" charset="0"/>
                      </a:endParaRPr>
                    </a:p>
                  </a:txBody>
                  <a:tcPr marL="7578" marR="7578" marT="7578" marB="0" anchor="ctr"/>
                </a:tc>
                <a:tc rowSpan="2">
                  <a:txBody>
                    <a:bodyPr/>
                    <a:lstStyle/>
                    <a:p>
                      <a:pPr algn="ctr" fontAlgn="b"/>
                      <a:r>
                        <a:rPr lang="en-GB" sz="1400" u="none" strike="noStrike" dirty="0">
                          <a:effectLst/>
                        </a:rPr>
                        <a:t>512K</a:t>
                      </a:r>
                      <a:endParaRPr lang="en-GB" sz="1400" b="0" i="0" u="none" strike="noStrike" dirty="0">
                        <a:solidFill>
                          <a:srgbClr val="000000"/>
                        </a:solidFill>
                        <a:effectLst/>
                        <a:latin typeface="Calibri" panose="020F0502020204030204" pitchFamily="34" charset="0"/>
                      </a:endParaRPr>
                    </a:p>
                  </a:txBody>
                  <a:tcPr marL="7578" marR="7578" marT="7578" marB="0" anchor="ctr"/>
                </a:tc>
              </a:tr>
              <a:tr h="365982">
                <a:tc>
                  <a:txBody>
                    <a:bodyPr/>
                    <a:lstStyle/>
                    <a:p>
                      <a:pPr algn="l" fontAlgn="b"/>
                      <a:r>
                        <a:rPr lang="en-GB" sz="1400" u="none" strike="noStrike">
                          <a:effectLst/>
                        </a:rPr>
                        <a:t>00110XXX 10</a:t>
                      </a:r>
                      <a:endParaRPr lang="en-GB" sz="1400" b="0" i="0" u="none" strike="noStrike">
                        <a:solidFill>
                          <a:srgbClr val="000000"/>
                        </a:solidFill>
                        <a:effectLst/>
                        <a:latin typeface="Calibri" panose="020F0502020204030204" pitchFamily="34" charset="0"/>
                      </a:endParaRPr>
                    </a:p>
                  </a:txBody>
                  <a:tcPr marL="7578" marR="7578" marT="7578" marB="0" anchor="ctr"/>
                </a:tc>
                <a:tc>
                  <a:txBody>
                    <a:bodyPr/>
                    <a:lstStyle/>
                    <a:p>
                      <a:pPr algn="l" fontAlgn="b"/>
                      <a:r>
                        <a:rPr lang="en-GB" sz="1400" u="none" strike="noStrike">
                          <a:effectLst/>
                        </a:rPr>
                        <a:t>0000001000000000</a:t>
                      </a:r>
                      <a:endParaRPr lang="en-GB" sz="1400" b="0" i="0" u="none" strike="noStrike">
                        <a:solidFill>
                          <a:srgbClr val="000000"/>
                        </a:solidFill>
                        <a:effectLst/>
                        <a:latin typeface="Calibri" panose="020F0502020204030204" pitchFamily="34" charset="0"/>
                      </a:endParaRPr>
                    </a:p>
                  </a:txBody>
                  <a:tcPr marL="7578" marR="7578" marT="7578" marB="0" anchor="ctr"/>
                </a:tc>
                <a:tc vMerge="1">
                  <a:txBody>
                    <a:bodyPr/>
                    <a:lstStyle/>
                    <a:p>
                      <a:pPr algn="l" fontAlgn="b"/>
                      <a:endParaRPr lang="en-GB" sz="1400" b="0" i="0" u="none" strike="noStrike" dirty="0">
                        <a:solidFill>
                          <a:srgbClr val="000000"/>
                        </a:solidFill>
                        <a:effectLst/>
                        <a:latin typeface="Calibri" panose="020F0502020204030204" pitchFamily="34" charset="0"/>
                      </a:endParaRPr>
                    </a:p>
                  </a:txBody>
                  <a:tcPr marL="7578" marR="7578" marT="7578" marB="0" anchor="b"/>
                </a:tc>
                <a:tc vMerge="1">
                  <a:txBody>
                    <a:bodyPr/>
                    <a:lstStyle/>
                    <a:p>
                      <a:pPr algn="l" fontAlgn="b"/>
                      <a:endParaRPr lang="en-GB" sz="1400" b="0" i="0" u="none" strike="noStrike" dirty="0">
                        <a:solidFill>
                          <a:srgbClr val="000000"/>
                        </a:solidFill>
                        <a:effectLst/>
                        <a:latin typeface="Calibri" panose="020F0502020204030204" pitchFamily="34" charset="0"/>
                      </a:endParaRPr>
                    </a:p>
                  </a:txBody>
                  <a:tcPr marL="7578" marR="7578" marT="7578" marB="0" anchor="b"/>
                </a:tc>
              </a:tr>
              <a:tr h="365982">
                <a:tc>
                  <a:txBody>
                    <a:bodyPr/>
                    <a:lstStyle/>
                    <a:p>
                      <a:pPr algn="l" fontAlgn="b"/>
                      <a:r>
                        <a:rPr lang="en-GB" sz="1400" u="none" strike="noStrike">
                          <a:effectLst/>
                        </a:rPr>
                        <a:t>00111XXX 01</a:t>
                      </a:r>
                      <a:endParaRPr lang="en-GB" sz="1400" b="0" i="0" u="none" strike="noStrike">
                        <a:solidFill>
                          <a:srgbClr val="000000"/>
                        </a:solidFill>
                        <a:effectLst/>
                        <a:latin typeface="Calibri" panose="020F0502020204030204" pitchFamily="34" charset="0"/>
                      </a:endParaRPr>
                    </a:p>
                  </a:txBody>
                  <a:tcPr marL="7578" marR="7578" marT="7578" marB="0" anchor="ctr"/>
                </a:tc>
                <a:tc>
                  <a:txBody>
                    <a:bodyPr/>
                    <a:lstStyle/>
                    <a:p>
                      <a:pPr algn="l" fontAlgn="b"/>
                      <a:r>
                        <a:rPr lang="en-GB" sz="1400" u="none" strike="noStrike">
                          <a:effectLst/>
                        </a:rPr>
                        <a:t>0000010000000000</a:t>
                      </a:r>
                      <a:endParaRPr lang="en-GB" sz="1400" b="0" i="0" u="none" strike="noStrike">
                        <a:solidFill>
                          <a:srgbClr val="000000"/>
                        </a:solidFill>
                        <a:effectLst/>
                        <a:latin typeface="Calibri" panose="020F0502020204030204" pitchFamily="34" charset="0"/>
                      </a:endParaRPr>
                    </a:p>
                  </a:txBody>
                  <a:tcPr marL="7578" marR="7578" marT="7578" marB="0" anchor="ctr"/>
                </a:tc>
                <a:tc rowSpan="2">
                  <a:txBody>
                    <a:bodyPr/>
                    <a:lstStyle/>
                    <a:p>
                      <a:pPr algn="ctr" fontAlgn="b"/>
                      <a:r>
                        <a:rPr lang="en-GB" sz="1400" u="none" strike="noStrike" dirty="0">
                          <a:effectLst/>
                        </a:rPr>
                        <a:t>380000 - 3FFFFF</a:t>
                      </a:r>
                      <a:endParaRPr lang="en-GB" sz="1400" b="0" i="0" u="none" strike="noStrike" dirty="0">
                        <a:solidFill>
                          <a:srgbClr val="000000"/>
                        </a:solidFill>
                        <a:effectLst/>
                        <a:latin typeface="Calibri" panose="020F0502020204030204" pitchFamily="34" charset="0"/>
                      </a:endParaRPr>
                    </a:p>
                  </a:txBody>
                  <a:tcPr marL="7578" marR="7578" marT="7578" marB="0" anchor="ctr"/>
                </a:tc>
                <a:tc rowSpan="2">
                  <a:txBody>
                    <a:bodyPr/>
                    <a:lstStyle/>
                    <a:p>
                      <a:pPr algn="ctr" fontAlgn="b"/>
                      <a:r>
                        <a:rPr lang="en-GB" sz="1400" u="none" strike="noStrike" dirty="0">
                          <a:effectLst/>
                        </a:rPr>
                        <a:t>512K</a:t>
                      </a:r>
                      <a:endParaRPr lang="en-GB" sz="1400" b="0" i="0" u="none" strike="noStrike" dirty="0">
                        <a:solidFill>
                          <a:srgbClr val="000000"/>
                        </a:solidFill>
                        <a:effectLst/>
                        <a:latin typeface="Calibri" panose="020F0502020204030204" pitchFamily="34" charset="0"/>
                      </a:endParaRPr>
                    </a:p>
                  </a:txBody>
                  <a:tcPr marL="7578" marR="7578" marT="7578" marB="0" anchor="ctr"/>
                </a:tc>
              </a:tr>
              <a:tr h="365982">
                <a:tc>
                  <a:txBody>
                    <a:bodyPr/>
                    <a:lstStyle/>
                    <a:p>
                      <a:pPr algn="l" fontAlgn="b"/>
                      <a:r>
                        <a:rPr lang="en-GB" sz="1400" u="none" strike="noStrike">
                          <a:effectLst/>
                        </a:rPr>
                        <a:t>00111XXX 10</a:t>
                      </a:r>
                      <a:endParaRPr lang="en-GB" sz="1400" b="0" i="0" u="none" strike="noStrike">
                        <a:solidFill>
                          <a:srgbClr val="000000"/>
                        </a:solidFill>
                        <a:effectLst/>
                        <a:latin typeface="Calibri" panose="020F0502020204030204" pitchFamily="34" charset="0"/>
                      </a:endParaRPr>
                    </a:p>
                  </a:txBody>
                  <a:tcPr marL="7578" marR="7578" marT="7578" marB="0" anchor="ctr"/>
                </a:tc>
                <a:tc>
                  <a:txBody>
                    <a:bodyPr/>
                    <a:lstStyle/>
                    <a:p>
                      <a:pPr algn="l" fontAlgn="b"/>
                      <a:r>
                        <a:rPr lang="en-GB" sz="1400" u="none" strike="noStrike">
                          <a:effectLst/>
                        </a:rPr>
                        <a:t>0000100000000000</a:t>
                      </a:r>
                      <a:endParaRPr lang="en-GB" sz="1400" b="0" i="0" u="none" strike="noStrike">
                        <a:solidFill>
                          <a:srgbClr val="000000"/>
                        </a:solidFill>
                        <a:effectLst/>
                        <a:latin typeface="Calibri" panose="020F0502020204030204" pitchFamily="34" charset="0"/>
                      </a:endParaRPr>
                    </a:p>
                  </a:txBody>
                  <a:tcPr marL="7578" marR="7578" marT="7578" marB="0" anchor="ctr"/>
                </a:tc>
                <a:tc vMerge="1">
                  <a:txBody>
                    <a:bodyPr/>
                    <a:lstStyle/>
                    <a:p>
                      <a:pPr algn="l" fontAlgn="b"/>
                      <a:endParaRPr lang="en-GB" sz="1400" b="0" i="0" u="none" strike="noStrike" dirty="0">
                        <a:solidFill>
                          <a:srgbClr val="000000"/>
                        </a:solidFill>
                        <a:effectLst/>
                        <a:latin typeface="Calibri" panose="020F0502020204030204" pitchFamily="34" charset="0"/>
                      </a:endParaRPr>
                    </a:p>
                  </a:txBody>
                  <a:tcPr marL="7578" marR="7578" marT="7578" marB="0" anchor="b"/>
                </a:tc>
                <a:tc vMerge="1">
                  <a:txBody>
                    <a:bodyPr/>
                    <a:lstStyle/>
                    <a:p>
                      <a:pPr algn="l" fontAlgn="b"/>
                      <a:endParaRPr lang="en-GB" sz="1400" b="0" i="0" u="none" strike="noStrike" dirty="0">
                        <a:solidFill>
                          <a:srgbClr val="000000"/>
                        </a:solidFill>
                        <a:effectLst/>
                        <a:latin typeface="Calibri" panose="020F0502020204030204" pitchFamily="34" charset="0"/>
                      </a:endParaRPr>
                    </a:p>
                  </a:txBody>
                  <a:tcPr marL="7578" marR="7578" marT="7578" marB="0" anchor="b"/>
                </a:tc>
              </a:tr>
              <a:tr h="365982">
                <a:tc>
                  <a:txBody>
                    <a:bodyPr/>
                    <a:lstStyle/>
                    <a:p>
                      <a:pPr algn="l" fontAlgn="b"/>
                      <a:r>
                        <a:rPr lang="en-GB" sz="1400" u="none" strike="noStrike">
                          <a:effectLst/>
                        </a:rPr>
                        <a:t>11111111 01</a:t>
                      </a:r>
                      <a:endParaRPr lang="en-GB" sz="1400" b="0" i="0" u="none" strike="noStrike">
                        <a:solidFill>
                          <a:srgbClr val="000000"/>
                        </a:solidFill>
                        <a:effectLst/>
                        <a:latin typeface="Calibri" panose="020F0502020204030204" pitchFamily="34" charset="0"/>
                      </a:endParaRPr>
                    </a:p>
                  </a:txBody>
                  <a:tcPr marL="7578" marR="7578" marT="7578" marB="0" anchor="ctr"/>
                </a:tc>
                <a:tc>
                  <a:txBody>
                    <a:bodyPr/>
                    <a:lstStyle/>
                    <a:p>
                      <a:pPr algn="l" fontAlgn="b"/>
                      <a:r>
                        <a:rPr lang="en-GB" sz="1400" u="none" strike="noStrike">
                          <a:effectLst/>
                        </a:rPr>
                        <a:t>0001000000000000</a:t>
                      </a:r>
                      <a:endParaRPr lang="en-GB" sz="1400" b="0" i="0" u="none" strike="noStrike">
                        <a:solidFill>
                          <a:srgbClr val="000000"/>
                        </a:solidFill>
                        <a:effectLst/>
                        <a:latin typeface="Calibri" panose="020F0502020204030204" pitchFamily="34" charset="0"/>
                      </a:endParaRPr>
                    </a:p>
                  </a:txBody>
                  <a:tcPr marL="7578" marR="7578" marT="7578" marB="0" anchor="ctr"/>
                </a:tc>
                <a:tc rowSpan="2">
                  <a:txBody>
                    <a:bodyPr/>
                    <a:lstStyle/>
                    <a:p>
                      <a:pPr algn="ctr" fontAlgn="b"/>
                      <a:r>
                        <a:rPr lang="en-GB" sz="1400" u="none" strike="noStrike" dirty="0">
                          <a:effectLst/>
                        </a:rPr>
                        <a:t>FF0000-FFFFFF</a:t>
                      </a:r>
                      <a:endParaRPr lang="en-GB" sz="1400" b="0" i="0" u="none" strike="noStrike" dirty="0">
                        <a:solidFill>
                          <a:srgbClr val="000000"/>
                        </a:solidFill>
                        <a:effectLst/>
                        <a:latin typeface="Calibri" panose="020F0502020204030204" pitchFamily="34" charset="0"/>
                      </a:endParaRPr>
                    </a:p>
                  </a:txBody>
                  <a:tcPr marL="7578" marR="7578" marT="7578" marB="0" anchor="ctr"/>
                </a:tc>
                <a:tc rowSpan="2">
                  <a:txBody>
                    <a:bodyPr/>
                    <a:lstStyle/>
                    <a:p>
                      <a:pPr algn="ctr" fontAlgn="b"/>
                      <a:r>
                        <a:rPr lang="en-GB" sz="1400" u="none" strike="noStrike" dirty="0">
                          <a:effectLst/>
                        </a:rPr>
                        <a:t>64K</a:t>
                      </a:r>
                      <a:endParaRPr lang="en-GB" sz="1400" b="0" i="0" u="none" strike="noStrike" dirty="0">
                        <a:solidFill>
                          <a:srgbClr val="000000"/>
                        </a:solidFill>
                        <a:effectLst/>
                        <a:latin typeface="Calibri" panose="020F0502020204030204" pitchFamily="34" charset="0"/>
                      </a:endParaRPr>
                    </a:p>
                  </a:txBody>
                  <a:tcPr marL="7578" marR="7578" marT="7578" marB="0" anchor="ctr"/>
                </a:tc>
              </a:tr>
              <a:tr h="365982">
                <a:tc>
                  <a:txBody>
                    <a:bodyPr/>
                    <a:lstStyle/>
                    <a:p>
                      <a:pPr algn="l" fontAlgn="b"/>
                      <a:r>
                        <a:rPr lang="en-GB" sz="1400" u="none" strike="noStrike">
                          <a:effectLst/>
                        </a:rPr>
                        <a:t>11111111 10</a:t>
                      </a:r>
                      <a:endParaRPr lang="en-GB" sz="1400" b="0" i="0" u="none" strike="noStrike">
                        <a:solidFill>
                          <a:srgbClr val="000000"/>
                        </a:solidFill>
                        <a:effectLst/>
                        <a:latin typeface="Calibri" panose="020F0502020204030204" pitchFamily="34" charset="0"/>
                      </a:endParaRPr>
                    </a:p>
                  </a:txBody>
                  <a:tcPr marL="7578" marR="7578" marT="7578" marB="0" anchor="ctr"/>
                </a:tc>
                <a:tc>
                  <a:txBody>
                    <a:bodyPr/>
                    <a:lstStyle/>
                    <a:p>
                      <a:pPr algn="l" fontAlgn="b"/>
                      <a:r>
                        <a:rPr lang="en-GB" sz="1400" u="none" strike="noStrike" dirty="0">
                          <a:effectLst/>
                        </a:rPr>
                        <a:t>0010000000000000</a:t>
                      </a:r>
                      <a:endParaRPr lang="en-GB" sz="1400" b="0" i="0" u="none" strike="noStrike" dirty="0">
                        <a:solidFill>
                          <a:srgbClr val="000000"/>
                        </a:solidFill>
                        <a:effectLst/>
                        <a:latin typeface="Calibri" panose="020F0502020204030204" pitchFamily="34" charset="0"/>
                      </a:endParaRPr>
                    </a:p>
                  </a:txBody>
                  <a:tcPr marL="7578" marR="7578" marT="7578" marB="0" anchor="ctr"/>
                </a:tc>
                <a:tc vMerge="1">
                  <a:txBody>
                    <a:bodyPr/>
                    <a:lstStyle/>
                    <a:p>
                      <a:pPr algn="l" fontAlgn="b"/>
                      <a:endParaRPr lang="en-GB" sz="1400" b="0" i="0" u="none" strike="noStrike" dirty="0">
                        <a:solidFill>
                          <a:srgbClr val="000000"/>
                        </a:solidFill>
                        <a:effectLst/>
                        <a:latin typeface="Calibri" panose="020F0502020204030204" pitchFamily="34" charset="0"/>
                      </a:endParaRPr>
                    </a:p>
                  </a:txBody>
                  <a:tcPr marL="7578" marR="7578" marT="7578" marB="0" anchor="b"/>
                </a:tc>
                <a:tc vMerge="1">
                  <a:txBody>
                    <a:bodyPr/>
                    <a:lstStyle/>
                    <a:p>
                      <a:pPr algn="l" fontAlgn="b"/>
                      <a:endParaRPr lang="en-GB" sz="1400" b="0" i="0" u="none" strike="noStrike" dirty="0">
                        <a:solidFill>
                          <a:srgbClr val="000000"/>
                        </a:solidFill>
                        <a:effectLst/>
                        <a:latin typeface="Calibri" panose="020F0502020204030204" pitchFamily="34" charset="0"/>
                      </a:endParaRPr>
                    </a:p>
                  </a:txBody>
                  <a:tcPr marL="7578" marR="7578" marT="7578" marB="0" anchor="b"/>
                </a:tc>
              </a:tr>
            </a:tbl>
          </a:graphicData>
        </a:graphic>
      </p:graphicFrame>
      <p:sp>
        <p:nvSpPr>
          <p:cNvPr id="8" name="TextBox 7"/>
          <p:cNvSpPr txBox="1"/>
          <p:nvPr/>
        </p:nvSpPr>
        <p:spPr>
          <a:xfrm>
            <a:off x="376014" y="6225778"/>
            <a:ext cx="2640466" cy="369332"/>
          </a:xfrm>
          <a:prstGeom prst="rect">
            <a:avLst/>
          </a:prstGeom>
          <a:noFill/>
        </p:spPr>
        <p:txBody>
          <a:bodyPr wrap="none" rtlCol="0">
            <a:spAutoFit/>
          </a:bodyPr>
          <a:lstStyle/>
          <a:p>
            <a:r>
              <a:rPr lang="en-GB" dirty="0" smtClean="0"/>
              <a:t>X = Fill in all bit patterns</a:t>
            </a:r>
            <a:endParaRPr lang="en-GB" dirty="0"/>
          </a:p>
        </p:txBody>
      </p:sp>
    </p:spTree>
    <p:extLst>
      <p:ext uri="{BB962C8B-B14F-4D97-AF65-F5344CB8AC3E}">
        <p14:creationId xmlns:p14="http://schemas.microsoft.com/office/powerpoint/2010/main" val="3886331939"/>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Memory Management Unit (MMU)</a:t>
            </a:r>
            <a:endParaRPr lang="en-GB" dirty="0"/>
          </a:p>
        </p:txBody>
      </p:sp>
      <p:sp>
        <p:nvSpPr>
          <p:cNvPr id="3" name="Content Placeholder 2"/>
          <p:cNvSpPr>
            <a:spLocks noGrp="1"/>
          </p:cNvSpPr>
          <p:nvPr>
            <p:ph idx="1"/>
          </p:nvPr>
        </p:nvSpPr>
        <p:spPr>
          <a:xfrm>
            <a:off x="1047750" y="844550"/>
            <a:ext cx="7029450" cy="4994275"/>
          </a:xfrm>
        </p:spPr>
        <p:txBody>
          <a:bodyPr/>
          <a:lstStyle/>
          <a:p>
            <a:r>
              <a:rPr lang="en-GB" dirty="0" smtClean="0"/>
              <a:t>MMU translates </a:t>
            </a:r>
            <a:r>
              <a:rPr lang="en-GB" dirty="0"/>
              <a:t>virtual addresses into physical </a:t>
            </a:r>
            <a:r>
              <a:rPr lang="en-GB" dirty="0" smtClean="0"/>
              <a:t>addresses</a:t>
            </a:r>
          </a:p>
          <a:p>
            <a:pPr lvl="1"/>
            <a:r>
              <a:rPr lang="en-GB" dirty="0" smtClean="0"/>
              <a:t>e.g. your program uses address 0000</a:t>
            </a:r>
            <a:r>
              <a:rPr lang="en-GB" baseline="-25000" dirty="0" smtClean="0"/>
              <a:t>16</a:t>
            </a:r>
            <a:r>
              <a:rPr lang="en-GB" dirty="0" smtClean="0"/>
              <a:t> but the MMU translates this to physical memory address 0400</a:t>
            </a:r>
            <a:r>
              <a:rPr lang="en-GB" baseline="-25000" dirty="0" smtClean="0"/>
              <a:t>16</a:t>
            </a:r>
          </a:p>
          <a:p>
            <a:r>
              <a:rPr lang="en-GB" dirty="0" smtClean="0"/>
              <a:t>How </a:t>
            </a:r>
            <a:r>
              <a:rPr lang="en-GB" dirty="0"/>
              <a:t>virtual addresses map onto physical addresses is entirely a matter of software </a:t>
            </a:r>
            <a:r>
              <a:rPr lang="en-GB" dirty="0" smtClean="0"/>
              <a:t>design</a:t>
            </a:r>
          </a:p>
          <a:p>
            <a:r>
              <a:rPr lang="en-GB" dirty="0" smtClean="0"/>
              <a:t>Some schemes that could be used include:</a:t>
            </a:r>
          </a:p>
          <a:p>
            <a:pPr lvl="1"/>
            <a:r>
              <a:rPr lang="en-GB" dirty="0"/>
              <a:t>Split the entire virtual address range into 1KB areas (let’s call these areas ‘pages’) which all point to the same 1KB of physical memory, i.e. a many-to-one mapping</a:t>
            </a:r>
          </a:p>
          <a:p>
            <a:pPr lvl="1"/>
            <a:r>
              <a:rPr lang="en-GB" dirty="0"/>
              <a:t>Map multiple areas of physical memory to the same area of virtual memory – but only map one of them at a time.</a:t>
            </a:r>
          </a:p>
          <a:p>
            <a:pPr lvl="1"/>
            <a:r>
              <a:rPr lang="en-GB" dirty="0"/>
              <a:t>Don’t map a set of virtual address space to anything – but use it anyway</a:t>
            </a:r>
          </a:p>
          <a:p>
            <a:pPr lvl="1"/>
            <a:r>
              <a:rPr lang="en-GB" dirty="0"/>
              <a:t>Map the entire virtual address range to the entire physical address range – in other words an identity mapping – a type of one-to-one </a:t>
            </a:r>
            <a:r>
              <a:rPr lang="en-GB" dirty="0" smtClean="0"/>
              <a:t>mapping</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
        <p:nvSpPr>
          <p:cNvPr id="5" name="TextBox 4"/>
          <p:cNvSpPr txBox="1"/>
          <p:nvPr/>
        </p:nvSpPr>
        <p:spPr>
          <a:xfrm>
            <a:off x="980303" y="6003409"/>
            <a:ext cx="5297219" cy="369332"/>
          </a:xfrm>
          <a:prstGeom prst="rect">
            <a:avLst/>
          </a:prstGeom>
          <a:noFill/>
        </p:spPr>
        <p:txBody>
          <a:bodyPr wrap="none" rtlCol="0">
            <a:spAutoFit/>
          </a:bodyPr>
          <a:lstStyle/>
          <a:p>
            <a:r>
              <a:rPr lang="en-GB" dirty="0"/>
              <a:t>http://www.embedded-bits.co.uk/2011/mmutheory/</a:t>
            </a:r>
          </a:p>
        </p:txBody>
      </p:sp>
    </p:spTree>
    <p:extLst>
      <p:ext uri="{BB962C8B-B14F-4D97-AF65-F5344CB8AC3E}">
        <p14:creationId xmlns:p14="http://schemas.microsoft.com/office/powerpoint/2010/main" val="4226416490"/>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Bootstrap Code</a:t>
            </a:r>
            <a:endParaRPr lang="en-GB" dirty="0"/>
          </a:p>
        </p:txBody>
      </p:sp>
      <p:sp>
        <p:nvSpPr>
          <p:cNvPr id="3" name="Content Placeholder 2"/>
          <p:cNvSpPr>
            <a:spLocks noGrp="1"/>
          </p:cNvSpPr>
          <p:nvPr>
            <p:ph idx="1"/>
          </p:nvPr>
        </p:nvSpPr>
        <p:spPr/>
        <p:txBody>
          <a:bodyPr/>
          <a:lstStyle/>
          <a:p>
            <a:r>
              <a:rPr lang="en-GB" dirty="0" smtClean="0"/>
              <a:t>Main purpose is to set the Program Counter to point to the start of the memory where you have placed your code</a:t>
            </a:r>
          </a:p>
          <a:p>
            <a:r>
              <a:rPr lang="en-GB" dirty="0" smtClean="0"/>
              <a:t>May also setup memory map</a:t>
            </a:r>
          </a:p>
          <a:p>
            <a:r>
              <a:rPr lang="en-GB" dirty="0" smtClean="0"/>
              <a:t>May also load application code into memory</a:t>
            </a:r>
          </a:p>
          <a:p>
            <a:pPr lvl="1"/>
            <a:r>
              <a:rPr lang="en-GB" dirty="0" smtClean="0"/>
              <a:t>Development boards usually wait for you to download your code over a USB port</a:t>
            </a:r>
          </a:p>
          <a:p>
            <a:pPr lvl="2"/>
            <a:r>
              <a:rPr lang="en-GB" dirty="0" smtClean="0"/>
              <a:t>Hence we don’t tend to mess with the bootstrap code on a development board</a:t>
            </a:r>
          </a:p>
          <a:p>
            <a:pPr lvl="1"/>
            <a:r>
              <a:rPr lang="en-GB" dirty="0" smtClean="0"/>
              <a:t>The application code maybe compressed in FLASH and require decompression into memory</a:t>
            </a:r>
          </a:p>
          <a:p>
            <a:endParaRPr lang="en-GB" dirty="0" smtClean="0"/>
          </a:p>
          <a:p>
            <a:r>
              <a:rPr lang="en-GB" dirty="0" smtClean="0"/>
              <a:t>Often when the microprocessor core is incorporated into a microcontroller, the microcontroller provides some on-chip flash e.g. in memory 00000000 to 0003FFFF</a:t>
            </a:r>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714714091"/>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Boot Up</a:t>
            </a:r>
            <a:endParaRPr lang="en-GB" dirty="0"/>
          </a:p>
        </p:txBody>
      </p:sp>
      <p:sp>
        <p:nvSpPr>
          <p:cNvPr id="3" name="Content Placeholder 2"/>
          <p:cNvSpPr>
            <a:spLocks noGrp="1"/>
          </p:cNvSpPr>
          <p:nvPr>
            <p:ph idx="1"/>
          </p:nvPr>
        </p:nvSpPr>
        <p:spPr>
          <a:xfrm>
            <a:off x="1047750" y="1219200"/>
            <a:ext cx="7029450" cy="4619625"/>
          </a:xfrm>
        </p:spPr>
        <p:txBody>
          <a:bodyPr/>
          <a:lstStyle/>
          <a:p>
            <a:r>
              <a:rPr lang="en-GB" dirty="0"/>
              <a:t>Different processor families use different locations for their </a:t>
            </a:r>
            <a:r>
              <a:rPr lang="en-GB" dirty="0" smtClean="0"/>
              <a:t>reset </a:t>
            </a:r>
            <a:r>
              <a:rPr lang="en-GB" dirty="0"/>
              <a:t>vectors for </a:t>
            </a:r>
            <a:r>
              <a:rPr lang="en-GB" dirty="0" smtClean="0"/>
              <a:t>boot-up.</a:t>
            </a:r>
          </a:p>
          <a:p>
            <a:r>
              <a:rPr lang="en-GB" dirty="0" smtClean="0"/>
              <a:t>Examples:</a:t>
            </a:r>
          </a:p>
          <a:p>
            <a:pPr lvl="1"/>
            <a:r>
              <a:rPr lang="en-GB" dirty="0" smtClean="0"/>
              <a:t>x86 </a:t>
            </a:r>
            <a:r>
              <a:rPr lang="en-GB" dirty="0"/>
              <a:t>processors boot up from the top of the memory </a:t>
            </a:r>
            <a:r>
              <a:rPr lang="en-GB" dirty="0" smtClean="0"/>
              <a:t>space</a:t>
            </a:r>
          </a:p>
          <a:p>
            <a:pPr lvl="1"/>
            <a:r>
              <a:rPr lang="en-GB" dirty="0" smtClean="0"/>
              <a:t>ARM </a:t>
            </a:r>
            <a:r>
              <a:rPr lang="en-GB" dirty="0"/>
              <a:t>processors boot up from the bottom of its memory </a:t>
            </a:r>
            <a:r>
              <a:rPr lang="en-GB" dirty="0" smtClean="0"/>
              <a:t>space i.e. 00000000</a:t>
            </a:r>
            <a:r>
              <a:rPr lang="en-GB" baseline="-25000" dirty="0" smtClean="0"/>
              <a:t>16</a:t>
            </a:r>
          </a:p>
          <a:p>
            <a:r>
              <a:rPr lang="en-GB" dirty="0" smtClean="0"/>
              <a:t>This code is usually stored in ROM, PROM, EEPROM or FLASH</a:t>
            </a:r>
          </a:p>
          <a:p>
            <a:pPr lvl="1"/>
            <a:r>
              <a:rPr lang="en-GB" dirty="0" smtClean="0"/>
              <a:t>Sometimes called the Boot PROM</a:t>
            </a:r>
          </a:p>
          <a:p>
            <a:pPr lvl="1"/>
            <a:r>
              <a:rPr lang="en-GB" dirty="0" smtClean="0"/>
              <a:t>For PC, the boot code is known as the BIOS</a:t>
            </a:r>
          </a:p>
          <a:p>
            <a:r>
              <a:rPr lang="en-GB" dirty="0" smtClean="0"/>
              <a:t>The code for starting up the system is sometimes referred to a the “bootstrap” code which is how we got the term “booting up”</a:t>
            </a:r>
          </a:p>
          <a:p>
            <a:pPr lvl="1"/>
            <a:r>
              <a:rPr lang="en-GB" dirty="0" smtClean="0"/>
              <a:t>Apparently in the old days, people put there boots on by using straps, hence </a:t>
            </a:r>
            <a:r>
              <a:rPr lang="en-GB" dirty="0"/>
              <a:t>the phrase “pulling yourself up by your bootstraps”</a:t>
            </a:r>
          </a:p>
          <a:p>
            <a:endParaRPr lang="en-GB" dirty="0"/>
          </a:p>
        </p:txBody>
      </p:sp>
      <p:sp>
        <p:nvSpPr>
          <p:cNvPr id="4" name="Footer Placeholder 3"/>
          <p:cNvSpPr>
            <a:spLocks noGrp="1"/>
          </p:cNvSpPr>
          <p:nvPr>
            <p:ph type="ftr" sz="quarter" idx="10"/>
          </p:nvPr>
        </p:nvSpPr>
        <p:spPr/>
        <p:txBody>
          <a:bodyPr/>
          <a:lstStyle/>
          <a:p>
            <a:pPr>
              <a:defRPr/>
            </a:pPr>
            <a:r>
              <a:rPr lang="en-US" altLang="en-US" dirty="0" smtClean="0"/>
              <a:t>WAN</a:t>
            </a:r>
            <a:endParaRPr lang="en-US" altLang="en-US" dirty="0"/>
          </a:p>
        </p:txBody>
      </p:sp>
    </p:spTree>
    <p:extLst>
      <p:ext uri="{BB962C8B-B14F-4D97-AF65-F5344CB8AC3E}">
        <p14:creationId xmlns:p14="http://schemas.microsoft.com/office/powerpoint/2010/main" val="1865060749"/>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Microcontroller or System on a Chip (</a:t>
            </a:r>
            <a:r>
              <a:rPr lang="en-GB" dirty="0" err="1" smtClean="0"/>
              <a:t>SoC</a:t>
            </a:r>
            <a:r>
              <a:rPr lang="en-GB" dirty="0" smtClean="0"/>
              <a:t>)</a:t>
            </a:r>
            <a:endParaRPr lang="en-GB" dirty="0"/>
          </a:p>
        </p:txBody>
      </p:sp>
      <p:sp>
        <p:nvSpPr>
          <p:cNvPr id="3" name="Content Placeholder 2"/>
          <p:cNvSpPr>
            <a:spLocks noGrp="1"/>
          </p:cNvSpPr>
          <p:nvPr>
            <p:ph idx="1"/>
          </p:nvPr>
        </p:nvSpPr>
        <p:spPr>
          <a:xfrm>
            <a:off x="1047750" y="1306286"/>
            <a:ext cx="7029450" cy="4532539"/>
          </a:xfrm>
        </p:spPr>
        <p:txBody>
          <a:bodyPr/>
          <a:lstStyle/>
          <a:p>
            <a:r>
              <a:rPr lang="en-GB" dirty="0" smtClean="0"/>
              <a:t>Microcontrollers are devices (chips) that provide an in-built processor core and </a:t>
            </a:r>
            <a:r>
              <a:rPr lang="en-GB" dirty="0" err="1" smtClean="0"/>
              <a:t>Input/Output</a:t>
            </a:r>
            <a:r>
              <a:rPr lang="en-GB" dirty="0" smtClean="0"/>
              <a:t> logic</a:t>
            </a:r>
          </a:p>
          <a:p>
            <a:r>
              <a:rPr lang="en-GB" dirty="0" smtClean="0"/>
              <a:t>Memory is built in, address/data buses are internal</a:t>
            </a:r>
          </a:p>
          <a:p>
            <a:r>
              <a:rPr lang="en-GB" dirty="0" smtClean="0"/>
              <a:t>The chip only provides pins associated with the IO logic</a:t>
            </a:r>
          </a:p>
          <a:p>
            <a:r>
              <a:rPr lang="en-GB" dirty="0" smtClean="0"/>
              <a:t>Manufacturers of microcontrollers include</a:t>
            </a:r>
          </a:p>
          <a:p>
            <a:pPr lvl="1"/>
            <a:r>
              <a:rPr lang="en-GB" dirty="0" smtClean="0"/>
              <a:t>Microchip Technology </a:t>
            </a:r>
            <a:r>
              <a:rPr lang="en-GB" dirty="0">
                <a:sym typeface="Wingdings" panose="05000000000000000000" pitchFamily="2" charset="2"/>
              </a:rPr>
              <a:t> Peripheral Interface </a:t>
            </a:r>
            <a:r>
              <a:rPr lang="en-GB" dirty="0" smtClean="0">
                <a:sym typeface="Wingdings" panose="05000000000000000000" pitchFamily="2" charset="2"/>
              </a:rPr>
              <a:t>Controller (PIC) chips</a:t>
            </a:r>
          </a:p>
          <a:p>
            <a:pPr lvl="2"/>
            <a:r>
              <a:rPr lang="en-GB" dirty="0" smtClean="0">
                <a:sym typeface="Wingdings" panose="05000000000000000000" pitchFamily="2" charset="2"/>
              </a:rPr>
              <a:t>Microchip CPU</a:t>
            </a:r>
          </a:p>
          <a:p>
            <a:pPr lvl="2"/>
            <a:r>
              <a:rPr lang="en-GB" dirty="0" smtClean="0">
                <a:sym typeface="Wingdings" panose="05000000000000000000" pitchFamily="2" charset="2"/>
              </a:rPr>
              <a:t>MIPS </a:t>
            </a:r>
          </a:p>
          <a:p>
            <a:pPr lvl="1"/>
            <a:r>
              <a:rPr lang="en-GB" dirty="0" smtClean="0">
                <a:sym typeface="Wingdings" panose="05000000000000000000" pitchFamily="2" charset="2"/>
              </a:rPr>
              <a:t>ATMEL</a:t>
            </a:r>
          </a:p>
          <a:p>
            <a:pPr lvl="2"/>
            <a:r>
              <a:rPr lang="en-GB" dirty="0" smtClean="0">
                <a:sym typeface="Wingdings" panose="05000000000000000000" pitchFamily="2" charset="2"/>
              </a:rPr>
              <a:t>AVR CPU</a:t>
            </a:r>
          </a:p>
          <a:p>
            <a:pPr lvl="2"/>
            <a:r>
              <a:rPr lang="en-GB" dirty="0" smtClean="0">
                <a:sym typeface="Wingdings" panose="05000000000000000000" pitchFamily="2" charset="2"/>
              </a:rPr>
              <a:t>ARM CPU</a:t>
            </a:r>
          </a:p>
          <a:p>
            <a:pPr lvl="2"/>
            <a:r>
              <a:rPr lang="en-GB" dirty="0" smtClean="0">
                <a:sym typeface="Wingdings" panose="05000000000000000000" pitchFamily="2" charset="2"/>
              </a:rPr>
              <a:t>8051</a:t>
            </a:r>
          </a:p>
          <a:p>
            <a:pPr lvl="1"/>
            <a:r>
              <a:rPr lang="en-GB" dirty="0" smtClean="0">
                <a:sym typeface="Wingdings" panose="05000000000000000000" pitchFamily="2" charset="2"/>
              </a:rPr>
              <a:t>Intel</a:t>
            </a:r>
          </a:p>
          <a:p>
            <a:pPr lvl="2"/>
            <a:r>
              <a:rPr lang="en-GB" dirty="0" smtClean="0">
                <a:sym typeface="Wingdings" panose="05000000000000000000" pitchFamily="2" charset="2"/>
              </a:rPr>
              <a:t>QUARK CPU</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3295568159"/>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Atmel SAM D20J</a:t>
            </a:r>
            <a:endParaRPr lang="en-GB"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2792577547"/>
              </p:ext>
            </p:extLst>
          </p:nvPr>
        </p:nvGraphicFramePr>
        <p:xfrm>
          <a:off x="5034099" y="1537864"/>
          <a:ext cx="3909876" cy="3840480"/>
        </p:xfrm>
        <a:graphic>
          <a:graphicData uri="http://schemas.openxmlformats.org/drawingml/2006/table">
            <a:tbl>
              <a:tblPr firstRow="1" bandRow="1">
                <a:tableStyleId>{5940675A-B579-460E-94D1-54222C63F5DA}</a:tableStyleId>
              </a:tblPr>
              <a:tblGrid>
                <a:gridCol w="1645647"/>
                <a:gridCol w="2264229"/>
              </a:tblGrid>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PA25 - PA00</a:t>
                      </a:r>
                      <a:endParaRPr lang="en-GB" dirty="0"/>
                    </a:p>
                  </a:txBody>
                  <a:tcPr/>
                </a:tc>
                <a:tc>
                  <a:txBody>
                    <a:bodyPr/>
                    <a:lstStyle/>
                    <a:p>
                      <a:r>
                        <a:rPr lang="en-GB" dirty="0" smtClean="0"/>
                        <a:t>Parallel I/O Controller I/O Port A</a:t>
                      </a:r>
                      <a:endParaRPr lang="en-GB" dirty="0"/>
                    </a:p>
                  </a:txBody>
                  <a:tcPr/>
                </a:tc>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PA28 - PA27</a:t>
                      </a:r>
                      <a:endParaRPr lang="en-GB" dirty="0"/>
                    </a:p>
                  </a:txBody>
                  <a:tcPr/>
                </a:tc>
                <a:tc>
                  <a:txBody>
                    <a:bodyPr/>
                    <a:lstStyle/>
                    <a:p>
                      <a:r>
                        <a:rPr lang="en-GB" dirty="0" smtClean="0"/>
                        <a:t>Parallel I/O Controller I/O Port A</a:t>
                      </a:r>
                      <a:endParaRPr lang="en-GB" dirty="0"/>
                    </a:p>
                  </a:txBody>
                  <a:tcPr/>
                </a:tc>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PA31 - PA30</a:t>
                      </a:r>
                      <a:endParaRPr lang="en-GB" dirty="0" smtClean="0">
                        <a:latin typeface="Arial" panose="020B0604020202020204" pitchFamily="34" charset="0"/>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Parallel I/O Controller I/O Port A</a:t>
                      </a:r>
                      <a:endParaRPr lang="en-GB" dirty="0"/>
                    </a:p>
                  </a:txBody>
                  <a:tcPr/>
                </a:tc>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PB17 - PB00</a:t>
                      </a:r>
                      <a:endParaRPr lang="en-GB" dirty="0" smtClean="0">
                        <a:latin typeface="Arial" panose="020B0604020202020204" pitchFamily="34" charset="0"/>
                      </a:endParaRPr>
                    </a:p>
                  </a:txBody>
                  <a:tcPr/>
                </a:tc>
                <a:tc>
                  <a:txBody>
                    <a:bodyPr/>
                    <a:lstStyle/>
                    <a:p>
                      <a:r>
                        <a:rPr lang="en-GB" dirty="0" smtClean="0"/>
                        <a:t>Parallel I/O Controller I/O Port B</a:t>
                      </a:r>
                      <a:endParaRPr lang="en-GB" dirty="0"/>
                    </a:p>
                  </a:txBody>
                  <a:tcPr/>
                </a:tc>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PB23 - PB22</a:t>
                      </a:r>
                      <a:endParaRPr lang="en-GB" dirty="0" smtClean="0">
                        <a:latin typeface="Arial" panose="020B0604020202020204" pitchFamily="34" charset="0"/>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Parallel I/O Controller I/O Port B</a:t>
                      </a:r>
                    </a:p>
                  </a:txBody>
                  <a:tcPr/>
                </a:tc>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PB31 - PB30</a:t>
                      </a:r>
                      <a:endParaRPr lang="en-GB" dirty="0" smtClean="0">
                        <a:latin typeface="Arial" panose="020B0604020202020204" pitchFamily="34" charset="0"/>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Parallel I/O Controller I/O Port B</a:t>
                      </a:r>
                    </a:p>
                  </a:txBody>
                  <a:tcPr/>
                </a:tc>
              </a:tr>
            </a:tbl>
          </a:graphicData>
        </a:graphic>
      </p:graphicFrame>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pic>
        <p:nvPicPr>
          <p:cNvPr id="5" name="Picture 4"/>
          <p:cNvPicPr>
            <a:picLocks noChangeAspect="1"/>
          </p:cNvPicPr>
          <p:nvPr/>
        </p:nvPicPr>
        <p:blipFill>
          <a:blip r:embed="rId2"/>
          <a:stretch>
            <a:fillRect/>
          </a:stretch>
        </p:blipFill>
        <p:spPr>
          <a:xfrm>
            <a:off x="257175" y="1074706"/>
            <a:ext cx="4546096" cy="4303638"/>
          </a:xfrm>
          <a:prstGeom prst="rect">
            <a:avLst/>
          </a:prstGeom>
        </p:spPr>
      </p:pic>
    </p:spTree>
    <p:extLst>
      <p:ext uri="{BB962C8B-B14F-4D97-AF65-F5344CB8AC3E}">
        <p14:creationId xmlns:p14="http://schemas.microsoft.com/office/powerpoint/2010/main" val="24916261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Memory Map for ARM Cortex 0+</a:t>
            </a:r>
            <a:endParaRPr lang="en-GB" dirty="0"/>
          </a:p>
        </p:txBody>
      </p:sp>
      <p:sp>
        <p:nvSpPr>
          <p:cNvPr id="3" name="Content Placeholder 2"/>
          <p:cNvSpPr>
            <a:spLocks noGrp="1"/>
          </p:cNvSpPr>
          <p:nvPr>
            <p:ph idx="1"/>
          </p:nvPr>
        </p:nvSpPr>
        <p:spPr>
          <a:xfrm>
            <a:off x="576391" y="844550"/>
            <a:ext cx="8048368" cy="4114800"/>
          </a:xfrm>
        </p:spPr>
        <p:txBody>
          <a:bodyPr/>
          <a:lstStyle/>
          <a:p>
            <a:r>
              <a:rPr lang="en-GB" dirty="0"/>
              <a:t>The processor has a fixed memory map that provides up to 4GB of addressable memory</a:t>
            </a:r>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graphicFrame>
        <p:nvGraphicFramePr>
          <p:cNvPr id="6" name="Table 5"/>
          <p:cNvGraphicFramePr>
            <a:graphicFrameLocks noGrp="1"/>
          </p:cNvGraphicFramePr>
          <p:nvPr>
            <p:extLst/>
          </p:nvPr>
        </p:nvGraphicFramePr>
        <p:xfrm>
          <a:off x="473531" y="1556951"/>
          <a:ext cx="8470444" cy="4926114"/>
        </p:xfrm>
        <a:graphic>
          <a:graphicData uri="http://schemas.openxmlformats.org/drawingml/2006/table">
            <a:tbl>
              <a:tblPr>
                <a:tableStyleId>{5940675A-B579-460E-94D1-54222C63F5DA}</a:tableStyleId>
              </a:tblPr>
              <a:tblGrid>
                <a:gridCol w="2117611"/>
                <a:gridCol w="1692534"/>
                <a:gridCol w="1713470"/>
                <a:gridCol w="2946829"/>
              </a:tblGrid>
              <a:tr h="206506">
                <a:tc>
                  <a:txBody>
                    <a:bodyPr/>
                    <a:lstStyle/>
                    <a:p>
                      <a:r>
                        <a:rPr lang="en-GB" sz="1600" dirty="0"/>
                        <a:t>Address range</a:t>
                      </a:r>
                    </a:p>
                  </a:txBody>
                  <a:tcPr marL="29391" marR="29391" marT="14696" marB="14696" anchor="ctr"/>
                </a:tc>
                <a:tc>
                  <a:txBody>
                    <a:bodyPr/>
                    <a:lstStyle/>
                    <a:p>
                      <a:r>
                        <a:rPr lang="en-GB" sz="1600" dirty="0"/>
                        <a:t>Memory region</a:t>
                      </a:r>
                    </a:p>
                  </a:txBody>
                  <a:tcPr marL="29391" marR="29391" marT="14696" marB="14696" anchor="ctr"/>
                </a:tc>
                <a:tc>
                  <a:txBody>
                    <a:bodyPr/>
                    <a:lstStyle/>
                    <a:p>
                      <a:r>
                        <a:rPr lang="en-GB" sz="1600" dirty="0"/>
                        <a:t>Memory type </a:t>
                      </a:r>
                    </a:p>
                  </a:txBody>
                  <a:tcPr marL="29391" marR="29391" marT="14696" marB="14696" anchor="ctr"/>
                </a:tc>
                <a:tc>
                  <a:txBody>
                    <a:bodyPr/>
                    <a:lstStyle/>
                    <a:p>
                      <a:r>
                        <a:rPr lang="en-GB" sz="1600" dirty="0"/>
                        <a:t>Description</a:t>
                      </a:r>
                    </a:p>
                  </a:txBody>
                  <a:tcPr marL="29391" marR="29391" marT="14696" marB="14696" anchor="ctr"/>
                </a:tc>
              </a:tr>
              <a:tr h="759382">
                <a:tc>
                  <a:txBody>
                    <a:bodyPr/>
                    <a:lstStyle/>
                    <a:p>
                      <a:r>
                        <a:rPr lang="en-GB" sz="1600"/>
                        <a:t>0x00000000- 0x1FFFFFFF</a:t>
                      </a:r>
                    </a:p>
                  </a:txBody>
                  <a:tcPr marL="29391" marR="29391" marT="14696" marB="14696" anchor="ctr"/>
                </a:tc>
                <a:tc>
                  <a:txBody>
                    <a:bodyPr/>
                    <a:lstStyle/>
                    <a:p>
                      <a:r>
                        <a:rPr lang="en-GB" sz="1600"/>
                        <a:t>Code</a:t>
                      </a:r>
                    </a:p>
                  </a:txBody>
                  <a:tcPr marL="29391" marR="29391" marT="14696" marB="14696" anchor="ctr"/>
                </a:tc>
                <a:tc>
                  <a:txBody>
                    <a:bodyPr/>
                    <a:lstStyle/>
                    <a:p>
                      <a:r>
                        <a:rPr lang="en-GB" sz="1600"/>
                        <a:t>Normal</a:t>
                      </a:r>
                    </a:p>
                  </a:txBody>
                  <a:tcPr marL="29391" marR="29391" marT="14696" marB="14696" anchor="ctr"/>
                </a:tc>
                <a:tc>
                  <a:txBody>
                    <a:bodyPr/>
                    <a:lstStyle/>
                    <a:p>
                      <a:r>
                        <a:rPr lang="en-GB" sz="1600"/>
                        <a:t>Executable region for program code. You can also put data here.</a:t>
                      </a:r>
                    </a:p>
                  </a:txBody>
                  <a:tcPr marL="29391" marR="29391" marT="14696" marB="14696" anchor="ctr"/>
                </a:tc>
              </a:tr>
              <a:tr h="575090">
                <a:tc>
                  <a:txBody>
                    <a:bodyPr/>
                    <a:lstStyle/>
                    <a:p>
                      <a:r>
                        <a:rPr lang="en-GB" sz="1600"/>
                        <a:t>0x20000000- 0x3FFFFFFF</a:t>
                      </a:r>
                    </a:p>
                  </a:txBody>
                  <a:tcPr marL="29391" marR="29391" marT="14696" marB="14696" anchor="ctr"/>
                </a:tc>
                <a:tc>
                  <a:txBody>
                    <a:bodyPr/>
                    <a:lstStyle/>
                    <a:p>
                      <a:r>
                        <a:rPr lang="en-GB" sz="1600"/>
                        <a:t>SRAM</a:t>
                      </a:r>
                    </a:p>
                  </a:txBody>
                  <a:tcPr marL="29391" marR="29391" marT="14696" marB="14696" anchor="ctr"/>
                </a:tc>
                <a:tc>
                  <a:txBody>
                    <a:bodyPr/>
                    <a:lstStyle/>
                    <a:p>
                      <a:r>
                        <a:rPr lang="en-GB" sz="1600"/>
                        <a:t>Normal</a:t>
                      </a:r>
                    </a:p>
                  </a:txBody>
                  <a:tcPr marL="29391" marR="29391" marT="14696" marB="14696" anchor="ctr"/>
                </a:tc>
                <a:tc>
                  <a:txBody>
                    <a:bodyPr/>
                    <a:lstStyle/>
                    <a:p>
                      <a:r>
                        <a:rPr lang="en-GB" sz="1600"/>
                        <a:t>Executable region for data. You can also put code here.</a:t>
                      </a:r>
                    </a:p>
                  </a:txBody>
                  <a:tcPr marL="29391" marR="29391" marT="14696" marB="14696" anchor="ctr"/>
                </a:tc>
              </a:tr>
              <a:tr h="390798">
                <a:tc>
                  <a:txBody>
                    <a:bodyPr/>
                    <a:lstStyle/>
                    <a:p>
                      <a:r>
                        <a:rPr lang="en-GB" sz="1600"/>
                        <a:t>0x40000000- 0x5FFFFFFF</a:t>
                      </a:r>
                    </a:p>
                  </a:txBody>
                  <a:tcPr marL="29391" marR="29391" marT="14696" marB="14696" anchor="ctr"/>
                </a:tc>
                <a:tc>
                  <a:txBody>
                    <a:bodyPr/>
                    <a:lstStyle/>
                    <a:p>
                      <a:r>
                        <a:rPr lang="en-GB" sz="1600" dirty="0"/>
                        <a:t>Peripheral</a:t>
                      </a:r>
                    </a:p>
                  </a:txBody>
                  <a:tcPr marL="29391" marR="29391" marT="14696" marB="14696" anchor="ctr"/>
                </a:tc>
                <a:tc>
                  <a:txBody>
                    <a:bodyPr/>
                    <a:lstStyle/>
                    <a:p>
                      <a:r>
                        <a:rPr lang="en-GB" sz="1600"/>
                        <a:t>Device</a:t>
                      </a:r>
                    </a:p>
                  </a:txBody>
                  <a:tcPr marL="29391" marR="29391" marT="14696" marB="14696" anchor="ctr"/>
                </a:tc>
                <a:tc>
                  <a:txBody>
                    <a:bodyPr/>
                    <a:lstStyle/>
                    <a:p>
                      <a:r>
                        <a:rPr lang="en-GB" sz="1600"/>
                        <a:t>External device memory.</a:t>
                      </a:r>
                    </a:p>
                  </a:txBody>
                  <a:tcPr marL="29391" marR="29391" marT="14696" marB="14696" anchor="ctr"/>
                </a:tc>
              </a:tr>
              <a:tr h="390798">
                <a:tc>
                  <a:txBody>
                    <a:bodyPr/>
                    <a:lstStyle/>
                    <a:p>
                      <a:r>
                        <a:rPr lang="en-GB" sz="1600"/>
                        <a:t>0x60000000- 0x9FFFFFFF</a:t>
                      </a:r>
                    </a:p>
                  </a:txBody>
                  <a:tcPr marL="29391" marR="29391" marT="14696" marB="14696" anchor="ctr"/>
                </a:tc>
                <a:tc>
                  <a:txBody>
                    <a:bodyPr/>
                    <a:lstStyle/>
                    <a:p>
                      <a:r>
                        <a:rPr lang="en-GB" sz="1600"/>
                        <a:t>External RAM</a:t>
                      </a:r>
                    </a:p>
                  </a:txBody>
                  <a:tcPr marL="29391" marR="29391" marT="14696" marB="14696" anchor="ctr"/>
                </a:tc>
                <a:tc>
                  <a:txBody>
                    <a:bodyPr/>
                    <a:lstStyle/>
                    <a:p>
                      <a:r>
                        <a:rPr lang="en-GB" sz="1600"/>
                        <a:t>Normal</a:t>
                      </a:r>
                    </a:p>
                  </a:txBody>
                  <a:tcPr marL="29391" marR="29391" marT="14696" marB="14696" anchor="ctr"/>
                </a:tc>
                <a:tc>
                  <a:txBody>
                    <a:bodyPr/>
                    <a:lstStyle/>
                    <a:p>
                      <a:r>
                        <a:rPr lang="en-GB" sz="1600"/>
                        <a:t>Executable region for data.</a:t>
                      </a:r>
                    </a:p>
                  </a:txBody>
                  <a:tcPr marL="29391" marR="29391" marT="14696" marB="14696" anchor="ctr"/>
                </a:tc>
              </a:tr>
              <a:tr h="390798">
                <a:tc>
                  <a:txBody>
                    <a:bodyPr/>
                    <a:lstStyle/>
                    <a:p>
                      <a:r>
                        <a:rPr lang="en-GB" sz="1600"/>
                        <a:t>0xA0000000- 0xDFFFFFFF</a:t>
                      </a:r>
                    </a:p>
                  </a:txBody>
                  <a:tcPr marL="29391" marR="29391" marT="14696" marB="14696" anchor="ctr"/>
                </a:tc>
                <a:tc>
                  <a:txBody>
                    <a:bodyPr/>
                    <a:lstStyle/>
                    <a:p>
                      <a:r>
                        <a:rPr lang="en-GB" sz="1600"/>
                        <a:t>External device </a:t>
                      </a:r>
                    </a:p>
                  </a:txBody>
                  <a:tcPr marL="29391" marR="29391" marT="14696" marB="14696" anchor="ctr"/>
                </a:tc>
                <a:tc>
                  <a:txBody>
                    <a:bodyPr/>
                    <a:lstStyle/>
                    <a:p>
                      <a:r>
                        <a:rPr lang="en-GB" sz="1600"/>
                        <a:t>Device</a:t>
                      </a:r>
                    </a:p>
                  </a:txBody>
                  <a:tcPr marL="29391" marR="29391" marT="14696" marB="14696" anchor="ctr"/>
                </a:tc>
                <a:tc>
                  <a:txBody>
                    <a:bodyPr/>
                    <a:lstStyle/>
                    <a:p>
                      <a:r>
                        <a:rPr lang="en-GB" sz="1600"/>
                        <a:t>External device memory.</a:t>
                      </a:r>
                    </a:p>
                  </a:txBody>
                  <a:tcPr marL="29391" marR="29391" marT="14696" marB="14696" anchor="ctr"/>
                </a:tc>
              </a:tr>
              <a:tr h="1127965">
                <a:tc>
                  <a:txBody>
                    <a:bodyPr/>
                    <a:lstStyle/>
                    <a:p>
                      <a:r>
                        <a:rPr lang="en-GB" sz="1600"/>
                        <a:t>0xE0000000- 0xE00FFFFF</a:t>
                      </a:r>
                    </a:p>
                  </a:txBody>
                  <a:tcPr marL="29391" marR="29391" marT="14696" marB="14696" anchor="ctr"/>
                </a:tc>
                <a:tc>
                  <a:txBody>
                    <a:bodyPr/>
                    <a:lstStyle/>
                    <a:p>
                      <a:r>
                        <a:rPr lang="en-GB" sz="1600"/>
                        <a:t>Private Peripheral Bus</a:t>
                      </a:r>
                    </a:p>
                  </a:txBody>
                  <a:tcPr marL="29391" marR="29391" marT="14696" marB="14696" anchor="ctr"/>
                </a:tc>
                <a:tc>
                  <a:txBody>
                    <a:bodyPr/>
                    <a:lstStyle/>
                    <a:p>
                      <a:r>
                        <a:rPr lang="en-GB" sz="1600"/>
                        <a:t>Strongly- ordered</a:t>
                      </a:r>
                    </a:p>
                  </a:txBody>
                  <a:tcPr marL="29391" marR="29391" marT="14696" marB="14696" anchor="ctr"/>
                </a:tc>
                <a:tc>
                  <a:txBody>
                    <a:bodyPr/>
                    <a:lstStyle/>
                    <a:p>
                      <a:r>
                        <a:rPr lang="en-GB" sz="1600"/>
                        <a:t>This region includes the NVIC, System timer, and System Control Block. Only word accesses can be used in this region.</a:t>
                      </a:r>
                    </a:p>
                  </a:txBody>
                  <a:tcPr marL="29391" marR="29391" marT="14696" marB="14696" anchor="ctr"/>
                </a:tc>
              </a:tr>
              <a:tr h="390798">
                <a:tc>
                  <a:txBody>
                    <a:bodyPr/>
                    <a:lstStyle/>
                    <a:p>
                      <a:r>
                        <a:rPr lang="en-GB" sz="1600"/>
                        <a:t>0xE0100000- 0xFFFFFFFF</a:t>
                      </a:r>
                    </a:p>
                  </a:txBody>
                  <a:tcPr marL="29391" marR="29391" marT="14696" marB="14696" anchor="ctr"/>
                </a:tc>
                <a:tc>
                  <a:txBody>
                    <a:bodyPr/>
                    <a:lstStyle/>
                    <a:p>
                      <a:r>
                        <a:rPr lang="en-GB" sz="1600" dirty="0" smtClean="0"/>
                        <a:t>Device</a:t>
                      </a:r>
                      <a:endParaRPr lang="en-GB" sz="1600" dirty="0"/>
                    </a:p>
                  </a:txBody>
                  <a:tcPr marL="29391" marR="29391" marT="14696" marB="14696" anchor="ctr"/>
                </a:tc>
                <a:tc>
                  <a:txBody>
                    <a:bodyPr/>
                    <a:lstStyle/>
                    <a:p>
                      <a:r>
                        <a:rPr lang="en-GB" sz="1600" dirty="0" smtClean="0"/>
                        <a:t>Device</a:t>
                      </a:r>
                      <a:endParaRPr lang="en-GB" sz="1600" dirty="0"/>
                    </a:p>
                  </a:txBody>
                  <a:tcPr marL="29391" marR="29391" marT="14696" marB="14696"/>
                </a:tc>
                <a:tc>
                  <a:txBody>
                    <a:bodyPr/>
                    <a:lstStyle/>
                    <a:p>
                      <a:r>
                        <a:rPr lang="en-GB" sz="1600" dirty="0" smtClean="0"/>
                        <a:t>Implementation Specific</a:t>
                      </a:r>
                      <a:endParaRPr lang="en-GB" sz="1600" dirty="0"/>
                    </a:p>
                  </a:txBody>
                  <a:tcPr marL="29391" marR="29391" marT="14696" marB="14696"/>
                </a:tc>
              </a:tr>
            </a:tbl>
          </a:graphicData>
        </a:graphic>
      </p:graphicFrame>
    </p:spTree>
    <p:extLst>
      <p:ext uri="{BB962C8B-B14F-4D97-AF65-F5344CB8AC3E}">
        <p14:creationId xmlns:p14="http://schemas.microsoft.com/office/powerpoint/2010/main" val="3740469827"/>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Memory Map for ARM Cortex M4</a:t>
            </a:r>
            <a:endParaRPr lang="en-GB" dirty="0"/>
          </a:p>
        </p:txBody>
      </p:sp>
      <p:graphicFrame>
        <p:nvGraphicFramePr>
          <p:cNvPr id="5" name="Content Placeholder 4"/>
          <p:cNvGraphicFramePr>
            <a:graphicFrameLocks noGrp="1"/>
          </p:cNvGraphicFramePr>
          <p:nvPr>
            <p:ph idx="1"/>
            <p:extLst/>
          </p:nvPr>
        </p:nvGraphicFramePr>
        <p:xfrm>
          <a:off x="601364" y="1015571"/>
          <a:ext cx="8015412" cy="4578888"/>
        </p:xfrm>
        <a:graphic>
          <a:graphicData uri="http://schemas.openxmlformats.org/drawingml/2006/table">
            <a:tbl>
              <a:tblPr>
                <a:tableStyleId>{5940675A-B579-460E-94D1-54222C63F5DA}</a:tableStyleId>
              </a:tblPr>
              <a:tblGrid>
                <a:gridCol w="2003853"/>
                <a:gridCol w="2003853"/>
                <a:gridCol w="2003853"/>
                <a:gridCol w="2003853"/>
              </a:tblGrid>
              <a:tr h="185830">
                <a:tc>
                  <a:txBody>
                    <a:bodyPr/>
                    <a:lstStyle/>
                    <a:p>
                      <a:r>
                        <a:rPr lang="en-GB" sz="1400"/>
                        <a:t>ddress range</a:t>
                      </a:r>
                    </a:p>
                  </a:txBody>
                  <a:tcPr marL="26547" marR="26547" marT="13274" marB="13274" anchor="ctr"/>
                </a:tc>
                <a:tc>
                  <a:txBody>
                    <a:bodyPr/>
                    <a:lstStyle/>
                    <a:p>
                      <a:r>
                        <a:rPr lang="en-GB" sz="1400"/>
                        <a:t>Memory region</a:t>
                      </a:r>
                    </a:p>
                  </a:txBody>
                  <a:tcPr marL="26547" marR="26547" marT="13274" marB="13274" anchor="ctr"/>
                </a:tc>
                <a:tc>
                  <a:txBody>
                    <a:bodyPr/>
                    <a:lstStyle/>
                    <a:p>
                      <a:r>
                        <a:rPr lang="en-GB" sz="1400" dirty="0"/>
                        <a:t>Memory </a:t>
                      </a:r>
                      <a:r>
                        <a:rPr lang="en-GB" sz="1400" dirty="0" smtClean="0"/>
                        <a:t>type</a:t>
                      </a:r>
                      <a:endParaRPr lang="en-GB" sz="1400" dirty="0"/>
                    </a:p>
                  </a:txBody>
                  <a:tcPr marL="26547" marR="26547" marT="13274" marB="13274" anchor="ctr"/>
                </a:tc>
                <a:tc>
                  <a:txBody>
                    <a:bodyPr/>
                    <a:lstStyle/>
                    <a:p>
                      <a:r>
                        <a:rPr lang="en-GB" sz="1400" dirty="0"/>
                        <a:t>Description</a:t>
                      </a:r>
                    </a:p>
                  </a:txBody>
                  <a:tcPr marL="26547" marR="26547" marT="13274" marB="13274" anchor="ctr"/>
                </a:tc>
              </a:tr>
              <a:tr h="584036">
                <a:tc>
                  <a:txBody>
                    <a:bodyPr/>
                    <a:lstStyle/>
                    <a:p>
                      <a:r>
                        <a:rPr lang="en-GB" sz="1400"/>
                        <a:t>0x00000000- 0x1FFFFFFF</a:t>
                      </a:r>
                    </a:p>
                  </a:txBody>
                  <a:tcPr marL="26547" marR="26547" marT="13274" marB="13274" anchor="ctr"/>
                </a:tc>
                <a:tc>
                  <a:txBody>
                    <a:bodyPr/>
                    <a:lstStyle/>
                    <a:p>
                      <a:r>
                        <a:rPr lang="en-GB" sz="1400"/>
                        <a:t>Code</a:t>
                      </a:r>
                    </a:p>
                  </a:txBody>
                  <a:tcPr marL="26547" marR="26547" marT="13274" marB="13274" anchor="ctr"/>
                </a:tc>
                <a:tc>
                  <a:txBody>
                    <a:bodyPr/>
                    <a:lstStyle/>
                    <a:p>
                      <a:r>
                        <a:rPr lang="en-GB" sz="1400"/>
                        <a:t>Normal </a:t>
                      </a:r>
                    </a:p>
                  </a:txBody>
                  <a:tcPr marL="26547" marR="26547" marT="13274" marB="13274" anchor="ctr"/>
                </a:tc>
                <a:tc>
                  <a:txBody>
                    <a:bodyPr/>
                    <a:lstStyle/>
                    <a:p>
                      <a:r>
                        <a:rPr lang="en-GB" sz="1400"/>
                        <a:t>Executable region for program code. You can also put data here.</a:t>
                      </a:r>
                    </a:p>
                  </a:txBody>
                  <a:tcPr marL="26547" marR="26547" marT="13274" marB="13274" anchor="ctr"/>
                </a:tc>
              </a:tr>
              <a:tr h="1061884">
                <a:tc>
                  <a:txBody>
                    <a:bodyPr/>
                    <a:lstStyle/>
                    <a:p>
                      <a:r>
                        <a:rPr lang="en-GB" sz="1400"/>
                        <a:t>0x20000000- 0x3FFFFFFF</a:t>
                      </a:r>
                    </a:p>
                  </a:txBody>
                  <a:tcPr marL="26547" marR="26547" marT="13274" marB="13274" anchor="ctr"/>
                </a:tc>
                <a:tc>
                  <a:txBody>
                    <a:bodyPr/>
                    <a:lstStyle/>
                    <a:p>
                      <a:r>
                        <a:rPr lang="en-GB" sz="1400"/>
                        <a:t>SRAM</a:t>
                      </a:r>
                    </a:p>
                  </a:txBody>
                  <a:tcPr marL="26547" marR="26547" marT="13274" marB="13274" anchor="ctr"/>
                </a:tc>
                <a:tc>
                  <a:txBody>
                    <a:bodyPr/>
                    <a:lstStyle/>
                    <a:p>
                      <a:r>
                        <a:rPr lang="en-GB" sz="1400"/>
                        <a:t>Normal </a:t>
                      </a:r>
                    </a:p>
                  </a:txBody>
                  <a:tcPr marL="26547" marR="26547" marT="13274" marB="13274" anchor="ctr"/>
                </a:tc>
                <a:tc>
                  <a:txBody>
                    <a:bodyPr/>
                    <a:lstStyle/>
                    <a:p>
                      <a:r>
                        <a:rPr lang="en-GB" sz="1400" dirty="0"/>
                        <a:t>Executable region for data. You can also put code here. </a:t>
                      </a:r>
                    </a:p>
                  </a:txBody>
                  <a:tcPr marL="26547" marR="26547" marT="13274" marB="13274" anchor="ctr"/>
                </a:tc>
              </a:tr>
              <a:tr h="584036">
                <a:tc>
                  <a:txBody>
                    <a:bodyPr/>
                    <a:lstStyle/>
                    <a:p>
                      <a:r>
                        <a:rPr lang="en-GB" sz="1400"/>
                        <a:t>0x40000000- 0x5FFFFFFF</a:t>
                      </a:r>
                    </a:p>
                  </a:txBody>
                  <a:tcPr marL="26547" marR="26547" marT="13274" marB="13274" anchor="ctr"/>
                </a:tc>
                <a:tc>
                  <a:txBody>
                    <a:bodyPr/>
                    <a:lstStyle/>
                    <a:p>
                      <a:r>
                        <a:rPr lang="en-GB" sz="1400"/>
                        <a:t>Peripheral</a:t>
                      </a:r>
                    </a:p>
                  </a:txBody>
                  <a:tcPr marL="26547" marR="26547" marT="13274" marB="13274" anchor="ctr"/>
                </a:tc>
                <a:tc>
                  <a:txBody>
                    <a:bodyPr/>
                    <a:lstStyle/>
                    <a:p>
                      <a:r>
                        <a:rPr lang="en-GB" sz="1400"/>
                        <a:t>Device </a:t>
                      </a:r>
                    </a:p>
                  </a:txBody>
                  <a:tcPr marL="26547" marR="26547" marT="13274" marB="13274" anchor="ctr"/>
                </a:tc>
                <a:tc>
                  <a:txBody>
                    <a:bodyPr/>
                    <a:lstStyle/>
                    <a:p>
                      <a:endParaRPr lang="en-GB" sz="1400" dirty="0"/>
                    </a:p>
                  </a:txBody>
                  <a:tcPr marL="26547" marR="26547" marT="13274" marB="13274" anchor="ctr"/>
                </a:tc>
              </a:tr>
              <a:tr h="345112">
                <a:tc>
                  <a:txBody>
                    <a:bodyPr/>
                    <a:lstStyle/>
                    <a:p>
                      <a:r>
                        <a:rPr lang="en-GB" sz="1400"/>
                        <a:t>0x60000000- 0x9FFFFFFF</a:t>
                      </a:r>
                    </a:p>
                  </a:txBody>
                  <a:tcPr marL="26547" marR="26547" marT="13274" marB="13274" anchor="ctr"/>
                </a:tc>
                <a:tc>
                  <a:txBody>
                    <a:bodyPr/>
                    <a:lstStyle/>
                    <a:p>
                      <a:r>
                        <a:rPr lang="en-GB" sz="1400"/>
                        <a:t>External RAM</a:t>
                      </a:r>
                    </a:p>
                  </a:txBody>
                  <a:tcPr marL="26547" marR="26547" marT="13274" marB="13274" anchor="ctr"/>
                </a:tc>
                <a:tc>
                  <a:txBody>
                    <a:bodyPr/>
                    <a:lstStyle/>
                    <a:p>
                      <a:r>
                        <a:rPr lang="en-GB" sz="1400"/>
                        <a:t>Normal </a:t>
                      </a:r>
                    </a:p>
                  </a:txBody>
                  <a:tcPr marL="26547" marR="26547" marT="13274" marB="13274" anchor="ctr"/>
                </a:tc>
                <a:tc>
                  <a:txBody>
                    <a:bodyPr/>
                    <a:lstStyle/>
                    <a:p>
                      <a:r>
                        <a:rPr lang="en-GB" sz="1400"/>
                        <a:t>Executable region for data.</a:t>
                      </a:r>
                    </a:p>
                  </a:txBody>
                  <a:tcPr marL="26547" marR="26547" marT="13274" marB="13274" anchor="ctr"/>
                </a:tc>
              </a:tr>
              <a:tr h="345112">
                <a:tc>
                  <a:txBody>
                    <a:bodyPr/>
                    <a:lstStyle/>
                    <a:p>
                      <a:r>
                        <a:rPr lang="en-GB" sz="1400"/>
                        <a:t>0xA0000000- 0xDFFFFFFF</a:t>
                      </a:r>
                    </a:p>
                  </a:txBody>
                  <a:tcPr marL="26547" marR="26547" marT="13274" marB="13274" anchor="ctr"/>
                </a:tc>
                <a:tc>
                  <a:txBody>
                    <a:bodyPr/>
                    <a:lstStyle/>
                    <a:p>
                      <a:r>
                        <a:rPr lang="en-GB" sz="1400"/>
                        <a:t>External device </a:t>
                      </a:r>
                    </a:p>
                  </a:txBody>
                  <a:tcPr marL="26547" marR="26547" marT="13274" marB="13274" anchor="ctr"/>
                </a:tc>
                <a:tc>
                  <a:txBody>
                    <a:bodyPr/>
                    <a:lstStyle/>
                    <a:p>
                      <a:r>
                        <a:rPr lang="en-GB" sz="1400"/>
                        <a:t>Device </a:t>
                      </a:r>
                    </a:p>
                  </a:txBody>
                  <a:tcPr marL="26547" marR="26547" marT="13274" marB="13274" anchor="ctr"/>
                </a:tc>
                <a:tc>
                  <a:txBody>
                    <a:bodyPr/>
                    <a:lstStyle/>
                    <a:p>
                      <a:r>
                        <a:rPr lang="en-GB" sz="1400"/>
                        <a:t>External Device memory.</a:t>
                      </a:r>
                    </a:p>
                  </a:txBody>
                  <a:tcPr marL="26547" marR="26547" marT="13274" marB="13274" anchor="ctr"/>
                </a:tc>
              </a:tr>
              <a:tr h="663677">
                <a:tc>
                  <a:txBody>
                    <a:bodyPr/>
                    <a:lstStyle/>
                    <a:p>
                      <a:r>
                        <a:rPr lang="en-GB" sz="1400"/>
                        <a:t>0xE0000000- 0xE00FFFFF</a:t>
                      </a:r>
                    </a:p>
                  </a:txBody>
                  <a:tcPr marL="26547" marR="26547" marT="13274" marB="13274" anchor="ctr"/>
                </a:tc>
                <a:tc>
                  <a:txBody>
                    <a:bodyPr/>
                    <a:lstStyle/>
                    <a:p>
                      <a:r>
                        <a:rPr lang="en-GB" sz="1400"/>
                        <a:t>Private Peripheral Bus</a:t>
                      </a:r>
                    </a:p>
                  </a:txBody>
                  <a:tcPr marL="26547" marR="26547" marT="13274" marB="13274" anchor="ctr"/>
                </a:tc>
                <a:tc>
                  <a:txBody>
                    <a:bodyPr/>
                    <a:lstStyle/>
                    <a:p>
                      <a:r>
                        <a:rPr lang="en-GB" sz="1400"/>
                        <a:t>Strongly- ordered </a:t>
                      </a:r>
                    </a:p>
                  </a:txBody>
                  <a:tcPr marL="26547" marR="26547" marT="13274" marB="13274" anchor="ctr"/>
                </a:tc>
                <a:tc>
                  <a:txBody>
                    <a:bodyPr/>
                    <a:lstStyle/>
                    <a:p>
                      <a:r>
                        <a:rPr lang="en-GB" sz="1400"/>
                        <a:t>This region includes the NVIC, System timer, and system control block.</a:t>
                      </a:r>
                    </a:p>
                  </a:txBody>
                  <a:tcPr marL="26547" marR="26547" marT="13274" marB="13274" anchor="ctr"/>
                </a:tc>
              </a:tr>
              <a:tr h="345112">
                <a:tc>
                  <a:txBody>
                    <a:bodyPr/>
                    <a:lstStyle/>
                    <a:p>
                      <a:r>
                        <a:rPr lang="en-GB" sz="1400"/>
                        <a:t>0xE0100000- 0xFFFFFFFF</a:t>
                      </a:r>
                    </a:p>
                  </a:txBody>
                  <a:tcPr marL="26547" marR="26547" marT="13274" marB="13274" anchor="ctr"/>
                </a:tc>
                <a:tc>
                  <a:txBody>
                    <a:bodyPr/>
                    <a:lstStyle/>
                    <a:p>
                      <a:r>
                        <a:rPr lang="en-GB" sz="1400"/>
                        <a:t>Device</a:t>
                      </a:r>
                    </a:p>
                  </a:txBody>
                  <a:tcPr marL="26547" marR="26547" marT="13274" marB="13274" anchor="ctr"/>
                </a:tc>
                <a:tc>
                  <a:txBody>
                    <a:bodyPr/>
                    <a:lstStyle/>
                    <a:p>
                      <a:r>
                        <a:rPr lang="en-GB" sz="1400"/>
                        <a:t>Device </a:t>
                      </a:r>
                    </a:p>
                  </a:txBody>
                  <a:tcPr marL="26547" marR="26547" marT="13274" marB="13274" anchor="ctr"/>
                </a:tc>
                <a:tc>
                  <a:txBody>
                    <a:bodyPr/>
                    <a:lstStyle/>
                    <a:p>
                      <a:r>
                        <a:rPr lang="en-GB" sz="1400" dirty="0"/>
                        <a:t>Implementation-specific.</a:t>
                      </a:r>
                    </a:p>
                  </a:txBody>
                  <a:tcPr marL="26547" marR="26547" marT="13274" marB="13274" anchor="ctr"/>
                </a:tc>
              </a:tr>
            </a:tbl>
          </a:graphicData>
        </a:graphic>
      </p:graphicFrame>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
        <p:nvSpPr>
          <p:cNvPr id="6" name="TextBox 5"/>
          <p:cNvSpPr txBox="1"/>
          <p:nvPr/>
        </p:nvSpPr>
        <p:spPr>
          <a:xfrm>
            <a:off x="895052" y="5774332"/>
            <a:ext cx="6755707" cy="923330"/>
          </a:xfrm>
          <a:prstGeom prst="rect">
            <a:avLst/>
          </a:prstGeom>
          <a:noFill/>
        </p:spPr>
        <p:txBody>
          <a:bodyPr wrap="square" rtlCol="0">
            <a:spAutoFit/>
          </a:bodyPr>
          <a:lstStyle/>
          <a:p>
            <a:r>
              <a:rPr lang="en-GB" dirty="0" smtClean="0"/>
              <a:t>Memory Region marked “Code” should normally be used for code because ARM uses a Harvard architecture i.e. it has a separate instruction address bus</a:t>
            </a:r>
            <a:endParaRPr lang="en-GB" dirty="0"/>
          </a:p>
        </p:txBody>
      </p:sp>
    </p:spTree>
    <p:extLst>
      <p:ext uri="{BB962C8B-B14F-4D97-AF65-F5344CB8AC3E}">
        <p14:creationId xmlns:p14="http://schemas.microsoft.com/office/powerpoint/2010/main" val="1459009156"/>
      </p:ext>
    </p:extLst>
  </p:cSld>
  <p:clrMapOvr>
    <a:masterClrMapping/>
  </p:clrMapOvr>
  <p:timing>
    <p:tnLst>
      <p:par>
        <p:cTn id="1" dur="indefinite" restart="never" nodeType="tmRoot"/>
      </p:par>
    </p:tnLst>
  </p:timing>
</p:sld>
</file>

<file path=ppt/theme/theme1.xml><?xml version="1.0" encoding="utf-8"?>
<a:theme xmlns:a="http://schemas.openxmlformats.org/drawingml/2006/main" name="os-slides">
  <a:themeElements>
    <a:clrScheme name="">
      <a:dk1>
        <a:srgbClr val="660066"/>
      </a:dk1>
      <a:lt1>
        <a:srgbClr val="FFFFFF"/>
      </a:lt1>
      <a:dk2>
        <a:srgbClr val="006600"/>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fontScheme name="os-slides">
      <a:majorFont>
        <a:latin typeface="Helvetica"/>
        <a:ea typeface=""/>
        <a:cs typeface=""/>
      </a:majorFont>
      <a:minorFont>
        <a:latin typeface="Helvetic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lnDef>
  </a:objectDefaults>
  <a:extraClrSchemeLst>
    <a:extraClrScheme>
      <a:clrScheme name="os-slides 1">
        <a:dk1>
          <a:srgbClr val="000000"/>
        </a:dk1>
        <a:lt1>
          <a:srgbClr val="FFFFFF"/>
        </a:lt1>
        <a:dk2>
          <a:srgbClr val="6600CC"/>
        </a:dk2>
        <a:lt2>
          <a:srgbClr val="CCECFF"/>
        </a:lt2>
        <a:accent1>
          <a:srgbClr val="00FFCC"/>
        </a:accent1>
        <a:accent2>
          <a:srgbClr val="9933FF"/>
        </a:accent2>
        <a:accent3>
          <a:srgbClr val="B8AAE2"/>
        </a:accent3>
        <a:accent4>
          <a:srgbClr val="DADADA"/>
        </a:accent4>
        <a:accent5>
          <a:srgbClr val="AAFFE2"/>
        </a:accent5>
        <a:accent6>
          <a:srgbClr val="8A2DE7"/>
        </a:accent6>
        <a:hlink>
          <a:srgbClr val="660066"/>
        </a:hlink>
        <a:folHlink>
          <a:srgbClr val="006699"/>
        </a:folHlink>
      </a:clrScheme>
      <a:clrMap bg1="dk2" tx1="lt1" bg2="dk1" tx2="lt2" accent1="accent1" accent2="accent2" accent3="accent3" accent4="accent4" accent5="accent5" accent6="accent6" hlink="hlink" folHlink="folHlink"/>
    </a:extraClrScheme>
    <a:extraClrScheme>
      <a:clrScheme name="os-slides 2">
        <a:dk1>
          <a:srgbClr val="660066"/>
        </a:dk1>
        <a:lt1>
          <a:srgbClr val="FFFFFF"/>
        </a:lt1>
        <a:dk2>
          <a:srgbClr val="FF00FF"/>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clrMap bg1="lt1" tx1="dk1" bg2="lt2" tx2="dk2" accent1="accent1" accent2="accent2" accent3="accent3" accent4="accent4" accent5="accent5" accent6="accent6" hlink="hlink" folHlink="folHlink"/>
    </a:extraClrScheme>
    <a:extraClrScheme>
      <a:clrScheme name="os-slides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s-slides 4">
        <a:dk1>
          <a:srgbClr val="000000"/>
        </a:dk1>
        <a:lt1>
          <a:srgbClr val="FFFFFF"/>
        </a:lt1>
        <a:dk2>
          <a:srgbClr val="CC0099"/>
        </a:dk2>
        <a:lt2>
          <a:srgbClr val="FFCCFF"/>
        </a:lt2>
        <a:accent1>
          <a:srgbClr val="00FF00"/>
        </a:accent1>
        <a:accent2>
          <a:srgbClr val="9933FF"/>
        </a:accent2>
        <a:accent3>
          <a:srgbClr val="E2AACA"/>
        </a:accent3>
        <a:accent4>
          <a:srgbClr val="DADADA"/>
        </a:accent4>
        <a:accent5>
          <a:srgbClr val="AAFFAA"/>
        </a:accent5>
        <a:accent6>
          <a:srgbClr val="8A2DE7"/>
        </a:accent6>
        <a:hlink>
          <a:srgbClr val="660066"/>
        </a:hlink>
        <a:folHlink>
          <a:srgbClr val="00660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
    <a:dk1>
      <a:srgbClr val="003300"/>
    </a:dk1>
    <a:lt1>
      <a:srgbClr val="FFFFFF"/>
    </a:lt1>
    <a:dk2>
      <a:srgbClr val="0000FF"/>
    </a:dk2>
    <a:lt2>
      <a:srgbClr val="FFCC99"/>
    </a:lt2>
    <a:accent1>
      <a:srgbClr val="99FF99"/>
    </a:accent1>
    <a:accent2>
      <a:srgbClr val="CC66FF"/>
    </a:accent2>
    <a:accent3>
      <a:srgbClr val="FFFFFF"/>
    </a:accent3>
    <a:accent4>
      <a:srgbClr val="002A00"/>
    </a:accent4>
    <a:accent5>
      <a:srgbClr val="CAFFCA"/>
    </a:accent5>
    <a:accent6>
      <a:srgbClr val="B95CE7"/>
    </a:accent6>
    <a:hlink>
      <a:srgbClr val="FF99CC"/>
    </a:hlink>
    <a:folHlink>
      <a:srgbClr val="006600"/>
    </a:folHlink>
  </a:clrScheme>
</a:themeOverride>
</file>

<file path=docProps/app.xml><?xml version="1.0" encoding="utf-8"?>
<Properties xmlns="http://schemas.openxmlformats.org/officeDocument/2006/extended-properties" xmlns:vt="http://schemas.openxmlformats.org/officeDocument/2006/docPropsVTypes">
  <Template>C:\apps\Microsoft Office\Templates\Presentations\os-slides.pot</Template>
  <TotalTime>10981</TotalTime>
  <Words>3566</Words>
  <Application>Microsoft Office PowerPoint</Application>
  <PresentationFormat>On-screen Show (4:3)</PresentationFormat>
  <Paragraphs>1622</Paragraphs>
  <Slides>41</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41</vt:i4>
      </vt:variant>
    </vt:vector>
  </HeadingPairs>
  <TitlesOfParts>
    <vt:vector size="51" baseType="lpstr">
      <vt:lpstr>Arial</vt:lpstr>
      <vt:lpstr>Calibri</vt:lpstr>
      <vt:lpstr>Cambria Math</vt:lpstr>
      <vt:lpstr>Helvetica</vt:lpstr>
      <vt:lpstr>Helvetica-Narrow</vt:lpstr>
      <vt:lpstr>Impact</vt:lpstr>
      <vt:lpstr>Monotype Sorts</vt:lpstr>
      <vt:lpstr>Times New Roman</vt:lpstr>
      <vt:lpstr>Wingdings</vt:lpstr>
      <vt:lpstr>os-slides</vt:lpstr>
      <vt:lpstr>Memory Addressing</vt:lpstr>
      <vt:lpstr>Buffers</vt:lpstr>
      <vt:lpstr>ROM</vt:lpstr>
      <vt:lpstr>Addressing</vt:lpstr>
      <vt:lpstr>Example</vt:lpstr>
      <vt:lpstr>RAM</vt:lpstr>
      <vt:lpstr>Address Decoders</vt:lpstr>
      <vt:lpstr>Exercise</vt:lpstr>
      <vt:lpstr>Address Decoding</vt:lpstr>
      <vt:lpstr>Example</vt:lpstr>
      <vt:lpstr>Answer</vt:lpstr>
      <vt:lpstr>Answer</vt:lpstr>
      <vt:lpstr>Exercise 1</vt:lpstr>
      <vt:lpstr>Answer</vt:lpstr>
      <vt:lpstr>PowerPoint Presentation</vt:lpstr>
      <vt:lpstr>Exercise 2</vt:lpstr>
      <vt:lpstr>Answer</vt:lpstr>
      <vt:lpstr>Address Decoding Strategies</vt:lpstr>
      <vt:lpstr>Full Address Decoding</vt:lpstr>
      <vt:lpstr>Chip Select Logic</vt:lpstr>
      <vt:lpstr>Partial Address Decoding</vt:lpstr>
      <vt:lpstr>Chip Select Logic</vt:lpstr>
      <vt:lpstr>Mirrored Memory</vt:lpstr>
      <vt:lpstr>Implementing Address Decoders</vt:lpstr>
      <vt:lpstr>Chip Select using PROM</vt:lpstr>
      <vt:lpstr>Chip Select using PROM (Cont)</vt:lpstr>
      <vt:lpstr>Chip Select using PROM (Cont)</vt:lpstr>
      <vt:lpstr>Exercise</vt:lpstr>
      <vt:lpstr>Answer</vt:lpstr>
      <vt:lpstr>PowerPoint Presentation</vt:lpstr>
      <vt:lpstr>Exercise</vt:lpstr>
      <vt:lpstr>Answer</vt:lpstr>
      <vt:lpstr>PowerPoint Presentation</vt:lpstr>
      <vt:lpstr>PowerPoint Presentation</vt:lpstr>
      <vt:lpstr>Memory Management Unit (MMU)</vt:lpstr>
      <vt:lpstr>Bootstrap Code</vt:lpstr>
      <vt:lpstr>Boot Up</vt:lpstr>
      <vt:lpstr>Microcontroller or System on a Chip (SoC)</vt:lpstr>
      <vt:lpstr>Atmel SAM D20J</vt:lpstr>
      <vt:lpstr>Memory Map for ARM Cortex 0+</vt:lpstr>
      <vt:lpstr>Memory Map for ARM Cortex M4</vt:lpstr>
    </vt:vector>
  </TitlesOfParts>
  <Company>SIHE</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WAN Introduction</dc:title>
  <dc:creator>Michael Dacey</dc:creator>
  <cp:lastModifiedBy>Michael Dacey</cp:lastModifiedBy>
  <cp:revision>126</cp:revision>
  <cp:lastPrinted>2001-06-14T13:58:17Z</cp:lastPrinted>
  <dcterms:created xsi:type="dcterms:W3CDTF">1999-06-25T18:38:26Z</dcterms:created>
  <dcterms:modified xsi:type="dcterms:W3CDTF">2017-01-25T10:43:02Z</dcterms:modified>
</cp:coreProperties>
</file>