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  <p:sldMasterId id="2147483709" r:id="rId2"/>
  </p:sldMasterIdLst>
  <p:notesMasterIdLst>
    <p:notesMasterId r:id="rId26"/>
  </p:notesMasterIdLst>
  <p:sldIdLst>
    <p:sldId id="313" r:id="rId3"/>
    <p:sldId id="260" r:id="rId4"/>
    <p:sldId id="331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32" r:id="rId15"/>
    <p:sldId id="324" r:id="rId16"/>
    <p:sldId id="325" r:id="rId17"/>
    <p:sldId id="326" r:id="rId18"/>
    <p:sldId id="327" r:id="rId19"/>
    <p:sldId id="328" r:id="rId20"/>
    <p:sldId id="280" r:id="rId21"/>
    <p:sldId id="333" r:id="rId22"/>
    <p:sldId id="329" r:id="rId23"/>
    <p:sldId id="330" r:id="rId24"/>
    <p:sldId id="312" r:id="rId2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E5CBD20A-F155-4E91-9507-806043AA19F0}" type="datetimeFigureOut">
              <a:rPr lang="en-US"/>
              <a:pPr>
                <a:defRPr/>
              </a:pPr>
              <a:t>2/13/2020</a:t>
            </a:fld>
            <a:endParaRPr lang="en-US"/>
          </a:p>
        </p:txBody>
      </p:sp>
      <p:sp>
        <p:nvSpPr>
          <p:cNvPr id="2150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67859F2B-E5D5-4F17-9D18-3B3A7B0C34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4869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5038D-7A12-4B01-ABB7-B728E4F2B43B}" type="slidenum">
              <a:rPr lang="en-US" smtClean="0"/>
              <a:pPr/>
              <a:t>2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0964708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A05038D-7A12-4B01-ABB7-B728E4F2B43B}" type="slidenum">
              <a:rPr lang="en-US" smtClean="0"/>
              <a:pPr/>
              <a:t>3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302500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cs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78D67F2-1797-4FD3-AED2-070AE4B47821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6195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A16537-CD36-4839-8D12-173723D52187}" type="slidenum">
              <a:rPr lang="en-US" smtClean="0"/>
              <a:pPr/>
              <a:t>19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5189621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A16537-CD36-4839-8D12-173723D52187}" type="slidenum">
              <a:rPr lang="en-US" smtClean="0"/>
              <a:pPr/>
              <a:t>23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518962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7AFF3-9257-4D82-A156-E2C4B962635D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C46A6-4237-4D73-B04B-DA2DA9CB9D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2E2EB-2DAF-485A-9DE0-B221E1665057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3C881-9522-49FE-9E75-87CD68DCE09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BA278-EECA-4A10-A139-B0F51E6F940B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FBA68-84C8-4A33-9DC7-08DB2A28BB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5C706-56C5-4143-8887-A11935B6B0D1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9491F-00E6-4B66-98EF-CB99941E0F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3C08E-A5DC-4CC5-B433-FD2178630889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B6130-FD62-4BFB-B0FF-9C3B7C7B435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DBE1C-FC2A-4F3E-884A-87C8929A09AF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2D4238-2BC5-45AE-AE24-11F41439F5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48319-08FD-474B-9386-D41B21F37F99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BEF5D6-1125-4F52-B1B9-67375551FD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4286E-7DDA-428F-986F-7EBE7BD73336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D4C891-017E-446C-9F42-807BCE76B0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2B1CC-561E-4FD5-B9B0-82DE78905A9D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FC64E-8E48-4921-9A6F-096C075B90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A6DDE-8D99-4BAC-B4F7-FF17C981857E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CB605-C906-4855-B921-FCC896C9E7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7C833B-AD55-4EC6-82C7-20A438DC45A7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14EF0-9449-461F-AD6A-1115494CAB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FD68-84B6-43BC-8CE1-21505D03EC2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93AA36-3CB8-42D8-940B-7B934081B35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883164"/>
      </p:ext>
    </p:extLst>
  </p:cSld>
  <p:clrMapOvr>
    <a:masterClrMapping/>
  </p:clrMapOvr>
  <p:transition>
    <p:dissolv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7B6E9-8816-40FE-AA00-FAE43DBD77B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F09370-3A78-4383-9818-641669DFB90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8480431"/>
      </p:ext>
    </p:extLst>
  </p:cSld>
  <p:clrMapOvr>
    <a:masterClrMapping/>
  </p:clrMapOvr>
  <p:transition>
    <p:dissolv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D2D4E-4077-4B25-A3B6-614F81AB070A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6DDC438-6CA7-45FF-93F5-F989FF9A827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5539447"/>
      </p:ext>
    </p:extLst>
  </p:cSld>
  <p:clrMapOvr>
    <a:masterClrMapping/>
  </p:clrMapOvr>
  <p:transition>
    <p:dissolv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04B031-E613-4922-B276-2DF82F17E851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B4C237-5729-47D0-8D0A-7957F6908D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0147999"/>
      </p:ext>
    </p:extLst>
  </p:cSld>
  <p:clrMapOvr>
    <a:masterClrMapping/>
  </p:clrMapOvr>
  <p:transition>
    <p:dissolv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36133-E73B-4158-8F76-BDD3A034FACD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E9743F-D06E-49ED-B063-E8356EBD146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157292"/>
      </p:ext>
    </p:extLst>
  </p:cSld>
  <p:clrMapOvr>
    <a:masterClrMapping/>
  </p:clrMapOvr>
  <p:transition>
    <p:dissolv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11763-6150-4EFE-8EDF-74682342EC37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D525DA-C7AD-4A31-98E9-D05EAF3A75B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4015657"/>
      </p:ext>
    </p:extLst>
  </p:cSld>
  <p:clrMapOvr>
    <a:masterClrMapping/>
  </p:clrMapOvr>
  <p:transition>
    <p:dissolv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B534F-85D1-404D-9E65-AEB0CB74E3F3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74722B-0196-4C21-BB3A-4376B9D0DAA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616159"/>
      </p:ext>
    </p:extLst>
  </p:cSld>
  <p:clrMapOvr>
    <a:masterClrMapping/>
  </p:clrMapOvr>
  <p:transition>
    <p:dissolv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C7C89-18F3-4E6B-B41B-0185A93A734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AD6D6B-5B8C-4DE6-B0DE-ABB31F58F82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228088"/>
      </p:ext>
    </p:extLst>
  </p:cSld>
  <p:clrMapOvr>
    <a:masterClrMapping/>
  </p:clrMapOvr>
  <p:transition>
    <p:dissolv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03BD0-357A-42FB-865D-F80BE5B8B8D5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D4A859-488B-4F68-BEB7-B2C347C2D8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5832482"/>
      </p:ext>
    </p:extLst>
  </p:cSld>
  <p:clrMapOvr>
    <a:masterClrMapping/>
  </p:clrMapOvr>
  <p:transition>
    <p:dissolv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60A2-2357-48C9-87E4-366863AA4608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216A9A-6AEB-4F84-9FB7-F517AD64FC4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5635022"/>
      </p:ext>
    </p:extLst>
  </p:cSld>
  <p:clrMapOvr>
    <a:masterClrMapping/>
  </p:clrMapOvr>
  <p:transition>
    <p:dissolv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7A429-F7C6-4EA2-9E29-B5CC253D0ADB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2CAD33-122A-432B-8A17-30DD4099DD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705628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B95008C-CA53-42F5-B44C-FAC726258264}" type="datetimeFigureOut">
              <a:rPr lang="en-US"/>
              <a:pPr>
                <a:defRPr/>
              </a:pPr>
              <a:t>2/13/2020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AD607EC-7D83-4CCF-94DE-BC14F5B180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4103" name="Picture 47"/>
          <p:cNvPicPr>
            <a:picLocks noChangeAspect="1" noChangeArrowheads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7715250" y="0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2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7D72AC-54E6-4A0B-989E-3EB73AD9FCC4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2/13/2020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>
                <a:solidFill>
                  <a:srgbClr val="898989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CE4DA60-512A-40CB-8509-5527441F1063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1" name="Picture 47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0" y="0"/>
            <a:ext cx="142875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94533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5pPr>
      <a:lvl6pPr marL="3429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6pPr>
      <a:lvl7pPr marL="6858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7pPr>
      <a:lvl8pPr marL="10287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8pPr>
      <a:lvl9pPr marL="1371600" algn="ctr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itchFamily="34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5010" y="1196752"/>
            <a:ext cx="9149009" cy="3744416"/>
          </a:xfrm>
        </p:spPr>
        <p:txBody>
          <a:bodyPr/>
          <a:lstStyle/>
          <a:p>
            <a:r>
              <a:rPr lang="en-GB" sz="7200" b="1" dirty="0" smtClean="0"/>
              <a:t>Dissertation:</a:t>
            </a:r>
            <a:br>
              <a:rPr lang="en-GB" sz="7200" b="1" dirty="0" smtClean="0"/>
            </a:br>
            <a:r>
              <a:rPr lang="en-GB" sz="7200" b="1" dirty="0" smtClean="0"/>
              <a:t> </a:t>
            </a:r>
            <a:r>
              <a:rPr lang="en-GB" sz="7200" b="1" dirty="0" smtClean="0"/>
              <a:t>Discussion chapter write-up guidance </a:t>
            </a:r>
            <a:endParaRPr lang="en-GB" sz="7200" b="1" dirty="0"/>
          </a:p>
        </p:txBody>
      </p:sp>
    </p:spTree>
    <p:extLst>
      <p:ext uri="{BB962C8B-B14F-4D97-AF65-F5344CB8AC3E}">
        <p14:creationId xmlns:p14="http://schemas.microsoft.com/office/powerpoint/2010/main" val="285257834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4800" b="1" dirty="0" smtClean="0"/>
              <a:t>Discussion chapter</a:t>
            </a:r>
            <a:endParaRPr lang="en-GB" sz="4800" b="1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472608"/>
          </a:xfrm>
        </p:spPr>
        <p:txBody>
          <a:bodyPr/>
          <a:lstStyle/>
          <a:p>
            <a:pPr eaLnBrk="1" hangingPunct="1"/>
            <a:r>
              <a:rPr lang="en-GB" sz="3600" dirty="0" smtClean="0"/>
              <a:t>The results section would have provided the reader with details of the data and outcomes of the analysis.</a:t>
            </a:r>
          </a:p>
          <a:p>
            <a:pPr eaLnBrk="1" hangingPunct="1"/>
            <a:endParaRPr lang="en-GB" sz="1600" dirty="0"/>
          </a:p>
          <a:p>
            <a:pPr eaLnBrk="1" hangingPunct="1"/>
            <a:r>
              <a:rPr lang="en-GB" sz="3600" dirty="0" smtClean="0"/>
              <a:t>Going in to the discussion, you must now explain these outcomes in more detail. </a:t>
            </a:r>
          </a:p>
          <a:p>
            <a:pPr eaLnBrk="1" hangingPunct="1"/>
            <a:endParaRPr lang="en-GB" sz="1600" dirty="0"/>
          </a:p>
          <a:p>
            <a:pPr eaLnBrk="1" hangingPunct="1"/>
            <a:r>
              <a:rPr lang="en-GB" sz="3600" dirty="0" smtClean="0"/>
              <a:t>You should refer back to each of your findings </a:t>
            </a:r>
            <a:r>
              <a:rPr lang="en-GB" sz="3600" dirty="0"/>
              <a:t>and tell </a:t>
            </a:r>
            <a:r>
              <a:rPr lang="en-GB" sz="3600" dirty="0" smtClean="0"/>
              <a:t>the </a:t>
            </a:r>
            <a:r>
              <a:rPr lang="en-GB" sz="3600" dirty="0"/>
              <a:t>reader what these mean in the context of your research.</a:t>
            </a:r>
            <a:r>
              <a:rPr lang="en-GB" sz="3600" dirty="0" smtClean="0"/>
              <a:t> </a:t>
            </a:r>
            <a:endParaRPr lang="en-GB" sz="3600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/>
            <a:r>
              <a:rPr lang="en-GB" sz="4800" b="1" dirty="0" smtClean="0"/>
              <a:t>Discussion chapter</a:t>
            </a:r>
            <a:endParaRPr lang="en-GB" sz="4800" b="1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4968552"/>
          </a:xfrm>
        </p:spPr>
        <p:txBody>
          <a:bodyPr/>
          <a:lstStyle/>
          <a:p>
            <a:pPr eaLnBrk="1" hangingPunct="1"/>
            <a:r>
              <a:rPr lang="en-GB" sz="3600" dirty="0" smtClean="0"/>
              <a:t>Link </a:t>
            </a:r>
            <a:r>
              <a:rPr lang="en-GB" sz="3600" dirty="0" smtClean="0"/>
              <a:t>your results back to the prior literature</a:t>
            </a:r>
          </a:p>
          <a:p>
            <a:pPr lvl="1" eaLnBrk="1" hangingPunct="1"/>
            <a:r>
              <a:rPr lang="en-GB" dirty="0" smtClean="0"/>
              <a:t>Do they agree or disagree with previous study findings? Why? Why not?</a:t>
            </a:r>
          </a:p>
          <a:p>
            <a:pPr lvl="1" eaLnBrk="1" hangingPunct="1"/>
            <a:r>
              <a:rPr lang="en-GB" dirty="0" smtClean="0"/>
              <a:t>What, if anything does your study add to this existing literature?</a:t>
            </a:r>
          </a:p>
          <a:p>
            <a:pPr lvl="1" eaLnBrk="1" hangingPunct="1"/>
            <a:endParaRPr lang="en-GB" sz="2400" dirty="0"/>
          </a:p>
          <a:p>
            <a:pPr eaLnBrk="1" hangingPunct="1"/>
            <a:r>
              <a:rPr lang="en-GB" dirty="0" smtClean="0"/>
              <a:t>Evaluating the strength of your research findings – demonstrating your ability to critically evaluate your OWN research (just as you would others)</a:t>
            </a:r>
          </a:p>
        </p:txBody>
      </p:sp>
    </p:spTree>
    <p:extLst>
      <p:ext uri="{BB962C8B-B14F-4D97-AF65-F5344CB8AC3E}">
        <p14:creationId xmlns:p14="http://schemas.microsoft.com/office/powerpoint/2010/main" val="141692757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494235" y="44624"/>
            <a:ext cx="6172200" cy="85725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115839" y="1052736"/>
            <a:ext cx="8928992" cy="3394472"/>
          </a:xfrm>
        </p:spPr>
        <p:txBody>
          <a:bodyPr/>
          <a:lstStyle/>
          <a:p>
            <a:r>
              <a:rPr lang="en-GB" altLang="en-US" sz="3200" dirty="0" smtClean="0"/>
              <a:t>It is a </a:t>
            </a:r>
            <a:r>
              <a:rPr lang="en-GB" altLang="en-US" sz="3200" b="1" u="sng" dirty="0" smtClean="0"/>
              <a:t>Discussion</a:t>
            </a:r>
            <a:r>
              <a:rPr lang="en-GB" altLang="en-US" sz="3200" dirty="0" smtClean="0"/>
              <a:t> </a:t>
            </a:r>
            <a:r>
              <a:rPr lang="en-GB" altLang="en-US" sz="3200" dirty="0" smtClean="0"/>
              <a:t>(not reporting!) of </a:t>
            </a:r>
            <a:r>
              <a:rPr lang="en-GB" altLang="en-US" sz="3200" dirty="0" smtClean="0"/>
              <a:t>the findings </a:t>
            </a:r>
            <a:endParaRPr lang="en-GB" altLang="en-US" sz="3200" dirty="0" smtClean="0"/>
          </a:p>
          <a:p>
            <a:pPr>
              <a:buFont typeface="Arial" panose="020B0604020202020204" pitchFamily="34" charset="0"/>
              <a:buNone/>
            </a:pPr>
            <a:endParaRPr lang="en-GB" altLang="en-US" dirty="0" smtClean="0"/>
          </a:p>
          <a:p>
            <a:r>
              <a:rPr lang="en-GB" altLang="en-US" sz="3200" dirty="0" smtClean="0"/>
              <a:t>Must include </a:t>
            </a:r>
            <a:r>
              <a:rPr lang="en-GB" altLang="en-US" sz="3200" b="1" u="sng" dirty="0" smtClean="0"/>
              <a:t>critical </a:t>
            </a:r>
            <a:r>
              <a:rPr lang="en-GB" altLang="en-US" sz="3200" b="1" u="sng" dirty="0" smtClean="0"/>
              <a:t>evaluation</a:t>
            </a:r>
            <a:r>
              <a:rPr lang="en-GB" altLang="en-US" sz="3200" dirty="0" smtClean="0"/>
              <a:t> of existing literature in light of your findings (within limits!)</a:t>
            </a:r>
          </a:p>
          <a:p>
            <a:endParaRPr lang="en-GB" altLang="en-US" dirty="0" smtClean="0"/>
          </a:p>
          <a:p>
            <a:r>
              <a:rPr lang="en-GB" altLang="en-US" sz="3200" dirty="0" smtClean="0"/>
              <a:t>Must include discussion </a:t>
            </a:r>
            <a:r>
              <a:rPr lang="en-GB" altLang="en-US" sz="3200" dirty="0" smtClean="0"/>
              <a:t>of methodological considerations</a:t>
            </a:r>
          </a:p>
          <a:p>
            <a:pPr lvl="1"/>
            <a:r>
              <a:rPr lang="en-GB" altLang="en-US" sz="3200" dirty="0" smtClean="0"/>
              <a:t>Strengths and weaknesses (within limits!)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1170662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109" y="17694"/>
            <a:ext cx="8856984" cy="164911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600" b="1" dirty="0" smtClean="0"/>
              <a:t>Discussion: </a:t>
            </a:r>
            <a:br>
              <a:rPr lang="en-GB" sz="4600" b="1" dirty="0" smtClean="0"/>
            </a:br>
            <a:r>
              <a:rPr lang="en-GB" sz="4600" b="1" dirty="0" smtClean="0"/>
              <a:t>Critically analysing your own work!</a:t>
            </a:r>
            <a:endParaRPr lang="en-GB" sz="4600" b="1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38109" y="2060848"/>
            <a:ext cx="8856984" cy="3394472"/>
          </a:xfrm>
        </p:spPr>
        <p:txBody>
          <a:bodyPr/>
          <a:lstStyle/>
          <a:p>
            <a:r>
              <a:rPr lang="en-GB" altLang="en-US" sz="3200" dirty="0" smtClean="0"/>
              <a:t>The same principles of critical evaluation apply to your own study!</a:t>
            </a:r>
          </a:p>
          <a:p>
            <a:endParaRPr lang="en-GB" altLang="en-US" dirty="0" smtClean="0"/>
          </a:p>
          <a:p>
            <a:r>
              <a:rPr lang="en-GB" altLang="en-US" sz="3200" dirty="0" smtClean="0"/>
              <a:t>Your discussion needs to reflect a significant level of critical thinking/analysis/evaluation about your own study!</a:t>
            </a:r>
          </a:p>
        </p:txBody>
      </p:sp>
    </p:spTree>
    <p:extLst>
      <p:ext uri="{BB962C8B-B14F-4D97-AF65-F5344CB8AC3E}">
        <p14:creationId xmlns:p14="http://schemas.microsoft.com/office/powerpoint/2010/main" val="157345043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/>
          <p:cNvSpPr txBox="1">
            <a:spLocks noGrp="1"/>
          </p:cNvSpPr>
          <p:nvPr/>
        </p:nvSpPr>
        <p:spPr bwMode="auto">
          <a:xfrm>
            <a:off x="6057900" y="5543550"/>
            <a:ext cx="1428750" cy="34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defTabSz="685800"/>
            <a:endParaRPr lang="en-US" altLang="en-US" sz="1050">
              <a:solidFill>
                <a:srgbClr val="FFFEB1"/>
              </a:solidFill>
            </a:endParaRP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0274" y="98567"/>
            <a:ext cx="8712968" cy="857250"/>
          </a:xfrm>
        </p:spPr>
        <p:txBody>
          <a:bodyPr/>
          <a:lstStyle/>
          <a:p>
            <a:pPr eaLnBrk="1" hangingPunct="1"/>
            <a:r>
              <a:rPr lang="en-GB" altLang="en-US" sz="4800" b="1" dirty="0"/>
              <a:t>Developing areas of research</a:t>
            </a:r>
            <a:endParaRPr lang="en-GB" altLang="en-US" sz="3200" b="1" dirty="0"/>
          </a:p>
        </p:txBody>
      </p:sp>
      <p:grpSp>
        <p:nvGrpSpPr>
          <p:cNvPr id="15364" name="Group 34"/>
          <p:cNvGrpSpPr>
            <a:grpSpLocks/>
          </p:cNvGrpSpPr>
          <p:nvPr/>
        </p:nvGrpSpPr>
        <p:grpSpPr bwMode="auto">
          <a:xfrm>
            <a:off x="467544" y="1052736"/>
            <a:ext cx="8568356" cy="4608512"/>
            <a:chOff x="624" y="1392"/>
            <a:chExt cx="4382" cy="2256"/>
          </a:xfrm>
        </p:grpSpPr>
        <p:grpSp>
          <p:nvGrpSpPr>
            <p:cNvPr id="15366" name="Group 25"/>
            <p:cNvGrpSpPr>
              <a:grpSpLocks/>
            </p:cNvGrpSpPr>
            <p:nvPr/>
          </p:nvGrpSpPr>
          <p:grpSpPr bwMode="auto">
            <a:xfrm>
              <a:off x="624" y="1392"/>
              <a:ext cx="1584" cy="2256"/>
              <a:chOff x="2208" y="1296"/>
              <a:chExt cx="1584" cy="2256"/>
            </a:xfrm>
          </p:grpSpPr>
          <p:sp>
            <p:nvSpPr>
              <p:cNvPr id="15376" name="Line 4"/>
              <p:cNvSpPr>
                <a:spLocks noChangeShapeType="1"/>
              </p:cNvSpPr>
              <p:nvPr/>
            </p:nvSpPr>
            <p:spPr bwMode="auto">
              <a:xfrm flipV="1">
                <a:off x="2784" y="2256"/>
                <a:ext cx="0" cy="1296"/>
              </a:xfrm>
              <a:prstGeom prst="line">
                <a:avLst/>
              </a:prstGeom>
              <a:noFill/>
              <a:ln w="762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77" name="Line 5"/>
              <p:cNvSpPr>
                <a:spLocks noChangeShapeType="1"/>
              </p:cNvSpPr>
              <p:nvPr/>
            </p:nvSpPr>
            <p:spPr bwMode="auto">
              <a:xfrm flipV="1">
                <a:off x="2784" y="1680"/>
                <a:ext cx="576" cy="576"/>
              </a:xfrm>
              <a:prstGeom prst="line">
                <a:avLst/>
              </a:prstGeom>
              <a:noFill/>
              <a:ln w="571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78" name="Line 6"/>
              <p:cNvSpPr>
                <a:spLocks noChangeShapeType="1"/>
              </p:cNvSpPr>
              <p:nvPr/>
            </p:nvSpPr>
            <p:spPr bwMode="auto">
              <a:xfrm flipV="1">
                <a:off x="3360" y="1536"/>
                <a:ext cx="432" cy="144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79" name="Line 7"/>
              <p:cNvSpPr>
                <a:spLocks noChangeShapeType="1"/>
              </p:cNvSpPr>
              <p:nvPr/>
            </p:nvSpPr>
            <p:spPr bwMode="auto">
              <a:xfrm flipH="1" flipV="1">
                <a:off x="3264" y="1344"/>
                <a:ext cx="96" cy="336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0" name="Line 8"/>
              <p:cNvSpPr>
                <a:spLocks noChangeShapeType="1"/>
              </p:cNvSpPr>
              <p:nvPr/>
            </p:nvSpPr>
            <p:spPr bwMode="auto">
              <a:xfrm flipH="1">
                <a:off x="3120" y="1440"/>
                <a:ext cx="144" cy="0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1" name="Line 9"/>
              <p:cNvSpPr>
                <a:spLocks noChangeShapeType="1"/>
              </p:cNvSpPr>
              <p:nvPr/>
            </p:nvSpPr>
            <p:spPr bwMode="auto">
              <a:xfrm flipV="1">
                <a:off x="3312" y="134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2" name="Line 10"/>
              <p:cNvSpPr>
                <a:spLocks noChangeShapeType="1"/>
              </p:cNvSpPr>
              <p:nvPr/>
            </p:nvSpPr>
            <p:spPr bwMode="auto">
              <a:xfrm flipV="1">
                <a:off x="3600" y="1440"/>
                <a:ext cx="48" cy="144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3" name="Line 11"/>
              <p:cNvSpPr>
                <a:spLocks noChangeShapeType="1"/>
              </p:cNvSpPr>
              <p:nvPr/>
            </p:nvSpPr>
            <p:spPr bwMode="auto">
              <a:xfrm flipH="1" flipV="1">
                <a:off x="3552" y="1440"/>
                <a:ext cx="96" cy="48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4" name="Line 12"/>
              <p:cNvSpPr>
                <a:spLocks noChangeShapeType="1"/>
              </p:cNvSpPr>
              <p:nvPr/>
            </p:nvSpPr>
            <p:spPr bwMode="auto">
              <a:xfrm flipH="1" flipV="1">
                <a:off x="2592" y="1536"/>
                <a:ext cx="192" cy="720"/>
              </a:xfrm>
              <a:prstGeom prst="line">
                <a:avLst/>
              </a:prstGeom>
              <a:noFill/>
              <a:ln w="571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5" name="Line 13"/>
              <p:cNvSpPr>
                <a:spLocks noChangeShapeType="1"/>
              </p:cNvSpPr>
              <p:nvPr/>
            </p:nvSpPr>
            <p:spPr bwMode="auto">
              <a:xfrm flipV="1">
                <a:off x="2640" y="1344"/>
                <a:ext cx="96" cy="288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6" name="Line 14"/>
              <p:cNvSpPr>
                <a:spLocks noChangeShapeType="1"/>
              </p:cNvSpPr>
              <p:nvPr/>
            </p:nvSpPr>
            <p:spPr bwMode="auto">
              <a:xfrm flipH="1" flipV="1">
                <a:off x="2592" y="1296"/>
                <a:ext cx="96" cy="144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7" name="Line 15"/>
              <p:cNvSpPr>
                <a:spLocks noChangeShapeType="1"/>
              </p:cNvSpPr>
              <p:nvPr/>
            </p:nvSpPr>
            <p:spPr bwMode="auto">
              <a:xfrm flipH="1" flipV="1">
                <a:off x="2256" y="2016"/>
                <a:ext cx="528" cy="624"/>
              </a:xfrm>
              <a:prstGeom prst="line">
                <a:avLst/>
              </a:prstGeom>
              <a:noFill/>
              <a:ln w="571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8" name="Line 16"/>
              <p:cNvSpPr>
                <a:spLocks noChangeShapeType="1"/>
              </p:cNvSpPr>
              <p:nvPr/>
            </p:nvSpPr>
            <p:spPr bwMode="auto">
              <a:xfrm flipV="1">
                <a:off x="2400" y="1776"/>
                <a:ext cx="48" cy="432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89" name="Line 17"/>
              <p:cNvSpPr>
                <a:spLocks noChangeShapeType="1"/>
              </p:cNvSpPr>
              <p:nvPr/>
            </p:nvSpPr>
            <p:spPr bwMode="auto">
              <a:xfrm flipH="1" flipV="1">
                <a:off x="2208" y="1728"/>
                <a:ext cx="192" cy="192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90" name="Line 18"/>
              <p:cNvSpPr>
                <a:spLocks noChangeShapeType="1"/>
              </p:cNvSpPr>
              <p:nvPr/>
            </p:nvSpPr>
            <p:spPr bwMode="auto">
              <a:xfrm flipV="1">
                <a:off x="2784" y="2448"/>
                <a:ext cx="672" cy="528"/>
              </a:xfrm>
              <a:prstGeom prst="line">
                <a:avLst/>
              </a:prstGeom>
              <a:noFill/>
              <a:ln w="571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91" name="Line 19"/>
              <p:cNvSpPr>
                <a:spLocks noChangeShapeType="1"/>
              </p:cNvSpPr>
              <p:nvPr/>
            </p:nvSpPr>
            <p:spPr bwMode="auto">
              <a:xfrm flipH="1" flipV="1">
                <a:off x="3168" y="2304"/>
                <a:ext cx="144" cy="240"/>
              </a:xfrm>
              <a:prstGeom prst="line">
                <a:avLst/>
              </a:prstGeom>
              <a:noFill/>
              <a:ln w="3810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15392" name="Line 20"/>
              <p:cNvSpPr>
                <a:spLocks noChangeShapeType="1"/>
              </p:cNvSpPr>
              <p:nvPr/>
            </p:nvSpPr>
            <p:spPr bwMode="auto">
              <a:xfrm flipV="1">
                <a:off x="3216" y="2160"/>
                <a:ext cx="192" cy="240"/>
              </a:xfrm>
              <a:prstGeom prst="line">
                <a:avLst/>
              </a:prstGeom>
              <a:noFill/>
              <a:ln w="19050">
                <a:solidFill>
                  <a:srgbClr val="FFFF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pPr defTabSz="685800"/>
                <a:endParaRPr lang="en-GB" sz="1350">
                  <a:solidFill>
                    <a:prstClr val="black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  <p:sp>
          <p:nvSpPr>
            <p:cNvPr id="15367" name="Text Box 24"/>
            <p:cNvSpPr txBox="1">
              <a:spLocks noChangeArrowheads="1"/>
            </p:cNvSpPr>
            <p:nvPr/>
          </p:nvSpPr>
          <p:spPr bwMode="auto">
            <a:xfrm>
              <a:off x="2544" y="3024"/>
              <a:ext cx="2462" cy="5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defTabSz="685800"/>
              <a:r>
                <a:rPr lang="en-GB" altLang="en-US" sz="3200" b="1" dirty="0">
                  <a:solidFill>
                    <a:srgbClr val="FFFEB1"/>
                  </a:solidFill>
                </a:rPr>
                <a:t>Foundational (classic) Studies</a:t>
              </a:r>
            </a:p>
          </p:txBody>
        </p:sp>
        <p:sp>
          <p:nvSpPr>
            <p:cNvPr id="15368" name="Text Box 26"/>
            <p:cNvSpPr txBox="1">
              <a:spLocks noChangeArrowheads="1"/>
            </p:cNvSpPr>
            <p:nvPr/>
          </p:nvSpPr>
          <p:spPr bwMode="auto">
            <a:xfrm>
              <a:off x="2544" y="2177"/>
              <a:ext cx="2446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defTabSz="685800"/>
              <a:r>
                <a:rPr lang="en-GB" altLang="en-US" sz="3200" b="1" dirty="0">
                  <a:solidFill>
                    <a:srgbClr val="FFFEB1"/>
                  </a:solidFill>
                </a:rPr>
                <a:t>Major Branching Points</a:t>
              </a:r>
            </a:p>
          </p:txBody>
        </p:sp>
        <p:sp>
          <p:nvSpPr>
            <p:cNvPr id="15369" name="Text Box 27"/>
            <p:cNvSpPr txBox="1">
              <a:spLocks noChangeArrowheads="1"/>
            </p:cNvSpPr>
            <p:nvPr/>
          </p:nvSpPr>
          <p:spPr bwMode="auto">
            <a:xfrm>
              <a:off x="2544" y="1409"/>
              <a:ext cx="1854" cy="2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defTabSz="685800"/>
              <a:r>
                <a:rPr lang="en-GB" altLang="en-US" sz="3200" b="1" dirty="0">
                  <a:solidFill>
                    <a:srgbClr val="FFFEB1"/>
                  </a:solidFill>
                </a:rPr>
                <a:t>Current Research</a:t>
              </a:r>
            </a:p>
          </p:txBody>
        </p:sp>
        <p:sp>
          <p:nvSpPr>
            <p:cNvPr id="15370" name="Line 28"/>
            <p:cNvSpPr>
              <a:spLocks noChangeShapeType="1"/>
            </p:cNvSpPr>
            <p:nvPr/>
          </p:nvSpPr>
          <p:spPr bwMode="auto">
            <a:xfrm flipH="1">
              <a:off x="2112" y="1536"/>
              <a:ext cx="336" cy="48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71" name="Line 29"/>
            <p:cNvSpPr>
              <a:spLocks noChangeShapeType="1"/>
            </p:cNvSpPr>
            <p:nvPr/>
          </p:nvSpPr>
          <p:spPr bwMode="auto">
            <a:xfrm flipH="1" flipV="1">
              <a:off x="1776" y="1440"/>
              <a:ext cx="720" cy="48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72" name="Line 30"/>
            <p:cNvSpPr>
              <a:spLocks noChangeShapeType="1"/>
            </p:cNvSpPr>
            <p:nvPr/>
          </p:nvSpPr>
          <p:spPr bwMode="auto">
            <a:xfrm flipH="1">
              <a:off x="1248" y="2304"/>
              <a:ext cx="1248" cy="48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73" name="Line 31"/>
            <p:cNvSpPr>
              <a:spLocks noChangeShapeType="1"/>
            </p:cNvSpPr>
            <p:nvPr/>
          </p:nvSpPr>
          <p:spPr bwMode="auto">
            <a:xfrm flipH="1">
              <a:off x="1296" y="2352"/>
              <a:ext cx="1200" cy="336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74" name="Line 32"/>
            <p:cNvSpPr>
              <a:spLocks noChangeShapeType="1"/>
            </p:cNvSpPr>
            <p:nvPr/>
          </p:nvSpPr>
          <p:spPr bwMode="auto">
            <a:xfrm flipH="1">
              <a:off x="1344" y="2400"/>
              <a:ext cx="1152" cy="672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375" name="Line 33"/>
            <p:cNvSpPr>
              <a:spLocks noChangeShapeType="1"/>
            </p:cNvSpPr>
            <p:nvPr/>
          </p:nvSpPr>
          <p:spPr bwMode="auto">
            <a:xfrm flipH="1">
              <a:off x="1296" y="3168"/>
              <a:ext cx="1200" cy="432"/>
            </a:xfrm>
            <a:prstGeom prst="line">
              <a:avLst/>
            </a:prstGeom>
            <a:noFill/>
            <a:ln w="9525">
              <a:solidFill>
                <a:srgbClr val="CCFFCC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pPr defTabSz="685800"/>
              <a:endParaRPr lang="en-GB" sz="135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14341" name="Text Box 35"/>
          <p:cNvSpPr txBox="1">
            <a:spLocks noChangeArrowheads="1"/>
          </p:cNvSpPr>
          <p:nvPr/>
        </p:nvSpPr>
        <p:spPr bwMode="auto">
          <a:xfrm>
            <a:off x="89826" y="5864469"/>
            <a:ext cx="901867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defTabSz="685800"/>
            <a:r>
              <a:rPr lang="en-GB" altLang="en-US" sz="2800" dirty="0"/>
              <a:t>The development of an area of research: </a:t>
            </a:r>
            <a:endParaRPr lang="en-GB" altLang="en-US" sz="2800" dirty="0" smtClean="0"/>
          </a:p>
          <a:p>
            <a:pPr algn="ctr" defTabSz="685800"/>
            <a:r>
              <a:rPr lang="en-GB" altLang="en-US" sz="2800" dirty="0" smtClean="0"/>
              <a:t>new </a:t>
            </a:r>
            <a:r>
              <a:rPr lang="en-GB" altLang="en-US" sz="2800" dirty="0"/>
              <a:t>growth always based on earlier work</a:t>
            </a:r>
          </a:p>
        </p:txBody>
      </p:sp>
    </p:spTree>
    <p:extLst>
      <p:ext uri="{BB962C8B-B14F-4D97-AF65-F5344CB8AC3E}">
        <p14:creationId xmlns:p14="http://schemas.microsoft.com/office/powerpoint/2010/main" val="168353219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ular Callout 2"/>
          <p:cNvSpPr/>
          <p:nvPr/>
        </p:nvSpPr>
        <p:spPr>
          <a:xfrm>
            <a:off x="179512" y="1052736"/>
            <a:ext cx="8784976" cy="3528392"/>
          </a:xfrm>
          <a:prstGeom prst="wedgeRoundRectCallout">
            <a:avLst>
              <a:gd name="adj1" fmla="val -17184"/>
              <a:gd name="adj2" fmla="val 11018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800">
              <a:defRPr/>
            </a:pPr>
            <a:r>
              <a:rPr lang="en-GB" sz="4800" b="1" dirty="0">
                <a:solidFill>
                  <a:prstClr val="white"/>
                </a:solidFill>
                <a:latin typeface="Calibri"/>
              </a:rPr>
              <a:t>This dissertation will finally solve the problem that has  been vexing psychologists for the last 40 years </a:t>
            </a:r>
          </a:p>
        </p:txBody>
      </p:sp>
      <p:sp>
        <p:nvSpPr>
          <p:cNvPr id="4" name="&quot;No&quot; Symbol 3"/>
          <p:cNvSpPr/>
          <p:nvPr/>
        </p:nvSpPr>
        <p:spPr>
          <a:xfrm>
            <a:off x="2052463" y="836712"/>
            <a:ext cx="4751785" cy="4104085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800">
              <a:defRPr/>
            </a:pPr>
            <a:endParaRPr lang="en-GB" sz="135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1506875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116632"/>
            <a:ext cx="6172200" cy="85725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b="1" dirty="0" smtClean="0"/>
              <a:t>The Discussion 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07491"/>
            <a:ext cx="8856984" cy="3942159"/>
          </a:xfrm>
        </p:spPr>
        <p:txBody>
          <a:bodyPr>
            <a:noAutofit/>
          </a:bodyPr>
          <a:lstStyle/>
          <a:p>
            <a:pPr>
              <a:buFont typeface="Arial" charset="0"/>
              <a:buChar char="•"/>
              <a:defRPr/>
            </a:pPr>
            <a:r>
              <a:rPr lang="en-GB" sz="3200" dirty="0"/>
              <a:t>What were your key findings?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r>
              <a:rPr lang="en-GB" sz="3200" dirty="0"/>
              <a:t>How do </a:t>
            </a:r>
            <a:r>
              <a:rPr lang="en-GB" sz="3200" dirty="0" smtClean="0"/>
              <a:t>these </a:t>
            </a:r>
            <a:r>
              <a:rPr lang="en-GB" sz="3200" dirty="0"/>
              <a:t>relate to the aims of your study i.e., what are the implications of these findings for theory and practice (where appropriate)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r>
              <a:rPr lang="en-GB" sz="3200" dirty="0"/>
              <a:t>How robust are these findings? Methodological considerations/limitations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r>
              <a:rPr lang="en-GB" sz="3200" dirty="0"/>
              <a:t>Which theories/literature do your findings provide support for?  Which ones do they not support?  Why?</a:t>
            </a:r>
          </a:p>
          <a:p>
            <a:pPr>
              <a:buFont typeface="Arial" charset="0"/>
              <a:buChar char="•"/>
              <a:defRPr/>
            </a:pPr>
            <a:endParaRPr lang="en-GB" sz="1800" dirty="0"/>
          </a:p>
          <a:p>
            <a:pPr>
              <a:buFont typeface="Arial" charset="0"/>
              <a:buChar char="•"/>
              <a:defRPr/>
            </a:pPr>
            <a:r>
              <a:rPr lang="en-GB" sz="1800" dirty="0"/>
              <a:t>Where should research go next?</a:t>
            </a:r>
          </a:p>
        </p:txBody>
      </p:sp>
    </p:spTree>
    <p:extLst>
      <p:ext uri="{BB962C8B-B14F-4D97-AF65-F5344CB8AC3E}">
        <p14:creationId xmlns:p14="http://schemas.microsoft.com/office/powerpoint/2010/main" val="378815590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489978" y="116632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251520" y="1243826"/>
            <a:ext cx="8784976" cy="3394472"/>
          </a:xfrm>
        </p:spPr>
        <p:txBody>
          <a:bodyPr/>
          <a:lstStyle/>
          <a:p>
            <a:r>
              <a:rPr lang="en-GB" altLang="en-US" sz="4000" b="1" u="sng" dirty="0" smtClean="0"/>
              <a:t>To begin:</a:t>
            </a:r>
          </a:p>
          <a:p>
            <a:pPr lvl="1"/>
            <a:r>
              <a:rPr lang="en-GB" sz="3200" dirty="0"/>
              <a:t>Remind your reader, very briefly, of what the study was about. </a:t>
            </a:r>
            <a:endParaRPr lang="en-GB" sz="3200" dirty="0" smtClean="0"/>
          </a:p>
          <a:p>
            <a:pPr lvl="1"/>
            <a:endParaRPr lang="en-GB" sz="1600" dirty="0" smtClean="0"/>
          </a:p>
          <a:p>
            <a:pPr lvl="1"/>
            <a:r>
              <a:rPr lang="en-GB" sz="3200" dirty="0" smtClean="0"/>
              <a:t>Avoid </a:t>
            </a:r>
            <a:r>
              <a:rPr lang="en-GB" sz="3200" dirty="0"/>
              <a:t>repetition, keep it short</a:t>
            </a:r>
            <a:r>
              <a:rPr lang="en-GB" sz="3200" dirty="0" smtClean="0"/>
              <a:t>.</a:t>
            </a:r>
          </a:p>
          <a:p>
            <a:pPr lvl="1"/>
            <a:endParaRPr lang="en-GB" sz="1600" dirty="0" smtClean="0"/>
          </a:p>
          <a:p>
            <a:pPr lvl="1"/>
            <a:r>
              <a:rPr lang="en-GB" altLang="en-US" sz="3200" dirty="0" smtClean="0"/>
              <a:t>Provide </a:t>
            </a:r>
            <a:r>
              <a:rPr lang="en-GB" altLang="en-US" sz="3200" dirty="0" smtClean="0"/>
              <a:t>a concise summary </a:t>
            </a:r>
            <a:r>
              <a:rPr lang="en-GB" altLang="en-US" sz="3200" dirty="0" smtClean="0"/>
              <a:t>reminding </a:t>
            </a:r>
            <a:r>
              <a:rPr lang="en-GB" altLang="en-US" sz="3200" dirty="0" smtClean="0"/>
              <a:t>the reader of your main research </a:t>
            </a:r>
            <a:r>
              <a:rPr lang="en-GB" altLang="en-US" sz="3200" dirty="0" smtClean="0"/>
              <a:t>question(s), </a:t>
            </a:r>
            <a:r>
              <a:rPr lang="en-GB" altLang="en-US" sz="3200" dirty="0" smtClean="0"/>
              <a:t>your main </a:t>
            </a:r>
            <a:r>
              <a:rPr lang="en-GB" altLang="en-US" sz="3200" dirty="0" smtClean="0"/>
              <a:t>findings, </a:t>
            </a:r>
            <a:r>
              <a:rPr lang="en-GB" altLang="en-US" sz="3200" dirty="0" smtClean="0"/>
              <a:t>and whether they supported your hypothesis(</a:t>
            </a:r>
            <a:r>
              <a:rPr lang="en-GB" altLang="en-US" sz="3200" dirty="0" err="1" smtClean="0"/>
              <a:t>es</a:t>
            </a:r>
            <a:r>
              <a:rPr lang="en-GB" altLang="en-US" sz="3200" dirty="0" smtClean="0"/>
              <a:t>)</a:t>
            </a:r>
          </a:p>
          <a:p>
            <a:endParaRPr lang="en-GB" altLang="en-US" dirty="0" smtClean="0"/>
          </a:p>
          <a:p>
            <a:pPr marL="342900" lvl="1" indent="0">
              <a:buNone/>
            </a:pP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2161984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856984" cy="3394472"/>
          </a:xfrm>
        </p:spPr>
        <p:txBody>
          <a:bodyPr/>
          <a:lstStyle/>
          <a:p>
            <a:r>
              <a:rPr lang="en-GB" altLang="en-US" sz="3600" dirty="0" smtClean="0"/>
              <a:t>Remember it is a </a:t>
            </a:r>
            <a:r>
              <a:rPr lang="en-GB" altLang="en-US" sz="3600" b="1" u="sng" dirty="0" smtClean="0"/>
              <a:t>discussion</a:t>
            </a:r>
            <a:r>
              <a:rPr lang="en-GB" altLang="en-US" sz="3600" dirty="0" smtClean="0"/>
              <a:t> </a:t>
            </a:r>
            <a:r>
              <a:rPr lang="en-GB" altLang="en-US" sz="3600" dirty="0" smtClean="0"/>
              <a:t>of </a:t>
            </a:r>
            <a:r>
              <a:rPr lang="en-GB" altLang="en-US" sz="3600" dirty="0" smtClean="0"/>
              <a:t>the results</a:t>
            </a:r>
          </a:p>
          <a:p>
            <a:r>
              <a:rPr lang="en-GB" altLang="en-US" sz="3600" dirty="0" smtClean="0"/>
              <a:t>Therefore, </a:t>
            </a:r>
            <a:r>
              <a:rPr lang="en-GB" altLang="en-US" sz="3600" b="1" dirty="0" smtClean="0"/>
              <a:t>DO NOT </a:t>
            </a:r>
            <a:r>
              <a:rPr lang="en-GB" altLang="en-US" sz="3600" dirty="0" smtClean="0"/>
              <a:t>re-report the </a:t>
            </a:r>
            <a:r>
              <a:rPr lang="en-GB" altLang="en-US" sz="3600" dirty="0" smtClean="0"/>
              <a:t>findings</a:t>
            </a:r>
          </a:p>
          <a:p>
            <a:endParaRPr lang="en-GB" altLang="en-US" dirty="0" smtClean="0"/>
          </a:p>
          <a:p>
            <a:pPr lvl="1"/>
            <a:r>
              <a:rPr lang="en-GB" altLang="en-US" sz="3200" b="1" dirty="0" smtClean="0"/>
              <a:t>No</a:t>
            </a:r>
            <a:r>
              <a:rPr lang="en-GB" altLang="en-US" sz="3200" dirty="0" smtClean="0"/>
              <a:t> statistics</a:t>
            </a:r>
          </a:p>
          <a:p>
            <a:pPr lvl="1"/>
            <a:endParaRPr lang="en-GB" altLang="en-US" sz="3200" dirty="0" smtClean="0"/>
          </a:p>
          <a:p>
            <a:pPr lvl="1"/>
            <a:r>
              <a:rPr lang="en-GB" altLang="en-US" sz="3200" b="1" dirty="0" smtClean="0"/>
              <a:t>No</a:t>
            </a:r>
            <a:r>
              <a:rPr lang="en-GB" altLang="en-US" sz="3200" dirty="0" smtClean="0"/>
              <a:t> graphs </a:t>
            </a:r>
            <a:r>
              <a:rPr lang="en-GB" altLang="en-US" sz="3200" dirty="0" smtClean="0"/>
              <a:t>etc.</a:t>
            </a:r>
            <a:endParaRPr lang="en-GB" altLang="en-US" sz="3200" dirty="0" smtClean="0"/>
          </a:p>
          <a:p>
            <a:pPr lvl="1"/>
            <a:endParaRPr lang="en-GB" altLang="en-US" sz="3200" dirty="0"/>
          </a:p>
          <a:p>
            <a:pPr lvl="1"/>
            <a:r>
              <a:rPr lang="en-GB" altLang="en-US" sz="3200" b="1" dirty="0" smtClean="0"/>
              <a:t>No</a:t>
            </a:r>
            <a:r>
              <a:rPr lang="en-GB" altLang="en-US" sz="3200" dirty="0" smtClean="0"/>
              <a:t> “I think”</a:t>
            </a:r>
          </a:p>
          <a:p>
            <a:pPr lvl="1"/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8548801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457200" y="23591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1" cy="5805264"/>
          </a:xfrm>
        </p:spPr>
        <p:txBody>
          <a:bodyPr/>
          <a:lstStyle/>
          <a:p>
            <a:r>
              <a:rPr lang="en-GB" altLang="en-US" sz="4000" b="1" u="sng" dirty="0" smtClean="0"/>
              <a:t>Then:</a:t>
            </a:r>
          </a:p>
          <a:p>
            <a:pPr lvl="1"/>
            <a:r>
              <a:rPr lang="en-GB" altLang="en-US" sz="3200" dirty="0" smtClean="0"/>
              <a:t>Move </a:t>
            </a:r>
            <a:r>
              <a:rPr lang="en-GB" altLang="en-US" sz="3200" dirty="0" smtClean="0"/>
              <a:t>into a critical discussion of </a:t>
            </a:r>
            <a:r>
              <a:rPr lang="en-GB" altLang="en-US" sz="3200" b="1" dirty="0" smtClean="0"/>
              <a:t>EACH</a:t>
            </a:r>
            <a:r>
              <a:rPr lang="en-GB" altLang="en-US" sz="3200" dirty="0" smtClean="0"/>
              <a:t> of your research questions</a:t>
            </a:r>
          </a:p>
          <a:p>
            <a:pPr lvl="1"/>
            <a:r>
              <a:rPr lang="en-GB" altLang="en-US" sz="3200" dirty="0" smtClean="0"/>
              <a:t>What was found (or not) and why?</a:t>
            </a:r>
          </a:p>
          <a:p>
            <a:pPr lvl="1"/>
            <a:r>
              <a:rPr lang="en-GB" altLang="en-US" sz="3200" dirty="0" smtClean="0"/>
              <a:t>How does this link to </a:t>
            </a:r>
            <a:r>
              <a:rPr lang="en-GB" altLang="en-US" sz="3200" dirty="0" smtClean="0"/>
              <a:t>literature</a:t>
            </a:r>
            <a:endParaRPr lang="en-GB" altLang="en-US" sz="3200" dirty="0" smtClean="0"/>
          </a:p>
          <a:p>
            <a:pPr lvl="1"/>
            <a:endParaRPr lang="en-GB" altLang="en-US" dirty="0" smtClean="0"/>
          </a:p>
          <a:p>
            <a:r>
              <a:rPr lang="en-GB" altLang="en-US" sz="3600" dirty="0" smtClean="0"/>
              <a:t>What do your findings actually mean?</a:t>
            </a:r>
          </a:p>
          <a:p>
            <a:pPr lvl="1"/>
            <a:r>
              <a:rPr lang="en-GB" altLang="en-US" sz="3200" dirty="0" smtClean="0"/>
              <a:t>How do they relate to the existing literature?</a:t>
            </a:r>
          </a:p>
          <a:p>
            <a:pPr lvl="1"/>
            <a:r>
              <a:rPr lang="en-GB" altLang="en-US" sz="3200" dirty="0" smtClean="0"/>
              <a:t>What do they add?</a:t>
            </a:r>
          </a:p>
          <a:p>
            <a:pPr lvl="1"/>
            <a:r>
              <a:rPr lang="en-GB" altLang="en-US" sz="3200" dirty="0" smtClean="0"/>
              <a:t>If they contradict existing literature –why?</a:t>
            </a:r>
          </a:p>
        </p:txBody>
      </p:sp>
    </p:spTree>
    <p:extLst>
      <p:ext uri="{BB962C8B-B14F-4D97-AF65-F5344CB8AC3E}">
        <p14:creationId xmlns:p14="http://schemas.microsoft.com/office/powerpoint/2010/main" val="2474691094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5086" y="0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07504" y="845638"/>
            <a:ext cx="8928992" cy="3951514"/>
          </a:xfrm>
        </p:spPr>
        <p:txBody>
          <a:bodyPr/>
          <a:lstStyle/>
          <a:p>
            <a:r>
              <a:rPr lang="en-GB" altLang="en-US" sz="4000" b="1" u="sng" dirty="0" smtClean="0"/>
              <a:t>Then:</a:t>
            </a:r>
          </a:p>
          <a:p>
            <a:pPr lvl="1"/>
            <a:r>
              <a:rPr lang="en-GB" altLang="en-US" sz="3200" dirty="0" smtClean="0"/>
              <a:t>Provide a</a:t>
            </a:r>
            <a:r>
              <a:rPr lang="en-GB" altLang="en-US" sz="3200" dirty="0" smtClean="0"/>
              <a:t> </a:t>
            </a:r>
            <a:r>
              <a:rPr lang="en-GB" altLang="en-US" sz="3200" dirty="0" smtClean="0"/>
              <a:t>measured discussion of methodological considerations</a:t>
            </a:r>
          </a:p>
          <a:p>
            <a:pPr marL="0" indent="0">
              <a:buNone/>
            </a:pPr>
            <a:endParaRPr lang="en-GB" altLang="en-US" sz="1400" dirty="0" smtClean="0"/>
          </a:p>
          <a:p>
            <a:pPr lvl="1"/>
            <a:r>
              <a:rPr lang="en-GB" altLang="en-US" sz="3200" dirty="0" smtClean="0"/>
              <a:t>Strengths and weaknesses</a:t>
            </a:r>
          </a:p>
          <a:p>
            <a:pPr lvl="1"/>
            <a:r>
              <a:rPr lang="en-GB" altLang="en-US" sz="3200" dirty="0" smtClean="0"/>
              <a:t>What worked well? </a:t>
            </a:r>
          </a:p>
          <a:p>
            <a:pPr lvl="2"/>
            <a:r>
              <a:rPr lang="en-GB" altLang="en-US" sz="2800" dirty="0" smtClean="0"/>
              <a:t>Overall methodological approach?</a:t>
            </a:r>
          </a:p>
          <a:p>
            <a:pPr lvl="2"/>
            <a:r>
              <a:rPr lang="en-GB" altLang="en-US" sz="2800" dirty="0" smtClean="0"/>
              <a:t>Measures?</a:t>
            </a:r>
          </a:p>
          <a:p>
            <a:pPr lvl="2"/>
            <a:r>
              <a:rPr lang="en-GB" altLang="en-US" sz="2800" dirty="0" smtClean="0"/>
              <a:t>Design?</a:t>
            </a:r>
          </a:p>
          <a:p>
            <a:pPr lvl="1"/>
            <a:r>
              <a:rPr lang="en-GB" altLang="en-US" sz="3200" dirty="0" smtClean="0"/>
              <a:t>What didn’t work well? why? How could this have been improved?</a:t>
            </a:r>
          </a:p>
          <a:p>
            <a:pPr lvl="1"/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9300865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5086" y="0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4" name="Oval 3"/>
          <p:cNvSpPr/>
          <p:nvPr/>
        </p:nvSpPr>
        <p:spPr>
          <a:xfrm>
            <a:off x="215008" y="1268760"/>
            <a:ext cx="8821488" cy="40324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4800" b="1" dirty="0">
                <a:solidFill>
                  <a:prstClr val="white"/>
                </a:solidFill>
                <a:latin typeface="Calibri"/>
              </a:rPr>
              <a:t>Consider, but do not fixate on, sample size!</a:t>
            </a:r>
          </a:p>
        </p:txBody>
      </p:sp>
    </p:spTree>
    <p:extLst>
      <p:ext uri="{BB962C8B-B14F-4D97-AF65-F5344CB8AC3E}">
        <p14:creationId xmlns:p14="http://schemas.microsoft.com/office/powerpoint/2010/main" val="168711170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040560"/>
          </a:xfrm>
          <a:prstGeom prst="wedgeRoundRectCallout">
            <a:avLst>
              <a:gd name="adj1" fmla="val 1533"/>
              <a:gd name="adj2" fmla="val 6841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Font typeface="Arial" charset="0"/>
              <a:buNone/>
              <a:defRPr/>
            </a:pPr>
            <a:r>
              <a:rPr lang="en-GB" sz="4000" b="1" dirty="0"/>
              <a:t>This study was </a:t>
            </a:r>
            <a:r>
              <a:rPr lang="en-GB" sz="4000" b="1" dirty="0" smtClean="0"/>
              <a:t>weak </a:t>
            </a:r>
            <a:r>
              <a:rPr lang="en-GB" sz="4000" b="1" dirty="0"/>
              <a:t>because my measures </a:t>
            </a:r>
            <a:r>
              <a:rPr lang="en-GB" sz="4000" b="1" dirty="0" smtClean="0"/>
              <a:t>did not </a:t>
            </a:r>
            <a:r>
              <a:rPr lang="en-GB" sz="4000" b="1" dirty="0"/>
              <a:t>work and </a:t>
            </a:r>
            <a:r>
              <a:rPr lang="en-GB" sz="4000" b="1" dirty="0" smtClean="0"/>
              <a:t>only </a:t>
            </a:r>
            <a:r>
              <a:rPr lang="en-GB" sz="4000" b="1" dirty="0"/>
              <a:t>tested 10 people and there </a:t>
            </a:r>
            <a:r>
              <a:rPr lang="en-GB" sz="4000" b="1" dirty="0" smtClean="0"/>
              <a:t>was not </a:t>
            </a:r>
            <a:r>
              <a:rPr lang="en-GB" sz="4000" b="1" dirty="0"/>
              <a:t>an equal number of males and females. </a:t>
            </a:r>
            <a:r>
              <a:rPr lang="en-GB" sz="4000" b="1" dirty="0" smtClean="0"/>
              <a:t>If </a:t>
            </a:r>
            <a:r>
              <a:rPr lang="en-GB" sz="4000" b="1" dirty="0"/>
              <a:t>I were to repeat this study I would do it totally differently.</a:t>
            </a:r>
          </a:p>
        </p:txBody>
      </p:sp>
      <p:sp>
        <p:nvSpPr>
          <p:cNvPr id="5" name="&quot;No&quot; Symbol 4"/>
          <p:cNvSpPr/>
          <p:nvPr/>
        </p:nvSpPr>
        <p:spPr>
          <a:xfrm>
            <a:off x="2339752" y="980728"/>
            <a:ext cx="4751785" cy="4104085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685800">
              <a:defRPr/>
            </a:pPr>
            <a:endParaRPr lang="en-GB" sz="135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446481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457200" y="11460"/>
            <a:ext cx="8229600" cy="1143000"/>
          </a:xfrm>
        </p:spPr>
        <p:txBody>
          <a:bodyPr/>
          <a:lstStyle/>
          <a:p>
            <a:r>
              <a:rPr lang="en-GB" altLang="en-US" sz="4800" b="1" dirty="0" smtClean="0"/>
              <a:t>The Discussion </a:t>
            </a:r>
            <a:endParaRPr lang="en-GB" altLang="en-US" sz="4800" b="1" dirty="0" smtClean="0"/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328592"/>
          </a:xfrm>
        </p:spPr>
        <p:txBody>
          <a:bodyPr/>
          <a:lstStyle/>
          <a:p>
            <a:pPr marL="257175" lvl="1" indent="-257175">
              <a:buFont typeface="Arial" panose="020B0604020202020204" pitchFamily="34" charset="0"/>
              <a:buChar char="•"/>
            </a:pPr>
            <a:r>
              <a:rPr lang="en-GB" altLang="en-US" sz="4000" b="1" u="sng" dirty="0" smtClean="0"/>
              <a:t>Finally:</a:t>
            </a:r>
          </a:p>
          <a:p>
            <a:pPr marL="557212" lvl="2" indent="-257175"/>
            <a:r>
              <a:rPr lang="en-GB" altLang="en-US" sz="2800" dirty="0" smtClean="0"/>
              <a:t>What </a:t>
            </a:r>
            <a:r>
              <a:rPr lang="en-GB" altLang="en-US" sz="2800" dirty="0" smtClean="0"/>
              <a:t>are the implications for </a:t>
            </a:r>
            <a:r>
              <a:rPr lang="en-GB" altLang="en-US" sz="2800" dirty="0" smtClean="0"/>
              <a:t>practice </a:t>
            </a:r>
            <a:r>
              <a:rPr lang="en-GB" altLang="en-US" sz="2800" dirty="0" smtClean="0"/>
              <a:t>(if applied) or for the theory you have </a:t>
            </a:r>
            <a:r>
              <a:rPr lang="en-GB" altLang="en-US" sz="2800" dirty="0" smtClean="0"/>
              <a:t>explored </a:t>
            </a:r>
            <a:r>
              <a:rPr lang="en-GB" altLang="en-US" sz="2800" dirty="0" smtClean="0"/>
              <a:t>or </a:t>
            </a:r>
            <a:r>
              <a:rPr lang="en-GB" altLang="en-US" sz="2800" dirty="0" smtClean="0"/>
              <a:t>the method </a:t>
            </a:r>
            <a:r>
              <a:rPr lang="en-GB" altLang="en-US" sz="2800" dirty="0" smtClean="0"/>
              <a:t>you have </a:t>
            </a:r>
            <a:r>
              <a:rPr lang="en-GB" altLang="en-US" sz="2800" dirty="0" smtClean="0"/>
              <a:t>tested?</a:t>
            </a:r>
            <a:endParaRPr lang="en-GB" altLang="en-US" sz="2800" dirty="0" smtClean="0"/>
          </a:p>
          <a:p>
            <a:pPr marL="257175" lvl="1" indent="-257175">
              <a:buFont typeface="Arial" panose="020B0604020202020204" pitchFamily="34" charset="0"/>
              <a:buChar char="•"/>
            </a:pPr>
            <a:endParaRPr lang="en-GB" altLang="en-US" dirty="0"/>
          </a:p>
          <a:p>
            <a:pPr marL="257175" lvl="1" indent="-257175"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Where should research go next?</a:t>
            </a:r>
          </a:p>
          <a:p>
            <a:pPr marL="257175" lvl="1" indent="-257175">
              <a:buFont typeface="Arial" panose="020B0604020202020204" pitchFamily="34" charset="0"/>
              <a:buChar char="•"/>
            </a:pPr>
            <a:endParaRPr lang="en-GB" altLang="en-US" dirty="0"/>
          </a:p>
          <a:p>
            <a:pPr marL="257175" lvl="1" indent="-257175"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Draw it all together with a nice </a:t>
            </a:r>
            <a:r>
              <a:rPr lang="en-GB" altLang="en-US" sz="3200" dirty="0" smtClean="0"/>
              <a:t>conclusion</a:t>
            </a:r>
          </a:p>
          <a:p>
            <a:pPr marL="557212" lvl="2" indent="-257175"/>
            <a:r>
              <a:rPr lang="en-GB" sz="2900" dirty="0" smtClean="0"/>
              <a:t>Summarise </a:t>
            </a:r>
            <a:r>
              <a:rPr lang="en-GB" sz="2900" dirty="0"/>
              <a:t>your project, and report </a:t>
            </a:r>
            <a:r>
              <a:rPr lang="en-GB" sz="2900" dirty="0" smtClean="0"/>
              <a:t>key </a:t>
            </a:r>
            <a:r>
              <a:rPr lang="en-GB" sz="2900" dirty="0"/>
              <a:t>implications of your study in terms of the psychological literature and its application to the real world. </a:t>
            </a:r>
            <a:endParaRPr lang="en-GB" altLang="en-US" sz="2900" dirty="0" smtClean="0"/>
          </a:p>
          <a:p>
            <a:endParaRPr lang="en-GB" altLang="en-US" dirty="0" smtClean="0"/>
          </a:p>
          <a:p>
            <a:pPr marL="342900" lvl="1" indent="0">
              <a:buNone/>
            </a:pPr>
            <a:endParaRPr lang="en-GB" altLang="en-US" dirty="0" smtClean="0"/>
          </a:p>
          <a:p>
            <a:pPr lvl="1"/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1627453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1439466" y="40483"/>
            <a:ext cx="6172200" cy="857250"/>
          </a:xfrm>
        </p:spPr>
        <p:txBody>
          <a:bodyPr/>
          <a:lstStyle/>
          <a:p>
            <a:pPr eaLnBrk="1" hangingPunct="1"/>
            <a:r>
              <a:rPr lang="en-GB" altLang="en-US" sz="4800" b="1" dirty="0" smtClean="0"/>
              <a:t>A Critical Discussion 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7504" y="1124744"/>
            <a:ext cx="8928992" cy="5112568"/>
          </a:xfrm>
        </p:spPr>
        <p:txBody>
          <a:bodyPr/>
          <a:lstStyle/>
          <a:p>
            <a:pPr eaLnBrk="1" hangingPunct="1"/>
            <a:r>
              <a:rPr lang="en-GB" altLang="en-US" sz="3200" dirty="0"/>
              <a:t>How can I summarise the addition to knowledge that my dissertation represents?</a:t>
            </a:r>
          </a:p>
          <a:p>
            <a:pPr lvl="1" eaLnBrk="1" hangingPunct="1"/>
            <a:r>
              <a:rPr lang="en-GB" altLang="en-US" sz="2800" dirty="0"/>
              <a:t>Be honest!!</a:t>
            </a:r>
          </a:p>
          <a:p>
            <a:pPr lvl="1" eaLnBrk="1" hangingPunct="1"/>
            <a:endParaRPr lang="en-GB" altLang="en-US" sz="1800" dirty="0"/>
          </a:p>
          <a:p>
            <a:r>
              <a:rPr lang="en-GB" altLang="en-US" sz="3200" dirty="0"/>
              <a:t>Describe your understanding of your findings and what they signify (or don’t!)</a:t>
            </a:r>
          </a:p>
          <a:p>
            <a:pPr>
              <a:buFont typeface="Arial" panose="020B0604020202020204" pitchFamily="34" charset="0"/>
              <a:buNone/>
            </a:pPr>
            <a:endParaRPr lang="en-GB" altLang="en-US" sz="2100" dirty="0"/>
          </a:p>
          <a:p>
            <a:r>
              <a:rPr lang="en-GB" altLang="en-US" sz="3200" dirty="0"/>
              <a:t>A strong discussion will demonstrate an accurate and </a:t>
            </a:r>
            <a:r>
              <a:rPr lang="en-GB" altLang="en-US" sz="3200" dirty="0" smtClean="0"/>
              <a:t>realistic </a:t>
            </a:r>
            <a:r>
              <a:rPr lang="en-GB" altLang="en-US" sz="3200" dirty="0"/>
              <a:t>understanding of the value of your research</a:t>
            </a:r>
          </a:p>
          <a:p>
            <a:pPr eaLnBrk="1" hangingPunct="1"/>
            <a:endParaRPr lang="en-GB" altLang="en-US" sz="2100" dirty="0"/>
          </a:p>
        </p:txBody>
      </p:sp>
    </p:spTree>
    <p:extLst>
      <p:ext uri="{BB962C8B-B14F-4D97-AF65-F5344CB8AC3E}">
        <p14:creationId xmlns:p14="http://schemas.microsoft.com/office/powerpoint/2010/main" val="161385740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400" b="1" dirty="0"/>
              <a:t>Synthesising your findings with </a:t>
            </a:r>
            <a:br>
              <a:rPr lang="en-GB" altLang="en-US" sz="4400" b="1" dirty="0"/>
            </a:br>
            <a:r>
              <a:rPr lang="en-GB" altLang="en-US" sz="4400" b="1" dirty="0"/>
              <a:t>the wider literature 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114051" y="1628800"/>
            <a:ext cx="8903800" cy="3394472"/>
          </a:xfrm>
        </p:spPr>
        <p:txBody>
          <a:bodyPr/>
          <a:lstStyle/>
          <a:p>
            <a:pPr eaLnBrk="1" hangingPunct="1"/>
            <a:r>
              <a:rPr lang="en-GB" altLang="en-US" sz="3200" b="1" u="sng" dirty="0" smtClean="0"/>
              <a:t>Your</a:t>
            </a:r>
            <a:r>
              <a:rPr lang="en-GB" altLang="en-US" sz="3200" dirty="0" smtClean="0"/>
              <a:t> single piece of research cannot just be considered on its </a:t>
            </a:r>
            <a:r>
              <a:rPr lang="en-GB" altLang="en-US" sz="3200" dirty="0" smtClean="0"/>
              <a:t>own</a:t>
            </a:r>
          </a:p>
          <a:p>
            <a:pPr eaLnBrk="1" hangingPunct="1"/>
            <a:endParaRPr lang="en-GB" altLang="en-US" sz="1400" dirty="0" smtClean="0"/>
          </a:p>
          <a:p>
            <a:pPr eaLnBrk="1" hangingPunct="1"/>
            <a:r>
              <a:rPr lang="en-GB" altLang="en-US" sz="3200" dirty="0" smtClean="0"/>
              <a:t>Important to view</a:t>
            </a:r>
            <a:r>
              <a:rPr lang="en-GB" altLang="en-US" sz="3200" b="1" dirty="0" smtClean="0"/>
              <a:t> </a:t>
            </a:r>
            <a:r>
              <a:rPr lang="en-GB" altLang="en-US" sz="3200" b="1" u="sng" dirty="0" smtClean="0"/>
              <a:t>your</a:t>
            </a:r>
            <a:r>
              <a:rPr lang="en-GB" altLang="en-US" sz="3200" b="1" dirty="0" smtClean="0"/>
              <a:t> </a:t>
            </a:r>
            <a:r>
              <a:rPr lang="en-GB" altLang="en-US" sz="3200" dirty="0" smtClean="0"/>
              <a:t>findings in relation to the broader </a:t>
            </a:r>
            <a:r>
              <a:rPr lang="en-GB" altLang="en-US" sz="3200" dirty="0" smtClean="0"/>
              <a:t>picture</a:t>
            </a:r>
          </a:p>
          <a:p>
            <a:pPr eaLnBrk="1" hangingPunct="1"/>
            <a:endParaRPr lang="en-GB" altLang="en-US" sz="32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248" y="3717032"/>
            <a:ext cx="2213603" cy="295147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18724" y="4192111"/>
            <a:ext cx="654150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1" hangingPunct="1">
              <a:buFont typeface="Arial" panose="020B0604020202020204" pitchFamily="34" charset="0"/>
              <a:buChar char="•"/>
            </a:pPr>
            <a:r>
              <a:rPr lang="en-GB" altLang="en-US" sz="3200" b="1" u="sng" dirty="0" smtClean="0"/>
              <a:t>Your</a:t>
            </a:r>
            <a:r>
              <a:rPr lang="en-GB" altLang="en-US" sz="3200" dirty="0" smtClean="0"/>
              <a:t> research study can </a:t>
            </a:r>
            <a:r>
              <a:rPr lang="en-GB" altLang="en-US" sz="3200" dirty="0"/>
              <a:t>be viewed as a piece of a mosaic – the pattern only emerges when standing and looking at the mosaic as a whole</a:t>
            </a:r>
          </a:p>
        </p:txBody>
      </p:sp>
    </p:spTree>
    <p:extLst>
      <p:ext uri="{BB962C8B-B14F-4D97-AF65-F5344CB8AC3E}">
        <p14:creationId xmlns:p14="http://schemas.microsoft.com/office/powerpoint/2010/main" val="142176251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 b="1" dirty="0" smtClean="0"/>
              <a:t>The Discussion: In </a:t>
            </a:r>
            <a:r>
              <a:rPr lang="en-GB" altLang="en-US" sz="4800" b="1" dirty="0" smtClean="0"/>
              <a:t>a nutshell...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43508" y="1412776"/>
            <a:ext cx="8856984" cy="4525963"/>
          </a:xfrm>
        </p:spPr>
        <p:txBody>
          <a:bodyPr/>
          <a:lstStyle/>
          <a:p>
            <a:r>
              <a:rPr lang="en-GB" altLang="en-US" sz="3200" dirty="0" smtClean="0"/>
              <a:t>Your discussion should tell a story!</a:t>
            </a:r>
          </a:p>
          <a:p>
            <a:endParaRPr lang="en-GB" altLang="en-US" sz="1800" dirty="0" smtClean="0"/>
          </a:p>
          <a:p>
            <a:r>
              <a:rPr lang="en-GB" altLang="en-US" sz="3200" dirty="0" smtClean="0"/>
              <a:t>An academic, evidence-based, critical story of the research area you have explored and what your study adds – in both theoretical and practical terms (if appropriate</a:t>
            </a:r>
            <a:r>
              <a:rPr lang="en-GB" altLang="en-US" sz="3200" dirty="0" smtClean="0"/>
              <a:t>!)</a:t>
            </a:r>
          </a:p>
          <a:p>
            <a:endParaRPr lang="en-GB" altLang="en-US" sz="1800" dirty="0"/>
          </a:p>
          <a:p>
            <a:r>
              <a:rPr lang="en-GB" altLang="en-US" sz="3200" b="1" u="sng" dirty="0" smtClean="0"/>
              <a:t>BE CAREFUL </a:t>
            </a:r>
            <a:r>
              <a:rPr lang="en-GB" altLang="en-US" sz="3200" dirty="0" smtClean="0"/>
              <a:t>– Avoid repetition throughout the discussion (if you have said something once, no need to say it again!).</a:t>
            </a:r>
            <a:r>
              <a:rPr lang="en-GB" altLang="en-US" sz="3200" dirty="0" smtClean="0"/>
              <a:t> </a:t>
            </a:r>
            <a:endParaRPr lang="en-GB" altLang="en-US" sz="3200" dirty="0" smtClean="0"/>
          </a:p>
        </p:txBody>
      </p:sp>
    </p:spTree>
    <p:extLst>
      <p:ext uri="{BB962C8B-B14F-4D97-AF65-F5344CB8AC3E}">
        <p14:creationId xmlns:p14="http://schemas.microsoft.com/office/powerpoint/2010/main" val="22906054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14799"/>
            <a:ext cx="8229600" cy="1143000"/>
          </a:xfrm>
        </p:spPr>
        <p:txBody>
          <a:bodyPr/>
          <a:lstStyle/>
          <a:p>
            <a:pPr eaLnBrk="1" hangingPunct="1"/>
            <a:r>
              <a:rPr lang="en-US" sz="4800" b="1" dirty="0" smtClean="0"/>
              <a:t>Remember….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4525963"/>
          </a:xfrm>
        </p:spPr>
        <p:txBody>
          <a:bodyPr/>
          <a:lstStyle/>
          <a:p>
            <a:pPr eaLnBrk="1" hangingPunct="1"/>
            <a:r>
              <a:rPr lang="en-GB" dirty="0" smtClean="0"/>
              <a:t>Your dissertation is not about producing a study that works</a:t>
            </a:r>
          </a:p>
          <a:p>
            <a:pPr lvl="1" eaLnBrk="1" hangingPunct="1"/>
            <a:r>
              <a:rPr lang="en-GB" dirty="0" smtClean="0"/>
              <a:t>It is about accurately reporting a study </a:t>
            </a:r>
          </a:p>
          <a:p>
            <a:pPr marL="457200" lvl="1" indent="0" eaLnBrk="1" hangingPunct="1">
              <a:buNone/>
            </a:pPr>
            <a:endParaRPr lang="en-GB" sz="2400" dirty="0" smtClean="0"/>
          </a:p>
          <a:p>
            <a:pPr eaLnBrk="1" hangingPunct="1"/>
            <a:r>
              <a:rPr lang="en-GB" dirty="0" smtClean="0"/>
              <a:t>Your Results </a:t>
            </a:r>
            <a:r>
              <a:rPr lang="en-GB" dirty="0" smtClean="0"/>
              <a:t>section </a:t>
            </a:r>
            <a:r>
              <a:rPr lang="en-GB" dirty="0" smtClean="0"/>
              <a:t>is not about reporting what you wanted to happen</a:t>
            </a:r>
          </a:p>
          <a:p>
            <a:pPr lvl="1" eaLnBrk="1" hangingPunct="1"/>
            <a:r>
              <a:rPr lang="en-GB" dirty="0" smtClean="0"/>
              <a:t>It is about accurately reporting what did happen</a:t>
            </a:r>
          </a:p>
          <a:p>
            <a:pPr lvl="1" eaLnBrk="1" hangingPunct="1"/>
            <a:endParaRPr lang="en-GB" sz="2400" dirty="0"/>
          </a:p>
          <a:p>
            <a:pPr eaLnBrk="1" hangingPunct="1"/>
            <a:r>
              <a:rPr lang="en-GB" dirty="0" smtClean="0"/>
              <a:t>Your Discussion section is not about pretending it was perfect or a disaster – it is a balanced critical discussion to show your understanding!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800" b="1" dirty="0" smtClean="0"/>
              <a:t>Next week….</a:t>
            </a:r>
            <a:endParaRPr lang="en-GB" altLang="en-US" sz="4800" b="1" dirty="0" smtClean="0"/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43508" y="1412776"/>
            <a:ext cx="8856984" cy="4525963"/>
          </a:xfrm>
        </p:spPr>
        <p:txBody>
          <a:bodyPr/>
          <a:lstStyle/>
          <a:p>
            <a:r>
              <a:rPr lang="en-GB" sz="3600" dirty="0"/>
              <a:t>Employability: </a:t>
            </a:r>
            <a:endParaRPr lang="en-GB" sz="3600" dirty="0" smtClean="0"/>
          </a:p>
          <a:p>
            <a:pPr lvl="1"/>
            <a:r>
              <a:rPr lang="en-GB" sz="3300" dirty="0" smtClean="0"/>
              <a:t>Postgraduate </a:t>
            </a:r>
            <a:r>
              <a:rPr lang="en-GB" sz="3300" dirty="0"/>
              <a:t>routes in Psychology </a:t>
            </a:r>
            <a:endParaRPr lang="en-GB" sz="3300" dirty="0" smtClean="0"/>
          </a:p>
          <a:p>
            <a:pPr lvl="1"/>
            <a:r>
              <a:rPr lang="en-GB" sz="3300" dirty="0" smtClean="0"/>
              <a:t>Information on our exciting revalidated Applied Psychology Master’s programme at UWTSD.  </a:t>
            </a:r>
            <a:endParaRPr lang="en-GB" altLang="en-US" sz="3300" dirty="0" smtClean="0"/>
          </a:p>
        </p:txBody>
      </p:sp>
    </p:spTree>
    <p:extLst>
      <p:ext uri="{BB962C8B-B14F-4D97-AF65-F5344CB8AC3E}">
        <p14:creationId xmlns:p14="http://schemas.microsoft.com/office/powerpoint/2010/main" val="246119591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107504" y="157019"/>
            <a:ext cx="8928992" cy="1143000"/>
          </a:xfrm>
        </p:spPr>
        <p:txBody>
          <a:bodyPr/>
          <a:lstStyle/>
          <a:p>
            <a:r>
              <a:rPr lang="en-GB" altLang="en-US" sz="4000" b="1" dirty="0" smtClean="0"/>
              <a:t>Following week…..</a:t>
            </a:r>
            <a:r>
              <a:rPr lang="en-GB" altLang="en-US" sz="4000" b="1" dirty="0" smtClean="0"/>
              <a:t>putting it all together</a:t>
            </a:r>
            <a:r>
              <a:rPr lang="en-GB" altLang="en-US" sz="4000" b="1" dirty="0" smtClean="0"/>
              <a:t>…..and </a:t>
            </a:r>
            <a:r>
              <a:rPr lang="en-GB" altLang="en-US" sz="4000" b="1" dirty="0" smtClean="0"/>
              <a:t>preparing your thesis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94927" y="1484784"/>
            <a:ext cx="8949253" cy="5256584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3600" dirty="0" smtClean="0"/>
              <a:t>Submission requirements </a:t>
            </a:r>
            <a:r>
              <a:rPr lang="en-GB" altLang="en-US" sz="3600" dirty="0" smtClean="0"/>
              <a:t>and </a:t>
            </a:r>
            <a:r>
              <a:rPr lang="en-GB" altLang="en-US" sz="3600" dirty="0" smtClean="0"/>
              <a:t>Binding </a:t>
            </a:r>
          </a:p>
          <a:p>
            <a:pPr marL="0" indent="0">
              <a:buNone/>
            </a:pPr>
            <a:endParaRPr lang="en-GB" altLang="en-US" sz="900" dirty="0" smtClean="0"/>
          </a:p>
          <a:p>
            <a:r>
              <a:rPr lang="en-GB" altLang="en-US" sz="3200" dirty="0" smtClean="0"/>
              <a:t>Chapter One: </a:t>
            </a:r>
            <a:r>
              <a:rPr lang="en-GB" altLang="en-US" sz="3200" dirty="0" smtClean="0"/>
              <a:t>Literature </a:t>
            </a:r>
            <a:r>
              <a:rPr lang="en-GB" altLang="en-US" sz="3200" dirty="0" smtClean="0"/>
              <a:t>review</a:t>
            </a:r>
          </a:p>
          <a:p>
            <a:r>
              <a:rPr lang="en-GB" altLang="en-US" sz="3200" dirty="0" smtClean="0"/>
              <a:t>Chapter Two: Method</a:t>
            </a:r>
          </a:p>
          <a:p>
            <a:r>
              <a:rPr lang="en-GB" altLang="en-US" sz="3200" dirty="0" smtClean="0"/>
              <a:t>Chapter Three: Results</a:t>
            </a:r>
          </a:p>
          <a:p>
            <a:r>
              <a:rPr lang="en-GB" altLang="en-US" sz="3200" dirty="0" smtClean="0"/>
              <a:t>Chapter Four: Discussion</a:t>
            </a:r>
            <a:r>
              <a:rPr lang="en-GB" altLang="en-US" dirty="0" smtClean="0"/>
              <a:t> </a:t>
            </a:r>
          </a:p>
          <a:p>
            <a:endParaRPr lang="en-GB" sz="2000" dirty="0" smtClean="0"/>
          </a:p>
          <a:p>
            <a:r>
              <a:rPr lang="en-GB" sz="3200" dirty="0" smtClean="0"/>
              <a:t>FINAL </a:t>
            </a:r>
            <a:r>
              <a:rPr lang="en-GB" sz="3200" dirty="0"/>
              <a:t>WRITTEN DISSERTATION Hard copy </a:t>
            </a:r>
            <a:r>
              <a:rPr lang="en-GB" sz="3200" dirty="0" smtClean="0"/>
              <a:t>and </a:t>
            </a:r>
            <a:r>
              <a:rPr lang="en-GB" sz="3200" dirty="0" err="1"/>
              <a:t>TurnItIn</a:t>
            </a:r>
            <a:r>
              <a:rPr lang="en-GB" sz="3200" dirty="0"/>
              <a:t> submission </a:t>
            </a:r>
            <a:r>
              <a:rPr lang="en-GB" sz="3200" b="1" u="sng" dirty="0"/>
              <a:t>Friday 27th March 12pm </a:t>
            </a:r>
            <a:r>
              <a:rPr lang="en-GB" sz="3200" dirty="0"/>
              <a:t>(Midday) </a:t>
            </a:r>
            <a:endParaRPr lang="en-GB" altLang="en-US" sz="3200" dirty="0" smtClean="0"/>
          </a:p>
        </p:txBody>
      </p:sp>
      <p:sp>
        <p:nvSpPr>
          <p:cNvPr id="4" name="Oval 3"/>
          <p:cNvSpPr/>
          <p:nvPr/>
        </p:nvSpPr>
        <p:spPr>
          <a:xfrm>
            <a:off x="5436096" y="2564904"/>
            <a:ext cx="3506771" cy="21178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685800" fontAlgn="auto">
              <a:spcBef>
                <a:spcPts val="0"/>
              </a:spcBef>
              <a:spcAft>
                <a:spcPts val="0"/>
              </a:spcAft>
            </a:pPr>
            <a:r>
              <a:rPr lang="en-GB" sz="2800" dirty="0">
                <a:solidFill>
                  <a:prstClr val="white"/>
                </a:solidFill>
                <a:latin typeface="Calibri"/>
              </a:rPr>
              <a:t>APA style throughout – don’t lose unnecessary marks!</a:t>
            </a:r>
          </a:p>
        </p:txBody>
      </p:sp>
    </p:spTree>
    <p:extLst>
      <p:ext uri="{BB962C8B-B14F-4D97-AF65-F5344CB8AC3E}">
        <p14:creationId xmlns:p14="http://schemas.microsoft.com/office/powerpoint/2010/main" val="76930438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35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404" y="44624"/>
            <a:ext cx="8229600" cy="1143000"/>
          </a:xfrm>
        </p:spPr>
        <p:txBody>
          <a:bodyPr/>
          <a:lstStyle/>
          <a:p>
            <a:r>
              <a:rPr lang="en-GB" sz="4800" b="1" dirty="0" smtClean="0"/>
              <a:t>Dissertation Presentation</a:t>
            </a:r>
            <a:endParaRPr lang="en-GB" sz="4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75602"/>
            <a:ext cx="8856984" cy="4525963"/>
          </a:xfrm>
        </p:spPr>
        <p:txBody>
          <a:bodyPr/>
          <a:lstStyle/>
          <a:p>
            <a:r>
              <a:rPr lang="en-GB" sz="3200" dirty="0" smtClean="0"/>
              <a:t>Lecture providing guidance on preparing the dissertation presentation will take place first week back after Easter.</a:t>
            </a:r>
          </a:p>
          <a:p>
            <a:endParaRPr lang="en-GB" dirty="0"/>
          </a:p>
          <a:p>
            <a:r>
              <a:rPr lang="en-GB" sz="3200" dirty="0" smtClean="0"/>
              <a:t>Presentation </a:t>
            </a:r>
            <a:r>
              <a:rPr lang="en-GB" sz="3200" dirty="0" smtClean="0"/>
              <a:t>Date: </a:t>
            </a:r>
            <a:r>
              <a:rPr lang="en-GB" sz="3200" dirty="0" smtClean="0"/>
              <a:t>Monday 18</a:t>
            </a:r>
            <a:r>
              <a:rPr lang="en-GB" sz="3200" baseline="30000" dirty="0" smtClean="0"/>
              <a:t>th</a:t>
            </a:r>
            <a:r>
              <a:rPr lang="en-GB" sz="3200" dirty="0" smtClean="0"/>
              <a:t> May 2020 (specific time and room will become available on Moodle in due course).  </a:t>
            </a:r>
            <a:endParaRPr lang="en-GB" sz="3200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360562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395536" y="11266"/>
            <a:ext cx="8229600" cy="1143000"/>
          </a:xfrm>
        </p:spPr>
        <p:txBody>
          <a:bodyPr/>
          <a:lstStyle/>
          <a:p>
            <a:pPr eaLnBrk="1" hangingPunct="1"/>
            <a:r>
              <a:rPr lang="en-US" b="1" dirty="0" smtClean="0"/>
              <a:t>Remember….Learning Outcomes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07504" y="1132671"/>
            <a:ext cx="8928992" cy="4525963"/>
          </a:xfrm>
        </p:spPr>
        <p:txBody>
          <a:bodyPr/>
          <a:lstStyle/>
          <a:p>
            <a:pPr eaLnBrk="1" hangingPunct="1"/>
            <a:r>
              <a:rPr lang="en-GB" sz="2800" dirty="0" smtClean="0"/>
              <a:t>To </a:t>
            </a:r>
            <a:r>
              <a:rPr lang="en-GB" sz="2800" dirty="0"/>
              <a:t>pass the dissertation you must demonstrate the </a:t>
            </a:r>
            <a:r>
              <a:rPr lang="en-GB" sz="2800" dirty="0" smtClean="0"/>
              <a:t>ability to:</a:t>
            </a:r>
          </a:p>
          <a:p>
            <a:pPr eaLnBrk="1" hangingPunct="1"/>
            <a:endParaRPr lang="en-GB" sz="1400" dirty="0"/>
          </a:p>
          <a:p>
            <a:pPr marL="0" indent="0" eaLnBrk="1" hangingPunct="1">
              <a:buNone/>
            </a:pPr>
            <a:r>
              <a:rPr lang="en-GB" sz="2400" dirty="0"/>
              <a:t>1. </a:t>
            </a:r>
            <a:r>
              <a:rPr lang="en-GB" sz="2800" dirty="0"/>
              <a:t>generate appropriate hypotheses and research questions;</a:t>
            </a:r>
          </a:p>
          <a:p>
            <a:pPr marL="0" indent="0" eaLnBrk="1" hangingPunct="1">
              <a:buNone/>
            </a:pPr>
            <a:r>
              <a:rPr lang="en-GB" sz="2800" dirty="0"/>
              <a:t>2. use evidence-based reasoning to explore relevant practical, theoretical </a:t>
            </a:r>
            <a:r>
              <a:rPr lang="en-GB" sz="2800" dirty="0" smtClean="0"/>
              <a:t>and ethical </a:t>
            </a:r>
            <a:r>
              <a:rPr lang="en-GB" sz="2800" dirty="0"/>
              <a:t>issues associated with a specific research question;</a:t>
            </a:r>
          </a:p>
          <a:p>
            <a:pPr marL="0" indent="0" eaLnBrk="1" hangingPunct="1">
              <a:buNone/>
            </a:pPr>
            <a:r>
              <a:rPr lang="en-GB" sz="2800" dirty="0"/>
              <a:t>3. carry out an empirical study involving primary data collection using </a:t>
            </a:r>
            <a:r>
              <a:rPr lang="en-GB" sz="2800" dirty="0" smtClean="0"/>
              <a:t>appropriate tools</a:t>
            </a:r>
            <a:r>
              <a:rPr lang="en-GB" sz="2800" dirty="0"/>
              <a:t>;</a:t>
            </a:r>
          </a:p>
          <a:p>
            <a:pPr marL="0" indent="0" eaLnBrk="1" hangingPunct="1">
              <a:buNone/>
            </a:pPr>
            <a:r>
              <a:rPr lang="en-GB" sz="2800" dirty="0"/>
              <a:t>4. analyse data using appropriate quantitative and/or qualitative methods; and</a:t>
            </a:r>
          </a:p>
          <a:p>
            <a:pPr marL="0" indent="0" eaLnBrk="1" hangingPunct="1">
              <a:buNone/>
            </a:pPr>
            <a:r>
              <a:rPr lang="en-GB" sz="2800" dirty="0"/>
              <a:t>5. present research findings appropriately.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57314763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763</TotalTime>
  <Words>1061</Words>
  <Application>Microsoft Office PowerPoint</Application>
  <PresentationFormat>On-screen Show (4:3)</PresentationFormat>
  <Paragraphs>148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Office Theme</vt:lpstr>
      <vt:lpstr>1_Office Theme</vt:lpstr>
      <vt:lpstr>Dissertation:  Discussion chapter write-up guidance </vt:lpstr>
      <vt:lpstr>Discussion chapter</vt:lpstr>
      <vt:lpstr>Discussion chapter</vt:lpstr>
      <vt:lpstr>The discussion </vt:lpstr>
      <vt:lpstr>Discussion:  Critically analysing your own work!</vt:lpstr>
      <vt:lpstr>Developing areas of research</vt:lpstr>
      <vt:lpstr>PowerPoint Presentation</vt:lpstr>
      <vt:lpstr>The Discussion </vt:lpstr>
      <vt:lpstr>The Discussion </vt:lpstr>
      <vt:lpstr>The Discussion </vt:lpstr>
      <vt:lpstr>The Discussion </vt:lpstr>
      <vt:lpstr>The Discussion </vt:lpstr>
      <vt:lpstr>The Discussion </vt:lpstr>
      <vt:lpstr>PowerPoint Presentation</vt:lpstr>
      <vt:lpstr>The Discussion </vt:lpstr>
      <vt:lpstr>A Critical Discussion </vt:lpstr>
      <vt:lpstr>Synthesising your findings with  the wider literature </vt:lpstr>
      <vt:lpstr>The Discussion: In a nutshell...</vt:lpstr>
      <vt:lpstr>Remember….</vt:lpstr>
      <vt:lpstr>Next week….</vt:lpstr>
      <vt:lpstr>Following week…..putting it all together…..and preparing your thesis</vt:lpstr>
      <vt:lpstr>Dissertation Presentation</vt:lpstr>
      <vt:lpstr>Remember….Learning Outcomes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Centre for Psychology and Counselling</dc:title>
  <dc:creator>edu-ch</dc:creator>
  <cp:lastModifiedBy>Kate Williams</cp:lastModifiedBy>
  <cp:revision>91</cp:revision>
  <dcterms:created xsi:type="dcterms:W3CDTF">2008-10-30T11:13:17Z</dcterms:created>
  <dcterms:modified xsi:type="dcterms:W3CDTF">2020-02-13T11:39:14Z</dcterms:modified>
</cp:coreProperties>
</file>