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3"/>
  </p:notesMasterIdLst>
  <p:handoutMasterIdLst>
    <p:handoutMasterId r:id="rId34"/>
  </p:handoutMasterIdLst>
  <p:sldIdLst>
    <p:sldId id="279" r:id="rId5"/>
    <p:sldId id="289" r:id="rId6"/>
    <p:sldId id="273" r:id="rId7"/>
    <p:sldId id="270" r:id="rId8"/>
    <p:sldId id="271" r:id="rId9"/>
    <p:sldId id="272" r:id="rId10"/>
    <p:sldId id="277" r:id="rId11"/>
    <p:sldId id="280" r:id="rId12"/>
    <p:sldId id="281" r:id="rId13"/>
    <p:sldId id="292" r:id="rId14"/>
    <p:sldId id="282" r:id="rId15"/>
    <p:sldId id="301" r:id="rId16"/>
    <p:sldId id="293" r:id="rId17"/>
    <p:sldId id="283" r:id="rId18"/>
    <p:sldId id="303" r:id="rId19"/>
    <p:sldId id="284" r:id="rId20"/>
    <p:sldId id="268" r:id="rId21"/>
    <p:sldId id="266" r:id="rId22"/>
    <p:sldId id="295" r:id="rId23"/>
    <p:sldId id="285" r:id="rId24"/>
    <p:sldId id="265" r:id="rId25"/>
    <p:sldId id="264" r:id="rId26"/>
    <p:sldId id="304" r:id="rId27"/>
    <p:sldId id="307" r:id="rId28"/>
    <p:sldId id="306" r:id="rId29"/>
    <p:sldId id="262" r:id="rId30"/>
    <p:sldId id="288" r:id="rId31"/>
    <p:sldId id="298" r:id="rId32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4" autoAdjust="0"/>
    <p:restoredTop sz="39851" autoAdjust="0"/>
  </p:normalViewPr>
  <p:slideViewPr>
    <p:cSldViewPr>
      <p:cViewPr varScale="1">
        <p:scale>
          <a:sx n="36" d="100"/>
          <a:sy n="36" d="100"/>
        </p:scale>
        <p:origin x="2370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4" d="100"/>
          <a:sy n="64" d="100"/>
        </p:scale>
        <p:origin x="2718" y="69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1CE215-01C3-495B-BFBB-AE3AF76046E9}" type="doc">
      <dgm:prSet loTypeId="urn:microsoft.com/office/officeart/2005/8/layout/cycle6" loCatId="relationship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9129D44-CFE1-4692-AEAD-56E75E8DCF26}">
      <dgm:prSet phldrT="[Text]"/>
      <dgm:spPr/>
      <dgm:t>
        <a:bodyPr/>
        <a:lstStyle/>
        <a:p>
          <a:r>
            <a:rPr lang="en-GB" dirty="0"/>
            <a:t>Embedding Children's Rights </a:t>
          </a:r>
        </a:p>
      </dgm:t>
    </dgm:pt>
    <dgm:pt modelId="{12510893-B2EA-49ED-A98F-52CD31733FB2}" type="parTrans" cxnId="{A974BD0C-B9A1-44C8-AA35-DE0839043D5B}">
      <dgm:prSet/>
      <dgm:spPr/>
      <dgm:t>
        <a:bodyPr/>
        <a:lstStyle/>
        <a:p>
          <a:endParaRPr lang="en-GB"/>
        </a:p>
      </dgm:t>
    </dgm:pt>
    <dgm:pt modelId="{82752C78-7730-4131-BF3B-B0B4E1F18B56}" type="sibTrans" cxnId="{A974BD0C-B9A1-44C8-AA35-DE0839043D5B}">
      <dgm:prSet/>
      <dgm:spPr/>
      <dgm:t>
        <a:bodyPr/>
        <a:lstStyle/>
        <a:p>
          <a:endParaRPr lang="en-GB"/>
        </a:p>
      </dgm:t>
    </dgm:pt>
    <dgm:pt modelId="{C781C0FB-6CD1-41A1-A8B5-035C83B4140C}">
      <dgm:prSet phldrT="[Text]"/>
      <dgm:spPr/>
      <dgm:t>
        <a:bodyPr/>
        <a:lstStyle/>
        <a:p>
          <a:r>
            <a:rPr lang="en-GB"/>
            <a:t>Accountability </a:t>
          </a:r>
        </a:p>
      </dgm:t>
    </dgm:pt>
    <dgm:pt modelId="{E87A9BA8-7726-45DE-9989-5A672CB74CB5}" type="parTrans" cxnId="{D5AD0858-C220-4C94-92D4-A151235EA5F1}">
      <dgm:prSet/>
      <dgm:spPr/>
      <dgm:t>
        <a:bodyPr/>
        <a:lstStyle/>
        <a:p>
          <a:endParaRPr lang="en-GB"/>
        </a:p>
      </dgm:t>
    </dgm:pt>
    <dgm:pt modelId="{7AFF0EFB-C4CB-4606-84AF-48A15EFA70AF}" type="sibTrans" cxnId="{D5AD0858-C220-4C94-92D4-A151235EA5F1}">
      <dgm:prSet/>
      <dgm:spPr/>
      <dgm:t>
        <a:bodyPr/>
        <a:lstStyle/>
        <a:p>
          <a:endParaRPr lang="en-GB"/>
        </a:p>
      </dgm:t>
    </dgm:pt>
    <dgm:pt modelId="{63AC3EDE-5D67-4A06-B7CB-40B9C4D82A4D}">
      <dgm:prSet phldrT="[Text]"/>
      <dgm:spPr/>
      <dgm:t>
        <a:bodyPr/>
        <a:lstStyle/>
        <a:p>
          <a:r>
            <a:rPr lang="en-GB"/>
            <a:t>Partcipation </a:t>
          </a:r>
        </a:p>
      </dgm:t>
    </dgm:pt>
    <dgm:pt modelId="{3B26773F-E0F2-4F4A-9E0F-8800F8C644A8}" type="parTrans" cxnId="{82763765-F62D-4CF0-ACA6-A8E3C075A7F0}">
      <dgm:prSet/>
      <dgm:spPr/>
      <dgm:t>
        <a:bodyPr/>
        <a:lstStyle/>
        <a:p>
          <a:endParaRPr lang="en-GB"/>
        </a:p>
      </dgm:t>
    </dgm:pt>
    <dgm:pt modelId="{9C34D783-F089-4A4D-9C16-72EFCCA0334F}" type="sibTrans" cxnId="{82763765-F62D-4CF0-ACA6-A8E3C075A7F0}">
      <dgm:prSet/>
      <dgm:spPr/>
      <dgm:t>
        <a:bodyPr/>
        <a:lstStyle/>
        <a:p>
          <a:endParaRPr lang="en-GB"/>
        </a:p>
      </dgm:t>
    </dgm:pt>
    <dgm:pt modelId="{5091E02E-726F-4F76-BAA5-D3F3414FFD59}">
      <dgm:prSet phldrT="[Text]"/>
      <dgm:spPr/>
      <dgm:t>
        <a:bodyPr/>
        <a:lstStyle/>
        <a:p>
          <a:r>
            <a:rPr lang="en-GB"/>
            <a:t>Empowering Children </a:t>
          </a:r>
        </a:p>
      </dgm:t>
    </dgm:pt>
    <dgm:pt modelId="{E2CA65AF-D362-4CDC-B974-0B9A1B8ADAB9}" type="parTrans" cxnId="{A51C813D-2D98-4FE4-9A77-EA6C0CC617C4}">
      <dgm:prSet/>
      <dgm:spPr/>
      <dgm:t>
        <a:bodyPr/>
        <a:lstStyle/>
        <a:p>
          <a:endParaRPr lang="en-GB"/>
        </a:p>
      </dgm:t>
    </dgm:pt>
    <dgm:pt modelId="{8CA8DD7A-80B0-4FA2-8FA3-EE2CB5DF8AE9}" type="sibTrans" cxnId="{A51C813D-2D98-4FE4-9A77-EA6C0CC617C4}">
      <dgm:prSet/>
      <dgm:spPr/>
      <dgm:t>
        <a:bodyPr/>
        <a:lstStyle/>
        <a:p>
          <a:endParaRPr lang="en-GB"/>
        </a:p>
      </dgm:t>
    </dgm:pt>
    <dgm:pt modelId="{82A1DA91-312F-498C-BF42-B48005C35BDB}">
      <dgm:prSet phldrT="[Text]"/>
      <dgm:spPr/>
      <dgm:t>
        <a:bodyPr/>
        <a:lstStyle/>
        <a:p>
          <a:r>
            <a:rPr lang="en-GB"/>
            <a:t>Equlality and Non-discrimination </a:t>
          </a:r>
        </a:p>
      </dgm:t>
    </dgm:pt>
    <dgm:pt modelId="{777EC428-55EB-4E3F-B2A0-D26A4AC4B482}" type="parTrans" cxnId="{CCBE0CC7-D0DF-4801-8F17-52B4A266FC4E}">
      <dgm:prSet/>
      <dgm:spPr/>
      <dgm:t>
        <a:bodyPr/>
        <a:lstStyle/>
        <a:p>
          <a:endParaRPr lang="en-GB"/>
        </a:p>
      </dgm:t>
    </dgm:pt>
    <dgm:pt modelId="{63C862E6-055B-4838-A5C9-48D3E2FB5E5F}" type="sibTrans" cxnId="{CCBE0CC7-D0DF-4801-8F17-52B4A266FC4E}">
      <dgm:prSet/>
      <dgm:spPr/>
      <dgm:t>
        <a:bodyPr/>
        <a:lstStyle/>
        <a:p>
          <a:endParaRPr lang="en-GB"/>
        </a:p>
      </dgm:t>
    </dgm:pt>
    <dgm:pt modelId="{9363A7FF-FD9B-4427-9C88-76697B886152}" type="pres">
      <dgm:prSet presAssocID="{D61CE215-01C3-495B-BFBB-AE3AF76046E9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AC4EE705-0DA5-4563-8759-51243C3D7BBE}" type="pres">
      <dgm:prSet presAssocID="{D9129D44-CFE1-4692-AEAD-56E75E8DCF26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350C78A-879D-4BAA-BE98-79D57AC1E47E}" type="pres">
      <dgm:prSet presAssocID="{D9129D44-CFE1-4692-AEAD-56E75E8DCF26}" presName="spNode" presStyleCnt="0"/>
      <dgm:spPr/>
    </dgm:pt>
    <dgm:pt modelId="{388A027F-7AF1-414A-A782-2749B3054E8C}" type="pres">
      <dgm:prSet presAssocID="{82752C78-7730-4131-BF3B-B0B4E1F18B56}" presName="sibTrans" presStyleLbl="sibTrans1D1" presStyleIdx="0" presStyleCnt="5"/>
      <dgm:spPr/>
      <dgm:t>
        <a:bodyPr/>
        <a:lstStyle/>
        <a:p>
          <a:endParaRPr lang="en-GB"/>
        </a:p>
      </dgm:t>
    </dgm:pt>
    <dgm:pt modelId="{78B4D959-51B0-4C6C-A55E-5ACC81026674}" type="pres">
      <dgm:prSet presAssocID="{82A1DA91-312F-498C-BF42-B48005C35BDB}" presName="node" presStyleLbl="node1" presStyleIdx="1" presStyleCnt="5" custRadScaleRad="94982" custRadScaleInc="-41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957FD0A-09C9-474C-849F-23584C2559A5}" type="pres">
      <dgm:prSet presAssocID="{82A1DA91-312F-498C-BF42-B48005C35BDB}" presName="spNode" presStyleCnt="0"/>
      <dgm:spPr/>
    </dgm:pt>
    <dgm:pt modelId="{7DA9EFDB-E42E-42D1-AAC0-8BD691EFA35C}" type="pres">
      <dgm:prSet presAssocID="{63C862E6-055B-4838-A5C9-48D3E2FB5E5F}" presName="sibTrans" presStyleLbl="sibTrans1D1" presStyleIdx="1" presStyleCnt="5"/>
      <dgm:spPr/>
      <dgm:t>
        <a:bodyPr/>
        <a:lstStyle/>
        <a:p>
          <a:endParaRPr lang="en-GB"/>
        </a:p>
      </dgm:t>
    </dgm:pt>
    <dgm:pt modelId="{B3AFBA5B-4644-40EF-8C9A-0419FF11AA37}" type="pres">
      <dgm:prSet presAssocID="{C781C0FB-6CD1-41A1-A8B5-035C83B4140C}" presName="node" presStyleLbl="node1" presStyleIdx="2" presStyleCnt="5" custRadScaleRad="96984" custRadScaleInc="1054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A56A819-5183-4444-8ADA-E33F7B0BBD92}" type="pres">
      <dgm:prSet presAssocID="{C781C0FB-6CD1-41A1-A8B5-035C83B4140C}" presName="spNode" presStyleCnt="0"/>
      <dgm:spPr/>
    </dgm:pt>
    <dgm:pt modelId="{DB7BF4B1-4AA1-4F9B-BD54-849B04B71186}" type="pres">
      <dgm:prSet presAssocID="{7AFF0EFB-C4CB-4606-84AF-48A15EFA70AF}" presName="sibTrans" presStyleLbl="sibTrans1D1" presStyleIdx="2" presStyleCnt="5"/>
      <dgm:spPr/>
      <dgm:t>
        <a:bodyPr/>
        <a:lstStyle/>
        <a:p>
          <a:endParaRPr lang="en-GB"/>
        </a:p>
      </dgm:t>
    </dgm:pt>
    <dgm:pt modelId="{18566AC2-F5BC-4D86-ABAA-6D5DB7D1D5F0}" type="pres">
      <dgm:prSet presAssocID="{63AC3EDE-5D67-4A06-B7CB-40B9C4D82A4D}" presName="node" presStyleLbl="node1" presStyleIdx="3" presStyleCnt="5" custRadScaleRad="99673" custRadScaleInc="531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EE03ED3-D40C-424A-A4D2-A4E7C3D8564D}" type="pres">
      <dgm:prSet presAssocID="{63AC3EDE-5D67-4A06-B7CB-40B9C4D82A4D}" presName="spNode" presStyleCnt="0"/>
      <dgm:spPr/>
    </dgm:pt>
    <dgm:pt modelId="{F92CFA0F-D35D-4ED6-8DB4-749CF6DC819A}" type="pres">
      <dgm:prSet presAssocID="{9C34D783-F089-4A4D-9C16-72EFCCA0334F}" presName="sibTrans" presStyleLbl="sibTrans1D1" presStyleIdx="3" presStyleCnt="5"/>
      <dgm:spPr/>
      <dgm:t>
        <a:bodyPr/>
        <a:lstStyle/>
        <a:p>
          <a:endParaRPr lang="en-GB"/>
        </a:p>
      </dgm:t>
    </dgm:pt>
    <dgm:pt modelId="{14C550D4-1F0F-4532-8DA7-BEECEA35EBFB}" type="pres">
      <dgm:prSet presAssocID="{5091E02E-726F-4F76-BAA5-D3F3414FFD59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B948CBB-3820-4B5B-8C4E-E6E57158662F}" type="pres">
      <dgm:prSet presAssocID="{5091E02E-726F-4F76-BAA5-D3F3414FFD59}" presName="spNode" presStyleCnt="0"/>
      <dgm:spPr/>
    </dgm:pt>
    <dgm:pt modelId="{59763F7C-583B-4E62-A81B-B2509FCEFB2D}" type="pres">
      <dgm:prSet presAssocID="{8CA8DD7A-80B0-4FA2-8FA3-EE2CB5DF8AE9}" presName="sibTrans" presStyleLbl="sibTrans1D1" presStyleIdx="4" presStyleCnt="5"/>
      <dgm:spPr/>
      <dgm:t>
        <a:bodyPr/>
        <a:lstStyle/>
        <a:p>
          <a:endParaRPr lang="en-GB"/>
        </a:p>
      </dgm:t>
    </dgm:pt>
  </dgm:ptLst>
  <dgm:cxnLst>
    <dgm:cxn modelId="{CCBE0CC7-D0DF-4801-8F17-52B4A266FC4E}" srcId="{D61CE215-01C3-495B-BFBB-AE3AF76046E9}" destId="{82A1DA91-312F-498C-BF42-B48005C35BDB}" srcOrd="1" destOrd="0" parTransId="{777EC428-55EB-4E3F-B2A0-D26A4AC4B482}" sibTransId="{63C862E6-055B-4838-A5C9-48D3E2FB5E5F}"/>
    <dgm:cxn modelId="{1DC2FDF1-94AC-4A81-AD9A-16117C00EECA}" type="presOf" srcId="{7AFF0EFB-C4CB-4606-84AF-48A15EFA70AF}" destId="{DB7BF4B1-4AA1-4F9B-BD54-849B04B71186}" srcOrd="0" destOrd="0" presId="urn:microsoft.com/office/officeart/2005/8/layout/cycle6"/>
    <dgm:cxn modelId="{466AE10F-4FDB-42BB-BFA4-3C878F03BC73}" type="presOf" srcId="{C781C0FB-6CD1-41A1-A8B5-035C83B4140C}" destId="{B3AFBA5B-4644-40EF-8C9A-0419FF11AA37}" srcOrd="0" destOrd="0" presId="urn:microsoft.com/office/officeart/2005/8/layout/cycle6"/>
    <dgm:cxn modelId="{64835DB2-A4E8-4CDA-9F2E-F57E1B226301}" type="presOf" srcId="{8CA8DD7A-80B0-4FA2-8FA3-EE2CB5DF8AE9}" destId="{59763F7C-583B-4E62-A81B-B2509FCEFB2D}" srcOrd="0" destOrd="0" presId="urn:microsoft.com/office/officeart/2005/8/layout/cycle6"/>
    <dgm:cxn modelId="{341869C8-5793-4214-B7FE-85018D1D633A}" type="presOf" srcId="{D9129D44-CFE1-4692-AEAD-56E75E8DCF26}" destId="{AC4EE705-0DA5-4563-8759-51243C3D7BBE}" srcOrd="0" destOrd="0" presId="urn:microsoft.com/office/officeart/2005/8/layout/cycle6"/>
    <dgm:cxn modelId="{6EE57D24-6F40-4EC7-8930-EC3E6E34F7DC}" type="presOf" srcId="{63AC3EDE-5D67-4A06-B7CB-40B9C4D82A4D}" destId="{18566AC2-F5BC-4D86-ABAA-6D5DB7D1D5F0}" srcOrd="0" destOrd="0" presId="urn:microsoft.com/office/officeart/2005/8/layout/cycle6"/>
    <dgm:cxn modelId="{A51C813D-2D98-4FE4-9A77-EA6C0CC617C4}" srcId="{D61CE215-01C3-495B-BFBB-AE3AF76046E9}" destId="{5091E02E-726F-4F76-BAA5-D3F3414FFD59}" srcOrd="4" destOrd="0" parTransId="{E2CA65AF-D362-4CDC-B974-0B9A1B8ADAB9}" sibTransId="{8CA8DD7A-80B0-4FA2-8FA3-EE2CB5DF8AE9}"/>
    <dgm:cxn modelId="{43CDA2AF-4851-49BC-912D-12CB17FFDDA5}" type="presOf" srcId="{D61CE215-01C3-495B-BFBB-AE3AF76046E9}" destId="{9363A7FF-FD9B-4427-9C88-76697B886152}" srcOrd="0" destOrd="0" presId="urn:microsoft.com/office/officeart/2005/8/layout/cycle6"/>
    <dgm:cxn modelId="{3C055695-6F6E-4206-86D4-AE33D6CEAA44}" type="presOf" srcId="{9C34D783-F089-4A4D-9C16-72EFCCA0334F}" destId="{F92CFA0F-D35D-4ED6-8DB4-749CF6DC819A}" srcOrd="0" destOrd="0" presId="urn:microsoft.com/office/officeart/2005/8/layout/cycle6"/>
    <dgm:cxn modelId="{FDCD3C81-214C-4905-BE30-DD08AA3307AF}" type="presOf" srcId="{63C862E6-055B-4838-A5C9-48D3E2FB5E5F}" destId="{7DA9EFDB-E42E-42D1-AAC0-8BD691EFA35C}" srcOrd="0" destOrd="0" presId="urn:microsoft.com/office/officeart/2005/8/layout/cycle6"/>
    <dgm:cxn modelId="{3C863998-D829-4ECF-ACBB-0330D031023E}" type="presOf" srcId="{82752C78-7730-4131-BF3B-B0B4E1F18B56}" destId="{388A027F-7AF1-414A-A782-2749B3054E8C}" srcOrd="0" destOrd="0" presId="urn:microsoft.com/office/officeart/2005/8/layout/cycle6"/>
    <dgm:cxn modelId="{C84CDFEC-E201-46C5-902B-AF323AD634BD}" type="presOf" srcId="{82A1DA91-312F-498C-BF42-B48005C35BDB}" destId="{78B4D959-51B0-4C6C-A55E-5ACC81026674}" srcOrd="0" destOrd="0" presId="urn:microsoft.com/office/officeart/2005/8/layout/cycle6"/>
    <dgm:cxn modelId="{82763765-F62D-4CF0-ACA6-A8E3C075A7F0}" srcId="{D61CE215-01C3-495B-BFBB-AE3AF76046E9}" destId="{63AC3EDE-5D67-4A06-B7CB-40B9C4D82A4D}" srcOrd="3" destOrd="0" parTransId="{3B26773F-E0F2-4F4A-9E0F-8800F8C644A8}" sibTransId="{9C34D783-F089-4A4D-9C16-72EFCCA0334F}"/>
    <dgm:cxn modelId="{8913C41B-2626-49C3-825D-F18BABE91B0D}" type="presOf" srcId="{5091E02E-726F-4F76-BAA5-D3F3414FFD59}" destId="{14C550D4-1F0F-4532-8DA7-BEECEA35EBFB}" srcOrd="0" destOrd="0" presId="urn:microsoft.com/office/officeart/2005/8/layout/cycle6"/>
    <dgm:cxn modelId="{A974BD0C-B9A1-44C8-AA35-DE0839043D5B}" srcId="{D61CE215-01C3-495B-BFBB-AE3AF76046E9}" destId="{D9129D44-CFE1-4692-AEAD-56E75E8DCF26}" srcOrd="0" destOrd="0" parTransId="{12510893-B2EA-49ED-A98F-52CD31733FB2}" sibTransId="{82752C78-7730-4131-BF3B-B0B4E1F18B56}"/>
    <dgm:cxn modelId="{D5AD0858-C220-4C94-92D4-A151235EA5F1}" srcId="{D61CE215-01C3-495B-BFBB-AE3AF76046E9}" destId="{C781C0FB-6CD1-41A1-A8B5-035C83B4140C}" srcOrd="2" destOrd="0" parTransId="{E87A9BA8-7726-45DE-9989-5A672CB74CB5}" sibTransId="{7AFF0EFB-C4CB-4606-84AF-48A15EFA70AF}"/>
    <dgm:cxn modelId="{F13FC7CA-8A94-48A2-A7A1-E3DEE11A3D0A}" type="presParOf" srcId="{9363A7FF-FD9B-4427-9C88-76697B886152}" destId="{AC4EE705-0DA5-4563-8759-51243C3D7BBE}" srcOrd="0" destOrd="0" presId="urn:microsoft.com/office/officeart/2005/8/layout/cycle6"/>
    <dgm:cxn modelId="{F69609F3-8BAD-4559-B7E0-A8F11E4544A0}" type="presParOf" srcId="{9363A7FF-FD9B-4427-9C88-76697B886152}" destId="{2350C78A-879D-4BAA-BE98-79D57AC1E47E}" srcOrd="1" destOrd="0" presId="urn:microsoft.com/office/officeart/2005/8/layout/cycle6"/>
    <dgm:cxn modelId="{1C173378-9565-48A4-B3AD-95B78A857ACF}" type="presParOf" srcId="{9363A7FF-FD9B-4427-9C88-76697B886152}" destId="{388A027F-7AF1-414A-A782-2749B3054E8C}" srcOrd="2" destOrd="0" presId="urn:microsoft.com/office/officeart/2005/8/layout/cycle6"/>
    <dgm:cxn modelId="{77674AEF-18E4-4E41-BCD8-76C8F70E7694}" type="presParOf" srcId="{9363A7FF-FD9B-4427-9C88-76697B886152}" destId="{78B4D959-51B0-4C6C-A55E-5ACC81026674}" srcOrd="3" destOrd="0" presId="urn:microsoft.com/office/officeart/2005/8/layout/cycle6"/>
    <dgm:cxn modelId="{10D85833-F5A0-4AA5-AF5F-4ADF08C85D03}" type="presParOf" srcId="{9363A7FF-FD9B-4427-9C88-76697B886152}" destId="{A957FD0A-09C9-474C-849F-23584C2559A5}" srcOrd="4" destOrd="0" presId="urn:microsoft.com/office/officeart/2005/8/layout/cycle6"/>
    <dgm:cxn modelId="{FE118BB1-D63A-47A9-AC94-E0E6C6B5255B}" type="presParOf" srcId="{9363A7FF-FD9B-4427-9C88-76697B886152}" destId="{7DA9EFDB-E42E-42D1-AAC0-8BD691EFA35C}" srcOrd="5" destOrd="0" presId="urn:microsoft.com/office/officeart/2005/8/layout/cycle6"/>
    <dgm:cxn modelId="{A8536D6D-9DA1-40B5-BEA4-7823434073CC}" type="presParOf" srcId="{9363A7FF-FD9B-4427-9C88-76697B886152}" destId="{B3AFBA5B-4644-40EF-8C9A-0419FF11AA37}" srcOrd="6" destOrd="0" presId="urn:microsoft.com/office/officeart/2005/8/layout/cycle6"/>
    <dgm:cxn modelId="{07FC3AD3-610D-41EC-AA9E-85E266F1B190}" type="presParOf" srcId="{9363A7FF-FD9B-4427-9C88-76697B886152}" destId="{CA56A819-5183-4444-8ADA-E33F7B0BBD92}" srcOrd="7" destOrd="0" presId="urn:microsoft.com/office/officeart/2005/8/layout/cycle6"/>
    <dgm:cxn modelId="{B47973D0-800E-4BAB-A1B4-A9B45BB5F8F8}" type="presParOf" srcId="{9363A7FF-FD9B-4427-9C88-76697B886152}" destId="{DB7BF4B1-4AA1-4F9B-BD54-849B04B71186}" srcOrd="8" destOrd="0" presId="urn:microsoft.com/office/officeart/2005/8/layout/cycle6"/>
    <dgm:cxn modelId="{E27FD8C9-7263-4AE9-963B-D41B730FC770}" type="presParOf" srcId="{9363A7FF-FD9B-4427-9C88-76697B886152}" destId="{18566AC2-F5BC-4D86-ABAA-6D5DB7D1D5F0}" srcOrd="9" destOrd="0" presId="urn:microsoft.com/office/officeart/2005/8/layout/cycle6"/>
    <dgm:cxn modelId="{D5287CB7-A44F-4098-AC14-48901EEEB2E3}" type="presParOf" srcId="{9363A7FF-FD9B-4427-9C88-76697B886152}" destId="{AEE03ED3-D40C-424A-A4D2-A4E7C3D8564D}" srcOrd="10" destOrd="0" presId="urn:microsoft.com/office/officeart/2005/8/layout/cycle6"/>
    <dgm:cxn modelId="{AA749E57-6F5B-4D5E-8731-C59FA4E5C36C}" type="presParOf" srcId="{9363A7FF-FD9B-4427-9C88-76697B886152}" destId="{F92CFA0F-D35D-4ED6-8DB4-749CF6DC819A}" srcOrd="11" destOrd="0" presId="urn:microsoft.com/office/officeart/2005/8/layout/cycle6"/>
    <dgm:cxn modelId="{F53D2CAC-1D0E-4700-B160-8CFA7284C889}" type="presParOf" srcId="{9363A7FF-FD9B-4427-9C88-76697B886152}" destId="{14C550D4-1F0F-4532-8DA7-BEECEA35EBFB}" srcOrd="12" destOrd="0" presId="urn:microsoft.com/office/officeart/2005/8/layout/cycle6"/>
    <dgm:cxn modelId="{651EAEC3-E843-4C44-8325-F31D6A730AFD}" type="presParOf" srcId="{9363A7FF-FD9B-4427-9C88-76697B886152}" destId="{6B948CBB-3820-4B5B-8C4E-E6E57158662F}" srcOrd="13" destOrd="0" presId="urn:microsoft.com/office/officeart/2005/8/layout/cycle6"/>
    <dgm:cxn modelId="{821895A5-6947-4506-B9C7-A535641984FF}" type="presParOf" srcId="{9363A7FF-FD9B-4427-9C88-76697B886152}" destId="{59763F7C-583B-4E62-A81B-B2509FCEFB2D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4EE705-0DA5-4563-8759-51243C3D7BBE}">
      <dsp:nvSpPr>
        <dsp:cNvPr id="0" name=""/>
        <dsp:cNvSpPr/>
      </dsp:nvSpPr>
      <dsp:spPr>
        <a:xfrm>
          <a:off x="1127797" y="15449"/>
          <a:ext cx="912757" cy="593292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1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Embedding Children's Rights </a:t>
          </a:r>
        </a:p>
      </dsp:txBody>
      <dsp:txXfrm>
        <a:off x="1156759" y="44411"/>
        <a:ext cx="854833" cy="535368"/>
      </dsp:txXfrm>
    </dsp:sp>
    <dsp:sp modelId="{388A027F-7AF1-414A-A782-2749B3054E8C}">
      <dsp:nvSpPr>
        <dsp:cNvPr id="0" name=""/>
        <dsp:cNvSpPr/>
      </dsp:nvSpPr>
      <dsp:spPr>
        <a:xfrm>
          <a:off x="294196" y="262468"/>
          <a:ext cx="2371235" cy="2371235"/>
        </a:xfrm>
        <a:custGeom>
          <a:avLst/>
          <a:gdLst/>
          <a:ahLst/>
          <a:cxnLst/>
          <a:rect l="0" t="0" r="0" b="0"/>
          <a:pathLst>
            <a:path>
              <a:moveTo>
                <a:pt x="1751866" y="143959"/>
              </a:moveTo>
              <a:arcTo wR="1185617" hR="1185617" stAng="17911718" swAng="1800793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B4D959-51B0-4C6C-A55E-5ACC81026674}">
      <dsp:nvSpPr>
        <dsp:cNvPr id="0" name=""/>
        <dsp:cNvSpPr/>
      </dsp:nvSpPr>
      <dsp:spPr>
        <a:xfrm>
          <a:off x="2192654" y="834690"/>
          <a:ext cx="912757" cy="593292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1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/>
            <a:t>Equlality and Non-discrimination </a:t>
          </a:r>
        </a:p>
      </dsp:txBody>
      <dsp:txXfrm>
        <a:off x="2221616" y="863652"/>
        <a:ext cx="854833" cy="535368"/>
      </dsp:txXfrm>
    </dsp:sp>
    <dsp:sp modelId="{7DA9EFDB-E42E-42D1-AAC0-8BD691EFA35C}">
      <dsp:nvSpPr>
        <dsp:cNvPr id="0" name=""/>
        <dsp:cNvSpPr/>
      </dsp:nvSpPr>
      <dsp:spPr>
        <a:xfrm>
          <a:off x="340478" y="334376"/>
          <a:ext cx="2371235" cy="2371235"/>
        </a:xfrm>
        <a:custGeom>
          <a:avLst/>
          <a:gdLst/>
          <a:ahLst/>
          <a:cxnLst/>
          <a:rect l="0" t="0" r="0" b="0"/>
          <a:pathLst>
            <a:path>
              <a:moveTo>
                <a:pt x="2368221" y="1101135"/>
              </a:moveTo>
              <a:arcTo wR="1185617" hR="1185617" stAng="21354833" swAng="2184356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3AFBA5B-4644-40EF-8C9A-0419FF11AA37}">
      <dsp:nvSpPr>
        <dsp:cNvPr id="0" name=""/>
        <dsp:cNvSpPr/>
      </dsp:nvSpPr>
      <dsp:spPr>
        <a:xfrm>
          <a:off x="1761951" y="2160246"/>
          <a:ext cx="912757" cy="593292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1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/>
            <a:t>Accountability </a:t>
          </a:r>
        </a:p>
      </dsp:txBody>
      <dsp:txXfrm>
        <a:off x="1790913" y="2189208"/>
        <a:ext cx="854833" cy="535368"/>
      </dsp:txXfrm>
    </dsp:sp>
    <dsp:sp modelId="{DB7BF4B1-4AA1-4F9B-BD54-849B04B71186}">
      <dsp:nvSpPr>
        <dsp:cNvPr id="0" name=""/>
        <dsp:cNvSpPr/>
      </dsp:nvSpPr>
      <dsp:spPr>
        <a:xfrm>
          <a:off x="312757" y="292181"/>
          <a:ext cx="2371235" cy="2371235"/>
        </a:xfrm>
        <a:custGeom>
          <a:avLst/>
          <a:gdLst/>
          <a:ahLst/>
          <a:cxnLst/>
          <a:rect l="0" t="0" r="0" b="0"/>
          <a:pathLst>
            <a:path>
              <a:moveTo>
                <a:pt x="1444927" y="2342530"/>
              </a:moveTo>
              <a:arcTo wR="1185617" hR="1185617" stAng="4641993" swAng="1250281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566AC2-F5BC-4D86-ABAA-6D5DB7D1D5F0}">
      <dsp:nvSpPr>
        <dsp:cNvPr id="0" name=""/>
        <dsp:cNvSpPr/>
      </dsp:nvSpPr>
      <dsp:spPr>
        <a:xfrm>
          <a:off x="412092" y="2141427"/>
          <a:ext cx="912757" cy="593292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1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/>
            <a:t>Partcipation </a:t>
          </a:r>
        </a:p>
      </dsp:txBody>
      <dsp:txXfrm>
        <a:off x="441054" y="2170389"/>
        <a:ext cx="854833" cy="535368"/>
      </dsp:txXfrm>
    </dsp:sp>
    <dsp:sp modelId="{F92CFA0F-D35D-4ED6-8DB4-749CF6DC819A}">
      <dsp:nvSpPr>
        <dsp:cNvPr id="0" name=""/>
        <dsp:cNvSpPr/>
      </dsp:nvSpPr>
      <dsp:spPr>
        <a:xfrm>
          <a:off x="398924" y="305564"/>
          <a:ext cx="2371235" cy="2371235"/>
        </a:xfrm>
        <a:custGeom>
          <a:avLst/>
          <a:gdLst/>
          <a:ahLst/>
          <a:cxnLst/>
          <a:rect l="0" t="0" r="0" b="0"/>
          <a:pathLst>
            <a:path>
              <a:moveTo>
                <a:pt x="190186" y="1829671"/>
              </a:moveTo>
              <a:arcTo wR="1185617" hR="1185617" stAng="8825805" swAng="2136102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C550D4-1F0F-4532-8DA7-BEECEA35EBFB}">
      <dsp:nvSpPr>
        <dsp:cNvPr id="0" name=""/>
        <dsp:cNvSpPr/>
      </dsp:nvSpPr>
      <dsp:spPr>
        <a:xfrm>
          <a:off x="207" y="834691"/>
          <a:ext cx="912757" cy="593292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1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/>
            <a:t>Empowering Children </a:t>
          </a:r>
        </a:p>
      </dsp:txBody>
      <dsp:txXfrm>
        <a:off x="29169" y="863653"/>
        <a:ext cx="854833" cy="535368"/>
      </dsp:txXfrm>
    </dsp:sp>
    <dsp:sp modelId="{59763F7C-583B-4E62-A81B-B2509FCEFB2D}">
      <dsp:nvSpPr>
        <dsp:cNvPr id="0" name=""/>
        <dsp:cNvSpPr/>
      </dsp:nvSpPr>
      <dsp:spPr>
        <a:xfrm>
          <a:off x="398558" y="312095"/>
          <a:ext cx="2371235" cy="2371235"/>
        </a:xfrm>
        <a:custGeom>
          <a:avLst/>
          <a:gdLst/>
          <a:ahLst/>
          <a:cxnLst/>
          <a:rect l="0" t="0" r="0" b="0"/>
          <a:pathLst>
            <a:path>
              <a:moveTo>
                <a:pt x="206540" y="516964"/>
              </a:moveTo>
              <a:arcTo wR="1185617" hR="1185617" stAng="12859850" swAng="1962056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D2E58E99-CF8B-414D-9067-42EFA2661A0F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5C73400D-1125-4CCE-9DC0-5877F373F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01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46312" y="1204392"/>
            <a:ext cx="4389438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6387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06879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10013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hangingPunct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13014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4462" indent="-224462"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6227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1289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1637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7094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2598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3159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1886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92583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4271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9144677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6238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242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1843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78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194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6282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223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956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444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19/11/2018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9643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9346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56491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69321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69899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64699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28326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2744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52467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C64F3F4-CE19-49F8-9EF4-FF4EE52031C2}" type="datetimeFigureOut">
              <a:rPr lang="en-GB" smtClean="0"/>
              <a:pPr/>
              <a:t>19/11/2018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866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hildcomwales.org.uk/about-us/" TargetMode="External"/><Relationship Id="rId2" Type="http://schemas.openxmlformats.org/officeDocument/2006/relationships/hyperlink" Target="http://www.complantcymru.org.uk/amdanon-ni/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dds.ac.uk/cy/ccuhp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uwtsd.ac.uk/uncrc/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67744" y="1868336"/>
            <a:ext cx="4392488" cy="2448272"/>
          </a:xfrm>
        </p:spPr>
        <p:txBody>
          <a:bodyPr>
            <a:normAutofit fontScale="90000"/>
          </a:bodyPr>
          <a:lstStyle/>
          <a:p>
            <a:r>
              <a:rPr lang="en-GB" sz="1100" b="1" dirty="0"/>
              <a:t>	</a:t>
            </a:r>
            <a:r>
              <a:rPr lang="cy-GB" sz="1600" b="1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y-GB" sz="1600" b="1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Confensiwn </a:t>
            </a:r>
            <a:r>
              <a:rPr lang="cy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Cenhedloedd Unedig ar Hawliau'r Plentyn (CCUHP)</a:t>
            </a:r>
            <a:br>
              <a:rPr lang="cy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y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United</a:t>
            </a:r>
            <a:r>
              <a:rPr lang="cy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Nations</a:t>
            </a:r>
            <a:r>
              <a:rPr lang="cy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Convention</a:t>
            </a:r>
            <a:r>
              <a:rPr lang="cy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</a:t>
            </a:r>
            <a:r>
              <a:rPr lang="cy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sz="2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the </a:t>
            </a:r>
            <a:r>
              <a:rPr lang="cy-GB" sz="2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</a:t>
            </a:r>
            <a:r>
              <a:rPr lang="cy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(UNCRC</a:t>
            </a:r>
            <a:r>
              <a:rPr lang="cy-GB" sz="2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cy-GB" noProof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55397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Dyletswydd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Cymru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Welsh Government Duty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i hybu gwybodaeth a dealltwriaeth o’r Confensiwn a’r Protocolau ymhlith y cyhoedd (gan gynnwys plant)” </a:t>
            </a: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1100" dirty="0">
                <a:latin typeface="Arial" panose="020B0604020202020204" pitchFamily="34" charset="0"/>
                <a:cs typeface="Arial" panose="020B0604020202020204" pitchFamily="34" charset="0"/>
              </a:rPr>
              <a:t>Llywodraeth Cymru 2011: </a:t>
            </a:r>
            <a:r>
              <a:rPr lang="cy-GB" sz="1100" b="1" dirty="0">
                <a:latin typeface="Arial" panose="020B0604020202020204" pitchFamily="34" charset="0"/>
                <a:cs typeface="Arial" panose="020B0604020202020204" pitchFamily="34" charset="0"/>
              </a:rPr>
              <a:t>Mesur Hawliau Plant a Phobl Ifanc (Cymru) 2011</a:t>
            </a:r>
            <a:r>
              <a:rPr lang="cy-GB" sz="11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“to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promote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knowledge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understanding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amongst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public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including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) of the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Convention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Protocols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” </a:t>
            </a: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1100" dirty="0">
                <a:latin typeface="Arial" panose="020B0604020202020204" pitchFamily="34" charset="0"/>
                <a:cs typeface="Arial" panose="020B0604020202020204" pitchFamily="34" charset="0"/>
              </a:rPr>
              <a:t>Welsh </a:t>
            </a:r>
            <a:r>
              <a:rPr lang="cy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Government</a:t>
            </a:r>
            <a:r>
              <a:rPr lang="cy-GB" sz="1100" dirty="0">
                <a:latin typeface="Arial" panose="020B0604020202020204" pitchFamily="34" charset="0"/>
                <a:cs typeface="Arial" panose="020B0604020202020204" pitchFamily="34" charset="0"/>
              </a:rPr>
              <a:t> 2011: </a:t>
            </a:r>
            <a:r>
              <a:rPr lang="cy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sz="1100" b="1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  <a:r>
              <a:rPr lang="cy-GB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sz="1100" b="1" dirty="0">
                <a:latin typeface="Arial" panose="020B0604020202020204" pitchFamily="34" charset="0"/>
                <a:cs typeface="Arial" panose="020B0604020202020204" pitchFamily="34" charset="0"/>
              </a:rPr>
              <a:t> Young </a:t>
            </a:r>
            <a:r>
              <a:rPr lang="cy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Persons</a:t>
            </a:r>
            <a:r>
              <a:rPr lang="cy-GB" sz="1100" b="1" dirty="0">
                <a:latin typeface="Arial" panose="020B0604020202020204" pitchFamily="34" charset="0"/>
                <a:cs typeface="Arial" panose="020B0604020202020204" pitchFamily="34" charset="0"/>
              </a:rPr>
              <a:t> (Wales) </a:t>
            </a:r>
            <a:r>
              <a:rPr lang="cy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Measure</a:t>
            </a:r>
            <a:r>
              <a:rPr lang="cy-GB" sz="1100" b="1" dirty="0">
                <a:latin typeface="Arial" panose="020B0604020202020204" pitchFamily="34" charset="0"/>
                <a:cs typeface="Arial" panose="020B0604020202020204" pitchFamily="34" charset="0"/>
              </a:rPr>
              <a:t> 2011)</a:t>
            </a:r>
            <a:endParaRPr lang="cy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36999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CCUHP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UNCRC 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Mae CCUHP yn gytundeb rhyngwladol sy'n diogelu hawliau dynol plant o dan 18 oed. Cafodd ei gadarnhau gan Gynulliad Cyffredinol y Cenhedloedd Unedig yn 1989</a:t>
            </a:r>
          </a:p>
          <a:p>
            <a:endParaRPr lang="cy-GB" noProof="0" dirty="0" smtClean="0"/>
          </a:p>
          <a:p>
            <a:pPr marL="0" lvl="0" indent="0" eaLnBrk="0" fontAlgn="b" hangingPunct="0">
              <a:spcBef>
                <a:spcPct val="0"/>
              </a:spcBef>
              <a:spcAft>
                <a:spcPct val="0"/>
              </a:spcAft>
              <a:buNone/>
            </a:pP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The UNCRC is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international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agreement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protects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human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under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age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18.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was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ratified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the UN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General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Assembly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1989 </a:t>
            </a:r>
            <a:endParaRPr lang="cy-GB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noProof="0" dirty="0"/>
          </a:p>
        </p:txBody>
      </p:sp>
      <p:pic>
        <p:nvPicPr>
          <p:cNvPr id="2051" name="Picture 3" descr="UNCRC Awareness Raising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764704"/>
            <a:ext cx="1905000" cy="1285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6189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Nod y Sesiwn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Session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Datblygu’r wybodaeth a’r ddealltwriaeth angenrheidiol er mwyn sicrhau bod egwyddorion CCUHP yn cael eu hintegreiddio o fewn eich arferion yng nghyd-destun eich gweithlu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To develop knowledge and understanding required to ensure that the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rinciples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of the UNCRC are integrated into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own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practices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within your workforce context</a:t>
            </a:r>
          </a:p>
          <a:p>
            <a:pPr marL="0" lvl="0" indent="0">
              <a:buNone/>
            </a:pPr>
            <a:r>
              <a:rPr lang="cy-GB" noProof="0" dirty="0" smtClean="0"/>
              <a:t> 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416979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32" y="809837"/>
            <a:ext cx="7856612" cy="1287015"/>
          </a:xfrm>
        </p:spPr>
        <p:txBody>
          <a:bodyPr>
            <a:normAutofit fontScale="90000"/>
          </a:bodyPr>
          <a:lstStyle/>
          <a:p>
            <a:pPr algn="l"/>
            <a:r>
              <a:rPr lang="cy-GB" sz="3200" noProof="0" dirty="0" smtClean="0"/>
              <a:t/>
            </a:r>
            <a:br>
              <a:rPr lang="cy-GB" sz="3200" noProof="0" dirty="0" smtClean="0"/>
            </a:b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Amcanion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sz="32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971600" y="2420888"/>
            <a:ext cx="3719010" cy="3779704"/>
          </a:xfrm>
        </p:spPr>
        <p:txBody>
          <a:bodyPr>
            <a:noAutofit/>
          </a:bodyPr>
          <a:lstStyle/>
          <a:p>
            <a:pPr marL="457200" indent="-457200">
              <a:buAutoNum type="arabicPeriod"/>
            </a:pPr>
            <a:r>
              <a:rPr lang="cy-GB" sz="22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Arddangos ymwybyddiaeth o CCUHP a hawliau plant yng Nghymru</a:t>
            </a:r>
          </a:p>
          <a:p>
            <a:pPr marL="457200" indent="-457200">
              <a:buAutoNum type="arabicPeriod"/>
            </a:pPr>
            <a:endParaRPr lang="cy-GB" sz="2200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AutoNum type="arabicPeriod"/>
            </a:pPr>
            <a:r>
              <a:rPr lang="cy-GB" sz="22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Deall sut </a:t>
            </a:r>
            <a:r>
              <a:rPr lang="cy-GB" sz="2200" b="1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mae sector eich gweithlu chi </a:t>
            </a:r>
            <a:r>
              <a:rPr lang="cy-GB" sz="22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yn cael traweffaith ar hawliau plant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4669769" y="1772816"/>
            <a:ext cx="4041775" cy="792088"/>
          </a:xfrm>
        </p:spPr>
        <p:txBody>
          <a:bodyPr>
            <a:normAutofit/>
          </a:bodyPr>
          <a:lstStyle/>
          <a:p>
            <a:endParaRPr lang="cy-GB" noProof="0" dirty="0" smtClean="0"/>
          </a:p>
          <a:p>
            <a:endParaRPr lang="cy-GB" noProof="0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4700639" y="2420888"/>
            <a:ext cx="3471761" cy="3744415"/>
          </a:xfrm>
        </p:spPr>
        <p:txBody>
          <a:bodyPr>
            <a:normAutofit fontScale="92500"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Demonstrate awareness of the UNCRC and children’s rights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Wales</a:t>
            </a:r>
          </a:p>
          <a:p>
            <a:pPr marL="457200" lvl="0" indent="-457200">
              <a:buFont typeface="+mj-lt"/>
              <a:buAutoNum type="arabicPeriod"/>
            </a:pPr>
            <a:endParaRPr lang="cy-GB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Understand how </a:t>
            </a:r>
            <a:r>
              <a:rPr lang="cy-GB" b="1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your own workforce sector 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impacts on children’s rights</a:t>
            </a:r>
          </a:p>
          <a:p>
            <a:pPr marL="0" lvl="0" indent="0">
              <a:buNone/>
            </a:pPr>
            <a:endParaRPr lang="cy-GB" noProof="0" dirty="0" smtClean="0"/>
          </a:p>
          <a:p>
            <a:endParaRPr lang="cy-GB" noProof="0" dirty="0" smtClean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1679389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Disgwyliadau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Expectations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Beth hoffech chi ei gael o’r sesiwn hon?</a:t>
            </a:r>
            <a:endParaRPr lang="cy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would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gain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session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endParaRPr lang="cy-GB" noProof="0" dirty="0"/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0" y="-394648"/>
            <a:ext cx="346249" cy="1246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kumimoji="0" lang="en-US" altLang="en-US" sz="8100" b="1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en-US" altLang="en-US" sz="800" b="1" i="0" u="none" strike="noStrike" cap="none" normalizeH="0" baseline="0" dirty="0" smtClean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 descr="Logo y Pecyn Cymorth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214" y="3501008"/>
            <a:ext cx="3816424" cy="2576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30318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/>
            </a:r>
            <a:br>
              <a:rPr lang="cy-GB" noProof="0" dirty="0" smtClean="0"/>
            </a:br>
            <a:endParaRPr lang="cy-GB" noProof="0" dirty="0"/>
          </a:p>
        </p:txBody>
      </p:sp>
      <p:sp>
        <p:nvSpPr>
          <p:cNvPr id="4" name="Rectangle 3"/>
          <p:cNvSpPr/>
          <p:nvPr/>
        </p:nvSpPr>
        <p:spPr>
          <a:xfrm>
            <a:off x="899592" y="1124744"/>
            <a:ext cx="6984776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y-GB" sz="3200" b="1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ctr"/>
            <a:endParaRPr lang="cy-GB" sz="3200" dirty="0" smtClean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ctr"/>
            <a:r>
              <a:rPr lang="cy-GB" sz="3200" dirty="0" smtClean="0">
                <a:latin typeface="Arial" panose="020B0604020202020204" pitchFamily="34" charset="0"/>
                <a:ea typeface="Times New Roman" panose="02020603050405020304" pitchFamily="18" charset="0"/>
              </a:rPr>
              <a:t>Cyflwyniad </a:t>
            </a:r>
            <a:r>
              <a:rPr lang="cy-GB" sz="3200" dirty="0">
                <a:latin typeface="Arial" panose="020B0604020202020204" pitchFamily="34" charset="0"/>
                <a:ea typeface="Times New Roman" panose="02020603050405020304" pitchFamily="18" charset="0"/>
              </a:rPr>
              <a:t>i CCUHP</a:t>
            </a:r>
          </a:p>
          <a:p>
            <a:pPr algn="ctr"/>
            <a:r>
              <a:rPr lang="en-GB" sz="3200" dirty="0" smtClean="0">
                <a:latin typeface="Arial" panose="020B0604020202020204" pitchFamily="34" charset="0"/>
                <a:ea typeface="Times New Roman" panose="02020603050405020304" pitchFamily="18" charset="0"/>
              </a:rPr>
              <a:t>Introduction </a:t>
            </a: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</a:rPr>
              <a:t>to the </a:t>
            </a:r>
            <a:r>
              <a:rPr lang="en-GB" sz="3200" dirty="0" smtClean="0">
                <a:latin typeface="Arial" panose="020B0604020202020204" pitchFamily="34" charset="0"/>
                <a:ea typeface="Times New Roman" panose="02020603050405020304" pitchFamily="18" charset="0"/>
              </a:rPr>
              <a:t>UNCRC</a:t>
            </a:r>
          </a:p>
          <a:p>
            <a:pPr algn="ctr"/>
            <a:r>
              <a:rPr lang="en-GB" sz="4400" dirty="0" smtClean="0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4400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1183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27584" y="908720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Adfyfyrio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Reflection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Gweithgaredd 1:</a:t>
            </a:r>
          </a:p>
          <a:p>
            <a:pPr lvl="1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yw eich gwybodaeth a’ch dealltwriaeth bresennol o Hawliau Plant a Phobl Ifanc?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1:</a:t>
            </a:r>
          </a:p>
          <a:p>
            <a:pPr lvl="1"/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is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current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knowledge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understanding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Young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People’s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3618946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915337"/>
            <a:ext cx="7220024" cy="1303867"/>
          </a:xfrm>
        </p:spPr>
        <p:txBody>
          <a:bodyPr>
            <a:normAutofit fontScale="90000"/>
          </a:bodyPr>
          <a:lstStyle/>
          <a:p>
            <a:pPr algn="l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Cyflwyno CCUHP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Introducing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the UNCRC 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5616" y="2631604"/>
            <a:ext cx="3380184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Perlau Doethineb 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1:</a:t>
            </a:r>
          </a:p>
          <a:p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Cyflwyno 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CCUHP</a:t>
            </a:r>
          </a:p>
          <a:p>
            <a:pPr marL="0" indent="0">
              <a:buNone/>
            </a:pPr>
            <a:endParaRPr lang="cy-GB" noProof="0" dirty="0" smtClean="0"/>
          </a:p>
          <a:p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636912"/>
            <a:ext cx="3308176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Pearls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Wisdom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1: </a:t>
            </a:r>
            <a:endParaRPr lang="cy-GB" sz="2000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Introducing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the UNCRC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noProof="0" dirty="0" smtClean="0"/>
          </a:p>
          <a:p>
            <a:endParaRPr lang="cy-GB" noProof="0" dirty="0" smtClean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726267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915337"/>
            <a:ext cx="7076008" cy="1303867"/>
          </a:xfrm>
        </p:spPr>
        <p:txBody>
          <a:bodyPr>
            <a:normAutofit fontScale="90000"/>
          </a:bodyPr>
          <a:lstStyle/>
          <a:p>
            <a:pPr algn="l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Cyflwyno CCUHP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Introducing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the UNCRC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584" y="2492896"/>
            <a:ext cx="3668216" cy="3340968"/>
          </a:xfrm>
        </p:spPr>
        <p:txBody>
          <a:bodyPr/>
          <a:lstStyle/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Ar ôl gwylio’r Perl: Cyflwyniad i </a:t>
            </a:r>
            <a:r>
              <a:rPr 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CCUHP</a:t>
            </a:r>
            <a:r>
              <a:rPr 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y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Cymerwch ran yng Ngweithgaredd 2 i archwilio’r perthnasedd ar gyfer eich sector chi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492896"/>
            <a:ext cx="3327400" cy="3316610"/>
          </a:xfrm>
        </p:spPr>
        <p:txBody>
          <a:bodyPr/>
          <a:lstStyle/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Having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watched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Pearl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to the UNCRC </a:t>
            </a:r>
            <a:r>
              <a:rPr 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y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Engage</a:t>
            </a:r>
            <a:r>
              <a:rPr 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  <a:r>
              <a:rPr 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2 to </a:t>
            </a:r>
            <a:r>
              <a:rPr lang="cy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explore</a:t>
            </a:r>
            <a:r>
              <a:rPr 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relevance</a:t>
            </a:r>
            <a:r>
              <a:rPr 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cy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own</a:t>
            </a:r>
            <a:r>
              <a:rPr 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sector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0677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y-GB" sz="32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Safbwynt Cymru ar Hawliau Plant</a:t>
            </a:r>
            <a:br>
              <a:rPr lang="cy-GB" sz="3200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32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Wales’ </a:t>
            </a:r>
            <a:r>
              <a:rPr lang="cy-GB" sz="32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Position</a:t>
            </a:r>
            <a:r>
              <a:rPr lang="cy-GB" sz="32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32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Children’s</a:t>
            </a:r>
            <a:r>
              <a:rPr lang="cy-GB" sz="32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32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sz="32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sz="32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Perlau Doethineb 2: Safbwynt Cymru ar Hawliau Plant</a:t>
            </a:r>
          </a:p>
          <a:p>
            <a:pPr marL="0" indent="0">
              <a:buNone/>
            </a:pPr>
            <a:endParaRPr lang="cy-GB" noProof="0" dirty="0" smtClean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Pearls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Wisdom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2: 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Wales’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position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on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Children’s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y-GB" noProof="0" dirty="0" smtClean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7910939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Cyflwyno CCUHP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Introducing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UNCRC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Mae Cymru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flaenllaw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Cynulliad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Cymru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Cymru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DU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Plant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http://www.complantcymru.org.uk/amdanon-ni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Wales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has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been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at the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forefront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children’s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since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formation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of the National Assembly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Wales. </a:t>
            </a:r>
          </a:p>
          <a:p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Wales was the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first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country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the UK to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create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role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of the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Children’s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Commisioner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http://www.childcomwales.org.uk/about-us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09772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Safbwynt Cymru ar Hawliau Plant</a:t>
            </a:r>
            <a:b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Wales </a:t>
            </a:r>
            <a:r>
              <a:rPr 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Position</a:t>
            </a:r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Children’s</a:t>
            </a:r>
            <a:r>
              <a:rPr lang="cy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Gweithgaredd 3:</a:t>
            </a:r>
          </a:p>
          <a:p>
            <a:pPr lvl="1"/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Ar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ôl gwylio’r fideo, trafodwch mewn grwpiau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bach: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1" indent="-514350">
              <a:buAutoNum type="romanL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sut mae cyd-destun y polisi yn berthnasol i’ch sector,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  <a:p>
            <a:pPr marL="914400" lvl="1" indent="-514350">
              <a:buAutoNum type="romanLcPeriod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allai’r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traweffaith fod ar eich arfer?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3:</a:t>
            </a:r>
          </a:p>
          <a:p>
            <a:pPr lvl="1"/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Having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watched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video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small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groups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71550" lvl="1" indent="-514350">
              <a:buFont typeface="+mj-lt"/>
              <a:buAutoNum type="romanLcPeriod"/>
            </a:pP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policy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context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relates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own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sector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71550" lvl="1" indent="-514350">
              <a:buFont typeface="+mj-lt"/>
              <a:buAutoNum type="romanLcPeriod"/>
            </a:pP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could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be the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on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4352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Erthygl 12 Cyfranogiad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Article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12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Participation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9592" y="2492896"/>
            <a:ext cx="3591272" cy="3701008"/>
          </a:xfrm>
        </p:spPr>
        <p:txBody>
          <a:bodyPr>
            <a:normAutofit/>
          </a:bodyPr>
          <a:lstStyle/>
          <a:p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Perlau Doethineb 3: </a:t>
            </a:r>
          </a:p>
          <a:p>
            <a:pPr marL="0" indent="0">
              <a:buNone/>
            </a:pP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Erthygl 12 Cyfranogiad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36926" y="2492896"/>
            <a:ext cx="3707482" cy="3676650"/>
          </a:xfrm>
        </p:spPr>
        <p:txBody>
          <a:bodyPr>
            <a:normAutofit/>
          </a:bodyPr>
          <a:lstStyle/>
          <a:p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Pearls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Wisdom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3: </a:t>
            </a:r>
            <a:endParaRPr lang="cy-GB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Article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12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Participation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5237332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Imbalances of Power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Anghydbwysedd Grym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Gweithgarwch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4: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Gorymdaith Grym </a:t>
            </a:r>
          </a:p>
          <a:p>
            <a:pPr lvl="1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archwilio sut mae grwpiau gwahanol yn y gymdeithas yn profi anghydbwysedd grym o ran cynnal eu hawliau.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Activity 4: Power Walk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examine how different groups in society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experience imbalances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power in having their rights upheld.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43152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Egwyl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Break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5562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63688" y="2492896"/>
            <a:ext cx="5544616" cy="2550145"/>
          </a:xfrm>
        </p:spPr>
        <p:txBody>
          <a:bodyPr>
            <a:noAutofit/>
          </a:bodyPr>
          <a:lstStyle/>
          <a:p>
            <a:pPr lvl="0">
              <a:spcBef>
                <a:spcPts val="0"/>
              </a:spcBef>
            </a:pPr>
            <a:r>
              <a:rPr lang="cy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Gweithredu </a:t>
            </a:r>
            <a:r>
              <a:rPr lang="cy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Hawliau Plant a Phobl Ifanc </a:t>
            </a:r>
            <a:r>
              <a:rPr lang="cy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y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y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400" noProof="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Implementation</a:t>
            </a:r>
            <a:r>
              <a:rPr lang="cy-GB" sz="240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cy-GB" sz="2400" noProof="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Children’s</a:t>
            </a:r>
            <a:r>
              <a:rPr lang="cy-GB" sz="240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noProof="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sz="240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Young </a:t>
            </a:r>
            <a:r>
              <a:rPr lang="cy-GB" sz="2400" noProof="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People’s</a:t>
            </a:r>
            <a:r>
              <a:rPr lang="cy-GB" sz="240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noProof="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sz="240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y-GB" sz="240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40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y-GB" sz="240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y-GB" sz="2400" noProof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4941168"/>
            <a:ext cx="6400800" cy="1728191"/>
          </a:xfrm>
        </p:spPr>
        <p:txBody>
          <a:bodyPr>
            <a:normAutofit/>
          </a:bodyPr>
          <a:lstStyle/>
          <a:p>
            <a:r>
              <a:rPr lang="cy-GB" noProof="0" dirty="0" smtClean="0">
                <a:solidFill>
                  <a:schemeClr val="bg1"/>
                </a:solidFill>
              </a:rPr>
              <a:t> </a:t>
            </a:r>
            <a:endParaRPr lang="cy-GB" noProof="0" dirty="0" smtClean="0">
              <a:solidFill>
                <a:schemeClr val="bg1"/>
              </a:solidFill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2543047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836712"/>
            <a:ext cx="8435280" cy="1143000"/>
          </a:xfrm>
        </p:spPr>
        <p:txBody>
          <a:bodyPr>
            <a:noAutofit/>
          </a:bodyPr>
          <a:lstStyle/>
          <a:p>
            <a:pPr algn="l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Galluogi Hawliau Plant a Phobl 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Ifanc o 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fewn 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b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Enabling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  <a:r>
              <a:rPr lang="cy-GB" sz="24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sz="24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Young </a:t>
            </a:r>
            <a:r>
              <a:rPr lang="cy-GB" sz="24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People’s</a:t>
            </a:r>
            <a:r>
              <a:rPr lang="cy-GB" sz="24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sz="24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sz="24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  <a:r>
              <a:rPr lang="cy-GB" sz="24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Perlau Doethineb 4: gorolwg sector benodol o Erthyglau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Pearls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Wisdom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4: sector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specific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Articles</a:t>
            </a:r>
            <a:endParaRPr lang="cy-GB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919852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915337"/>
            <a:ext cx="8064896" cy="1145511"/>
          </a:xfrm>
        </p:spPr>
        <p:txBody>
          <a:bodyPr>
            <a:noAutofit/>
          </a:bodyPr>
          <a:lstStyle/>
          <a:p>
            <a:pPr algn="l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Galluogi Hawliau Plant a Phobl 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Ifanc o 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fewn 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b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Enabling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Young </a:t>
            </a:r>
            <a:r>
              <a:rPr lang="cy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People’s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5616" y="2564904"/>
            <a:ext cx="3456384" cy="3340968"/>
          </a:xfrm>
        </p:spPr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 ôl gwylio’r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Perl,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trafodwch mewn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grŵp: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berthnasedd yr erthyglau hyn i’ch sectorau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492896"/>
            <a:ext cx="3327400" cy="3412976"/>
          </a:xfrm>
        </p:spPr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Having watched the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Pearl,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discuss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group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the:</a:t>
            </a:r>
          </a:p>
          <a:p>
            <a:pPr lvl="1"/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relevance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these articles to your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sectors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5802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Buddion a Rhwystrau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Perlau Doethineb 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cy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Gweithgaredd 6:</a:t>
            </a:r>
          </a:p>
          <a:p>
            <a:pPr lvl="1"/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uddion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a rhwystrau galluogi plant a phobl ifanc i gael mynediad i’w hawliau yn eich 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sector</a:t>
            </a:r>
            <a:endParaRPr lang="cy-GB" sz="1800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Pearls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Wisdom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  <a:p>
            <a:r>
              <a:rPr lang="cy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  <a:r>
              <a:rPr 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6: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/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enabling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young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access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sector </a:t>
            </a:r>
            <a:endParaRPr lang="cy-GB" sz="1800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756581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hangingPunct="0"/>
            <a:r>
              <a:rPr lang="cy-GB" sz="3600" dirty="0">
                <a:solidFill>
                  <a:schemeClr val="bg1"/>
                </a:solidFill>
              </a:rPr>
              <a:t/>
            </a:r>
            <a:br>
              <a:rPr lang="cy-GB" sz="3600" dirty="0">
                <a:solidFill>
                  <a:schemeClr val="bg1"/>
                </a:solidFill>
              </a:rPr>
            </a:br>
            <a:r>
              <a:rPr lang="cy-GB" sz="3600" noProof="0" dirty="0" smtClean="0">
                <a:solidFill>
                  <a:schemeClr val="tx1"/>
                </a:solidFill>
              </a:rPr>
              <a:t/>
            </a:r>
            <a:br>
              <a:rPr lang="cy-GB" sz="3600" noProof="0" dirty="0" smtClean="0">
                <a:solidFill>
                  <a:schemeClr val="tx1"/>
                </a:solidFill>
              </a:rPr>
            </a:br>
            <a:endParaRPr lang="cy-GB" sz="4000" noProof="0" dirty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123728" y="2588732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Asesu Traweffaith a Chynllunio ar Gyfer Gweithredu</a:t>
            </a:r>
            <a:b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Assessing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Action </a:t>
            </a:r>
            <a:r>
              <a:rPr lang="cy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657752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Traweffaith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Mae CCUHP yn ymwneud â galluogi hawliau plant a phobl ifanc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pPr lvl="0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Perlau Doethineb 6</a:t>
            </a:r>
            <a:endParaRPr lang="cy-GB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UNCRC is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about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enabling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C&amp;YP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pPr lvl="0"/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Pearls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Wisdo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m 6</a:t>
            </a:r>
            <a:endParaRPr lang="cy-GB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42244155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915337"/>
            <a:ext cx="7148016" cy="1303867"/>
          </a:xfrm>
        </p:spPr>
        <p:txBody>
          <a:bodyPr>
            <a:normAutofit fontScale="90000"/>
          </a:bodyPr>
          <a:lstStyle/>
          <a:p>
            <a:pPr algn="l"/>
            <a:r>
              <a:rPr lang="cy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Dull Gweithredu Seiliedig ar Hawliau Plant</a:t>
            </a:r>
            <a:br>
              <a:rPr lang="cy-GB" sz="3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Children’s Rights Approach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9592" y="2564904"/>
            <a:ext cx="3960440" cy="2925069"/>
          </a:xfrm>
        </p:spPr>
        <p:txBody>
          <a:bodyPr>
            <a:normAutofit fontScale="62500" lnSpcReduction="20000"/>
          </a:bodyPr>
          <a:lstStyle/>
          <a:p>
            <a:pPr lvl="0" algn="just"/>
            <a:r>
              <a:rPr lang="en-GB" sz="22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cy-GB" sz="22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cy-GB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Dull Gweithredu seiliedig ar Hawliau Plant yn golygu bydd sefydliadau’n rhoi blaenoriaeth i hawliau plant yn eu gwaith gyda phlant a theuluoedd i wella bywydau plant.”</a:t>
            </a:r>
          </a:p>
          <a:p>
            <a:pPr algn="just"/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“A Children’s Rights Approach means that organisations will prioritise children’s rights in their work with children and families to improve children’s lives.”  </a:t>
            </a:r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Sally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Holland the Children’s Commissioner for Wales (2017)</a:t>
            </a:r>
          </a:p>
          <a:p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602551869"/>
              </p:ext>
            </p:extLst>
          </p:nvPr>
        </p:nvGraphicFramePr>
        <p:xfrm>
          <a:off x="5076056" y="2564904"/>
          <a:ext cx="3168352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67474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Addewid: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Pledge: Actions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Ystyriwch beth allwch chi ei wneud i alluogi Hawliau Pobl Ifanc yn eich ymarfer gwaith ieuenctid...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Consider what you may do to enable Young People’s Rights in your own youth work practice…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2253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Negeseuon allweddol!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Key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messages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Perlau Doethineb 7: negeseuon allweddol ac adnoddau</a:t>
            </a:r>
            <a:endParaRPr lang="cy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Pearls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wisdom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 7: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Key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messages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  <a:endParaRPr lang="cy-GB" sz="2000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9541010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y-GB" sz="36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Cysylltiadau: Adnoddau</a:t>
            </a:r>
            <a:br>
              <a:rPr lang="cy-GB" sz="3600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36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Links</a:t>
            </a:r>
            <a:r>
              <a:rPr lang="cy-GB" sz="36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: Resources </a:t>
            </a:r>
            <a:endParaRPr lang="cy-GB" sz="3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Fe fydd adnoddau ar gael o </a:t>
            </a:r>
          </a:p>
          <a:p>
            <a:pPr lvl="1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Wefan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PCYDDS</a:t>
            </a:r>
            <a:endParaRPr lang="cy-GB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www.ydds.ac.uk/cy/ccuhp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Resources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will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be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lvl="1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UWTSD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website</a:t>
            </a:r>
            <a:endParaRPr lang="cy-GB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://www.uwtsd.ac.uk/uncrc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4236263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Clo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Closure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584" y="2420888"/>
            <a:ext cx="3744416" cy="3484984"/>
          </a:xfrm>
        </p:spPr>
        <p:txBody>
          <a:bodyPr>
            <a:normAutofit/>
          </a:bodyPr>
          <a:lstStyle/>
          <a:p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Ydy’r hyfforddiant wedi bodloni’ch disgwyliadau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cy-GB" sz="2000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420888"/>
            <a:ext cx="3596208" cy="3484984"/>
          </a:xfrm>
        </p:spPr>
        <p:txBody>
          <a:bodyPr>
            <a:normAutofit/>
          </a:bodyPr>
          <a:lstStyle/>
          <a:p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Has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met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expectations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endParaRPr lang="cy-GB" noProof="0" dirty="0" smtClean="0"/>
          </a:p>
          <a:p>
            <a:pPr marL="0" indent="0">
              <a:buNone/>
            </a:pP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2436259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Sector Input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Hoffai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PCYDDS /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Cymru ac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Eliesha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Cymru Training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ddiolch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bobl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sefydliadau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yfrannu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ddatblygu’r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gwylio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UWTSD / Welsh Government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liesha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Cymru Training would like to thank all the people and organisations  who actively participated in the development of the resources you have watched today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78195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2211</TotalTime>
  <Words>992</Words>
  <Application>Microsoft Office PowerPoint</Application>
  <PresentationFormat>On-screen Show (4:3)</PresentationFormat>
  <Paragraphs>146</Paragraphs>
  <Slides>28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Garamond</vt:lpstr>
      <vt:lpstr>Times New Roman</vt:lpstr>
      <vt:lpstr>Organic</vt:lpstr>
      <vt:lpstr>  Confensiwn y Cenhedloedd Unedig ar Hawliau'r Plentyn (CCUHP)   United Nations Convention on the Rights of the Child (UNCRC)</vt:lpstr>
      <vt:lpstr>Dyletswydd Llywodraeth Cymru Welsh Government Duty</vt:lpstr>
      <vt:lpstr>CCUHP UNCRC </vt:lpstr>
      <vt:lpstr>Nod y Sesiwn Aim of Session </vt:lpstr>
      <vt:lpstr> Amcanion Objectives </vt:lpstr>
      <vt:lpstr>Disgwyliadau Expectations </vt:lpstr>
      <vt:lpstr> </vt:lpstr>
      <vt:lpstr>Adfyfyrio Reflection </vt:lpstr>
      <vt:lpstr>Cyflwyno CCUHP Introducing the UNCRC </vt:lpstr>
      <vt:lpstr>Cyflwyno CCUHP Introducing the UNCRC </vt:lpstr>
      <vt:lpstr>Safbwynt Cymru ar Hawliau Plant Wales’ Position Children’s Rights </vt:lpstr>
      <vt:lpstr>Cyflwyno CCUHP Introducing the UNCRC </vt:lpstr>
      <vt:lpstr>Safbwynt Cymru ar Hawliau Plant Wales Position Children’s Rights </vt:lpstr>
      <vt:lpstr>Erthygl 12 Cyfranogiad Article 12 Participation </vt:lpstr>
      <vt:lpstr>Imbalances of Power Anghydbwysedd Grym</vt:lpstr>
      <vt:lpstr>Egwyl Break </vt:lpstr>
      <vt:lpstr>Gweithredu Hawliau Plant a Phobl Ifanc   Implementation of Children’s and Young People’s Rights  </vt:lpstr>
      <vt:lpstr>Galluogi Hawliau Plant a Phobl Ifanc o fewn Arfer Enabling Children and Young People’s Rights in Practice </vt:lpstr>
      <vt:lpstr>Galluogi Hawliau Plant a Phobl Ifanc o fewn Arfer Enabling Children and Young People’s Rights in Practice </vt:lpstr>
      <vt:lpstr>Buddion a Rhwystrau Benefits and Barriers </vt:lpstr>
      <vt:lpstr>  </vt:lpstr>
      <vt:lpstr>Traweffaith Impact</vt:lpstr>
      <vt:lpstr>Dull Gweithredu Seiliedig ar Hawliau Plant A Children’s Rights Approach </vt:lpstr>
      <vt:lpstr>Addewid: Gweithredu Pledge: Actions </vt:lpstr>
      <vt:lpstr>Negeseuon allweddol! Key messages! </vt:lpstr>
      <vt:lpstr>Cysylltiadau: Adnoddau Links : Resources </vt:lpstr>
      <vt:lpstr>Clo Closure </vt:lpstr>
      <vt:lpstr>Sector Input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Angharad Lewis</cp:lastModifiedBy>
  <cp:revision>92</cp:revision>
  <cp:lastPrinted>2018-03-22T11:17:31Z</cp:lastPrinted>
  <dcterms:created xsi:type="dcterms:W3CDTF">2015-04-14T15:21:28Z</dcterms:created>
  <dcterms:modified xsi:type="dcterms:W3CDTF">2018-11-19T12:12:47Z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