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83" d="100"/>
          <a:sy n="83" d="100"/>
        </p:scale>
        <p:origin x="800" y="232"/>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0373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7.png"/><Relationship Id="rId7"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9.png"/><Relationship Id="rId4" Type="http://schemas.openxmlformats.org/officeDocument/2006/relationships/image" Target="../media/image28.png"/><Relationship Id="rId9" Type="http://schemas.openxmlformats.org/officeDocument/2006/relationships/image" Target="../media/image32.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C5F2D"/>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alphaModFix amt="38000"/>
          </a:blip>
          <a:stretch>
            <a:fillRect/>
          </a:stretch>
        </p:blipFill>
        <p:spPr>
          <a:xfrm>
            <a:off x="5669280" y="-365760"/>
            <a:ext cx="4114800" cy="4114800"/>
          </a:xfrm>
          <a:prstGeom prst="rect">
            <a:avLst/>
          </a:prstGeom>
        </p:spPr>
      </p:pic>
      <p:pic>
        <p:nvPicPr>
          <p:cNvPr id="3" name="Image 1" descr="preencoded.png"/>
          <p:cNvPicPr>
            <a:picLocks noChangeAspect="1"/>
          </p:cNvPicPr>
          <p:nvPr/>
        </p:nvPicPr>
        <p:blipFill>
          <a:blip r:embed="rId4"/>
          <a:stretch>
            <a:fillRect/>
          </a:stretch>
        </p:blipFill>
        <p:spPr>
          <a:xfrm>
            <a:off x="365760" y="457200"/>
            <a:ext cx="2194560" cy="2194560"/>
          </a:xfrm>
          <a:prstGeom prst="rect">
            <a:avLst/>
          </a:prstGeom>
        </p:spPr>
      </p:pic>
      <p:sp>
        <p:nvSpPr>
          <p:cNvPr id="4" name="Shape 0"/>
          <p:cNvSpPr/>
          <p:nvPr/>
        </p:nvSpPr>
        <p:spPr>
          <a:xfrm>
            <a:off x="2651760" y="502920"/>
            <a:ext cx="54864" cy="2103120"/>
          </a:xfrm>
          <a:prstGeom prst="rect">
            <a:avLst/>
          </a:prstGeom>
          <a:solidFill>
            <a:srgbClr val="C8A951"/>
          </a:solidFill>
          <a:ln w="12700">
            <a:solidFill>
              <a:srgbClr val="C8A951"/>
            </a:solidFill>
            <a:prstDash val="solid"/>
          </a:ln>
        </p:spPr>
        <p:txBody>
          <a:bodyPr/>
          <a:lstStyle/>
          <a:p>
            <a:endParaRPr lang="en-GB"/>
          </a:p>
        </p:txBody>
      </p:sp>
      <p:sp>
        <p:nvSpPr>
          <p:cNvPr id="5" name="Text 1"/>
          <p:cNvSpPr/>
          <p:nvPr/>
        </p:nvSpPr>
        <p:spPr>
          <a:xfrm>
            <a:off x="2834640" y="594360"/>
            <a:ext cx="5943600" cy="777240"/>
          </a:xfrm>
          <a:prstGeom prst="rect">
            <a:avLst/>
          </a:prstGeom>
          <a:noFill/>
          <a:ln/>
        </p:spPr>
        <p:txBody>
          <a:bodyPr wrap="square" lIns="0" tIns="0" rIns="0" bIns="0" rtlCol="0" anchor="ctr"/>
          <a:lstStyle/>
          <a:p>
            <a:pPr marL="0" indent="0">
              <a:buNone/>
            </a:pPr>
            <a:r>
              <a:rPr lang="en-US" sz="3600" b="1" kern="0" spc="200" dirty="0">
                <a:solidFill>
                  <a:srgbClr val="FFFFFF"/>
                </a:solidFill>
                <a:latin typeface="Trebuchet MS" pitchFamily="34" charset="0"/>
                <a:ea typeface="Trebuchet MS" pitchFamily="34" charset="-122"/>
                <a:cs typeface="Trebuchet MS" pitchFamily="34" charset="-120"/>
              </a:rPr>
              <a:t>URBAN GREEN CAFÉ</a:t>
            </a:r>
            <a:endParaRPr lang="en-US" sz="3600" dirty="0"/>
          </a:p>
        </p:txBody>
      </p:sp>
      <p:sp>
        <p:nvSpPr>
          <p:cNvPr id="6" name="Text 2"/>
          <p:cNvSpPr/>
          <p:nvPr/>
        </p:nvSpPr>
        <p:spPr>
          <a:xfrm>
            <a:off x="2834640" y="1417320"/>
            <a:ext cx="5486400" cy="457200"/>
          </a:xfrm>
          <a:prstGeom prst="rect">
            <a:avLst/>
          </a:prstGeom>
          <a:noFill/>
          <a:ln/>
        </p:spPr>
        <p:txBody>
          <a:bodyPr wrap="square" lIns="0" tIns="0" rIns="0" bIns="0" rtlCol="0" anchor="ctr"/>
          <a:lstStyle/>
          <a:p>
            <a:pPr marL="0" indent="0">
              <a:buNone/>
            </a:pPr>
            <a:r>
              <a:rPr lang="en-US" sz="2000" i="1" dirty="0">
                <a:solidFill>
                  <a:srgbClr val="A5D6A7"/>
                </a:solidFill>
                <a:latin typeface="Calibri" pitchFamily="34" charset="0"/>
                <a:ea typeface="Calibri" pitchFamily="34" charset="-122"/>
                <a:cs typeface="Calibri" pitchFamily="34" charset="-120"/>
              </a:rPr>
              <a:t>Online Presence Strategy</a:t>
            </a:r>
            <a:endParaRPr lang="en-US" sz="2000" dirty="0"/>
          </a:p>
        </p:txBody>
      </p:sp>
      <p:sp>
        <p:nvSpPr>
          <p:cNvPr id="7" name="Text 3"/>
          <p:cNvSpPr/>
          <p:nvPr/>
        </p:nvSpPr>
        <p:spPr>
          <a:xfrm>
            <a:off x="2834640" y="1938528"/>
            <a:ext cx="4572000" cy="347472"/>
          </a:xfrm>
          <a:prstGeom prst="rect">
            <a:avLst/>
          </a:prstGeom>
          <a:noFill/>
          <a:ln/>
        </p:spPr>
        <p:txBody>
          <a:bodyPr wrap="square" lIns="0" tIns="0" rIns="0" bIns="0" rtlCol="0" anchor="ctr"/>
          <a:lstStyle/>
          <a:p>
            <a:pPr marL="0" indent="0">
              <a:buNone/>
            </a:pPr>
            <a:r>
              <a:rPr lang="en-US" sz="1400" i="1" dirty="0">
                <a:solidFill>
                  <a:srgbClr val="C8A951"/>
                </a:solidFill>
                <a:latin typeface="Calibri" pitchFamily="34" charset="0"/>
                <a:ea typeface="Calibri" pitchFamily="34" charset="-122"/>
                <a:cs typeface="Calibri" pitchFamily="34" charset="-120"/>
              </a:rPr>
              <a:t>"Fresh Flavors, Local Vibes"</a:t>
            </a:r>
            <a:endParaRPr lang="en-US" sz="1400" dirty="0"/>
          </a:p>
        </p:txBody>
      </p:sp>
      <p:sp>
        <p:nvSpPr>
          <p:cNvPr id="8" name="Shape 4"/>
          <p:cNvSpPr/>
          <p:nvPr/>
        </p:nvSpPr>
        <p:spPr>
          <a:xfrm>
            <a:off x="0" y="4114800"/>
            <a:ext cx="9144000" cy="1028700"/>
          </a:xfrm>
          <a:prstGeom prst="rect">
            <a:avLst/>
          </a:prstGeom>
          <a:solidFill>
            <a:srgbClr val="1A3D1B"/>
          </a:solidFill>
          <a:ln w="12700">
            <a:solidFill>
              <a:srgbClr val="1A3D1B"/>
            </a:solidFill>
            <a:prstDash val="solid"/>
          </a:ln>
        </p:spPr>
        <p:txBody>
          <a:bodyPr/>
          <a:lstStyle/>
          <a:p>
            <a:endParaRPr lang="en-GB"/>
          </a:p>
        </p:txBody>
      </p:sp>
      <p:sp>
        <p:nvSpPr>
          <p:cNvPr id="9" name="Shape 5"/>
          <p:cNvSpPr/>
          <p:nvPr/>
        </p:nvSpPr>
        <p:spPr>
          <a:xfrm>
            <a:off x="0" y="4096512"/>
            <a:ext cx="3657600" cy="64008"/>
          </a:xfrm>
          <a:prstGeom prst="rect">
            <a:avLst/>
          </a:prstGeom>
          <a:solidFill>
            <a:srgbClr val="C8A951"/>
          </a:solidFill>
          <a:ln w="12700">
            <a:solidFill>
              <a:srgbClr val="C8A951"/>
            </a:solidFill>
            <a:prstDash val="solid"/>
          </a:ln>
        </p:spPr>
        <p:txBody>
          <a:bodyPr/>
          <a:lstStyle/>
          <a:p>
            <a:endParaRPr lang="en-GB"/>
          </a:p>
        </p:txBody>
      </p:sp>
      <p:sp>
        <p:nvSpPr>
          <p:cNvPr id="10" name="Text 6"/>
          <p:cNvSpPr/>
          <p:nvPr/>
        </p:nvSpPr>
        <p:spPr>
          <a:xfrm>
            <a:off x="411480" y="4206240"/>
            <a:ext cx="8321040" cy="822960"/>
          </a:xfrm>
          <a:prstGeom prst="rect">
            <a:avLst/>
          </a:prstGeom>
          <a:noFill/>
          <a:ln/>
        </p:spPr>
        <p:txBody>
          <a:bodyPr wrap="square" lIns="0" tIns="0" rIns="0" bIns="0" rtlCol="0" anchor="ctr"/>
          <a:lstStyle/>
          <a:p>
            <a:pPr marL="0" indent="0">
              <a:buNone/>
            </a:pPr>
            <a:r>
              <a:rPr lang="en-US" sz="1200" dirty="0">
                <a:solidFill>
                  <a:srgbClr val="B0BEC5"/>
                </a:solidFill>
                <a:latin typeface="Calibri" pitchFamily="34" charset="0"/>
                <a:ea typeface="Calibri" pitchFamily="34" charset="-122"/>
                <a:cs typeface="Calibri" pitchFamily="34" charset="-120"/>
              </a:rPr>
              <a:t>Prepared by: Junior IT &amp; Web Design Team  |  May 2026</a:t>
            </a:r>
            <a:endParaRPr lang="en-US" sz="1200" dirty="0"/>
          </a:p>
          <a:p>
            <a:pPr marL="0" indent="0">
              <a:buNone/>
            </a:pPr>
            <a:r>
              <a:rPr lang="en-US" sz="1200" dirty="0">
                <a:solidFill>
                  <a:srgbClr val="B0BEC5"/>
                </a:solidFill>
                <a:latin typeface="Calibri" pitchFamily="34" charset="0"/>
                <a:ea typeface="Calibri" pitchFamily="34" charset="-122"/>
                <a:cs typeface="Calibri" pitchFamily="34" charset="-120"/>
              </a:rPr>
              <a:t>Brand Identity · Marketing · Cloud Computing · Security</a:t>
            </a:r>
            <a:endParaRPr lang="en-US" sz="1200" dirty="0"/>
          </a:p>
        </p:txBody>
      </p:sp>
      <p:pic>
        <p:nvPicPr>
          <p:cNvPr id="22" name="Video 21">
            <a:hlinkClick r:id="" action="ppaction://media"/>
            <a:extLst>
              <a:ext uri="{FF2B5EF4-FFF2-40B4-BE49-F238E27FC236}">
                <a16:creationId xmlns:a16="http://schemas.microsoft.com/office/drawing/2014/main" id="{9BF9E91D-89EC-A689-7655-884DBC623B1F}"/>
              </a:ext>
            </a:extLst>
          </p:cNvPr>
          <p:cNvPicPr>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5"/>
              </a:ext>
            </a:extLst>
          </a:blip>
          <a:srcRect l="21875" r="21875"/>
          <a:stretch>
            <a:fillRect/>
          </a:stretch>
        </p:blipFill>
        <p:spPr>
          <a:xfrm>
            <a:off x="7539228" y="3538728"/>
            <a:ext cx="1543050" cy="1543050"/>
          </a:xfrm>
          <a:prstGeom prst="ellipse">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2743200" cy="5143500"/>
          </a:xfrm>
          <a:prstGeom prst="rect">
            <a:avLst/>
          </a:prstGeom>
          <a:solidFill>
            <a:srgbClr val="2C5F2D"/>
          </a:solidFill>
          <a:ln w="12700">
            <a:solidFill>
              <a:srgbClr val="2C5F2D"/>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74320" y="182880"/>
            <a:ext cx="2194560" cy="2194560"/>
          </a:xfrm>
          <a:prstGeom prst="rect">
            <a:avLst/>
          </a:prstGeom>
        </p:spPr>
      </p:pic>
      <p:sp>
        <p:nvSpPr>
          <p:cNvPr id="4" name="Text 1"/>
          <p:cNvSpPr/>
          <p:nvPr/>
        </p:nvSpPr>
        <p:spPr>
          <a:xfrm>
            <a:off x="91440" y="2468880"/>
            <a:ext cx="2560320" cy="457200"/>
          </a:xfrm>
          <a:prstGeom prst="rect">
            <a:avLst/>
          </a:prstGeom>
          <a:noFill/>
          <a:ln/>
        </p:spPr>
        <p:txBody>
          <a:bodyPr wrap="square" lIns="0" tIns="0" rIns="0" bIns="0" rtlCol="0" anchor="ctr"/>
          <a:lstStyle/>
          <a:p>
            <a:pPr marL="0" indent="0" algn="ctr">
              <a:buNone/>
            </a:pPr>
            <a:r>
              <a:rPr lang="en-US" sz="2200" b="1" dirty="0">
                <a:solidFill>
                  <a:srgbClr val="FFFFFF"/>
                </a:solidFill>
                <a:latin typeface="Trebuchet MS" pitchFamily="34" charset="0"/>
                <a:ea typeface="Trebuchet MS" pitchFamily="34" charset="-122"/>
                <a:cs typeface="Trebuchet MS" pitchFamily="34" charset="-120"/>
              </a:rPr>
              <a:t>AGENDA</a:t>
            </a:r>
            <a:endParaRPr lang="en-US" sz="2200" dirty="0"/>
          </a:p>
        </p:txBody>
      </p:sp>
      <p:sp>
        <p:nvSpPr>
          <p:cNvPr id="5" name="Text 2"/>
          <p:cNvSpPr/>
          <p:nvPr/>
        </p:nvSpPr>
        <p:spPr>
          <a:xfrm>
            <a:off x="164592" y="2971800"/>
            <a:ext cx="365760" cy="256032"/>
          </a:xfrm>
          <a:prstGeom prst="rect">
            <a:avLst/>
          </a:prstGeom>
          <a:noFill/>
          <a:ln/>
        </p:spPr>
        <p:txBody>
          <a:bodyPr wrap="square" lIns="0" tIns="0" rIns="0" bIns="0" rtlCol="0" anchor="ctr"/>
          <a:lstStyle/>
          <a:p>
            <a:pPr marL="0" indent="0">
              <a:buNone/>
            </a:pPr>
            <a:r>
              <a:rPr lang="en-US" sz="1100" b="1" dirty="0">
                <a:solidFill>
                  <a:srgbClr val="C8A951"/>
                </a:solidFill>
                <a:latin typeface="Trebuchet MS" pitchFamily="34" charset="0"/>
                <a:ea typeface="Trebuchet MS" pitchFamily="34" charset="-122"/>
                <a:cs typeface="Trebuchet MS" pitchFamily="34" charset="-120"/>
              </a:rPr>
              <a:t>01</a:t>
            </a:r>
            <a:endParaRPr lang="en-US" sz="1100" dirty="0"/>
          </a:p>
        </p:txBody>
      </p:sp>
      <p:sp>
        <p:nvSpPr>
          <p:cNvPr id="6" name="Text 3"/>
          <p:cNvSpPr/>
          <p:nvPr/>
        </p:nvSpPr>
        <p:spPr>
          <a:xfrm>
            <a:off x="548640" y="2971800"/>
            <a:ext cx="2103120" cy="256032"/>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Business Overview</a:t>
            </a:r>
            <a:endParaRPr lang="en-US" sz="1100" dirty="0"/>
          </a:p>
        </p:txBody>
      </p:sp>
      <p:sp>
        <p:nvSpPr>
          <p:cNvPr id="7" name="Text 4"/>
          <p:cNvSpPr/>
          <p:nvPr/>
        </p:nvSpPr>
        <p:spPr>
          <a:xfrm>
            <a:off x="164592" y="3264408"/>
            <a:ext cx="365760" cy="256032"/>
          </a:xfrm>
          <a:prstGeom prst="rect">
            <a:avLst/>
          </a:prstGeom>
          <a:noFill/>
          <a:ln/>
        </p:spPr>
        <p:txBody>
          <a:bodyPr wrap="square" lIns="0" tIns="0" rIns="0" bIns="0" rtlCol="0" anchor="ctr"/>
          <a:lstStyle/>
          <a:p>
            <a:pPr marL="0" indent="0">
              <a:buNone/>
            </a:pPr>
            <a:r>
              <a:rPr lang="en-US" sz="1100" b="1" dirty="0">
                <a:solidFill>
                  <a:srgbClr val="C8A951"/>
                </a:solidFill>
                <a:latin typeface="Trebuchet MS" pitchFamily="34" charset="0"/>
                <a:ea typeface="Trebuchet MS" pitchFamily="34" charset="-122"/>
                <a:cs typeface="Trebuchet MS" pitchFamily="34" charset="-120"/>
              </a:rPr>
              <a:t>02</a:t>
            </a:r>
            <a:endParaRPr lang="en-US" sz="1100" dirty="0"/>
          </a:p>
        </p:txBody>
      </p:sp>
      <p:sp>
        <p:nvSpPr>
          <p:cNvPr id="8" name="Text 5"/>
          <p:cNvSpPr/>
          <p:nvPr/>
        </p:nvSpPr>
        <p:spPr>
          <a:xfrm>
            <a:off x="548640" y="3264408"/>
            <a:ext cx="2103120" cy="256032"/>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Brand Identity — Logo &amp; Story</a:t>
            </a:r>
            <a:endParaRPr lang="en-US" sz="1100" dirty="0"/>
          </a:p>
        </p:txBody>
      </p:sp>
      <p:sp>
        <p:nvSpPr>
          <p:cNvPr id="9" name="Text 6"/>
          <p:cNvSpPr/>
          <p:nvPr/>
        </p:nvSpPr>
        <p:spPr>
          <a:xfrm>
            <a:off x="164592" y="3557016"/>
            <a:ext cx="365760" cy="256032"/>
          </a:xfrm>
          <a:prstGeom prst="rect">
            <a:avLst/>
          </a:prstGeom>
          <a:noFill/>
          <a:ln/>
        </p:spPr>
        <p:txBody>
          <a:bodyPr wrap="square" lIns="0" tIns="0" rIns="0" bIns="0" rtlCol="0" anchor="ctr"/>
          <a:lstStyle/>
          <a:p>
            <a:pPr marL="0" indent="0">
              <a:buNone/>
            </a:pPr>
            <a:r>
              <a:rPr lang="en-US" sz="1100" b="1" dirty="0">
                <a:solidFill>
                  <a:srgbClr val="C8A951"/>
                </a:solidFill>
                <a:latin typeface="Trebuchet MS" pitchFamily="34" charset="0"/>
                <a:ea typeface="Trebuchet MS" pitchFamily="34" charset="-122"/>
                <a:cs typeface="Trebuchet MS" pitchFamily="34" charset="-120"/>
              </a:rPr>
              <a:t>03</a:t>
            </a:r>
            <a:endParaRPr lang="en-US" sz="1100" dirty="0"/>
          </a:p>
        </p:txBody>
      </p:sp>
      <p:sp>
        <p:nvSpPr>
          <p:cNvPr id="10" name="Text 7"/>
          <p:cNvSpPr/>
          <p:nvPr/>
        </p:nvSpPr>
        <p:spPr>
          <a:xfrm>
            <a:off x="548640" y="3557016"/>
            <a:ext cx="2103120" cy="256032"/>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Marketing: Social Media</a:t>
            </a:r>
            <a:endParaRPr lang="en-US" sz="1100" dirty="0"/>
          </a:p>
        </p:txBody>
      </p:sp>
      <p:sp>
        <p:nvSpPr>
          <p:cNvPr id="11" name="Text 8"/>
          <p:cNvSpPr/>
          <p:nvPr/>
        </p:nvSpPr>
        <p:spPr>
          <a:xfrm>
            <a:off x="164592" y="3849624"/>
            <a:ext cx="365760" cy="256032"/>
          </a:xfrm>
          <a:prstGeom prst="rect">
            <a:avLst/>
          </a:prstGeom>
          <a:noFill/>
          <a:ln/>
        </p:spPr>
        <p:txBody>
          <a:bodyPr wrap="square" lIns="0" tIns="0" rIns="0" bIns="0" rtlCol="0" anchor="ctr"/>
          <a:lstStyle/>
          <a:p>
            <a:pPr marL="0" indent="0">
              <a:buNone/>
            </a:pPr>
            <a:r>
              <a:rPr lang="en-US" sz="1100" b="1" dirty="0">
                <a:solidFill>
                  <a:srgbClr val="C8A951"/>
                </a:solidFill>
                <a:latin typeface="Trebuchet MS" pitchFamily="34" charset="0"/>
                <a:ea typeface="Trebuchet MS" pitchFamily="34" charset="-122"/>
                <a:cs typeface="Trebuchet MS" pitchFamily="34" charset="-120"/>
              </a:rPr>
              <a:t>04</a:t>
            </a:r>
            <a:endParaRPr lang="en-US" sz="1100" dirty="0"/>
          </a:p>
        </p:txBody>
      </p:sp>
      <p:sp>
        <p:nvSpPr>
          <p:cNvPr id="12" name="Text 9"/>
          <p:cNvSpPr/>
          <p:nvPr/>
        </p:nvSpPr>
        <p:spPr>
          <a:xfrm>
            <a:off x="548640" y="3849624"/>
            <a:ext cx="2103120" cy="256032"/>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Marketing: Content &amp; SEO</a:t>
            </a:r>
            <a:endParaRPr lang="en-US" sz="1100" dirty="0"/>
          </a:p>
        </p:txBody>
      </p:sp>
      <p:sp>
        <p:nvSpPr>
          <p:cNvPr id="13" name="Text 10"/>
          <p:cNvSpPr/>
          <p:nvPr/>
        </p:nvSpPr>
        <p:spPr>
          <a:xfrm>
            <a:off x="164592" y="4142232"/>
            <a:ext cx="365760" cy="256032"/>
          </a:xfrm>
          <a:prstGeom prst="rect">
            <a:avLst/>
          </a:prstGeom>
          <a:noFill/>
          <a:ln/>
        </p:spPr>
        <p:txBody>
          <a:bodyPr wrap="square" lIns="0" tIns="0" rIns="0" bIns="0" rtlCol="0" anchor="ctr"/>
          <a:lstStyle/>
          <a:p>
            <a:pPr marL="0" indent="0">
              <a:buNone/>
            </a:pPr>
            <a:r>
              <a:rPr lang="en-US" sz="1100" b="1" dirty="0">
                <a:solidFill>
                  <a:srgbClr val="C8A951"/>
                </a:solidFill>
                <a:latin typeface="Trebuchet MS" pitchFamily="34" charset="0"/>
                <a:ea typeface="Trebuchet MS" pitchFamily="34" charset="-122"/>
                <a:cs typeface="Trebuchet MS" pitchFamily="34" charset="-120"/>
              </a:rPr>
              <a:t>05</a:t>
            </a:r>
            <a:endParaRPr lang="en-US" sz="1100" dirty="0"/>
          </a:p>
        </p:txBody>
      </p:sp>
      <p:sp>
        <p:nvSpPr>
          <p:cNvPr id="14" name="Text 11"/>
          <p:cNvSpPr/>
          <p:nvPr/>
        </p:nvSpPr>
        <p:spPr>
          <a:xfrm>
            <a:off x="548640" y="4142232"/>
            <a:ext cx="2103120" cy="256032"/>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Cloud Computing</a:t>
            </a:r>
            <a:endParaRPr lang="en-US" sz="1100" dirty="0"/>
          </a:p>
        </p:txBody>
      </p:sp>
      <p:sp>
        <p:nvSpPr>
          <p:cNvPr id="15" name="Text 12"/>
          <p:cNvSpPr/>
          <p:nvPr/>
        </p:nvSpPr>
        <p:spPr>
          <a:xfrm>
            <a:off x="164592" y="4434840"/>
            <a:ext cx="365760" cy="256032"/>
          </a:xfrm>
          <a:prstGeom prst="rect">
            <a:avLst/>
          </a:prstGeom>
          <a:noFill/>
          <a:ln/>
        </p:spPr>
        <p:txBody>
          <a:bodyPr wrap="square" lIns="0" tIns="0" rIns="0" bIns="0" rtlCol="0" anchor="ctr"/>
          <a:lstStyle/>
          <a:p>
            <a:pPr marL="0" indent="0">
              <a:buNone/>
            </a:pPr>
            <a:r>
              <a:rPr lang="en-US" sz="1100" b="1" dirty="0">
                <a:solidFill>
                  <a:srgbClr val="C8A951"/>
                </a:solidFill>
                <a:latin typeface="Trebuchet MS" pitchFamily="34" charset="0"/>
                <a:ea typeface="Trebuchet MS" pitchFamily="34" charset="-122"/>
                <a:cs typeface="Trebuchet MS" pitchFamily="34" charset="-120"/>
              </a:rPr>
              <a:t>06</a:t>
            </a:r>
            <a:endParaRPr lang="en-US" sz="1100" dirty="0"/>
          </a:p>
        </p:txBody>
      </p:sp>
      <p:sp>
        <p:nvSpPr>
          <p:cNvPr id="16" name="Text 13"/>
          <p:cNvSpPr/>
          <p:nvPr/>
        </p:nvSpPr>
        <p:spPr>
          <a:xfrm>
            <a:off x="548640" y="4434840"/>
            <a:ext cx="2103120" cy="256032"/>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Security Measures</a:t>
            </a:r>
            <a:endParaRPr lang="en-US" sz="1100" dirty="0"/>
          </a:p>
        </p:txBody>
      </p:sp>
      <p:sp>
        <p:nvSpPr>
          <p:cNvPr id="17" name="Text 14"/>
          <p:cNvSpPr/>
          <p:nvPr/>
        </p:nvSpPr>
        <p:spPr>
          <a:xfrm>
            <a:off x="164592" y="4727448"/>
            <a:ext cx="365760" cy="256032"/>
          </a:xfrm>
          <a:prstGeom prst="rect">
            <a:avLst/>
          </a:prstGeom>
          <a:noFill/>
          <a:ln/>
        </p:spPr>
        <p:txBody>
          <a:bodyPr wrap="square" lIns="0" tIns="0" rIns="0" bIns="0" rtlCol="0" anchor="ctr"/>
          <a:lstStyle/>
          <a:p>
            <a:pPr marL="0" indent="0">
              <a:buNone/>
            </a:pPr>
            <a:r>
              <a:rPr lang="en-US" sz="1100" b="1" dirty="0">
                <a:solidFill>
                  <a:srgbClr val="C8A951"/>
                </a:solidFill>
                <a:latin typeface="Trebuchet MS" pitchFamily="34" charset="0"/>
                <a:ea typeface="Trebuchet MS" pitchFamily="34" charset="-122"/>
                <a:cs typeface="Trebuchet MS" pitchFamily="34" charset="-120"/>
              </a:rPr>
              <a:t>07</a:t>
            </a:r>
            <a:endParaRPr lang="en-US" sz="1100" dirty="0"/>
          </a:p>
        </p:txBody>
      </p:sp>
      <p:sp>
        <p:nvSpPr>
          <p:cNvPr id="18" name="Text 15"/>
          <p:cNvSpPr/>
          <p:nvPr/>
        </p:nvSpPr>
        <p:spPr>
          <a:xfrm>
            <a:off x="548640" y="4727448"/>
            <a:ext cx="2103120" cy="256032"/>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Timeline &amp; Next Steps</a:t>
            </a:r>
            <a:endParaRPr lang="en-US" sz="1100" dirty="0"/>
          </a:p>
        </p:txBody>
      </p:sp>
      <p:sp>
        <p:nvSpPr>
          <p:cNvPr id="19" name="Text 16"/>
          <p:cNvSpPr/>
          <p:nvPr/>
        </p:nvSpPr>
        <p:spPr>
          <a:xfrm>
            <a:off x="3017520" y="274320"/>
            <a:ext cx="5852160" cy="502920"/>
          </a:xfrm>
          <a:prstGeom prst="rect">
            <a:avLst/>
          </a:prstGeom>
          <a:noFill/>
          <a:ln/>
        </p:spPr>
        <p:txBody>
          <a:bodyPr wrap="square" lIns="0" tIns="0" rIns="0" bIns="0" rtlCol="0" anchor="ctr"/>
          <a:lstStyle/>
          <a:p>
            <a:pPr marL="0" indent="0">
              <a:buNone/>
            </a:pPr>
            <a:r>
              <a:rPr lang="en-US" sz="2600" b="1" dirty="0">
                <a:solidFill>
                  <a:srgbClr val="2C5F2D"/>
                </a:solidFill>
                <a:latin typeface="Trebuchet MS" pitchFamily="34" charset="0"/>
                <a:ea typeface="Trebuchet MS" pitchFamily="34" charset="-122"/>
                <a:cs typeface="Trebuchet MS" pitchFamily="34" charset="-120"/>
              </a:rPr>
              <a:t>Presentation Overview</a:t>
            </a:r>
            <a:endParaRPr lang="en-US" sz="2600" dirty="0"/>
          </a:p>
        </p:txBody>
      </p:sp>
      <p:sp>
        <p:nvSpPr>
          <p:cNvPr id="20" name="Shape 17"/>
          <p:cNvSpPr/>
          <p:nvPr/>
        </p:nvSpPr>
        <p:spPr>
          <a:xfrm>
            <a:off x="3017520" y="804672"/>
            <a:ext cx="5852160" cy="54864"/>
          </a:xfrm>
          <a:prstGeom prst="rect">
            <a:avLst/>
          </a:prstGeom>
          <a:solidFill>
            <a:srgbClr val="6A9B3D"/>
          </a:solidFill>
          <a:ln w="12700">
            <a:solidFill>
              <a:srgbClr val="6A9B3D"/>
            </a:solidFill>
            <a:prstDash val="solid"/>
          </a:ln>
        </p:spPr>
        <p:txBody>
          <a:bodyPr/>
          <a:lstStyle/>
          <a:p>
            <a:endParaRPr lang="en-GB"/>
          </a:p>
        </p:txBody>
      </p:sp>
      <p:sp>
        <p:nvSpPr>
          <p:cNvPr id="21" name="Text 18"/>
          <p:cNvSpPr/>
          <p:nvPr/>
        </p:nvSpPr>
        <p:spPr>
          <a:xfrm>
            <a:off x="3017520" y="960120"/>
            <a:ext cx="5852160" cy="1463040"/>
          </a:xfrm>
          <a:prstGeom prst="rect">
            <a:avLst/>
          </a:prstGeom>
          <a:noFill/>
          <a:ln/>
        </p:spPr>
        <p:txBody>
          <a:bodyPr wrap="square" rtlCol="0" anchor="ctr"/>
          <a:lstStyle/>
          <a:p>
            <a:pPr marL="0" indent="0">
              <a:buNone/>
            </a:pPr>
            <a:r>
              <a:rPr lang="en-US" sz="1300" dirty="0">
                <a:solidFill>
                  <a:srgbClr val="374151"/>
                </a:solidFill>
                <a:latin typeface="Calibri" pitchFamily="34" charset="0"/>
                <a:ea typeface="Calibri" pitchFamily="34" charset="-122"/>
                <a:cs typeface="Calibri" pitchFamily="34" charset="-120"/>
              </a:rPr>
              <a:t>This strategy deck presents a comprehensive, end-to-end plan for establishing Urban Green Café's digital presence. It covers brand identity design, targeted marketing across social and search, cloud infrastructure, and robust cybersecurity — all tailored to the café's eco-conscious audience of young professionals aged 20–45.</a:t>
            </a:r>
            <a:endParaRPr lang="en-US" sz="1300" dirty="0"/>
          </a:p>
        </p:txBody>
      </p:sp>
      <p:sp>
        <p:nvSpPr>
          <p:cNvPr id="22" name="Shape 19"/>
          <p:cNvSpPr/>
          <p:nvPr/>
        </p:nvSpPr>
        <p:spPr>
          <a:xfrm>
            <a:off x="3017520" y="2606040"/>
            <a:ext cx="1417320" cy="1097280"/>
          </a:xfrm>
          <a:prstGeom prst="rect">
            <a:avLst/>
          </a:prstGeom>
          <a:solidFill>
            <a:srgbClr val="2C5F2D"/>
          </a:solidFill>
          <a:ln w="12700">
            <a:solidFill>
              <a:srgbClr val="2C5F2D"/>
            </a:solidFill>
            <a:prstDash val="solid"/>
          </a:ln>
        </p:spPr>
        <p:txBody>
          <a:bodyPr/>
          <a:lstStyle/>
          <a:p>
            <a:endParaRPr lang="en-GB"/>
          </a:p>
        </p:txBody>
      </p:sp>
      <p:sp>
        <p:nvSpPr>
          <p:cNvPr id="23" name="Text 20"/>
          <p:cNvSpPr/>
          <p:nvPr/>
        </p:nvSpPr>
        <p:spPr>
          <a:xfrm>
            <a:off x="3017520" y="2679192"/>
            <a:ext cx="141732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Brand Identity</a:t>
            </a:r>
            <a:endParaRPr lang="en-US" sz="1300" dirty="0"/>
          </a:p>
        </p:txBody>
      </p:sp>
      <p:sp>
        <p:nvSpPr>
          <p:cNvPr id="24" name="Text 21"/>
          <p:cNvSpPr/>
          <p:nvPr/>
        </p:nvSpPr>
        <p:spPr>
          <a:xfrm>
            <a:off x="3017520" y="3063240"/>
            <a:ext cx="1417320" cy="411480"/>
          </a:xfrm>
          <a:prstGeom prst="rect">
            <a:avLst/>
          </a:prstGeom>
          <a:noFill/>
          <a:ln/>
        </p:spPr>
        <p:txBody>
          <a:bodyPr wrap="square" lIns="0" tIns="0" rIns="0" bIns="0" rtlCol="0" anchor="ctr"/>
          <a:lstStyle/>
          <a:p>
            <a:pPr marL="0" indent="0" algn="ctr">
              <a:buNone/>
            </a:pPr>
            <a:r>
              <a:rPr lang="en-US" sz="1050" dirty="0">
                <a:solidFill>
                  <a:srgbClr val="D1FAE5"/>
                </a:solidFill>
                <a:latin typeface="Calibri" pitchFamily="34" charset="0"/>
                <a:ea typeface="Calibri" pitchFamily="34" charset="-122"/>
                <a:cs typeface="Calibri" pitchFamily="34" charset="-120"/>
              </a:rPr>
              <a:t>Logo · Brand Story</a:t>
            </a:r>
            <a:endParaRPr lang="en-US" sz="1050" dirty="0"/>
          </a:p>
        </p:txBody>
      </p:sp>
      <p:sp>
        <p:nvSpPr>
          <p:cNvPr id="25" name="Shape 22"/>
          <p:cNvSpPr/>
          <p:nvPr/>
        </p:nvSpPr>
        <p:spPr>
          <a:xfrm>
            <a:off x="4526280" y="2606040"/>
            <a:ext cx="1417320" cy="1097280"/>
          </a:xfrm>
          <a:prstGeom prst="rect">
            <a:avLst/>
          </a:prstGeom>
          <a:solidFill>
            <a:srgbClr val="6A9B3D"/>
          </a:solidFill>
          <a:ln w="12700">
            <a:solidFill>
              <a:srgbClr val="6A9B3D"/>
            </a:solidFill>
            <a:prstDash val="solid"/>
          </a:ln>
        </p:spPr>
        <p:txBody>
          <a:bodyPr/>
          <a:lstStyle/>
          <a:p>
            <a:endParaRPr lang="en-GB"/>
          </a:p>
        </p:txBody>
      </p:sp>
      <p:sp>
        <p:nvSpPr>
          <p:cNvPr id="26" name="Text 23"/>
          <p:cNvSpPr/>
          <p:nvPr/>
        </p:nvSpPr>
        <p:spPr>
          <a:xfrm>
            <a:off x="4526280" y="2679192"/>
            <a:ext cx="141732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Marketing</a:t>
            </a:r>
            <a:endParaRPr lang="en-US" sz="1300" dirty="0"/>
          </a:p>
        </p:txBody>
      </p:sp>
      <p:sp>
        <p:nvSpPr>
          <p:cNvPr id="27" name="Text 24"/>
          <p:cNvSpPr/>
          <p:nvPr/>
        </p:nvSpPr>
        <p:spPr>
          <a:xfrm>
            <a:off x="4526280" y="3063240"/>
            <a:ext cx="1417320" cy="411480"/>
          </a:xfrm>
          <a:prstGeom prst="rect">
            <a:avLst/>
          </a:prstGeom>
          <a:noFill/>
          <a:ln/>
        </p:spPr>
        <p:txBody>
          <a:bodyPr wrap="square" lIns="0" tIns="0" rIns="0" bIns="0" rtlCol="0" anchor="ctr"/>
          <a:lstStyle/>
          <a:p>
            <a:pPr marL="0" indent="0" algn="ctr">
              <a:buNone/>
            </a:pPr>
            <a:r>
              <a:rPr lang="en-US" sz="1050" dirty="0">
                <a:solidFill>
                  <a:srgbClr val="D1FAE5"/>
                </a:solidFill>
                <a:latin typeface="Calibri" pitchFamily="34" charset="0"/>
                <a:ea typeface="Calibri" pitchFamily="34" charset="-122"/>
                <a:cs typeface="Calibri" pitchFamily="34" charset="-120"/>
              </a:rPr>
              <a:t>Social · Content · SEO</a:t>
            </a:r>
            <a:endParaRPr lang="en-US" sz="1050" dirty="0"/>
          </a:p>
        </p:txBody>
      </p:sp>
      <p:sp>
        <p:nvSpPr>
          <p:cNvPr id="28" name="Shape 25"/>
          <p:cNvSpPr/>
          <p:nvPr/>
        </p:nvSpPr>
        <p:spPr>
          <a:xfrm>
            <a:off x="6035040" y="2606040"/>
            <a:ext cx="1417320" cy="1097280"/>
          </a:xfrm>
          <a:prstGeom prst="rect">
            <a:avLst/>
          </a:prstGeom>
          <a:solidFill>
            <a:srgbClr val="2A9D8F"/>
          </a:solidFill>
          <a:ln w="12700">
            <a:solidFill>
              <a:srgbClr val="2A9D8F"/>
            </a:solidFill>
            <a:prstDash val="solid"/>
          </a:ln>
        </p:spPr>
        <p:txBody>
          <a:bodyPr/>
          <a:lstStyle/>
          <a:p>
            <a:endParaRPr lang="en-GB"/>
          </a:p>
        </p:txBody>
      </p:sp>
      <p:sp>
        <p:nvSpPr>
          <p:cNvPr id="29" name="Text 26"/>
          <p:cNvSpPr/>
          <p:nvPr/>
        </p:nvSpPr>
        <p:spPr>
          <a:xfrm>
            <a:off x="6035040" y="2679192"/>
            <a:ext cx="141732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Cloud</a:t>
            </a:r>
            <a:endParaRPr lang="en-US" sz="1300" dirty="0"/>
          </a:p>
        </p:txBody>
      </p:sp>
      <p:sp>
        <p:nvSpPr>
          <p:cNvPr id="30" name="Text 27"/>
          <p:cNvSpPr/>
          <p:nvPr/>
        </p:nvSpPr>
        <p:spPr>
          <a:xfrm>
            <a:off x="6035040" y="3063240"/>
            <a:ext cx="1417320" cy="411480"/>
          </a:xfrm>
          <a:prstGeom prst="rect">
            <a:avLst/>
          </a:prstGeom>
          <a:noFill/>
          <a:ln/>
        </p:spPr>
        <p:txBody>
          <a:bodyPr wrap="square" lIns="0" tIns="0" rIns="0" bIns="0" rtlCol="0" anchor="ctr"/>
          <a:lstStyle/>
          <a:p>
            <a:pPr marL="0" indent="0" algn="ctr">
              <a:buNone/>
            </a:pPr>
            <a:r>
              <a:rPr lang="en-US" sz="1050" dirty="0">
                <a:solidFill>
                  <a:srgbClr val="D1FAE5"/>
                </a:solidFill>
                <a:latin typeface="Calibri" pitchFamily="34" charset="0"/>
                <a:ea typeface="Calibri" pitchFamily="34" charset="-122"/>
                <a:cs typeface="Calibri" pitchFamily="34" charset="-120"/>
              </a:rPr>
              <a:t>Scalability · Reliability</a:t>
            </a:r>
            <a:endParaRPr lang="en-US" sz="1050" dirty="0"/>
          </a:p>
        </p:txBody>
      </p:sp>
      <p:sp>
        <p:nvSpPr>
          <p:cNvPr id="31" name="Shape 28"/>
          <p:cNvSpPr/>
          <p:nvPr/>
        </p:nvSpPr>
        <p:spPr>
          <a:xfrm>
            <a:off x="7543800" y="2606040"/>
            <a:ext cx="1417320" cy="1097280"/>
          </a:xfrm>
          <a:prstGeom prst="rect">
            <a:avLst/>
          </a:prstGeom>
          <a:solidFill>
            <a:srgbClr val="264653"/>
          </a:solidFill>
          <a:ln w="12700">
            <a:solidFill>
              <a:srgbClr val="264653"/>
            </a:solidFill>
            <a:prstDash val="solid"/>
          </a:ln>
        </p:spPr>
        <p:txBody>
          <a:bodyPr/>
          <a:lstStyle/>
          <a:p>
            <a:endParaRPr lang="en-GB"/>
          </a:p>
        </p:txBody>
      </p:sp>
      <p:sp>
        <p:nvSpPr>
          <p:cNvPr id="32" name="Text 29"/>
          <p:cNvSpPr/>
          <p:nvPr/>
        </p:nvSpPr>
        <p:spPr>
          <a:xfrm>
            <a:off x="7543800" y="2679192"/>
            <a:ext cx="141732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Security</a:t>
            </a:r>
            <a:endParaRPr lang="en-US" sz="1300" dirty="0"/>
          </a:p>
        </p:txBody>
      </p:sp>
      <p:sp>
        <p:nvSpPr>
          <p:cNvPr id="33" name="Text 30"/>
          <p:cNvSpPr/>
          <p:nvPr/>
        </p:nvSpPr>
        <p:spPr>
          <a:xfrm>
            <a:off x="7543800" y="3063240"/>
            <a:ext cx="1417320" cy="411480"/>
          </a:xfrm>
          <a:prstGeom prst="rect">
            <a:avLst/>
          </a:prstGeom>
          <a:noFill/>
          <a:ln/>
        </p:spPr>
        <p:txBody>
          <a:bodyPr wrap="square" lIns="0" tIns="0" rIns="0" bIns="0" rtlCol="0" anchor="ctr"/>
          <a:lstStyle/>
          <a:p>
            <a:pPr marL="0" indent="0" algn="ctr">
              <a:buNone/>
            </a:pPr>
            <a:r>
              <a:rPr lang="en-US" sz="1050" dirty="0">
                <a:solidFill>
                  <a:srgbClr val="D1FAE5"/>
                </a:solidFill>
                <a:latin typeface="Calibri" pitchFamily="34" charset="0"/>
                <a:ea typeface="Calibri" pitchFamily="34" charset="-122"/>
                <a:cs typeface="Calibri" pitchFamily="34" charset="-120"/>
              </a:rPr>
              <a:t>Data · Cyber Protection</a:t>
            </a:r>
            <a:endParaRPr lang="en-US" sz="1050" dirty="0"/>
          </a:p>
        </p:txBody>
      </p:sp>
      <p:sp>
        <p:nvSpPr>
          <p:cNvPr id="34" name="Shape 31"/>
          <p:cNvSpPr/>
          <p:nvPr/>
        </p:nvSpPr>
        <p:spPr>
          <a:xfrm>
            <a:off x="3017520" y="3840480"/>
            <a:ext cx="5852160" cy="1005840"/>
          </a:xfrm>
          <a:prstGeom prst="rect">
            <a:avLst/>
          </a:prstGeom>
          <a:solidFill>
            <a:srgbClr val="EFF7EE"/>
          </a:solidFill>
          <a:ln w="12700">
            <a:solidFill>
              <a:srgbClr val="D1FAE5"/>
            </a:solidFill>
            <a:prstDash val="solid"/>
          </a:ln>
        </p:spPr>
        <p:txBody>
          <a:bodyPr/>
          <a:lstStyle/>
          <a:p>
            <a:endParaRPr lang="en-GB"/>
          </a:p>
        </p:txBody>
      </p:sp>
      <p:sp>
        <p:nvSpPr>
          <p:cNvPr id="35" name="Text 32"/>
          <p:cNvSpPr/>
          <p:nvPr/>
        </p:nvSpPr>
        <p:spPr>
          <a:xfrm>
            <a:off x="3154680" y="3913632"/>
            <a:ext cx="5577840" cy="822960"/>
          </a:xfrm>
          <a:prstGeom prst="rect">
            <a:avLst/>
          </a:prstGeom>
          <a:noFill/>
          <a:ln/>
        </p:spPr>
        <p:txBody>
          <a:bodyPr wrap="square" rtlCol="0" anchor="ctr"/>
          <a:lstStyle/>
          <a:p>
            <a:pPr marL="0" indent="0">
              <a:buNone/>
            </a:pPr>
            <a:r>
              <a:rPr lang="en-US" sz="1200" i="1" dirty="0">
                <a:solidFill>
                  <a:srgbClr val="1A3D1B"/>
                </a:solidFill>
                <a:latin typeface="Calibri" pitchFamily="34" charset="0"/>
                <a:ea typeface="Calibri" pitchFamily="34" charset="-122"/>
                <a:cs typeface="Calibri" pitchFamily="34" charset="-120"/>
              </a:rPr>
              <a:t>Goal: Build a compelling, secure, and discoverable online presence that reflects Urban Green Café's values — sustainability, quality, and community — while driving real business growth.</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BUSINESS OVERVIEW</a:t>
            </a:r>
            <a:endParaRPr lang="en-US" sz="2400" dirty="0"/>
          </a:p>
        </p:txBody>
      </p:sp>
      <p:sp>
        <p:nvSpPr>
          <p:cNvPr id="5" name="Shape 3"/>
          <p:cNvSpPr/>
          <p:nvPr/>
        </p:nvSpPr>
        <p:spPr>
          <a:xfrm>
            <a:off x="320040" y="1024128"/>
            <a:ext cx="4206240" cy="1783080"/>
          </a:xfrm>
          <a:prstGeom prst="rect">
            <a:avLst/>
          </a:prstGeom>
          <a:solidFill>
            <a:srgbClr val="FFFFFF"/>
          </a:solidFill>
          <a:ln w="6350">
            <a:solidFill>
              <a:srgbClr val="E5E7EB"/>
            </a:solidFill>
            <a:prstDash val="solid"/>
          </a:ln>
          <a:effectLst>
            <a:outerShdw blurRad="101600" dist="25400" dir="8100000" algn="bl" rotWithShape="0">
              <a:srgbClr val="000000">
                <a:alpha val="9000"/>
              </a:srgbClr>
            </a:outerShdw>
          </a:effectLst>
        </p:spPr>
        <p:txBody>
          <a:bodyPr/>
          <a:lstStyle/>
          <a:p>
            <a:endParaRPr lang="en-GB"/>
          </a:p>
        </p:txBody>
      </p:sp>
      <p:sp>
        <p:nvSpPr>
          <p:cNvPr id="6" name="Shape 4"/>
          <p:cNvSpPr/>
          <p:nvPr/>
        </p:nvSpPr>
        <p:spPr>
          <a:xfrm>
            <a:off x="320040" y="1024128"/>
            <a:ext cx="109728" cy="1783080"/>
          </a:xfrm>
          <a:prstGeom prst="rect">
            <a:avLst/>
          </a:prstGeom>
          <a:solidFill>
            <a:srgbClr val="2C5F2D"/>
          </a:solidFill>
          <a:ln w="12700">
            <a:solidFill>
              <a:srgbClr val="2C5F2D"/>
            </a:solidFill>
            <a:prstDash val="solid"/>
          </a:ln>
        </p:spPr>
        <p:txBody>
          <a:bodyPr/>
          <a:lstStyle/>
          <a:p>
            <a:endParaRPr lang="en-GB"/>
          </a:p>
        </p:txBody>
      </p:sp>
      <p:pic>
        <p:nvPicPr>
          <p:cNvPr id="7" name="Image 0" descr="preencoded.png"/>
          <p:cNvPicPr>
            <a:picLocks noChangeAspect="1"/>
          </p:cNvPicPr>
          <p:nvPr/>
        </p:nvPicPr>
        <p:blipFill>
          <a:blip r:embed="rId3"/>
          <a:stretch>
            <a:fillRect/>
          </a:stretch>
        </p:blipFill>
        <p:spPr>
          <a:xfrm>
            <a:off x="539496" y="1252728"/>
            <a:ext cx="457200" cy="457200"/>
          </a:xfrm>
          <a:prstGeom prst="rect">
            <a:avLst/>
          </a:prstGeom>
        </p:spPr>
      </p:pic>
      <p:sp>
        <p:nvSpPr>
          <p:cNvPr id="8" name="Text 5"/>
          <p:cNvSpPr/>
          <p:nvPr/>
        </p:nvSpPr>
        <p:spPr>
          <a:xfrm>
            <a:off x="1124712" y="1188720"/>
            <a:ext cx="3291840" cy="347472"/>
          </a:xfrm>
          <a:prstGeom prst="rect">
            <a:avLst/>
          </a:prstGeom>
          <a:noFill/>
          <a:ln/>
        </p:spPr>
        <p:txBody>
          <a:bodyPr wrap="square" lIns="0" tIns="0" rIns="0" bIns="0" rtlCol="0" anchor="ctr"/>
          <a:lstStyle/>
          <a:p>
            <a:pPr marL="0" indent="0">
              <a:buNone/>
            </a:pPr>
            <a:r>
              <a:rPr lang="en-US" sz="1500" b="1" dirty="0">
                <a:solidFill>
                  <a:srgbClr val="1A3D1B"/>
                </a:solidFill>
                <a:latin typeface="Trebuchet MS" pitchFamily="34" charset="0"/>
                <a:ea typeface="Trebuchet MS" pitchFamily="34" charset="-122"/>
                <a:cs typeface="Trebuchet MS" pitchFamily="34" charset="-120"/>
              </a:rPr>
              <a:t>Who We Are</a:t>
            </a:r>
            <a:endParaRPr lang="en-US" sz="1500" dirty="0"/>
          </a:p>
        </p:txBody>
      </p:sp>
      <p:sp>
        <p:nvSpPr>
          <p:cNvPr id="9" name="Text 6"/>
          <p:cNvSpPr/>
          <p:nvPr/>
        </p:nvSpPr>
        <p:spPr>
          <a:xfrm>
            <a:off x="1124712" y="1572768"/>
            <a:ext cx="3291840" cy="1097280"/>
          </a:xfrm>
          <a:prstGeom prst="rect">
            <a:avLst/>
          </a:prstGeom>
          <a:noFill/>
          <a:ln/>
        </p:spPr>
        <p:txBody>
          <a:bodyPr wrap="square" lIns="0" tIns="0" rIns="0" bIns="0" rtlCol="0" anchor="ctr"/>
          <a:lstStyle/>
          <a:p>
            <a:pPr marL="0" indent="0">
              <a:buNone/>
            </a:pPr>
            <a:r>
              <a:rPr lang="en-US" sz="1200" dirty="0">
                <a:solidFill>
                  <a:srgbClr val="4B5563"/>
                </a:solidFill>
                <a:latin typeface="Calibri" pitchFamily="34" charset="0"/>
                <a:ea typeface="Calibri" pitchFamily="34" charset="-122"/>
                <a:cs typeface="Calibri" pitchFamily="34" charset="-120"/>
              </a:rPr>
              <a:t>A trendy, eco-conscious café specialising in organic, locally-sourced foods and beverages with a sustainability-first ethos.</a:t>
            </a:r>
            <a:endParaRPr lang="en-US" sz="1200" dirty="0"/>
          </a:p>
        </p:txBody>
      </p:sp>
      <p:sp>
        <p:nvSpPr>
          <p:cNvPr id="10" name="Shape 7"/>
          <p:cNvSpPr/>
          <p:nvPr/>
        </p:nvSpPr>
        <p:spPr>
          <a:xfrm>
            <a:off x="4754880" y="1024128"/>
            <a:ext cx="4206240" cy="1783080"/>
          </a:xfrm>
          <a:prstGeom prst="rect">
            <a:avLst/>
          </a:prstGeom>
          <a:solidFill>
            <a:srgbClr val="FFFFFF"/>
          </a:solidFill>
          <a:ln w="6350">
            <a:solidFill>
              <a:srgbClr val="E5E7EB"/>
            </a:solidFill>
            <a:prstDash val="solid"/>
          </a:ln>
          <a:effectLst>
            <a:outerShdw blurRad="101600" dist="25400" dir="8100000" algn="bl" rotWithShape="0">
              <a:srgbClr val="000000">
                <a:alpha val="9000"/>
              </a:srgbClr>
            </a:outerShdw>
          </a:effectLst>
        </p:spPr>
        <p:txBody>
          <a:bodyPr/>
          <a:lstStyle/>
          <a:p>
            <a:endParaRPr lang="en-GB"/>
          </a:p>
        </p:txBody>
      </p:sp>
      <p:sp>
        <p:nvSpPr>
          <p:cNvPr id="11" name="Shape 8"/>
          <p:cNvSpPr/>
          <p:nvPr/>
        </p:nvSpPr>
        <p:spPr>
          <a:xfrm>
            <a:off x="4754880" y="1024128"/>
            <a:ext cx="109728" cy="1783080"/>
          </a:xfrm>
          <a:prstGeom prst="rect">
            <a:avLst/>
          </a:prstGeom>
          <a:solidFill>
            <a:srgbClr val="6A9B3D"/>
          </a:solidFill>
          <a:ln w="12700">
            <a:solidFill>
              <a:srgbClr val="6A9B3D"/>
            </a:solidFill>
            <a:prstDash val="solid"/>
          </a:ln>
        </p:spPr>
        <p:txBody>
          <a:bodyPr/>
          <a:lstStyle/>
          <a:p>
            <a:endParaRPr lang="en-GB"/>
          </a:p>
        </p:txBody>
      </p:sp>
      <p:pic>
        <p:nvPicPr>
          <p:cNvPr id="12" name="Image 1" descr="preencoded.png"/>
          <p:cNvPicPr>
            <a:picLocks noChangeAspect="1"/>
          </p:cNvPicPr>
          <p:nvPr/>
        </p:nvPicPr>
        <p:blipFill>
          <a:blip r:embed="rId4"/>
          <a:stretch>
            <a:fillRect/>
          </a:stretch>
        </p:blipFill>
        <p:spPr>
          <a:xfrm>
            <a:off x="4974336" y="1252728"/>
            <a:ext cx="457200" cy="457200"/>
          </a:xfrm>
          <a:prstGeom prst="rect">
            <a:avLst/>
          </a:prstGeom>
        </p:spPr>
      </p:pic>
      <p:sp>
        <p:nvSpPr>
          <p:cNvPr id="13" name="Text 9"/>
          <p:cNvSpPr/>
          <p:nvPr/>
        </p:nvSpPr>
        <p:spPr>
          <a:xfrm>
            <a:off x="5559552" y="1188720"/>
            <a:ext cx="3291840" cy="347472"/>
          </a:xfrm>
          <a:prstGeom prst="rect">
            <a:avLst/>
          </a:prstGeom>
          <a:noFill/>
          <a:ln/>
        </p:spPr>
        <p:txBody>
          <a:bodyPr wrap="square" lIns="0" tIns="0" rIns="0" bIns="0" rtlCol="0" anchor="ctr"/>
          <a:lstStyle/>
          <a:p>
            <a:pPr marL="0" indent="0">
              <a:buNone/>
            </a:pPr>
            <a:r>
              <a:rPr lang="en-US" sz="1500" b="1" dirty="0">
                <a:solidFill>
                  <a:srgbClr val="1A3D1B"/>
                </a:solidFill>
                <a:latin typeface="Trebuchet MS" pitchFamily="34" charset="0"/>
                <a:ea typeface="Trebuchet MS" pitchFamily="34" charset="-122"/>
                <a:cs typeface="Trebuchet MS" pitchFamily="34" charset="-120"/>
              </a:rPr>
              <a:t>Products</a:t>
            </a:r>
            <a:endParaRPr lang="en-US" sz="1500" dirty="0"/>
          </a:p>
        </p:txBody>
      </p:sp>
      <p:sp>
        <p:nvSpPr>
          <p:cNvPr id="14" name="Text 10"/>
          <p:cNvSpPr/>
          <p:nvPr/>
        </p:nvSpPr>
        <p:spPr>
          <a:xfrm>
            <a:off x="5559552" y="1572768"/>
            <a:ext cx="3291840" cy="1097280"/>
          </a:xfrm>
          <a:prstGeom prst="rect">
            <a:avLst/>
          </a:prstGeom>
          <a:noFill/>
          <a:ln/>
        </p:spPr>
        <p:txBody>
          <a:bodyPr wrap="square" lIns="0" tIns="0" rIns="0" bIns="0" rtlCol="0" anchor="ctr"/>
          <a:lstStyle/>
          <a:p>
            <a:pPr marL="0" indent="0">
              <a:buNone/>
            </a:pPr>
            <a:r>
              <a:rPr lang="en-US" sz="1200" dirty="0">
                <a:solidFill>
                  <a:srgbClr val="4B5563"/>
                </a:solidFill>
                <a:latin typeface="Calibri" pitchFamily="34" charset="0"/>
                <a:ea typeface="Calibri" pitchFamily="34" charset="-122"/>
                <a:cs typeface="Calibri" pitchFamily="34" charset="-120"/>
              </a:rPr>
              <a:t>Specialty coffees, teas, fresh juices, artisanal pastries, seasonal light meals and healthy snacks — all local and organic.</a:t>
            </a:r>
            <a:endParaRPr lang="en-US" sz="1200" dirty="0"/>
          </a:p>
        </p:txBody>
      </p:sp>
      <p:sp>
        <p:nvSpPr>
          <p:cNvPr id="15" name="Shape 11"/>
          <p:cNvSpPr/>
          <p:nvPr/>
        </p:nvSpPr>
        <p:spPr>
          <a:xfrm>
            <a:off x="320040" y="2990088"/>
            <a:ext cx="4206240" cy="1783080"/>
          </a:xfrm>
          <a:prstGeom prst="rect">
            <a:avLst/>
          </a:prstGeom>
          <a:solidFill>
            <a:srgbClr val="FFFFFF"/>
          </a:solidFill>
          <a:ln w="6350">
            <a:solidFill>
              <a:srgbClr val="E5E7EB"/>
            </a:solidFill>
            <a:prstDash val="solid"/>
          </a:ln>
          <a:effectLst>
            <a:outerShdw blurRad="101600" dist="25400" dir="8100000" algn="bl" rotWithShape="0">
              <a:srgbClr val="000000">
                <a:alpha val="9000"/>
              </a:srgbClr>
            </a:outerShdw>
          </a:effectLst>
        </p:spPr>
        <p:txBody>
          <a:bodyPr/>
          <a:lstStyle/>
          <a:p>
            <a:endParaRPr lang="en-GB"/>
          </a:p>
        </p:txBody>
      </p:sp>
      <p:sp>
        <p:nvSpPr>
          <p:cNvPr id="16" name="Shape 12"/>
          <p:cNvSpPr/>
          <p:nvPr/>
        </p:nvSpPr>
        <p:spPr>
          <a:xfrm>
            <a:off x="320040" y="2990088"/>
            <a:ext cx="109728" cy="1783080"/>
          </a:xfrm>
          <a:prstGeom prst="rect">
            <a:avLst/>
          </a:prstGeom>
          <a:solidFill>
            <a:srgbClr val="2A9D8F"/>
          </a:solidFill>
          <a:ln w="12700">
            <a:solidFill>
              <a:srgbClr val="2A9D8F"/>
            </a:solidFill>
            <a:prstDash val="solid"/>
          </a:ln>
        </p:spPr>
        <p:txBody>
          <a:bodyPr/>
          <a:lstStyle/>
          <a:p>
            <a:endParaRPr lang="en-GB"/>
          </a:p>
        </p:txBody>
      </p:sp>
      <p:pic>
        <p:nvPicPr>
          <p:cNvPr id="17" name="Image 2" descr="preencoded.png"/>
          <p:cNvPicPr>
            <a:picLocks noChangeAspect="1"/>
          </p:cNvPicPr>
          <p:nvPr/>
        </p:nvPicPr>
        <p:blipFill>
          <a:blip r:embed="rId5"/>
          <a:stretch>
            <a:fillRect/>
          </a:stretch>
        </p:blipFill>
        <p:spPr>
          <a:xfrm>
            <a:off x="539496" y="3218688"/>
            <a:ext cx="457200" cy="457200"/>
          </a:xfrm>
          <a:prstGeom prst="rect">
            <a:avLst/>
          </a:prstGeom>
        </p:spPr>
      </p:pic>
      <p:sp>
        <p:nvSpPr>
          <p:cNvPr id="18" name="Text 13"/>
          <p:cNvSpPr/>
          <p:nvPr/>
        </p:nvSpPr>
        <p:spPr>
          <a:xfrm>
            <a:off x="1124712" y="3154680"/>
            <a:ext cx="3291840" cy="347472"/>
          </a:xfrm>
          <a:prstGeom prst="rect">
            <a:avLst/>
          </a:prstGeom>
          <a:noFill/>
          <a:ln/>
        </p:spPr>
        <p:txBody>
          <a:bodyPr wrap="square" lIns="0" tIns="0" rIns="0" bIns="0" rtlCol="0" anchor="ctr"/>
          <a:lstStyle/>
          <a:p>
            <a:pPr marL="0" indent="0">
              <a:buNone/>
            </a:pPr>
            <a:r>
              <a:rPr lang="en-US" sz="1500" b="1" dirty="0">
                <a:solidFill>
                  <a:srgbClr val="1A3D1B"/>
                </a:solidFill>
                <a:latin typeface="Trebuchet MS" pitchFamily="34" charset="0"/>
                <a:ea typeface="Trebuchet MS" pitchFamily="34" charset="-122"/>
                <a:cs typeface="Trebuchet MS" pitchFamily="34" charset="-120"/>
              </a:rPr>
              <a:t>Target Audience</a:t>
            </a:r>
            <a:endParaRPr lang="en-US" sz="1500" dirty="0"/>
          </a:p>
        </p:txBody>
      </p:sp>
      <p:sp>
        <p:nvSpPr>
          <p:cNvPr id="19" name="Text 14"/>
          <p:cNvSpPr/>
          <p:nvPr/>
        </p:nvSpPr>
        <p:spPr>
          <a:xfrm>
            <a:off x="1124712" y="3538728"/>
            <a:ext cx="3291840" cy="1097280"/>
          </a:xfrm>
          <a:prstGeom prst="rect">
            <a:avLst/>
          </a:prstGeom>
          <a:noFill/>
          <a:ln/>
        </p:spPr>
        <p:txBody>
          <a:bodyPr wrap="square" lIns="0" tIns="0" rIns="0" bIns="0" rtlCol="0" anchor="ctr"/>
          <a:lstStyle/>
          <a:p>
            <a:pPr marL="0" indent="0">
              <a:buNone/>
            </a:pPr>
            <a:r>
              <a:rPr lang="en-US" sz="1200" dirty="0">
                <a:solidFill>
                  <a:srgbClr val="4B5563"/>
                </a:solidFill>
                <a:latin typeface="Calibri" pitchFamily="34" charset="0"/>
                <a:ea typeface="Calibri" pitchFamily="34" charset="-122"/>
                <a:cs typeface="Calibri" pitchFamily="34" charset="-120"/>
              </a:rPr>
              <a:t>Health-conscious young professionals and families aged 20–45 who value artisanal quality, sustainability, and vibrant café culture.</a:t>
            </a:r>
            <a:endParaRPr lang="en-US" sz="1200" dirty="0"/>
          </a:p>
        </p:txBody>
      </p:sp>
      <p:sp>
        <p:nvSpPr>
          <p:cNvPr id="20" name="Shape 15"/>
          <p:cNvSpPr/>
          <p:nvPr/>
        </p:nvSpPr>
        <p:spPr>
          <a:xfrm>
            <a:off x="4754880" y="2990088"/>
            <a:ext cx="4206240" cy="1783080"/>
          </a:xfrm>
          <a:prstGeom prst="rect">
            <a:avLst/>
          </a:prstGeom>
          <a:solidFill>
            <a:srgbClr val="FFFFFF"/>
          </a:solidFill>
          <a:ln w="6350">
            <a:solidFill>
              <a:srgbClr val="E5E7EB"/>
            </a:solidFill>
            <a:prstDash val="solid"/>
          </a:ln>
          <a:effectLst>
            <a:outerShdw blurRad="101600" dist="25400" dir="8100000" algn="bl" rotWithShape="0">
              <a:srgbClr val="000000">
                <a:alpha val="9000"/>
              </a:srgbClr>
            </a:outerShdw>
          </a:effectLst>
        </p:spPr>
        <p:txBody>
          <a:bodyPr/>
          <a:lstStyle/>
          <a:p>
            <a:endParaRPr lang="en-GB"/>
          </a:p>
        </p:txBody>
      </p:sp>
      <p:sp>
        <p:nvSpPr>
          <p:cNvPr id="21" name="Shape 16"/>
          <p:cNvSpPr/>
          <p:nvPr/>
        </p:nvSpPr>
        <p:spPr>
          <a:xfrm>
            <a:off x="4754880" y="2990088"/>
            <a:ext cx="109728" cy="1783080"/>
          </a:xfrm>
          <a:prstGeom prst="rect">
            <a:avLst/>
          </a:prstGeom>
          <a:solidFill>
            <a:srgbClr val="C8A951"/>
          </a:solidFill>
          <a:ln w="12700">
            <a:solidFill>
              <a:srgbClr val="C8A951"/>
            </a:solidFill>
            <a:prstDash val="solid"/>
          </a:ln>
        </p:spPr>
        <p:txBody>
          <a:bodyPr/>
          <a:lstStyle/>
          <a:p>
            <a:endParaRPr lang="en-GB"/>
          </a:p>
        </p:txBody>
      </p:sp>
      <p:pic>
        <p:nvPicPr>
          <p:cNvPr id="22" name="Image 3" descr="preencoded.png"/>
          <p:cNvPicPr>
            <a:picLocks noChangeAspect="1"/>
          </p:cNvPicPr>
          <p:nvPr/>
        </p:nvPicPr>
        <p:blipFill>
          <a:blip r:embed="rId6"/>
          <a:stretch>
            <a:fillRect/>
          </a:stretch>
        </p:blipFill>
        <p:spPr>
          <a:xfrm>
            <a:off x="4974336" y="3218688"/>
            <a:ext cx="457200" cy="457200"/>
          </a:xfrm>
          <a:prstGeom prst="rect">
            <a:avLst/>
          </a:prstGeom>
        </p:spPr>
      </p:pic>
      <p:sp>
        <p:nvSpPr>
          <p:cNvPr id="23" name="Text 17"/>
          <p:cNvSpPr/>
          <p:nvPr/>
        </p:nvSpPr>
        <p:spPr>
          <a:xfrm>
            <a:off x="5559552" y="3154680"/>
            <a:ext cx="3291840" cy="347472"/>
          </a:xfrm>
          <a:prstGeom prst="rect">
            <a:avLst/>
          </a:prstGeom>
          <a:noFill/>
          <a:ln/>
        </p:spPr>
        <p:txBody>
          <a:bodyPr wrap="square" lIns="0" tIns="0" rIns="0" bIns="0" rtlCol="0" anchor="ctr"/>
          <a:lstStyle/>
          <a:p>
            <a:pPr marL="0" indent="0">
              <a:buNone/>
            </a:pPr>
            <a:r>
              <a:rPr lang="en-US" sz="1500" b="1" dirty="0">
                <a:solidFill>
                  <a:srgbClr val="1A3D1B"/>
                </a:solidFill>
                <a:latin typeface="Trebuchet MS" pitchFamily="34" charset="0"/>
                <a:ea typeface="Trebuchet MS" pitchFamily="34" charset="-122"/>
                <a:cs typeface="Trebuchet MS" pitchFamily="34" charset="-120"/>
              </a:rPr>
              <a:t>Core Values</a:t>
            </a:r>
            <a:endParaRPr lang="en-US" sz="1500" dirty="0"/>
          </a:p>
        </p:txBody>
      </p:sp>
      <p:sp>
        <p:nvSpPr>
          <p:cNvPr id="24" name="Text 18"/>
          <p:cNvSpPr/>
          <p:nvPr/>
        </p:nvSpPr>
        <p:spPr>
          <a:xfrm>
            <a:off x="5559552" y="3538728"/>
            <a:ext cx="3291840" cy="1097280"/>
          </a:xfrm>
          <a:prstGeom prst="rect">
            <a:avLst/>
          </a:prstGeom>
          <a:noFill/>
          <a:ln/>
        </p:spPr>
        <p:txBody>
          <a:bodyPr wrap="square" lIns="0" tIns="0" rIns="0" bIns="0" rtlCol="0" anchor="ctr"/>
          <a:lstStyle/>
          <a:p>
            <a:pPr marL="0" indent="0">
              <a:buNone/>
            </a:pPr>
            <a:r>
              <a:rPr lang="en-US" sz="1200" dirty="0">
                <a:solidFill>
                  <a:srgbClr val="4B5563"/>
                </a:solidFill>
                <a:latin typeface="Calibri" pitchFamily="34" charset="0"/>
                <a:ea typeface="Calibri" pitchFamily="34" charset="-122"/>
                <a:cs typeface="Calibri" pitchFamily="34" charset="-120"/>
              </a:rPr>
              <a:t>Sustainability · Eco-friendly atmosphere · Community engagement · Quality ingredients · Support for local producers.</a:t>
            </a:r>
            <a:endParaRPr lang="en-US" sz="1200" dirty="0"/>
          </a:p>
        </p:txBody>
      </p:sp>
      <mc:AlternateContent xmlns:mc="http://schemas.openxmlformats.org/markup-compatibility/2006">
        <mc:Choice xmlns:a14="http://schemas.microsoft.com/office/drawing/2010/main" Requires="a14">
          <p:sp>
            <p:nvSpPr>
              <p:cNvPr id="27" name="TextBox 26">
                <a:extLst>
                  <a:ext uri="{FF2B5EF4-FFF2-40B4-BE49-F238E27FC236}">
                    <a16:creationId xmlns:a16="http://schemas.microsoft.com/office/drawing/2014/main" id="{A0CDB72F-B8E8-0770-2767-82808A67C620}"/>
                  </a:ext>
                </a:extLst>
              </p:cNvPr>
              <p:cNvSpPr txBox="1"/>
              <p:nvPr/>
            </p:nvSpPr>
            <p:spPr>
              <a:xfrm>
                <a:off x="4359306" y="2396223"/>
                <a:ext cx="425387" cy="340487"/>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sSup>
                        <m:sSupPr>
                          <m:ctrlPr>
                            <a:rPr lang="en-GB" i="1" smtClean="0">
                              <a:latin typeface="Cambria Math" panose="02040503050406030204" pitchFamily="18" charset="0"/>
                            </a:rPr>
                          </m:ctrlPr>
                        </m:sSupPr>
                        <m:e/>
                        <m:sup/>
                      </m:sSup>
                    </m:oMath>
                  </m:oMathPara>
                </a14:m>
                <a:endParaRPr lang="en-GB" dirty="0"/>
              </a:p>
            </p:txBody>
          </p:sp>
        </mc:Choice>
        <mc:Fallback>
          <p:sp>
            <p:nvSpPr>
              <p:cNvPr id="27" name="TextBox 26">
                <a:extLst>
                  <a:ext uri="{FF2B5EF4-FFF2-40B4-BE49-F238E27FC236}">
                    <a16:creationId xmlns:a16="http://schemas.microsoft.com/office/drawing/2014/main" id="{A0CDB72F-B8E8-0770-2767-82808A67C620}"/>
                  </a:ext>
                </a:extLst>
              </p:cNvPr>
              <p:cNvSpPr txBox="1">
                <a:spLocks noRot="1" noChangeAspect="1" noMove="1" noResize="1" noEditPoints="1" noAdjustHandles="1" noChangeArrowheads="1" noChangeShapeType="1" noTextEdit="1"/>
              </p:cNvSpPr>
              <p:nvPr/>
            </p:nvSpPr>
            <p:spPr>
              <a:xfrm>
                <a:off x="4359306" y="2396223"/>
                <a:ext cx="425387" cy="340487"/>
              </a:xfrm>
              <a:prstGeom prst="rect">
                <a:avLst/>
              </a:prstGeom>
              <a:blipFill>
                <a:blip r:embed="rId7"/>
                <a:stretch>
                  <a:fillRect/>
                </a:stretch>
              </a:blipFill>
            </p:spPr>
            <p:txBody>
              <a:bodyPr/>
              <a:lstStyle/>
              <a:p>
                <a:r>
                  <a:rPr lang="en-GB">
                    <a:noFill/>
                  </a:rPr>
                  <a:t> </a:t>
                </a:r>
              </a:p>
            </p:txBody>
          </p:sp>
        </mc:Fallback>
      </mc:AlternateContent>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BRAND IDENTITY — LOGO DESIGN</a:t>
            </a:r>
            <a:endParaRPr lang="en-US" sz="2400" dirty="0"/>
          </a:p>
        </p:txBody>
      </p:sp>
      <p:sp>
        <p:nvSpPr>
          <p:cNvPr id="5" name="Shape 3"/>
          <p:cNvSpPr/>
          <p:nvPr/>
        </p:nvSpPr>
        <p:spPr>
          <a:xfrm>
            <a:off x="320040" y="960120"/>
            <a:ext cx="3840480" cy="3886200"/>
          </a:xfrm>
          <a:prstGeom prst="rect">
            <a:avLst/>
          </a:prstGeom>
          <a:solidFill>
            <a:srgbClr val="2C5F2D"/>
          </a:solidFill>
          <a:ln w="12700">
            <a:solidFill>
              <a:srgbClr val="2C5F2D"/>
            </a:solidFill>
            <a:prstDash val="solid"/>
          </a:ln>
        </p:spPr>
        <p:txBody>
          <a:bodyPr/>
          <a:lstStyle/>
          <a:p>
            <a:endParaRPr lang="en-GB"/>
          </a:p>
        </p:txBody>
      </p:sp>
      <p:pic>
        <p:nvPicPr>
          <p:cNvPr id="6" name="Image 0" descr="preencoded.png"/>
          <p:cNvPicPr>
            <a:picLocks noChangeAspect="1"/>
          </p:cNvPicPr>
          <p:nvPr/>
        </p:nvPicPr>
        <p:blipFill>
          <a:blip r:embed="rId3"/>
          <a:stretch>
            <a:fillRect/>
          </a:stretch>
        </p:blipFill>
        <p:spPr>
          <a:xfrm>
            <a:off x="411480" y="1005840"/>
            <a:ext cx="3657600" cy="3657600"/>
          </a:xfrm>
          <a:prstGeom prst="rect">
            <a:avLst/>
          </a:prstGeom>
        </p:spPr>
      </p:pic>
      <p:sp>
        <p:nvSpPr>
          <p:cNvPr id="7" name="Text 4"/>
          <p:cNvSpPr/>
          <p:nvPr/>
        </p:nvSpPr>
        <p:spPr>
          <a:xfrm>
            <a:off x="4389120" y="987552"/>
            <a:ext cx="4480560" cy="411480"/>
          </a:xfrm>
          <a:prstGeom prst="rect">
            <a:avLst/>
          </a:prstGeom>
          <a:noFill/>
          <a:ln/>
        </p:spPr>
        <p:txBody>
          <a:bodyPr wrap="square" lIns="0" tIns="0" rIns="0" bIns="0" rtlCol="0" anchor="ctr"/>
          <a:lstStyle/>
          <a:p>
            <a:pPr marL="0" indent="0">
              <a:buNone/>
            </a:pPr>
            <a:r>
              <a:rPr lang="en-US" sz="1800" b="1" dirty="0">
                <a:solidFill>
                  <a:srgbClr val="2C5F2D"/>
                </a:solidFill>
                <a:latin typeface="Trebuchet MS" pitchFamily="34" charset="0"/>
                <a:ea typeface="Trebuchet MS" pitchFamily="34" charset="-122"/>
                <a:cs typeface="Trebuchet MS" pitchFamily="34" charset="-120"/>
              </a:rPr>
              <a:t>Logo Design Rationale</a:t>
            </a:r>
            <a:endParaRPr lang="en-US" sz="1800" dirty="0"/>
          </a:p>
        </p:txBody>
      </p:sp>
      <p:sp>
        <p:nvSpPr>
          <p:cNvPr id="8" name="Shape 5"/>
          <p:cNvSpPr/>
          <p:nvPr/>
        </p:nvSpPr>
        <p:spPr>
          <a:xfrm>
            <a:off x="4389120" y="1426464"/>
            <a:ext cx="4434840" cy="45720"/>
          </a:xfrm>
          <a:prstGeom prst="rect">
            <a:avLst/>
          </a:prstGeom>
          <a:solidFill>
            <a:srgbClr val="6A9B3D"/>
          </a:solidFill>
          <a:ln w="12700">
            <a:solidFill>
              <a:srgbClr val="6A9B3D"/>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4389120" y="1709928"/>
            <a:ext cx="347472" cy="347472"/>
          </a:xfrm>
          <a:prstGeom prst="rect">
            <a:avLst/>
          </a:prstGeom>
        </p:spPr>
      </p:pic>
      <p:sp>
        <p:nvSpPr>
          <p:cNvPr id="10" name="Text 6"/>
          <p:cNvSpPr/>
          <p:nvPr/>
        </p:nvSpPr>
        <p:spPr>
          <a:xfrm>
            <a:off x="4846320" y="1664208"/>
            <a:ext cx="3977640" cy="274320"/>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Overlapping Leaves</a:t>
            </a:r>
            <a:endParaRPr lang="en-US" sz="1250" dirty="0"/>
          </a:p>
        </p:txBody>
      </p:sp>
      <p:sp>
        <p:nvSpPr>
          <p:cNvPr id="11" name="Text 7"/>
          <p:cNvSpPr/>
          <p:nvPr/>
        </p:nvSpPr>
        <p:spPr>
          <a:xfrm>
            <a:off x="4846320" y="1956816"/>
            <a:ext cx="3977640" cy="420624"/>
          </a:xfrm>
          <a:prstGeom prst="rect">
            <a:avLst/>
          </a:prstGeom>
          <a:noFill/>
          <a:ln/>
        </p:spPr>
        <p:txBody>
          <a:bodyPr wrap="square" lIns="0" tIns="0" rIns="0" bIns="0" rtlCol="0" anchor="ctr"/>
          <a:lstStyle/>
          <a:p>
            <a:pPr marL="0" indent="0">
              <a:buNone/>
            </a:pPr>
            <a:r>
              <a:rPr lang="en-US" sz="1100" dirty="0">
                <a:solidFill>
                  <a:srgbClr val="4B5563"/>
                </a:solidFill>
                <a:latin typeface="Calibri" pitchFamily="34" charset="0"/>
                <a:ea typeface="Calibri" pitchFamily="34" charset="-122"/>
                <a:cs typeface="Calibri" pitchFamily="34" charset="-120"/>
              </a:rPr>
              <a:t>Three layered leaf shapes symbolise growth, freshness, and the café's connection to nature and organic produce.</a:t>
            </a:r>
            <a:endParaRPr lang="en-US" sz="1100" dirty="0"/>
          </a:p>
        </p:txBody>
      </p:sp>
      <p:pic>
        <p:nvPicPr>
          <p:cNvPr id="12" name="Image 2" descr="preencoded.png"/>
          <p:cNvPicPr>
            <a:picLocks noChangeAspect="1"/>
          </p:cNvPicPr>
          <p:nvPr/>
        </p:nvPicPr>
        <p:blipFill>
          <a:blip r:embed="rId5"/>
          <a:stretch>
            <a:fillRect/>
          </a:stretch>
        </p:blipFill>
        <p:spPr>
          <a:xfrm>
            <a:off x="4389120" y="2606040"/>
            <a:ext cx="347472" cy="347472"/>
          </a:xfrm>
          <a:prstGeom prst="rect">
            <a:avLst/>
          </a:prstGeom>
        </p:spPr>
      </p:pic>
      <p:sp>
        <p:nvSpPr>
          <p:cNvPr id="13" name="Text 8"/>
          <p:cNvSpPr/>
          <p:nvPr/>
        </p:nvSpPr>
        <p:spPr>
          <a:xfrm>
            <a:off x="4846320" y="2560320"/>
            <a:ext cx="3977640" cy="274320"/>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Coffee Cup Element</a:t>
            </a:r>
            <a:endParaRPr lang="en-US" sz="1250" dirty="0"/>
          </a:p>
        </p:txBody>
      </p:sp>
      <p:sp>
        <p:nvSpPr>
          <p:cNvPr id="14" name="Text 9"/>
          <p:cNvSpPr/>
          <p:nvPr/>
        </p:nvSpPr>
        <p:spPr>
          <a:xfrm>
            <a:off x="4846320" y="2852928"/>
            <a:ext cx="3977640" cy="420624"/>
          </a:xfrm>
          <a:prstGeom prst="rect">
            <a:avLst/>
          </a:prstGeom>
          <a:noFill/>
          <a:ln/>
        </p:spPr>
        <p:txBody>
          <a:bodyPr wrap="square" lIns="0" tIns="0" rIns="0" bIns="0" rtlCol="0" anchor="ctr"/>
          <a:lstStyle/>
          <a:p>
            <a:pPr marL="0" indent="0">
              <a:buNone/>
            </a:pPr>
            <a:r>
              <a:rPr lang="en-US" sz="1100" dirty="0">
                <a:solidFill>
                  <a:srgbClr val="4B5563"/>
                </a:solidFill>
                <a:latin typeface="Calibri" pitchFamily="34" charset="0"/>
                <a:ea typeface="Calibri" pitchFamily="34" charset="-122"/>
                <a:cs typeface="Calibri" pitchFamily="34" charset="-120"/>
              </a:rPr>
              <a:t>A clean white cup at the centre grounds the logo in café culture, making the brand instantly recognisable.</a:t>
            </a:r>
            <a:endParaRPr lang="en-US" sz="1100" dirty="0"/>
          </a:p>
        </p:txBody>
      </p:sp>
      <p:pic>
        <p:nvPicPr>
          <p:cNvPr id="15" name="Image 3" descr="preencoded.png"/>
          <p:cNvPicPr>
            <a:picLocks noChangeAspect="1"/>
          </p:cNvPicPr>
          <p:nvPr/>
        </p:nvPicPr>
        <p:blipFill>
          <a:blip r:embed="rId6"/>
          <a:stretch>
            <a:fillRect/>
          </a:stretch>
        </p:blipFill>
        <p:spPr>
          <a:xfrm>
            <a:off x="4389120" y="3502152"/>
            <a:ext cx="347472" cy="347472"/>
          </a:xfrm>
          <a:prstGeom prst="rect">
            <a:avLst/>
          </a:prstGeom>
        </p:spPr>
      </p:pic>
      <p:sp>
        <p:nvSpPr>
          <p:cNvPr id="16" name="Text 10"/>
          <p:cNvSpPr/>
          <p:nvPr/>
        </p:nvSpPr>
        <p:spPr>
          <a:xfrm>
            <a:off x="4846320" y="3456432"/>
            <a:ext cx="3977640" cy="274320"/>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Gold Accent Ring</a:t>
            </a:r>
            <a:endParaRPr lang="en-US" sz="1250" dirty="0"/>
          </a:p>
        </p:txBody>
      </p:sp>
      <p:sp>
        <p:nvSpPr>
          <p:cNvPr id="17" name="Text 11"/>
          <p:cNvSpPr/>
          <p:nvPr/>
        </p:nvSpPr>
        <p:spPr>
          <a:xfrm>
            <a:off x="4846320" y="3749040"/>
            <a:ext cx="3977640" cy="420624"/>
          </a:xfrm>
          <a:prstGeom prst="rect">
            <a:avLst/>
          </a:prstGeom>
          <a:noFill/>
          <a:ln/>
        </p:spPr>
        <p:txBody>
          <a:bodyPr wrap="square" lIns="0" tIns="0" rIns="0" bIns="0" rtlCol="0" anchor="ctr"/>
          <a:lstStyle/>
          <a:p>
            <a:pPr marL="0" indent="0">
              <a:buNone/>
            </a:pPr>
            <a:r>
              <a:rPr lang="en-US" sz="1100" dirty="0">
                <a:solidFill>
                  <a:srgbClr val="4B5563"/>
                </a:solidFill>
                <a:latin typeface="Calibri" pitchFamily="34" charset="0"/>
                <a:ea typeface="Calibri" pitchFamily="34" charset="-122"/>
                <a:cs typeface="Calibri" pitchFamily="34" charset="-120"/>
              </a:rPr>
              <a:t>The gold circular border and divider lines convey quality, sophistication, and a premium artisanal feel.</a:t>
            </a:r>
            <a:endParaRPr lang="en-US" sz="1100" dirty="0"/>
          </a:p>
        </p:txBody>
      </p:sp>
      <p:pic>
        <p:nvPicPr>
          <p:cNvPr id="18" name="Image 4" descr="preencoded.png"/>
          <p:cNvPicPr>
            <a:picLocks noChangeAspect="1"/>
          </p:cNvPicPr>
          <p:nvPr/>
        </p:nvPicPr>
        <p:blipFill>
          <a:blip r:embed="rId7"/>
          <a:stretch>
            <a:fillRect/>
          </a:stretch>
        </p:blipFill>
        <p:spPr>
          <a:xfrm>
            <a:off x="4389120" y="4398264"/>
            <a:ext cx="347472" cy="347472"/>
          </a:xfrm>
          <a:prstGeom prst="rect">
            <a:avLst/>
          </a:prstGeom>
        </p:spPr>
      </p:pic>
      <p:sp>
        <p:nvSpPr>
          <p:cNvPr id="19" name="Text 12"/>
          <p:cNvSpPr/>
          <p:nvPr/>
        </p:nvSpPr>
        <p:spPr>
          <a:xfrm>
            <a:off x="4846320" y="4352544"/>
            <a:ext cx="3977640" cy="274320"/>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Typography Choice</a:t>
            </a:r>
            <a:endParaRPr lang="en-US" sz="1250" dirty="0"/>
          </a:p>
        </p:txBody>
      </p:sp>
      <p:sp>
        <p:nvSpPr>
          <p:cNvPr id="20" name="Text 13"/>
          <p:cNvSpPr/>
          <p:nvPr/>
        </p:nvSpPr>
        <p:spPr>
          <a:xfrm>
            <a:off x="4846320" y="4645152"/>
            <a:ext cx="3977640" cy="420624"/>
          </a:xfrm>
          <a:prstGeom prst="rect">
            <a:avLst/>
          </a:prstGeom>
          <a:noFill/>
          <a:ln/>
        </p:spPr>
        <p:txBody>
          <a:bodyPr wrap="square" lIns="0" tIns="0" rIns="0" bIns="0" rtlCol="0" anchor="ctr"/>
          <a:lstStyle/>
          <a:p>
            <a:pPr marL="0" indent="0">
              <a:buNone/>
            </a:pPr>
            <a:r>
              <a:rPr lang="en-US" sz="1100" dirty="0">
                <a:solidFill>
                  <a:srgbClr val="4B5563"/>
                </a:solidFill>
                <a:latin typeface="Calibri" pitchFamily="34" charset="0"/>
                <a:ea typeface="Calibri" pitchFamily="34" charset="-122"/>
                <a:cs typeface="Calibri" pitchFamily="34" charset="-120"/>
              </a:rPr>
              <a:t>Georgia serif font for 'URBAN GREEN' signals heritage and trust; spaced gold 'CAFÉ' adds modern elegance.</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2C5F2D"/>
        </a:solidFill>
        <a:effectLst/>
      </p:bgPr>
    </p:bg>
    <p:spTree>
      <p:nvGrpSpPr>
        <p:cNvPr id="1" name=""/>
        <p:cNvGrpSpPr/>
        <p:nvPr/>
      </p:nvGrpSpPr>
      <p:grpSpPr>
        <a:xfrm>
          <a:off x="0" y="0"/>
          <a:ext cx="0" cy="0"/>
          <a:chOff x="0" y="0"/>
          <a:chExt cx="0" cy="0"/>
        </a:xfrm>
      </p:grpSpPr>
      <p:sp>
        <p:nvSpPr>
          <p:cNvPr id="2" name="Shape 0"/>
          <p:cNvSpPr/>
          <p:nvPr/>
        </p:nvSpPr>
        <p:spPr>
          <a:xfrm>
            <a:off x="6217920" y="0"/>
            <a:ext cx="2926080" cy="5143500"/>
          </a:xfrm>
          <a:prstGeom prst="rect">
            <a:avLst/>
          </a:prstGeom>
          <a:solidFill>
            <a:srgbClr val="1A3D1B"/>
          </a:solidFill>
          <a:ln w="12700">
            <a:solidFill>
              <a:srgbClr val="1A3D1B"/>
            </a:solidFill>
            <a:prstDash val="solid"/>
          </a:ln>
        </p:spPr>
        <p:txBody>
          <a:bodyPr/>
          <a:lstStyle/>
          <a:p>
            <a:endParaRPr lang="en-GB"/>
          </a:p>
        </p:txBody>
      </p:sp>
      <p:pic>
        <p:nvPicPr>
          <p:cNvPr id="3" name="Image 0" descr="preencoded.png"/>
          <p:cNvPicPr>
            <a:picLocks noChangeAspect="1"/>
          </p:cNvPicPr>
          <p:nvPr/>
        </p:nvPicPr>
        <p:blipFill>
          <a:blip r:embed="rId3">
            <a:alphaModFix amt="50000"/>
          </a:blip>
          <a:stretch>
            <a:fillRect/>
          </a:stretch>
        </p:blipFill>
        <p:spPr>
          <a:xfrm>
            <a:off x="6035040" y="274320"/>
            <a:ext cx="3200400" cy="3200400"/>
          </a:xfrm>
          <a:prstGeom prst="rect">
            <a:avLst/>
          </a:prstGeom>
        </p:spPr>
      </p:pic>
      <p:sp>
        <p:nvSpPr>
          <p:cNvPr id="4" name="Shape 1"/>
          <p:cNvSpPr/>
          <p:nvPr/>
        </p:nvSpPr>
        <p:spPr>
          <a:xfrm>
            <a:off x="0" y="0"/>
            <a:ext cx="164592" cy="5143500"/>
          </a:xfrm>
          <a:prstGeom prst="rect">
            <a:avLst/>
          </a:prstGeom>
          <a:solidFill>
            <a:srgbClr val="C8A951"/>
          </a:solidFill>
          <a:ln w="12700">
            <a:solidFill>
              <a:srgbClr val="C8A951"/>
            </a:solidFill>
            <a:prstDash val="solid"/>
          </a:ln>
        </p:spPr>
        <p:txBody>
          <a:bodyPr/>
          <a:lstStyle/>
          <a:p>
            <a:endParaRPr lang="en-GB"/>
          </a:p>
        </p:txBody>
      </p:sp>
      <p:sp>
        <p:nvSpPr>
          <p:cNvPr id="5" name="Text 2"/>
          <p:cNvSpPr/>
          <p:nvPr/>
        </p:nvSpPr>
        <p:spPr>
          <a:xfrm>
            <a:off x="365760" y="228600"/>
            <a:ext cx="5486400" cy="548640"/>
          </a:xfrm>
          <a:prstGeom prst="rect">
            <a:avLst/>
          </a:prstGeom>
          <a:noFill/>
          <a:ln/>
        </p:spPr>
        <p:txBody>
          <a:bodyPr wrap="square" lIns="0" tIns="0" rIns="0" bIns="0" rtlCol="0" anchor="ctr"/>
          <a:lstStyle/>
          <a:p>
            <a:pPr marL="0" indent="0">
              <a:buNone/>
            </a:pPr>
            <a:r>
              <a:rPr lang="en-US" sz="2800" b="1" kern="0" spc="200" dirty="0">
                <a:solidFill>
                  <a:srgbClr val="FFFFFF"/>
                </a:solidFill>
                <a:latin typeface="Trebuchet MS" pitchFamily="34" charset="0"/>
                <a:ea typeface="Trebuchet MS" pitchFamily="34" charset="-122"/>
                <a:cs typeface="Trebuchet MS" pitchFamily="34" charset="-120"/>
              </a:rPr>
              <a:t>OUR BRAND STORY</a:t>
            </a:r>
            <a:endParaRPr lang="en-US" sz="2800" dirty="0"/>
          </a:p>
        </p:txBody>
      </p:sp>
      <p:sp>
        <p:nvSpPr>
          <p:cNvPr id="6" name="Shape 3"/>
          <p:cNvSpPr/>
          <p:nvPr/>
        </p:nvSpPr>
        <p:spPr>
          <a:xfrm>
            <a:off x="365760" y="822960"/>
            <a:ext cx="5303520" cy="45720"/>
          </a:xfrm>
          <a:prstGeom prst="rect">
            <a:avLst/>
          </a:prstGeom>
          <a:solidFill>
            <a:srgbClr val="C8A951"/>
          </a:solidFill>
          <a:ln w="12700">
            <a:solidFill>
              <a:srgbClr val="C8A951"/>
            </a:solidFill>
            <a:prstDash val="solid"/>
          </a:ln>
        </p:spPr>
        <p:txBody>
          <a:bodyPr/>
          <a:lstStyle/>
          <a:p>
            <a:endParaRPr lang="en-GB"/>
          </a:p>
        </p:txBody>
      </p:sp>
      <p:sp>
        <p:nvSpPr>
          <p:cNvPr id="7" name="Text 4"/>
          <p:cNvSpPr/>
          <p:nvPr/>
        </p:nvSpPr>
        <p:spPr>
          <a:xfrm>
            <a:off x="365760" y="960120"/>
            <a:ext cx="5623560" cy="3977640"/>
          </a:xfrm>
          <a:prstGeom prst="rect">
            <a:avLst/>
          </a:prstGeom>
          <a:noFill/>
          <a:ln/>
        </p:spPr>
        <p:txBody>
          <a:bodyPr wrap="square" rtlCol="0" anchor="t"/>
          <a:lstStyle/>
          <a:p>
            <a:pPr marL="0" indent="0">
              <a:buNone/>
            </a:pPr>
            <a:r>
              <a:rPr lang="en-US" sz="1200" dirty="0">
                <a:solidFill>
                  <a:srgbClr val="D1FAE5"/>
                </a:solidFill>
                <a:latin typeface="Calibri" pitchFamily="34" charset="0"/>
                <a:ea typeface="Calibri" pitchFamily="34" charset="-122"/>
                <a:cs typeface="Calibri" pitchFamily="34" charset="-120"/>
              </a:rPr>
              <a:t>Urban Green Café was born from a simple but powerful belief: that what we eat and drink should be good for us, good for our community, and good for the planet.</a:t>
            </a:r>
            <a:endParaRPr lang="en-US" sz="1200" dirty="0"/>
          </a:p>
          <a:p>
            <a:pPr marL="0" indent="0">
              <a:buNone/>
            </a:pPr>
            <a:endParaRPr lang="en-US" sz="1200" dirty="0"/>
          </a:p>
          <a:p>
            <a:pPr marL="0" indent="0">
              <a:buNone/>
            </a:pPr>
            <a:r>
              <a:rPr lang="en-US" sz="1200" dirty="0">
                <a:solidFill>
                  <a:srgbClr val="D1FAE5"/>
                </a:solidFill>
                <a:latin typeface="Calibri" pitchFamily="34" charset="0"/>
                <a:ea typeface="Calibri" pitchFamily="34" charset="-122"/>
                <a:cs typeface="Calibri" pitchFamily="34" charset="-120"/>
              </a:rPr>
              <a:t>Founded by a passionate team of food lovers and sustainability advocates, the café started as a weekend market stall — a small table piled with homemade pastries, organic teas, and cold-pressed juices. The response from the local community was immediate and overwhelming.</a:t>
            </a:r>
            <a:endParaRPr lang="en-US" sz="1200" dirty="0"/>
          </a:p>
          <a:p>
            <a:pPr marL="0" indent="0">
              <a:buNone/>
            </a:pPr>
            <a:endParaRPr lang="en-US" sz="1200" dirty="0"/>
          </a:p>
          <a:p>
            <a:pPr marL="0" indent="0">
              <a:buNone/>
            </a:pPr>
            <a:r>
              <a:rPr lang="en-US" sz="1200" dirty="0">
                <a:solidFill>
                  <a:srgbClr val="D1FAE5"/>
                </a:solidFill>
                <a:latin typeface="Calibri" pitchFamily="34" charset="0"/>
                <a:ea typeface="Calibri" pitchFamily="34" charset="-122"/>
                <a:cs typeface="Calibri" pitchFamily="34" charset="-120"/>
              </a:rPr>
              <a:t>Customers didn't just want good coffee. They wanted to know where it came from. They wanted to trust what they were eating. They wanted a space that reflected their values — a place where every sip and every bite was a conscious choice.</a:t>
            </a:r>
            <a:endParaRPr lang="en-US" sz="1200" dirty="0"/>
          </a:p>
          <a:p>
            <a:pPr marL="0" indent="0">
              <a:buNone/>
            </a:pPr>
            <a:endParaRPr lang="en-US" sz="1200" dirty="0"/>
          </a:p>
          <a:p>
            <a:pPr marL="0" indent="0">
              <a:buNone/>
            </a:pPr>
            <a:r>
              <a:rPr lang="en-US" sz="1200" dirty="0">
                <a:solidFill>
                  <a:srgbClr val="D1FAE5"/>
                </a:solidFill>
                <a:latin typeface="Calibri" pitchFamily="34" charset="0"/>
                <a:ea typeface="Calibri" pitchFamily="34" charset="-122"/>
                <a:cs typeface="Calibri" pitchFamily="34" charset="-120"/>
              </a:rPr>
              <a:t>That vision became Urban Green Café: a sanctuary in the city where sustainability meets sophistication, where locally-sourced ingredients meet artisanal craft, and where every customer is part of a growing community of conscious consumers.</a:t>
            </a:r>
            <a:endParaRPr lang="en-US" sz="1200" dirty="0"/>
          </a:p>
          <a:p>
            <a:pPr marL="0" indent="0">
              <a:buNone/>
            </a:pPr>
            <a:endParaRPr lang="en-US" sz="1200" dirty="0"/>
          </a:p>
          <a:p>
            <a:pPr marL="0" indent="0">
              <a:buNone/>
            </a:pPr>
            <a:r>
              <a:rPr lang="en-US" sz="1200" dirty="0">
                <a:solidFill>
                  <a:srgbClr val="D1FAE5"/>
                </a:solidFill>
                <a:latin typeface="Calibri" pitchFamily="34" charset="0"/>
                <a:ea typeface="Calibri" pitchFamily="34" charset="-122"/>
                <a:cs typeface="Calibri" pitchFamily="34" charset="-120"/>
              </a:rPr>
              <a:t>Our mission is simple: to make sustainable dining accessible, joyful, and deeply satisfying — one beautiful cup at a time.</a:t>
            </a:r>
            <a:endParaRPr lang="en-US" sz="1200" dirty="0"/>
          </a:p>
        </p:txBody>
      </p:sp>
      <p:sp>
        <p:nvSpPr>
          <p:cNvPr id="8" name="Text 5"/>
          <p:cNvSpPr/>
          <p:nvPr/>
        </p:nvSpPr>
        <p:spPr>
          <a:xfrm>
            <a:off x="6309360" y="1371600"/>
            <a:ext cx="2651760" cy="2011680"/>
          </a:xfrm>
          <a:prstGeom prst="rect">
            <a:avLst/>
          </a:prstGeom>
          <a:noFill/>
          <a:ln/>
        </p:spPr>
        <p:txBody>
          <a:bodyPr wrap="square" lIns="0" tIns="0" rIns="0" bIns="0" rtlCol="0" anchor="ctr"/>
          <a:lstStyle/>
          <a:p>
            <a:pPr marL="0" indent="0" algn="ctr">
              <a:buNone/>
            </a:pPr>
            <a:r>
              <a:rPr lang="en-US" sz="2000" b="1" i="1" dirty="0">
                <a:solidFill>
                  <a:srgbClr val="C8A951"/>
                </a:solidFill>
                <a:latin typeface="Georgia" pitchFamily="34" charset="0"/>
                <a:ea typeface="Georgia" pitchFamily="34" charset="-122"/>
                <a:cs typeface="Georgia" pitchFamily="34" charset="-120"/>
              </a:rPr>
              <a:t>"Sustainability</a:t>
            </a:r>
            <a:endParaRPr lang="en-US" sz="2000" dirty="0"/>
          </a:p>
          <a:p>
            <a:pPr marL="0" indent="0" algn="ctr">
              <a:buNone/>
            </a:pPr>
            <a:r>
              <a:rPr lang="en-US" sz="2000" b="1" i="1" dirty="0">
                <a:solidFill>
                  <a:srgbClr val="C8A951"/>
                </a:solidFill>
                <a:latin typeface="Georgia" pitchFamily="34" charset="0"/>
                <a:ea typeface="Georgia" pitchFamily="34" charset="-122"/>
                <a:cs typeface="Georgia" pitchFamily="34" charset="-120"/>
              </a:rPr>
              <a:t>Meets</a:t>
            </a:r>
            <a:endParaRPr lang="en-US" sz="2000" dirty="0"/>
          </a:p>
          <a:p>
            <a:pPr marL="0" indent="0" algn="ctr">
              <a:buNone/>
            </a:pPr>
            <a:r>
              <a:rPr lang="en-US" sz="2000" b="1" i="1" dirty="0">
                <a:solidFill>
                  <a:srgbClr val="C8A951"/>
                </a:solidFill>
                <a:latin typeface="Georgia" pitchFamily="34" charset="0"/>
                <a:ea typeface="Georgia" pitchFamily="34" charset="-122"/>
                <a:cs typeface="Georgia" pitchFamily="34" charset="-120"/>
              </a:rPr>
              <a:t>Sophistication"</a:t>
            </a:r>
            <a:endParaRPr lang="en-US" sz="2000" dirty="0"/>
          </a:p>
        </p:txBody>
      </p:sp>
      <p:sp>
        <p:nvSpPr>
          <p:cNvPr id="9" name="Text 6"/>
          <p:cNvSpPr/>
          <p:nvPr/>
        </p:nvSpPr>
        <p:spPr>
          <a:xfrm>
            <a:off x="6309360" y="3520440"/>
            <a:ext cx="2651760" cy="640080"/>
          </a:xfrm>
          <a:prstGeom prst="rect">
            <a:avLst/>
          </a:prstGeom>
          <a:noFill/>
          <a:ln/>
        </p:spPr>
        <p:txBody>
          <a:bodyPr wrap="square" lIns="0" tIns="0" rIns="0" bIns="0" rtlCol="0" anchor="ctr"/>
          <a:lstStyle/>
          <a:p>
            <a:pPr marL="0" indent="0" algn="ctr">
              <a:buNone/>
            </a:pPr>
            <a:r>
              <a:rPr lang="en-US" sz="1200" i="1" dirty="0">
                <a:solidFill>
                  <a:srgbClr val="A5D6A7"/>
                </a:solidFill>
                <a:latin typeface="Calibri" pitchFamily="34" charset="0"/>
                <a:ea typeface="Calibri" pitchFamily="34" charset="-122"/>
                <a:cs typeface="Calibri" pitchFamily="34" charset="-120"/>
              </a:rPr>
              <a:t>— Urban Green Café</a:t>
            </a:r>
            <a:endParaRPr lang="en-US" sz="1200" dirty="0"/>
          </a:p>
          <a:p>
            <a:pPr marL="0" indent="0" algn="ctr">
              <a:buNone/>
            </a:pPr>
            <a:r>
              <a:rPr lang="en-US" sz="1200" i="1" dirty="0">
                <a:solidFill>
                  <a:srgbClr val="A5D6A7"/>
                </a:solidFill>
                <a:latin typeface="Calibri" pitchFamily="34" charset="0"/>
                <a:ea typeface="Calibri" pitchFamily="34" charset="-122"/>
                <a:cs typeface="Calibri" pitchFamily="34" charset="-120"/>
              </a:rPr>
              <a:t>Core Mission</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BRAND IDENTITY — VISUAL SYSTEM</a:t>
            </a:r>
            <a:endParaRPr lang="en-US" sz="2400" dirty="0"/>
          </a:p>
        </p:txBody>
      </p:sp>
      <p:sp>
        <p:nvSpPr>
          <p:cNvPr id="5" name="Text 3"/>
          <p:cNvSpPr/>
          <p:nvPr/>
        </p:nvSpPr>
        <p:spPr>
          <a:xfrm>
            <a:off x="365760" y="987552"/>
            <a:ext cx="3657600" cy="347472"/>
          </a:xfrm>
          <a:prstGeom prst="rect">
            <a:avLst/>
          </a:prstGeom>
          <a:noFill/>
          <a:ln/>
        </p:spPr>
        <p:txBody>
          <a:bodyPr wrap="square" lIns="0" tIns="0" rIns="0" bIns="0" rtlCol="0" anchor="ctr"/>
          <a:lstStyle/>
          <a:p>
            <a:pPr marL="0" indent="0">
              <a:buNone/>
            </a:pPr>
            <a:r>
              <a:rPr lang="en-US" sz="1600" b="1" dirty="0">
                <a:solidFill>
                  <a:srgbClr val="2C5F2D"/>
                </a:solidFill>
                <a:latin typeface="Trebuchet MS" pitchFamily="34" charset="0"/>
                <a:ea typeface="Trebuchet MS" pitchFamily="34" charset="-122"/>
                <a:cs typeface="Trebuchet MS" pitchFamily="34" charset="-120"/>
              </a:rPr>
              <a:t>Colour Palette</a:t>
            </a:r>
            <a:endParaRPr lang="en-US" sz="1600" dirty="0"/>
          </a:p>
        </p:txBody>
      </p:sp>
      <p:sp>
        <p:nvSpPr>
          <p:cNvPr id="6" name="Shape 4"/>
          <p:cNvSpPr/>
          <p:nvPr/>
        </p:nvSpPr>
        <p:spPr>
          <a:xfrm>
            <a:off x="347472" y="1417320"/>
            <a:ext cx="1325880" cy="685800"/>
          </a:xfrm>
          <a:prstGeom prst="rect">
            <a:avLst/>
          </a:prstGeom>
          <a:solidFill>
            <a:srgbClr val="2C5F2D"/>
          </a:solidFill>
          <a:ln w="3810">
            <a:solidFill>
              <a:srgbClr val="CCCCCC"/>
            </a:solidFill>
            <a:prstDash val="solid"/>
          </a:ln>
        </p:spPr>
        <p:txBody>
          <a:bodyPr/>
          <a:lstStyle/>
          <a:p>
            <a:endParaRPr lang="en-GB"/>
          </a:p>
        </p:txBody>
      </p:sp>
      <p:sp>
        <p:nvSpPr>
          <p:cNvPr id="7" name="Text 5"/>
          <p:cNvSpPr/>
          <p:nvPr/>
        </p:nvSpPr>
        <p:spPr>
          <a:xfrm>
            <a:off x="347472" y="2130552"/>
            <a:ext cx="1325880" cy="475488"/>
          </a:xfrm>
          <a:prstGeom prst="rect">
            <a:avLst/>
          </a:prstGeom>
          <a:noFill/>
          <a:ln/>
        </p:spPr>
        <p:txBody>
          <a:bodyPr wrap="square" lIns="0" tIns="0" rIns="0" bIns="0" rtlCol="0" anchor="ctr"/>
          <a:lstStyle/>
          <a:p>
            <a:pPr marL="0" indent="0" algn="ctr">
              <a:buNone/>
            </a:pPr>
            <a:r>
              <a:rPr lang="en-US" sz="900" dirty="0">
                <a:solidFill>
                  <a:srgbClr val="374151"/>
                </a:solidFill>
                <a:latin typeface="Calibri" pitchFamily="34" charset="0"/>
                <a:ea typeface="Calibri" pitchFamily="34" charset="-122"/>
                <a:cs typeface="Calibri" pitchFamily="34" charset="-120"/>
              </a:rPr>
              <a:t>Forest Green</a:t>
            </a:r>
            <a:endParaRPr lang="en-US" sz="900" dirty="0"/>
          </a:p>
          <a:p>
            <a:pPr marL="0" indent="0" algn="ctr">
              <a:buNone/>
            </a:pPr>
            <a:r>
              <a:rPr lang="en-US" sz="900" dirty="0">
                <a:solidFill>
                  <a:srgbClr val="374151"/>
                </a:solidFill>
                <a:latin typeface="Calibri" pitchFamily="34" charset="0"/>
                <a:ea typeface="Calibri" pitchFamily="34" charset="-122"/>
                <a:cs typeface="Calibri" pitchFamily="34" charset="-120"/>
              </a:rPr>
              <a:t>#2C5F2D</a:t>
            </a:r>
            <a:endParaRPr lang="en-US" sz="900" dirty="0"/>
          </a:p>
        </p:txBody>
      </p:sp>
      <p:sp>
        <p:nvSpPr>
          <p:cNvPr id="8" name="Shape 6"/>
          <p:cNvSpPr/>
          <p:nvPr/>
        </p:nvSpPr>
        <p:spPr>
          <a:xfrm>
            <a:off x="1792224" y="1417320"/>
            <a:ext cx="1325880" cy="685800"/>
          </a:xfrm>
          <a:prstGeom prst="rect">
            <a:avLst/>
          </a:prstGeom>
          <a:solidFill>
            <a:srgbClr val="6A9B3D"/>
          </a:solidFill>
          <a:ln w="3810">
            <a:solidFill>
              <a:srgbClr val="CCCCCC"/>
            </a:solidFill>
            <a:prstDash val="solid"/>
          </a:ln>
        </p:spPr>
        <p:txBody>
          <a:bodyPr/>
          <a:lstStyle/>
          <a:p>
            <a:endParaRPr lang="en-GB"/>
          </a:p>
        </p:txBody>
      </p:sp>
      <p:sp>
        <p:nvSpPr>
          <p:cNvPr id="9" name="Text 7"/>
          <p:cNvSpPr/>
          <p:nvPr/>
        </p:nvSpPr>
        <p:spPr>
          <a:xfrm>
            <a:off x="1792224" y="2130552"/>
            <a:ext cx="1325880" cy="475488"/>
          </a:xfrm>
          <a:prstGeom prst="rect">
            <a:avLst/>
          </a:prstGeom>
          <a:noFill/>
          <a:ln/>
        </p:spPr>
        <p:txBody>
          <a:bodyPr wrap="square" lIns="0" tIns="0" rIns="0" bIns="0" rtlCol="0" anchor="ctr"/>
          <a:lstStyle/>
          <a:p>
            <a:pPr marL="0" indent="0" algn="ctr">
              <a:buNone/>
            </a:pPr>
            <a:r>
              <a:rPr lang="en-US" sz="900" dirty="0">
                <a:solidFill>
                  <a:srgbClr val="374151"/>
                </a:solidFill>
                <a:latin typeface="Calibri" pitchFamily="34" charset="0"/>
                <a:ea typeface="Calibri" pitchFamily="34" charset="-122"/>
                <a:cs typeface="Calibri" pitchFamily="34" charset="-120"/>
              </a:rPr>
              <a:t>Moss Green</a:t>
            </a:r>
            <a:endParaRPr lang="en-US" sz="900" dirty="0"/>
          </a:p>
          <a:p>
            <a:pPr marL="0" indent="0" algn="ctr">
              <a:buNone/>
            </a:pPr>
            <a:r>
              <a:rPr lang="en-US" sz="900" dirty="0">
                <a:solidFill>
                  <a:srgbClr val="374151"/>
                </a:solidFill>
                <a:latin typeface="Calibri" pitchFamily="34" charset="0"/>
                <a:ea typeface="Calibri" pitchFamily="34" charset="-122"/>
                <a:cs typeface="Calibri" pitchFamily="34" charset="-120"/>
              </a:rPr>
              <a:t>#6A9B3D</a:t>
            </a:r>
            <a:endParaRPr lang="en-US" sz="900" dirty="0"/>
          </a:p>
        </p:txBody>
      </p:sp>
      <p:sp>
        <p:nvSpPr>
          <p:cNvPr id="10" name="Shape 8"/>
          <p:cNvSpPr/>
          <p:nvPr/>
        </p:nvSpPr>
        <p:spPr>
          <a:xfrm>
            <a:off x="3236976" y="1417320"/>
            <a:ext cx="1325880" cy="685800"/>
          </a:xfrm>
          <a:prstGeom prst="rect">
            <a:avLst/>
          </a:prstGeom>
          <a:solidFill>
            <a:srgbClr val="C8A951"/>
          </a:solidFill>
          <a:ln w="3810">
            <a:solidFill>
              <a:srgbClr val="CCCCCC"/>
            </a:solidFill>
            <a:prstDash val="solid"/>
          </a:ln>
        </p:spPr>
        <p:txBody>
          <a:bodyPr/>
          <a:lstStyle/>
          <a:p>
            <a:endParaRPr lang="en-GB"/>
          </a:p>
        </p:txBody>
      </p:sp>
      <p:sp>
        <p:nvSpPr>
          <p:cNvPr id="11" name="Text 9"/>
          <p:cNvSpPr/>
          <p:nvPr/>
        </p:nvSpPr>
        <p:spPr>
          <a:xfrm>
            <a:off x="3236976" y="2130552"/>
            <a:ext cx="1325880" cy="475488"/>
          </a:xfrm>
          <a:prstGeom prst="rect">
            <a:avLst/>
          </a:prstGeom>
          <a:noFill/>
          <a:ln/>
        </p:spPr>
        <p:txBody>
          <a:bodyPr wrap="square" lIns="0" tIns="0" rIns="0" bIns="0" rtlCol="0" anchor="ctr"/>
          <a:lstStyle/>
          <a:p>
            <a:pPr marL="0" indent="0" algn="ctr">
              <a:buNone/>
            </a:pPr>
            <a:r>
              <a:rPr lang="en-US" sz="900" dirty="0">
                <a:solidFill>
                  <a:srgbClr val="374151"/>
                </a:solidFill>
                <a:latin typeface="Calibri" pitchFamily="34" charset="0"/>
                <a:ea typeface="Calibri" pitchFamily="34" charset="-122"/>
                <a:cs typeface="Calibri" pitchFamily="34" charset="-120"/>
              </a:rPr>
              <a:t>Warm Gold</a:t>
            </a:r>
            <a:endParaRPr lang="en-US" sz="900" dirty="0"/>
          </a:p>
          <a:p>
            <a:pPr marL="0" indent="0" algn="ctr">
              <a:buNone/>
            </a:pPr>
            <a:r>
              <a:rPr lang="en-US" sz="900" dirty="0">
                <a:solidFill>
                  <a:srgbClr val="374151"/>
                </a:solidFill>
                <a:latin typeface="Calibri" pitchFamily="34" charset="0"/>
                <a:ea typeface="Calibri" pitchFamily="34" charset="-122"/>
                <a:cs typeface="Calibri" pitchFamily="34" charset="-120"/>
              </a:rPr>
              <a:t>#C8A951</a:t>
            </a:r>
            <a:endParaRPr lang="en-US" sz="900" dirty="0"/>
          </a:p>
        </p:txBody>
      </p:sp>
      <p:sp>
        <p:nvSpPr>
          <p:cNvPr id="12" name="Shape 10"/>
          <p:cNvSpPr/>
          <p:nvPr/>
        </p:nvSpPr>
        <p:spPr>
          <a:xfrm>
            <a:off x="4681728" y="1417320"/>
            <a:ext cx="1325880" cy="685800"/>
          </a:xfrm>
          <a:prstGeom prst="rect">
            <a:avLst/>
          </a:prstGeom>
          <a:solidFill>
            <a:srgbClr val="F4A261"/>
          </a:solidFill>
          <a:ln w="3810">
            <a:solidFill>
              <a:srgbClr val="CCCCCC"/>
            </a:solidFill>
            <a:prstDash val="solid"/>
          </a:ln>
        </p:spPr>
        <p:txBody>
          <a:bodyPr/>
          <a:lstStyle/>
          <a:p>
            <a:endParaRPr lang="en-GB"/>
          </a:p>
        </p:txBody>
      </p:sp>
      <p:sp>
        <p:nvSpPr>
          <p:cNvPr id="13" name="Text 11"/>
          <p:cNvSpPr/>
          <p:nvPr/>
        </p:nvSpPr>
        <p:spPr>
          <a:xfrm>
            <a:off x="4681728" y="2130552"/>
            <a:ext cx="1325880" cy="475488"/>
          </a:xfrm>
          <a:prstGeom prst="rect">
            <a:avLst/>
          </a:prstGeom>
          <a:noFill/>
          <a:ln/>
        </p:spPr>
        <p:txBody>
          <a:bodyPr wrap="square" lIns="0" tIns="0" rIns="0" bIns="0" rtlCol="0" anchor="ctr"/>
          <a:lstStyle/>
          <a:p>
            <a:pPr marL="0" indent="0" algn="ctr">
              <a:buNone/>
            </a:pPr>
            <a:r>
              <a:rPr lang="en-US" sz="900" dirty="0">
                <a:solidFill>
                  <a:srgbClr val="374151"/>
                </a:solidFill>
                <a:latin typeface="Calibri" pitchFamily="34" charset="0"/>
                <a:ea typeface="Calibri" pitchFamily="34" charset="-122"/>
                <a:cs typeface="Calibri" pitchFamily="34" charset="-120"/>
              </a:rPr>
              <a:t>Terracotta</a:t>
            </a:r>
            <a:endParaRPr lang="en-US" sz="900" dirty="0"/>
          </a:p>
          <a:p>
            <a:pPr marL="0" indent="0" algn="ctr">
              <a:buNone/>
            </a:pPr>
            <a:r>
              <a:rPr lang="en-US" sz="900" dirty="0">
                <a:solidFill>
                  <a:srgbClr val="374151"/>
                </a:solidFill>
                <a:latin typeface="Calibri" pitchFamily="34" charset="0"/>
                <a:ea typeface="Calibri" pitchFamily="34" charset="-122"/>
                <a:cs typeface="Calibri" pitchFamily="34" charset="-120"/>
              </a:rPr>
              <a:t>#F4A261</a:t>
            </a:r>
            <a:endParaRPr lang="en-US" sz="900" dirty="0"/>
          </a:p>
        </p:txBody>
      </p:sp>
      <p:sp>
        <p:nvSpPr>
          <p:cNvPr id="14" name="Shape 12"/>
          <p:cNvSpPr/>
          <p:nvPr/>
        </p:nvSpPr>
        <p:spPr>
          <a:xfrm>
            <a:off x="6126480" y="1417320"/>
            <a:ext cx="1325880" cy="685800"/>
          </a:xfrm>
          <a:prstGeom prst="rect">
            <a:avLst/>
          </a:prstGeom>
          <a:solidFill>
            <a:srgbClr val="2A9D8F"/>
          </a:solidFill>
          <a:ln w="3810">
            <a:solidFill>
              <a:srgbClr val="CCCCCC"/>
            </a:solidFill>
            <a:prstDash val="solid"/>
          </a:ln>
        </p:spPr>
        <p:txBody>
          <a:bodyPr/>
          <a:lstStyle/>
          <a:p>
            <a:endParaRPr lang="en-GB"/>
          </a:p>
        </p:txBody>
      </p:sp>
      <p:sp>
        <p:nvSpPr>
          <p:cNvPr id="15" name="Text 13"/>
          <p:cNvSpPr/>
          <p:nvPr/>
        </p:nvSpPr>
        <p:spPr>
          <a:xfrm>
            <a:off x="6126480" y="2130552"/>
            <a:ext cx="1325880" cy="475488"/>
          </a:xfrm>
          <a:prstGeom prst="rect">
            <a:avLst/>
          </a:prstGeom>
          <a:noFill/>
          <a:ln/>
        </p:spPr>
        <p:txBody>
          <a:bodyPr wrap="square" lIns="0" tIns="0" rIns="0" bIns="0" rtlCol="0" anchor="ctr"/>
          <a:lstStyle/>
          <a:p>
            <a:pPr marL="0" indent="0" algn="ctr">
              <a:buNone/>
            </a:pPr>
            <a:r>
              <a:rPr lang="en-US" sz="900" dirty="0">
                <a:solidFill>
                  <a:srgbClr val="374151"/>
                </a:solidFill>
                <a:latin typeface="Calibri" pitchFamily="34" charset="0"/>
                <a:ea typeface="Calibri" pitchFamily="34" charset="-122"/>
                <a:cs typeface="Calibri" pitchFamily="34" charset="-120"/>
              </a:rPr>
              <a:t>Teal</a:t>
            </a:r>
            <a:endParaRPr lang="en-US" sz="900" dirty="0"/>
          </a:p>
          <a:p>
            <a:pPr marL="0" indent="0" algn="ctr">
              <a:buNone/>
            </a:pPr>
            <a:r>
              <a:rPr lang="en-US" sz="900" dirty="0">
                <a:solidFill>
                  <a:srgbClr val="374151"/>
                </a:solidFill>
                <a:latin typeface="Calibri" pitchFamily="34" charset="0"/>
                <a:ea typeface="Calibri" pitchFamily="34" charset="-122"/>
                <a:cs typeface="Calibri" pitchFamily="34" charset="-120"/>
              </a:rPr>
              <a:t>#2A9D8F</a:t>
            </a:r>
            <a:endParaRPr lang="en-US" sz="900" dirty="0"/>
          </a:p>
        </p:txBody>
      </p:sp>
      <p:sp>
        <p:nvSpPr>
          <p:cNvPr id="16" name="Shape 14"/>
          <p:cNvSpPr/>
          <p:nvPr/>
        </p:nvSpPr>
        <p:spPr>
          <a:xfrm>
            <a:off x="7571232" y="1417320"/>
            <a:ext cx="1325880" cy="685800"/>
          </a:xfrm>
          <a:prstGeom prst="rect">
            <a:avLst/>
          </a:prstGeom>
          <a:solidFill>
            <a:srgbClr val="F9F9F9"/>
          </a:solidFill>
          <a:ln w="3810">
            <a:solidFill>
              <a:srgbClr val="CCCCCC"/>
            </a:solidFill>
            <a:prstDash val="solid"/>
          </a:ln>
        </p:spPr>
        <p:txBody>
          <a:bodyPr/>
          <a:lstStyle/>
          <a:p>
            <a:endParaRPr lang="en-GB"/>
          </a:p>
        </p:txBody>
      </p:sp>
      <p:sp>
        <p:nvSpPr>
          <p:cNvPr id="17" name="Text 15"/>
          <p:cNvSpPr/>
          <p:nvPr/>
        </p:nvSpPr>
        <p:spPr>
          <a:xfrm>
            <a:off x="7571232" y="2130552"/>
            <a:ext cx="1325880" cy="475488"/>
          </a:xfrm>
          <a:prstGeom prst="rect">
            <a:avLst/>
          </a:prstGeom>
          <a:noFill/>
          <a:ln/>
        </p:spPr>
        <p:txBody>
          <a:bodyPr wrap="square" lIns="0" tIns="0" rIns="0" bIns="0" rtlCol="0" anchor="ctr"/>
          <a:lstStyle/>
          <a:p>
            <a:pPr marL="0" indent="0" algn="ctr">
              <a:buNone/>
            </a:pPr>
            <a:r>
              <a:rPr lang="en-US" sz="900" dirty="0">
                <a:solidFill>
                  <a:srgbClr val="374151"/>
                </a:solidFill>
                <a:latin typeface="Calibri" pitchFamily="34" charset="0"/>
                <a:ea typeface="Calibri" pitchFamily="34" charset="-122"/>
                <a:cs typeface="Calibri" pitchFamily="34" charset="-120"/>
              </a:rPr>
              <a:t>Off-White</a:t>
            </a:r>
            <a:endParaRPr lang="en-US" sz="900" dirty="0"/>
          </a:p>
          <a:p>
            <a:pPr marL="0" indent="0" algn="ctr">
              <a:buNone/>
            </a:pPr>
            <a:r>
              <a:rPr lang="en-US" sz="900" dirty="0">
                <a:solidFill>
                  <a:srgbClr val="374151"/>
                </a:solidFill>
                <a:latin typeface="Calibri" pitchFamily="34" charset="0"/>
                <a:ea typeface="Calibri" pitchFamily="34" charset="-122"/>
                <a:cs typeface="Calibri" pitchFamily="34" charset="-120"/>
              </a:rPr>
              <a:t>#F9F9F9</a:t>
            </a:r>
            <a:endParaRPr lang="en-US" sz="900" dirty="0"/>
          </a:p>
        </p:txBody>
      </p:sp>
      <p:sp>
        <p:nvSpPr>
          <p:cNvPr id="18" name="Text 16"/>
          <p:cNvSpPr/>
          <p:nvPr/>
        </p:nvSpPr>
        <p:spPr>
          <a:xfrm>
            <a:off x="365760" y="2743200"/>
            <a:ext cx="3657600" cy="347472"/>
          </a:xfrm>
          <a:prstGeom prst="rect">
            <a:avLst/>
          </a:prstGeom>
          <a:noFill/>
          <a:ln/>
        </p:spPr>
        <p:txBody>
          <a:bodyPr wrap="square" lIns="0" tIns="0" rIns="0" bIns="0" rtlCol="0" anchor="ctr"/>
          <a:lstStyle/>
          <a:p>
            <a:pPr marL="0" indent="0">
              <a:buNone/>
            </a:pPr>
            <a:r>
              <a:rPr lang="en-US" sz="1600" b="1" dirty="0">
                <a:solidFill>
                  <a:srgbClr val="2C5F2D"/>
                </a:solidFill>
                <a:latin typeface="Trebuchet MS" pitchFamily="34" charset="0"/>
                <a:ea typeface="Trebuchet MS" pitchFamily="34" charset="-122"/>
                <a:cs typeface="Trebuchet MS" pitchFamily="34" charset="-120"/>
              </a:rPr>
              <a:t>Typography</a:t>
            </a:r>
            <a:endParaRPr lang="en-US" sz="1600" dirty="0"/>
          </a:p>
        </p:txBody>
      </p:sp>
      <p:graphicFrame>
        <p:nvGraphicFramePr>
          <p:cNvPr id="19" name="Table 0"/>
          <p:cNvGraphicFramePr>
            <a:graphicFrameLocks noGrp="1"/>
          </p:cNvGraphicFramePr>
          <p:nvPr>
            <p:extLst>
              <p:ext uri="{D42A27DB-BD31-4B8C-83A1-F6EECF244321}">
                <p14:modId xmlns:p14="http://schemas.microsoft.com/office/powerpoint/2010/main" val="1579011935"/>
              </p:ext>
            </p:extLst>
          </p:nvPr>
        </p:nvGraphicFramePr>
        <p:xfrm>
          <a:off x="347472" y="3154680"/>
          <a:ext cx="8412480" cy="1645920"/>
        </p:xfrm>
        <a:graphic>
          <a:graphicData uri="http://schemas.openxmlformats.org/drawingml/2006/table">
            <a:tbl>
              <a:tblPr/>
              <a:tblGrid>
                <a:gridCol w="2011680">
                  <a:extLst>
                    <a:ext uri="{9D8B030D-6E8A-4147-A177-3AD203B41FA5}">
                      <a16:colId xmlns:a16="http://schemas.microsoft.com/office/drawing/2014/main" val="20000"/>
                    </a:ext>
                  </a:extLst>
                </a:gridCol>
                <a:gridCol w="2926080">
                  <a:extLst>
                    <a:ext uri="{9D8B030D-6E8A-4147-A177-3AD203B41FA5}">
                      <a16:colId xmlns:a16="http://schemas.microsoft.com/office/drawing/2014/main" val="20001"/>
                    </a:ext>
                  </a:extLst>
                </a:gridCol>
                <a:gridCol w="3474720">
                  <a:extLst>
                    <a:ext uri="{9D8B030D-6E8A-4147-A177-3AD203B41FA5}">
                      <a16:colId xmlns:a16="http://schemas.microsoft.com/office/drawing/2014/main" val="20002"/>
                    </a:ext>
                  </a:extLst>
                </a:gridCol>
              </a:tblGrid>
              <a:tr h="411480">
                <a:tc>
                  <a:txBody>
                    <a:bodyPr/>
                    <a:lstStyle/>
                    <a:p>
                      <a:pPr marL="0" indent="0">
                        <a:buNone/>
                      </a:pPr>
                      <a:r>
                        <a:rPr lang="en-US" sz="1200" b="1" dirty="0">
                          <a:solidFill>
                            <a:srgbClr val="FFFFFF"/>
                          </a:solidFill>
                          <a:latin typeface="Trebuchet MS" pitchFamily="34" charset="0"/>
                          <a:ea typeface="Trebuchet MS" pitchFamily="34" charset="-122"/>
                          <a:cs typeface="Trebuchet MS" pitchFamily="34" charset="-120"/>
                        </a:rPr>
                        <a:t>Role</a:t>
                      </a:r>
                      <a:endParaRPr lang="en-US" sz="1200" dirty="0">
                        <a:latin typeface="Trebuchet MS" charset="0"/>
                        <a:ea typeface="Trebuchet MS" charset="0"/>
                        <a:cs typeface="Trebuchet MS"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solidFill>
                      <a:srgbClr val="2C5F2D"/>
                    </a:solidFill>
                  </a:tcPr>
                </a:tc>
                <a:tc>
                  <a:txBody>
                    <a:bodyPr/>
                    <a:lstStyle/>
                    <a:p>
                      <a:pPr marL="0" indent="0">
                        <a:buNone/>
                      </a:pPr>
                      <a:r>
                        <a:rPr lang="en-US" sz="1200" b="1" dirty="0">
                          <a:solidFill>
                            <a:srgbClr val="FFFFFF"/>
                          </a:solidFill>
                          <a:latin typeface="Trebuchet MS" pitchFamily="34" charset="0"/>
                          <a:ea typeface="Trebuchet MS" pitchFamily="34" charset="-122"/>
                          <a:cs typeface="Trebuchet MS" pitchFamily="34" charset="-120"/>
                        </a:rPr>
                        <a:t>Font</a:t>
                      </a:r>
                      <a:endParaRPr lang="en-US" sz="1200" dirty="0">
                        <a:latin typeface="Trebuchet MS" charset="0"/>
                        <a:ea typeface="Trebuchet MS" charset="0"/>
                        <a:cs typeface="Trebuchet MS"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solidFill>
                      <a:srgbClr val="2C5F2D"/>
                    </a:solidFill>
                  </a:tcPr>
                </a:tc>
                <a:tc>
                  <a:txBody>
                    <a:bodyPr/>
                    <a:lstStyle/>
                    <a:p>
                      <a:pPr marL="0" indent="0">
                        <a:buNone/>
                      </a:pPr>
                      <a:r>
                        <a:rPr lang="en-US" sz="1200" b="1" dirty="0">
                          <a:solidFill>
                            <a:srgbClr val="FFFFFF"/>
                          </a:solidFill>
                          <a:latin typeface="Trebuchet MS" pitchFamily="34" charset="0"/>
                          <a:ea typeface="Trebuchet MS" pitchFamily="34" charset="-122"/>
                          <a:cs typeface="Trebuchet MS" pitchFamily="34" charset="-120"/>
                        </a:rPr>
                        <a:t>Use</a:t>
                      </a:r>
                      <a:endParaRPr lang="en-US" sz="1200" dirty="0">
                        <a:latin typeface="Trebuchet MS" charset="0"/>
                        <a:ea typeface="Trebuchet MS" charset="0"/>
                        <a:cs typeface="Trebuchet MS"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solidFill>
                      <a:srgbClr val="2C5F2D"/>
                    </a:solidFill>
                  </a:tcPr>
                </a:tc>
                <a:extLst>
                  <a:ext uri="{0D108BD9-81ED-4DB2-BD59-A6C34878D82A}">
                    <a16:rowId xmlns:a16="http://schemas.microsoft.com/office/drawing/2014/main" val="10000"/>
                  </a:ext>
                </a:extLst>
              </a:tr>
              <a:tr h="411480">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Headings</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Playfair Display / Georgia</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Elegant, artisanal feel</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tcPr>
                </a:tc>
                <a:extLst>
                  <a:ext uri="{0D108BD9-81ED-4DB2-BD59-A6C34878D82A}">
                    <a16:rowId xmlns:a16="http://schemas.microsoft.com/office/drawing/2014/main" val="10001"/>
                  </a:ext>
                </a:extLst>
              </a:tr>
              <a:tr h="411480">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Body</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solidFill>
                      <a:srgbClr val="EFF7EE"/>
                    </a:solidFill>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Lato / Calibri</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solidFill>
                      <a:srgbClr val="EFF7EE"/>
                    </a:solidFill>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Clean and highly readable</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solidFill>
                      <a:srgbClr val="EFF7EE"/>
                    </a:solidFill>
                  </a:tcPr>
                </a:tc>
                <a:extLst>
                  <a:ext uri="{0D108BD9-81ED-4DB2-BD59-A6C34878D82A}">
                    <a16:rowId xmlns:a16="http://schemas.microsoft.com/office/drawing/2014/main" val="10002"/>
                  </a:ext>
                </a:extLst>
              </a:tr>
              <a:tr h="411480">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Accent</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Pacifico / Georgia Italic</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tcPr>
                </a:tc>
                <a:tc>
                  <a:txBody>
                    <a:bodyPr/>
                    <a:lstStyle/>
                    <a:p>
                      <a:pPr marL="0" indent="0">
                        <a:buNone/>
                      </a:pPr>
                      <a:r>
                        <a:rPr lang="en-US" sz="1100" dirty="0">
                          <a:solidFill>
                            <a:srgbClr val="000000"/>
                          </a:solidFill>
                          <a:latin typeface="Calibri" pitchFamily="34" charset="0"/>
                          <a:ea typeface="Calibri" pitchFamily="34" charset="-122"/>
                          <a:cs typeface="Calibri" pitchFamily="34" charset="-120"/>
                        </a:rPr>
                        <a:t>Warm café personality</a:t>
                      </a:r>
                      <a:endParaRPr lang="en-US" sz="1100" dirty="0">
                        <a:latin typeface="Calibri" charset="0"/>
                        <a:ea typeface="Calibri" charset="0"/>
                        <a:cs typeface="Calibri" charset="0"/>
                      </a:endParaRPr>
                    </a:p>
                  </a:txBody>
                  <a:tcPr>
                    <a:lnL w="6350" cap="flat" cmpd="sng" algn="ctr">
                      <a:solidFill>
                        <a:srgbClr val="D1FAE5"/>
                      </a:solidFill>
                      <a:prstDash val="solid"/>
                      <a:round/>
                      <a:headEnd type="none" w="med" len="med"/>
                      <a:tailEnd type="none" w="med" len="med"/>
                    </a:lnL>
                    <a:lnR w="6350" cap="flat" cmpd="sng" algn="ctr">
                      <a:solidFill>
                        <a:srgbClr val="D1FAE5"/>
                      </a:solidFill>
                      <a:prstDash val="solid"/>
                      <a:round/>
                      <a:headEnd type="none" w="med" len="med"/>
                      <a:tailEnd type="none" w="med" len="med"/>
                    </a:lnR>
                    <a:lnT w="6350" cap="flat" cmpd="sng" algn="ctr">
                      <a:solidFill>
                        <a:srgbClr val="D1FAE5"/>
                      </a:solidFill>
                      <a:prstDash val="solid"/>
                      <a:round/>
                      <a:headEnd type="none" w="med" len="med"/>
                      <a:tailEnd type="none" w="med" len="med"/>
                    </a:lnT>
                    <a:lnB w="6350" cap="flat" cmpd="sng" algn="ctr">
                      <a:solidFill>
                        <a:srgbClr val="D1FAE5"/>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20" name="Shape 17"/>
          <p:cNvSpPr/>
          <p:nvPr/>
        </p:nvSpPr>
        <p:spPr>
          <a:xfrm>
            <a:off x="0" y="4736592"/>
            <a:ext cx="9144000" cy="406908"/>
          </a:xfrm>
          <a:prstGeom prst="rect">
            <a:avLst/>
          </a:prstGeom>
          <a:solidFill>
            <a:srgbClr val="2C5F2D"/>
          </a:solidFill>
          <a:ln w="12700">
            <a:solidFill>
              <a:srgbClr val="2C5F2D"/>
            </a:solidFill>
            <a:prstDash val="solid"/>
          </a:ln>
        </p:spPr>
        <p:txBody>
          <a:bodyPr/>
          <a:lstStyle/>
          <a:p>
            <a:endParaRPr lang="en-GB"/>
          </a:p>
        </p:txBody>
      </p:sp>
      <p:sp>
        <p:nvSpPr>
          <p:cNvPr id="21" name="Text 18"/>
          <p:cNvSpPr/>
          <p:nvPr/>
        </p:nvSpPr>
        <p:spPr>
          <a:xfrm>
            <a:off x="320040" y="4773168"/>
            <a:ext cx="8503920" cy="320040"/>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Brand Voice:  🌿 Warm &amp; Welcoming  |  ☕ Knowledgeable but Approachable  |  🌍 Sustainability-Driven  |  🎨 Creative &amp; Artisanal  |  💬 Community-First</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MARKETING — SOCIAL MEDIA STRATEGY</a:t>
            </a:r>
            <a:endParaRPr lang="en-US" sz="2400" dirty="0"/>
          </a:p>
        </p:txBody>
      </p:sp>
      <p:sp>
        <p:nvSpPr>
          <p:cNvPr id="5" name="Shape 3"/>
          <p:cNvSpPr/>
          <p:nvPr/>
        </p:nvSpPr>
        <p:spPr>
          <a:xfrm>
            <a:off x="256032" y="914400"/>
            <a:ext cx="2816352" cy="3977640"/>
          </a:xfrm>
          <a:prstGeom prst="rect">
            <a:avLst/>
          </a:prstGeom>
          <a:solidFill>
            <a:srgbClr val="FDF2F8"/>
          </a:solidFill>
          <a:ln w="9525">
            <a:solidFill>
              <a:srgbClr val="F3A4D5"/>
            </a:solidFill>
            <a:prstDash val="solid"/>
          </a:ln>
          <a:effectLst>
            <a:outerShdw blurRad="76200" dist="25400" dir="8100000" algn="bl" rotWithShape="0">
              <a:srgbClr val="000000">
                <a:alpha val="8000"/>
              </a:srgbClr>
            </a:outerShdw>
          </a:effectLst>
        </p:spPr>
        <p:txBody>
          <a:bodyPr/>
          <a:lstStyle/>
          <a:p>
            <a:endParaRPr lang="en-GB"/>
          </a:p>
        </p:txBody>
      </p:sp>
      <p:pic>
        <p:nvPicPr>
          <p:cNvPr id="6" name="Image 0" descr="preencoded.png"/>
          <p:cNvPicPr>
            <a:picLocks noChangeAspect="1"/>
          </p:cNvPicPr>
          <p:nvPr/>
        </p:nvPicPr>
        <p:blipFill>
          <a:blip r:embed="rId3"/>
          <a:stretch>
            <a:fillRect/>
          </a:stretch>
        </p:blipFill>
        <p:spPr>
          <a:xfrm>
            <a:off x="420624" y="1024128"/>
            <a:ext cx="457200" cy="457200"/>
          </a:xfrm>
          <a:prstGeom prst="rect">
            <a:avLst/>
          </a:prstGeom>
        </p:spPr>
      </p:pic>
      <p:sp>
        <p:nvSpPr>
          <p:cNvPr id="7" name="Text 4"/>
          <p:cNvSpPr/>
          <p:nvPr/>
        </p:nvSpPr>
        <p:spPr>
          <a:xfrm>
            <a:off x="969264" y="1024128"/>
            <a:ext cx="2011680" cy="320040"/>
          </a:xfrm>
          <a:prstGeom prst="rect">
            <a:avLst/>
          </a:prstGeom>
          <a:noFill/>
          <a:ln/>
        </p:spPr>
        <p:txBody>
          <a:bodyPr wrap="square" lIns="0" tIns="0" rIns="0" bIns="0" rtlCol="0" anchor="ctr"/>
          <a:lstStyle/>
          <a:p>
            <a:pPr marL="0" indent="0">
              <a:buNone/>
            </a:pPr>
            <a:r>
              <a:rPr lang="en-US" sz="1600" b="1" dirty="0">
                <a:solidFill>
                  <a:srgbClr val="C13584"/>
                </a:solidFill>
                <a:latin typeface="Trebuchet MS" pitchFamily="34" charset="0"/>
                <a:ea typeface="Trebuchet MS" pitchFamily="34" charset="-122"/>
                <a:cs typeface="Trebuchet MS" pitchFamily="34" charset="-120"/>
              </a:rPr>
              <a:t>Instagram</a:t>
            </a:r>
            <a:endParaRPr lang="en-US" sz="1600" dirty="0"/>
          </a:p>
        </p:txBody>
      </p:sp>
      <p:sp>
        <p:nvSpPr>
          <p:cNvPr id="8" name="Text 5"/>
          <p:cNvSpPr/>
          <p:nvPr/>
        </p:nvSpPr>
        <p:spPr>
          <a:xfrm>
            <a:off x="393192" y="1389888"/>
            <a:ext cx="2606040" cy="292608"/>
          </a:xfrm>
          <a:prstGeom prst="rect">
            <a:avLst/>
          </a:prstGeom>
          <a:noFill/>
          <a:ln/>
        </p:spPr>
        <p:txBody>
          <a:bodyPr wrap="square" lIns="0" tIns="0" rIns="0" bIns="0" rtlCol="0" anchor="ctr"/>
          <a:lstStyle/>
          <a:p>
            <a:pPr marL="0" indent="0">
              <a:buNone/>
            </a:pPr>
            <a:r>
              <a:rPr lang="en-US" sz="950" i="1" dirty="0">
                <a:solidFill>
                  <a:srgbClr val="64748B"/>
                </a:solidFill>
                <a:latin typeface="Calibri" pitchFamily="34" charset="0"/>
                <a:ea typeface="Calibri" pitchFamily="34" charset="-122"/>
                <a:cs typeface="Calibri" pitchFamily="34" charset="-120"/>
              </a:rPr>
              <a:t>Primary Platform — Visual Storytelling</a:t>
            </a:r>
            <a:endParaRPr lang="en-US" sz="950" dirty="0"/>
          </a:p>
        </p:txBody>
      </p:sp>
      <p:sp>
        <p:nvSpPr>
          <p:cNvPr id="9" name="Shape 6"/>
          <p:cNvSpPr/>
          <p:nvPr/>
        </p:nvSpPr>
        <p:spPr>
          <a:xfrm>
            <a:off x="393192" y="1709928"/>
            <a:ext cx="2560320" cy="36576"/>
          </a:xfrm>
          <a:prstGeom prst="rect">
            <a:avLst/>
          </a:prstGeom>
          <a:solidFill>
            <a:srgbClr val="C13584"/>
          </a:solidFill>
          <a:ln w="12700">
            <a:solidFill>
              <a:srgbClr val="C13584"/>
            </a:solidFill>
            <a:prstDash val="solid"/>
          </a:ln>
        </p:spPr>
        <p:txBody>
          <a:bodyPr/>
          <a:lstStyle/>
          <a:p>
            <a:endParaRPr lang="en-GB"/>
          </a:p>
        </p:txBody>
      </p:sp>
      <p:sp>
        <p:nvSpPr>
          <p:cNvPr id="10" name="Text 7"/>
          <p:cNvSpPr/>
          <p:nvPr/>
        </p:nvSpPr>
        <p:spPr>
          <a:xfrm>
            <a:off x="393192" y="1801368"/>
            <a:ext cx="2606040" cy="2999232"/>
          </a:xfrm>
          <a:prstGeom prst="rect">
            <a:avLst/>
          </a:prstGeom>
          <a:noFill/>
          <a:ln/>
        </p:spPr>
        <p:txBody>
          <a:bodyPr wrap="square" rtlCol="0" anchor="ctr"/>
          <a:lstStyle/>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3–4 feed posts/week: menu photography, sustainability stories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Daily Stories: behind-the-scenes, polls, daily specials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Reels (prioritised by algorithm): recipe videos, café atmosphere</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Influencer collabs: local food bloggers &amp; eco-lifestyle accounts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User-generated content: repost customer photos with permission</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Hashtags: #UrbanGreenCafe  #OrganicCoffee  #EatLocal  #SustainableDining</a:t>
            </a:r>
            <a:endParaRPr lang="en-US" sz="1050" dirty="0"/>
          </a:p>
        </p:txBody>
      </p:sp>
      <p:sp>
        <p:nvSpPr>
          <p:cNvPr id="11" name="Shape 8"/>
          <p:cNvSpPr/>
          <p:nvPr/>
        </p:nvSpPr>
        <p:spPr>
          <a:xfrm>
            <a:off x="3200400" y="914400"/>
            <a:ext cx="2816352" cy="3977640"/>
          </a:xfrm>
          <a:prstGeom prst="rect">
            <a:avLst/>
          </a:prstGeom>
          <a:solidFill>
            <a:srgbClr val="FFF0F0"/>
          </a:solidFill>
          <a:ln w="9525">
            <a:solidFill>
              <a:srgbClr val="FFCDD2"/>
            </a:solidFill>
            <a:prstDash val="solid"/>
          </a:ln>
          <a:effectLst>
            <a:outerShdw blurRad="76200" dist="25400" dir="8100000" algn="bl" rotWithShape="0">
              <a:srgbClr val="000000">
                <a:alpha val="8000"/>
              </a:srgbClr>
            </a:outerShdw>
          </a:effectLst>
        </p:spPr>
        <p:txBody>
          <a:bodyPr/>
          <a:lstStyle/>
          <a:p>
            <a:endParaRPr lang="en-GB"/>
          </a:p>
        </p:txBody>
      </p:sp>
      <p:pic>
        <p:nvPicPr>
          <p:cNvPr id="12" name="Image 1" descr="preencoded.png"/>
          <p:cNvPicPr>
            <a:picLocks noChangeAspect="1"/>
          </p:cNvPicPr>
          <p:nvPr/>
        </p:nvPicPr>
        <p:blipFill>
          <a:blip r:embed="rId4"/>
          <a:stretch>
            <a:fillRect/>
          </a:stretch>
        </p:blipFill>
        <p:spPr>
          <a:xfrm>
            <a:off x="3364992" y="1024128"/>
            <a:ext cx="457200" cy="457200"/>
          </a:xfrm>
          <a:prstGeom prst="rect">
            <a:avLst/>
          </a:prstGeom>
        </p:spPr>
      </p:pic>
      <p:sp>
        <p:nvSpPr>
          <p:cNvPr id="13" name="Text 9"/>
          <p:cNvSpPr/>
          <p:nvPr/>
        </p:nvSpPr>
        <p:spPr>
          <a:xfrm>
            <a:off x="3913632" y="1024128"/>
            <a:ext cx="2011680" cy="320040"/>
          </a:xfrm>
          <a:prstGeom prst="rect">
            <a:avLst/>
          </a:prstGeom>
          <a:noFill/>
          <a:ln/>
        </p:spPr>
        <p:txBody>
          <a:bodyPr wrap="square" lIns="0" tIns="0" rIns="0" bIns="0" rtlCol="0" anchor="ctr"/>
          <a:lstStyle/>
          <a:p>
            <a:pPr marL="0" indent="0">
              <a:buNone/>
            </a:pPr>
            <a:r>
              <a:rPr lang="en-US" sz="1600" b="1" dirty="0">
                <a:solidFill>
                  <a:srgbClr val="E60023"/>
                </a:solidFill>
                <a:latin typeface="Trebuchet MS" pitchFamily="34" charset="0"/>
                <a:ea typeface="Trebuchet MS" pitchFamily="34" charset="-122"/>
                <a:cs typeface="Trebuchet MS" pitchFamily="34" charset="-120"/>
              </a:rPr>
              <a:t>Pinterest</a:t>
            </a:r>
            <a:endParaRPr lang="en-US" sz="1600" dirty="0"/>
          </a:p>
        </p:txBody>
      </p:sp>
      <p:sp>
        <p:nvSpPr>
          <p:cNvPr id="14" name="Text 10"/>
          <p:cNvSpPr/>
          <p:nvPr/>
        </p:nvSpPr>
        <p:spPr>
          <a:xfrm>
            <a:off x="3337560" y="1389888"/>
            <a:ext cx="2606040" cy="292608"/>
          </a:xfrm>
          <a:prstGeom prst="rect">
            <a:avLst/>
          </a:prstGeom>
          <a:noFill/>
          <a:ln/>
        </p:spPr>
        <p:txBody>
          <a:bodyPr wrap="square" lIns="0" tIns="0" rIns="0" bIns="0" rtlCol="0" anchor="ctr"/>
          <a:lstStyle/>
          <a:p>
            <a:pPr marL="0" indent="0">
              <a:buNone/>
            </a:pPr>
            <a:r>
              <a:rPr lang="en-US" sz="950" i="1" dirty="0">
                <a:solidFill>
                  <a:srgbClr val="64748B"/>
                </a:solidFill>
                <a:latin typeface="Calibri" pitchFamily="34" charset="0"/>
                <a:ea typeface="Calibri" pitchFamily="34" charset="-122"/>
                <a:cs typeface="Calibri" pitchFamily="34" charset="-120"/>
              </a:rPr>
              <a:t>Discovery &amp; Inspiration — Drive Website Traffic</a:t>
            </a:r>
            <a:endParaRPr lang="en-US" sz="950" dirty="0"/>
          </a:p>
        </p:txBody>
      </p:sp>
      <p:sp>
        <p:nvSpPr>
          <p:cNvPr id="15" name="Shape 11"/>
          <p:cNvSpPr/>
          <p:nvPr/>
        </p:nvSpPr>
        <p:spPr>
          <a:xfrm>
            <a:off x="3337560" y="1709928"/>
            <a:ext cx="2560320" cy="36576"/>
          </a:xfrm>
          <a:prstGeom prst="rect">
            <a:avLst/>
          </a:prstGeom>
          <a:solidFill>
            <a:srgbClr val="E60023"/>
          </a:solidFill>
          <a:ln w="12700">
            <a:solidFill>
              <a:srgbClr val="E60023"/>
            </a:solidFill>
            <a:prstDash val="solid"/>
          </a:ln>
        </p:spPr>
        <p:txBody>
          <a:bodyPr/>
          <a:lstStyle/>
          <a:p>
            <a:endParaRPr lang="en-GB"/>
          </a:p>
        </p:txBody>
      </p:sp>
      <p:sp>
        <p:nvSpPr>
          <p:cNvPr id="16" name="Text 12"/>
          <p:cNvSpPr/>
          <p:nvPr/>
        </p:nvSpPr>
        <p:spPr>
          <a:xfrm>
            <a:off x="3337560" y="1801368"/>
            <a:ext cx="2606040" cy="2999232"/>
          </a:xfrm>
          <a:prstGeom prst="rect">
            <a:avLst/>
          </a:prstGeom>
          <a:noFill/>
          <a:ln/>
        </p:spPr>
        <p:txBody>
          <a:bodyPr wrap="square" rtlCol="0" anchor="ctr"/>
          <a:lstStyle/>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Curated boards: Seasonal Menus, Sustainable Living, Café Recipes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Pin blog posts, menu features, and seasonal lookbooks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Recipe spotlights that link back to the website blog</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Rich Pins enabled for products, articles, and recipes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Collaborative community boards with local food partners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Keyword-optimised pin descriptions to boost organic reach</a:t>
            </a:r>
            <a:endParaRPr lang="en-US" sz="1050" dirty="0"/>
          </a:p>
        </p:txBody>
      </p:sp>
      <p:sp>
        <p:nvSpPr>
          <p:cNvPr id="17" name="Shape 13"/>
          <p:cNvSpPr/>
          <p:nvPr/>
        </p:nvSpPr>
        <p:spPr>
          <a:xfrm>
            <a:off x="6144768" y="914400"/>
            <a:ext cx="2816352" cy="3977640"/>
          </a:xfrm>
          <a:prstGeom prst="rect">
            <a:avLst/>
          </a:prstGeom>
          <a:solidFill>
            <a:srgbClr val="F0F0F0"/>
          </a:solidFill>
          <a:ln w="9525">
            <a:solidFill>
              <a:srgbClr val="CCCCCC"/>
            </a:solidFill>
            <a:prstDash val="solid"/>
          </a:ln>
          <a:effectLst>
            <a:outerShdw blurRad="76200" dist="25400" dir="8100000" algn="bl" rotWithShape="0">
              <a:srgbClr val="000000">
                <a:alpha val="8000"/>
              </a:srgbClr>
            </a:outerShdw>
          </a:effectLst>
        </p:spPr>
        <p:txBody>
          <a:bodyPr/>
          <a:lstStyle/>
          <a:p>
            <a:endParaRPr lang="en-GB"/>
          </a:p>
        </p:txBody>
      </p:sp>
      <p:pic>
        <p:nvPicPr>
          <p:cNvPr id="18" name="Image 2" descr="preencoded.png"/>
          <p:cNvPicPr>
            <a:picLocks noChangeAspect="1"/>
          </p:cNvPicPr>
          <p:nvPr/>
        </p:nvPicPr>
        <p:blipFill>
          <a:blip r:embed="rId5"/>
          <a:stretch>
            <a:fillRect/>
          </a:stretch>
        </p:blipFill>
        <p:spPr>
          <a:xfrm>
            <a:off x="6309360" y="1024128"/>
            <a:ext cx="457200" cy="457200"/>
          </a:xfrm>
          <a:prstGeom prst="rect">
            <a:avLst/>
          </a:prstGeom>
        </p:spPr>
      </p:pic>
      <p:sp>
        <p:nvSpPr>
          <p:cNvPr id="19" name="Text 14"/>
          <p:cNvSpPr/>
          <p:nvPr/>
        </p:nvSpPr>
        <p:spPr>
          <a:xfrm>
            <a:off x="6858000" y="1024128"/>
            <a:ext cx="2011680" cy="320040"/>
          </a:xfrm>
          <a:prstGeom prst="rect">
            <a:avLst/>
          </a:prstGeom>
          <a:noFill/>
          <a:ln/>
        </p:spPr>
        <p:txBody>
          <a:bodyPr wrap="square" lIns="0" tIns="0" rIns="0" bIns="0" rtlCol="0" anchor="ctr"/>
          <a:lstStyle/>
          <a:p>
            <a:pPr marL="0" indent="0">
              <a:buNone/>
            </a:pPr>
            <a:r>
              <a:rPr lang="en-US" sz="1600" b="1" dirty="0">
                <a:solidFill>
                  <a:srgbClr val="010101"/>
                </a:solidFill>
                <a:latin typeface="Trebuchet MS" pitchFamily="34" charset="0"/>
                <a:ea typeface="Trebuchet MS" pitchFamily="34" charset="-122"/>
                <a:cs typeface="Trebuchet MS" pitchFamily="34" charset="-120"/>
              </a:rPr>
              <a:t>TikTok</a:t>
            </a:r>
            <a:endParaRPr lang="en-US" sz="1600" dirty="0"/>
          </a:p>
        </p:txBody>
      </p:sp>
      <p:sp>
        <p:nvSpPr>
          <p:cNvPr id="20" name="Text 15"/>
          <p:cNvSpPr/>
          <p:nvPr/>
        </p:nvSpPr>
        <p:spPr>
          <a:xfrm>
            <a:off x="6281928" y="1389888"/>
            <a:ext cx="2606040" cy="292608"/>
          </a:xfrm>
          <a:prstGeom prst="rect">
            <a:avLst/>
          </a:prstGeom>
          <a:noFill/>
          <a:ln/>
        </p:spPr>
        <p:txBody>
          <a:bodyPr wrap="square" lIns="0" tIns="0" rIns="0" bIns="0" rtlCol="0" anchor="ctr"/>
          <a:lstStyle/>
          <a:p>
            <a:pPr marL="0" indent="0">
              <a:buNone/>
            </a:pPr>
            <a:r>
              <a:rPr lang="en-US" sz="950" i="1" dirty="0">
                <a:solidFill>
                  <a:srgbClr val="64748B"/>
                </a:solidFill>
                <a:latin typeface="Calibri" pitchFamily="34" charset="0"/>
                <a:ea typeface="Calibri" pitchFamily="34" charset="-122"/>
                <a:cs typeface="Calibri" pitchFamily="34" charset="-120"/>
              </a:rPr>
              <a:t>Viral Growth — Reach Gen Z &amp; Younger Millennials</a:t>
            </a:r>
            <a:endParaRPr lang="en-US" sz="950" dirty="0"/>
          </a:p>
        </p:txBody>
      </p:sp>
      <p:sp>
        <p:nvSpPr>
          <p:cNvPr id="21" name="Shape 16"/>
          <p:cNvSpPr/>
          <p:nvPr/>
        </p:nvSpPr>
        <p:spPr>
          <a:xfrm>
            <a:off x="6281928" y="1709928"/>
            <a:ext cx="2560320" cy="36576"/>
          </a:xfrm>
          <a:prstGeom prst="rect">
            <a:avLst/>
          </a:prstGeom>
          <a:solidFill>
            <a:srgbClr val="010101"/>
          </a:solidFill>
          <a:ln w="12700">
            <a:solidFill>
              <a:srgbClr val="010101"/>
            </a:solidFill>
            <a:prstDash val="solid"/>
          </a:ln>
        </p:spPr>
        <p:txBody>
          <a:bodyPr/>
          <a:lstStyle/>
          <a:p>
            <a:endParaRPr lang="en-GB"/>
          </a:p>
        </p:txBody>
      </p:sp>
      <p:sp>
        <p:nvSpPr>
          <p:cNvPr id="22" name="Text 17"/>
          <p:cNvSpPr/>
          <p:nvPr/>
        </p:nvSpPr>
        <p:spPr>
          <a:xfrm>
            <a:off x="6281928" y="1801368"/>
            <a:ext cx="2606040" cy="2999232"/>
          </a:xfrm>
          <a:prstGeom prst="rect">
            <a:avLst/>
          </a:prstGeom>
          <a:noFill/>
          <a:ln/>
        </p:spPr>
        <p:txBody>
          <a:bodyPr wrap="square" rtlCol="0" anchor="ctr"/>
          <a:lstStyle/>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Short-form videos: latte art, food prep, sustainability tips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Trending audio + café aesthetic = high organic reach</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Day-in-the-life of a barista / chef content series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Sustainable eating challenges and eco-tip duets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TikTok Shop integration for merchandise or gift cards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Collaborate with micro-influencers (5K–50K eco niche)</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MARKETING — CONTENT MARKETING STRATEGY</a:t>
            </a:r>
            <a:endParaRPr lang="en-US" sz="2400" dirty="0"/>
          </a:p>
        </p:txBody>
      </p:sp>
      <p:sp>
        <p:nvSpPr>
          <p:cNvPr id="5" name="Shape 3"/>
          <p:cNvSpPr/>
          <p:nvPr/>
        </p:nvSpPr>
        <p:spPr>
          <a:xfrm>
            <a:off x="292608" y="914400"/>
            <a:ext cx="2057400" cy="3977640"/>
          </a:xfrm>
          <a:prstGeom prst="rect">
            <a:avLst/>
          </a:prstGeom>
          <a:solidFill>
            <a:srgbClr val="FFFFFF"/>
          </a:solidFill>
          <a:ln w="6350">
            <a:solidFill>
              <a:srgbClr val="E5E7EB"/>
            </a:solidFill>
            <a:prstDash val="solid"/>
          </a:ln>
          <a:effectLst>
            <a:outerShdw blurRad="76200" dist="25400" dir="8100000" algn="bl" rotWithShape="0">
              <a:srgbClr val="000000">
                <a:alpha val="7000"/>
              </a:srgbClr>
            </a:outerShdw>
          </a:effectLst>
        </p:spPr>
        <p:txBody>
          <a:bodyPr/>
          <a:lstStyle/>
          <a:p>
            <a:endParaRPr lang="en-GB"/>
          </a:p>
        </p:txBody>
      </p:sp>
      <p:sp>
        <p:nvSpPr>
          <p:cNvPr id="6" name="Shape 4"/>
          <p:cNvSpPr/>
          <p:nvPr/>
        </p:nvSpPr>
        <p:spPr>
          <a:xfrm>
            <a:off x="292608" y="914400"/>
            <a:ext cx="2057400" cy="658368"/>
          </a:xfrm>
          <a:prstGeom prst="rect">
            <a:avLst/>
          </a:prstGeom>
          <a:solidFill>
            <a:srgbClr val="2C5F2D"/>
          </a:solidFill>
          <a:ln w="12700">
            <a:solidFill>
              <a:srgbClr val="2C5F2D"/>
            </a:solidFill>
            <a:prstDash val="solid"/>
          </a:ln>
        </p:spPr>
        <p:txBody>
          <a:bodyPr/>
          <a:lstStyle/>
          <a:p>
            <a:endParaRPr lang="en-GB"/>
          </a:p>
        </p:txBody>
      </p:sp>
      <p:pic>
        <p:nvPicPr>
          <p:cNvPr id="7" name="Image 0" descr="preencoded.png"/>
          <p:cNvPicPr>
            <a:picLocks noChangeAspect="1"/>
          </p:cNvPicPr>
          <p:nvPr/>
        </p:nvPicPr>
        <p:blipFill>
          <a:blip r:embed="rId3"/>
          <a:stretch>
            <a:fillRect/>
          </a:stretch>
        </p:blipFill>
        <p:spPr>
          <a:xfrm>
            <a:off x="402336" y="1005840"/>
            <a:ext cx="384048" cy="384048"/>
          </a:xfrm>
          <a:prstGeom prst="rect">
            <a:avLst/>
          </a:prstGeom>
        </p:spPr>
      </p:pic>
      <p:sp>
        <p:nvSpPr>
          <p:cNvPr id="8" name="Text 5"/>
          <p:cNvSpPr/>
          <p:nvPr/>
        </p:nvSpPr>
        <p:spPr>
          <a:xfrm>
            <a:off x="841248" y="1024128"/>
            <a:ext cx="1417320" cy="438912"/>
          </a:xfrm>
          <a:prstGeom prst="rect">
            <a:avLst/>
          </a:prstGeom>
          <a:noFill/>
          <a:ln/>
        </p:spPr>
        <p:txBody>
          <a:bodyPr wrap="square" lIns="0" tIns="0" rIns="0" bIns="0" rtlCol="0" anchor="ctr"/>
          <a:lstStyle/>
          <a:p>
            <a:pPr marL="0" indent="0">
              <a:buNone/>
            </a:pPr>
            <a:r>
              <a:rPr lang="en-US" sz="1300" b="1" dirty="0">
                <a:solidFill>
                  <a:srgbClr val="FFFFFF"/>
                </a:solidFill>
                <a:latin typeface="Trebuchet MS" pitchFamily="34" charset="0"/>
                <a:ea typeface="Trebuchet MS" pitchFamily="34" charset="-122"/>
                <a:cs typeface="Trebuchet MS" pitchFamily="34" charset="-120"/>
              </a:rPr>
              <a:t>Blog Content</a:t>
            </a:r>
            <a:endParaRPr lang="en-US" sz="1300" dirty="0"/>
          </a:p>
        </p:txBody>
      </p:sp>
      <p:sp>
        <p:nvSpPr>
          <p:cNvPr id="9" name="Text 6"/>
          <p:cNvSpPr/>
          <p:nvPr/>
        </p:nvSpPr>
        <p:spPr>
          <a:xfrm>
            <a:off x="402336" y="1664208"/>
            <a:ext cx="1874520" cy="3108960"/>
          </a:xfrm>
          <a:prstGeom prst="rect">
            <a:avLst/>
          </a:prstGeom>
          <a:noFill/>
          <a:ln/>
        </p:spPr>
        <p:txBody>
          <a:bodyPr wrap="square" rtlCol="0" anchor="ctr"/>
          <a:lstStyle/>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'How We Source Our Coffee' — farm-to-cup stories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Seasonal recipes using café ingredients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Sustainability guides: zero-waste living tips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Health &amp; nutrition spotlights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2× posts per month — targets long-tail SEO keywords</a:t>
            </a:r>
            <a:endParaRPr lang="en-US" sz="1050" dirty="0"/>
          </a:p>
        </p:txBody>
      </p:sp>
      <p:sp>
        <p:nvSpPr>
          <p:cNvPr id="10" name="Shape 7"/>
          <p:cNvSpPr/>
          <p:nvPr/>
        </p:nvSpPr>
        <p:spPr>
          <a:xfrm>
            <a:off x="2468880" y="914400"/>
            <a:ext cx="2057400" cy="3977640"/>
          </a:xfrm>
          <a:prstGeom prst="rect">
            <a:avLst/>
          </a:prstGeom>
          <a:solidFill>
            <a:srgbClr val="FFFFFF"/>
          </a:solidFill>
          <a:ln w="6350">
            <a:solidFill>
              <a:srgbClr val="E5E7EB"/>
            </a:solidFill>
            <a:prstDash val="solid"/>
          </a:ln>
          <a:effectLst>
            <a:outerShdw blurRad="76200" dist="25400" dir="8100000" algn="bl" rotWithShape="0">
              <a:srgbClr val="000000">
                <a:alpha val="7000"/>
              </a:srgbClr>
            </a:outerShdw>
          </a:effectLst>
        </p:spPr>
        <p:txBody>
          <a:bodyPr/>
          <a:lstStyle/>
          <a:p>
            <a:endParaRPr lang="en-GB"/>
          </a:p>
        </p:txBody>
      </p:sp>
      <p:sp>
        <p:nvSpPr>
          <p:cNvPr id="11" name="Shape 8"/>
          <p:cNvSpPr/>
          <p:nvPr/>
        </p:nvSpPr>
        <p:spPr>
          <a:xfrm>
            <a:off x="2468880" y="914400"/>
            <a:ext cx="2057400" cy="658368"/>
          </a:xfrm>
          <a:prstGeom prst="rect">
            <a:avLst/>
          </a:prstGeom>
          <a:solidFill>
            <a:srgbClr val="6A9B3D"/>
          </a:solidFill>
          <a:ln w="12700">
            <a:solidFill>
              <a:srgbClr val="6A9B3D"/>
            </a:solidFill>
            <a:prstDash val="solid"/>
          </a:ln>
        </p:spPr>
        <p:txBody>
          <a:bodyPr/>
          <a:lstStyle/>
          <a:p>
            <a:endParaRPr lang="en-GB"/>
          </a:p>
        </p:txBody>
      </p:sp>
      <p:pic>
        <p:nvPicPr>
          <p:cNvPr id="12" name="Image 1" descr="preencoded.png"/>
          <p:cNvPicPr>
            <a:picLocks noChangeAspect="1"/>
          </p:cNvPicPr>
          <p:nvPr/>
        </p:nvPicPr>
        <p:blipFill>
          <a:blip r:embed="rId4"/>
          <a:stretch>
            <a:fillRect/>
          </a:stretch>
        </p:blipFill>
        <p:spPr>
          <a:xfrm>
            <a:off x="2578608" y="1005840"/>
            <a:ext cx="384048" cy="384048"/>
          </a:xfrm>
          <a:prstGeom prst="rect">
            <a:avLst/>
          </a:prstGeom>
        </p:spPr>
      </p:pic>
      <p:sp>
        <p:nvSpPr>
          <p:cNvPr id="13" name="Text 9"/>
          <p:cNvSpPr/>
          <p:nvPr/>
        </p:nvSpPr>
        <p:spPr>
          <a:xfrm>
            <a:off x="3017520" y="1024128"/>
            <a:ext cx="1417320" cy="438912"/>
          </a:xfrm>
          <a:prstGeom prst="rect">
            <a:avLst/>
          </a:prstGeom>
          <a:noFill/>
          <a:ln/>
        </p:spPr>
        <p:txBody>
          <a:bodyPr wrap="square" lIns="0" tIns="0" rIns="0" bIns="0" rtlCol="0" anchor="ctr"/>
          <a:lstStyle/>
          <a:p>
            <a:pPr marL="0" indent="0">
              <a:buNone/>
            </a:pPr>
            <a:r>
              <a:rPr lang="en-US" sz="1300" b="1" dirty="0">
                <a:solidFill>
                  <a:srgbClr val="FFFFFF"/>
                </a:solidFill>
                <a:latin typeface="Trebuchet MS" pitchFamily="34" charset="0"/>
                <a:ea typeface="Trebuchet MS" pitchFamily="34" charset="-122"/>
                <a:cs typeface="Trebuchet MS" pitchFamily="34" charset="-120"/>
              </a:rPr>
              <a:t>Menu Features</a:t>
            </a:r>
            <a:endParaRPr lang="en-US" sz="1300" dirty="0"/>
          </a:p>
        </p:txBody>
      </p:sp>
      <p:sp>
        <p:nvSpPr>
          <p:cNvPr id="14" name="Text 10"/>
          <p:cNvSpPr/>
          <p:nvPr/>
        </p:nvSpPr>
        <p:spPr>
          <a:xfrm>
            <a:off x="2578608" y="1664208"/>
            <a:ext cx="1874520" cy="3108960"/>
          </a:xfrm>
          <a:prstGeom prst="rect">
            <a:avLst/>
          </a:prstGeom>
          <a:noFill/>
          <a:ln/>
        </p:spPr>
        <p:txBody>
          <a:bodyPr wrap="square" rtlCol="0" anchor="ctr"/>
          <a:lstStyle/>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Seasonal menu launches with visual showcase</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Ingredient spotlights: 'Meet Your Farmer' series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Dietary guides: vegan, gluten-free, allergen info</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Chef's recommendation of the week (website + social)</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Menu pairing suggestions (coffee + food combos)</a:t>
            </a:r>
            <a:endParaRPr lang="en-US" sz="1050" dirty="0"/>
          </a:p>
        </p:txBody>
      </p:sp>
      <p:sp>
        <p:nvSpPr>
          <p:cNvPr id="15" name="Shape 11"/>
          <p:cNvSpPr/>
          <p:nvPr/>
        </p:nvSpPr>
        <p:spPr>
          <a:xfrm>
            <a:off x="4645152" y="914400"/>
            <a:ext cx="2057400" cy="3977640"/>
          </a:xfrm>
          <a:prstGeom prst="rect">
            <a:avLst/>
          </a:prstGeom>
          <a:solidFill>
            <a:srgbClr val="FFFFFF"/>
          </a:solidFill>
          <a:ln w="6350">
            <a:solidFill>
              <a:srgbClr val="E5E7EB"/>
            </a:solidFill>
            <a:prstDash val="solid"/>
          </a:ln>
          <a:effectLst>
            <a:outerShdw blurRad="76200" dist="25400" dir="8100000" algn="bl" rotWithShape="0">
              <a:srgbClr val="000000">
                <a:alpha val="7000"/>
              </a:srgbClr>
            </a:outerShdw>
          </a:effectLst>
        </p:spPr>
        <p:txBody>
          <a:bodyPr/>
          <a:lstStyle/>
          <a:p>
            <a:endParaRPr lang="en-GB"/>
          </a:p>
        </p:txBody>
      </p:sp>
      <p:sp>
        <p:nvSpPr>
          <p:cNvPr id="16" name="Shape 12"/>
          <p:cNvSpPr/>
          <p:nvPr/>
        </p:nvSpPr>
        <p:spPr>
          <a:xfrm>
            <a:off x="4645152" y="914400"/>
            <a:ext cx="2057400" cy="658368"/>
          </a:xfrm>
          <a:prstGeom prst="rect">
            <a:avLst/>
          </a:prstGeom>
          <a:solidFill>
            <a:srgbClr val="C8A951"/>
          </a:solidFill>
          <a:ln w="12700">
            <a:solidFill>
              <a:srgbClr val="C8A951"/>
            </a:solidFill>
            <a:prstDash val="solid"/>
          </a:ln>
        </p:spPr>
        <p:txBody>
          <a:bodyPr/>
          <a:lstStyle/>
          <a:p>
            <a:endParaRPr lang="en-GB"/>
          </a:p>
        </p:txBody>
      </p:sp>
      <p:pic>
        <p:nvPicPr>
          <p:cNvPr id="17" name="Image 2" descr="preencoded.png"/>
          <p:cNvPicPr>
            <a:picLocks noChangeAspect="1"/>
          </p:cNvPicPr>
          <p:nvPr/>
        </p:nvPicPr>
        <p:blipFill>
          <a:blip r:embed="rId5"/>
          <a:stretch>
            <a:fillRect/>
          </a:stretch>
        </p:blipFill>
        <p:spPr>
          <a:xfrm>
            <a:off x="4754880" y="1005840"/>
            <a:ext cx="384048" cy="384048"/>
          </a:xfrm>
          <a:prstGeom prst="rect">
            <a:avLst/>
          </a:prstGeom>
        </p:spPr>
      </p:pic>
      <p:sp>
        <p:nvSpPr>
          <p:cNvPr id="18" name="Text 13"/>
          <p:cNvSpPr/>
          <p:nvPr/>
        </p:nvSpPr>
        <p:spPr>
          <a:xfrm>
            <a:off x="5193792" y="1024128"/>
            <a:ext cx="1417320" cy="438912"/>
          </a:xfrm>
          <a:prstGeom prst="rect">
            <a:avLst/>
          </a:prstGeom>
          <a:noFill/>
          <a:ln/>
        </p:spPr>
        <p:txBody>
          <a:bodyPr wrap="square" lIns="0" tIns="0" rIns="0" bIns="0" rtlCol="0" anchor="ctr"/>
          <a:lstStyle/>
          <a:p>
            <a:pPr marL="0" indent="0">
              <a:buNone/>
            </a:pPr>
            <a:r>
              <a:rPr lang="en-US" sz="1300" b="1" dirty="0">
                <a:solidFill>
                  <a:srgbClr val="FFFFFF"/>
                </a:solidFill>
                <a:latin typeface="Trebuchet MS" pitchFamily="34" charset="0"/>
                <a:ea typeface="Trebuchet MS" pitchFamily="34" charset="-122"/>
                <a:cs typeface="Trebuchet MS" pitchFamily="34" charset="-120"/>
              </a:rPr>
              <a:t>Recipe Spotlights</a:t>
            </a:r>
            <a:endParaRPr lang="en-US" sz="1300" dirty="0"/>
          </a:p>
        </p:txBody>
      </p:sp>
      <p:sp>
        <p:nvSpPr>
          <p:cNvPr id="19" name="Text 14"/>
          <p:cNvSpPr/>
          <p:nvPr/>
        </p:nvSpPr>
        <p:spPr>
          <a:xfrm>
            <a:off x="4754880" y="1664208"/>
            <a:ext cx="1874520" cy="3108960"/>
          </a:xfrm>
          <a:prstGeom prst="rect">
            <a:avLst/>
          </a:prstGeom>
          <a:noFill/>
          <a:ln/>
        </p:spPr>
        <p:txBody>
          <a:bodyPr wrap="square" rtlCol="0" anchor="ctr"/>
          <a:lstStyle/>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Monthly featured recipe tied to seasonal produce</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Video recipes for social media (Reels/TikTok)</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Printable recipe cards offered as email lead magnet</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Community recipe submissions from loyal customers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Guest recipes from local food producers/farmers</a:t>
            </a:r>
            <a:endParaRPr lang="en-US" sz="1050" dirty="0"/>
          </a:p>
        </p:txBody>
      </p:sp>
      <p:sp>
        <p:nvSpPr>
          <p:cNvPr id="20" name="Shape 15"/>
          <p:cNvSpPr/>
          <p:nvPr/>
        </p:nvSpPr>
        <p:spPr>
          <a:xfrm>
            <a:off x="6821424" y="914400"/>
            <a:ext cx="2057400" cy="3977640"/>
          </a:xfrm>
          <a:prstGeom prst="rect">
            <a:avLst/>
          </a:prstGeom>
          <a:solidFill>
            <a:srgbClr val="FFFFFF"/>
          </a:solidFill>
          <a:ln w="6350">
            <a:solidFill>
              <a:srgbClr val="E5E7EB"/>
            </a:solidFill>
            <a:prstDash val="solid"/>
          </a:ln>
          <a:effectLst>
            <a:outerShdw blurRad="76200" dist="25400" dir="8100000" algn="bl" rotWithShape="0">
              <a:srgbClr val="000000">
                <a:alpha val="7000"/>
              </a:srgbClr>
            </a:outerShdw>
          </a:effectLst>
        </p:spPr>
        <p:txBody>
          <a:bodyPr/>
          <a:lstStyle/>
          <a:p>
            <a:endParaRPr lang="en-GB"/>
          </a:p>
        </p:txBody>
      </p:sp>
      <p:sp>
        <p:nvSpPr>
          <p:cNvPr id="21" name="Shape 16"/>
          <p:cNvSpPr/>
          <p:nvPr/>
        </p:nvSpPr>
        <p:spPr>
          <a:xfrm>
            <a:off x="6821424" y="914400"/>
            <a:ext cx="2057400" cy="658368"/>
          </a:xfrm>
          <a:prstGeom prst="rect">
            <a:avLst/>
          </a:prstGeom>
          <a:solidFill>
            <a:srgbClr val="2A9D8F"/>
          </a:solidFill>
          <a:ln w="12700">
            <a:solidFill>
              <a:srgbClr val="2A9D8F"/>
            </a:solidFill>
            <a:prstDash val="solid"/>
          </a:ln>
        </p:spPr>
        <p:txBody>
          <a:bodyPr/>
          <a:lstStyle/>
          <a:p>
            <a:endParaRPr lang="en-GB"/>
          </a:p>
        </p:txBody>
      </p:sp>
      <p:pic>
        <p:nvPicPr>
          <p:cNvPr id="22" name="Image 3" descr="preencoded.png"/>
          <p:cNvPicPr>
            <a:picLocks noChangeAspect="1"/>
          </p:cNvPicPr>
          <p:nvPr/>
        </p:nvPicPr>
        <p:blipFill>
          <a:blip r:embed="rId6"/>
          <a:stretch>
            <a:fillRect/>
          </a:stretch>
        </p:blipFill>
        <p:spPr>
          <a:xfrm>
            <a:off x="6931152" y="1005840"/>
            <a:ext cx="384048" cy="384048"/>
          </a:xfrm>
          <a:prstGeom prst="rect">
            <a:avLst/>
          </a:prstGeom>
        </p:spPr>
      </p:pic>
      <p:sp>
        <p:nvSpPr>
          <p:cNvPr id="23" name="Text 17"/>
          <p:cNvSpPr/>
          <p:nvPr/>
        </p:nvSpPr>
        <p:spPr>
          <a:xfrm>
            <a:off x="7370064" y="1024128"/>
            <a:ext cx="1417320" cy="438912"/>
          </a:xfrm>
          <a:prstGeom prst="rect">
            <a:avLst/>
          </a:prstGeom>
          <a:noFill/>
          <a:ln/>
        </p:spPr>
        <p:txBody>
          <a:bodyPr wrap="square" lIns="0" tIns="0" rIns="0" bIns="0" rtlCol="0" anchor="ctr"/>
          <a:lstStyle/>
          <a:p>
            <a:pPr marL="0" indent="0">
              <a:buNone/>
            </a:pPr>
            <a:r>
              <a:rPr lang="en-US" sz="1300" b="1" dirty="0">
                <a:solidFill>
                  <a:srgbClr val="FFFFFF"/>
                </a:solidFill>
                <a:latin typeface="Trebuchet MS" pitchFamily="34" charset="0"/>
                <a:ea typeface="Trebuchet MS" pitchFamily="34" charset="-122"/>
                <a:cs typeface="Trebuchet MS" pitchFamily="34" charset="-120"/>
              </a:rPr>
              <a:t>Seasonal Newsletters</a:t>
            </a:r>
            <a:endParaRPr lang="en-US" sz="1300" dirty="0"/>
          </a:p>
        </p:txBody>
      </p:sp>
      <p:sp>
        <p:nvSpPr>
          <p:cNvPr id="24" name="Text 18"/>
          <p:cNvSpPr/>
          <p:nvPr/>
        </p:nvSpPr>
        <p:spPr>
          <a:xfrm>
            <a:off x="6931152" y="1664208"/>
            <a:ext cx="1874520" cy="3108960"/>
          </a:xfrm>
          <a:prstGeom prst="rect">
            <a:avLst/>
          </a:prstGeom>
          <a:noFill/>
          <a:ln/>
        </p:spPr>
        <p:txBody>
          <a:bodyPr wrap="square" rtlCol="0" anchor="ctr"/>
          <a:lstStyle/>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Quarterly seasonal launch newsletter</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Weekly digest: specials, blog picks, events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Personalised loyalty offers for subscribers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Behind-the-scenes exclusive previews for members</a:t>
            </a:r>
            <a:endParaRPr lang="en-US" sz="1050" dirty="0"/>
          </a:p>
          <a:p>
            <a:pPr marL="342900" indent="-342900">
              <a:buSzPct val="100000"/>
              <a:buChar char="•"/>
            </a:pPr>
            <a:r>
              <a:rPr lang="en-US" sz="1050" dirty="0">
                <a:solidFill>
                  <a:srgbClr val="374151"/>
                </a:solidFill>
                <a:latin typeface="Calibri" pitchFamily="34" charset="0"/>
                <a:ea typeface="Calibri" pitchFamily="34" charset="-122"/>
                <a:cs typeface="Calibri" pitchFamily="34" charset="-120"/>
              </a:rPr>
              <a:t>GDPR-compliant opt-in via website and in-café QR code</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MARKETING — SEARCH ENGINE OPTIMISATION (SEO)</a:t>
            </a:r>
            <a:endParaRPr lang="en-US" sz="2400" dirty="0"/>
          </a:p>
        </p:txBody>
      </p:sp>
      <p:pic>
        <p:nvPicPr>
          <p:cNvPr id="5" name="Image 0" descr="preencoded.png"/>
          <p:cNvPicPr>
            <a:picLocks noChangeAspect="1"/>
          </p:cNvPicPr>
          <p:nvPr/>
        </p:nvPicPr>
        <p:blipFill>
          <a:blip r:embed="rId3"/>
          <a:stretch>
            <a:fillRect/>
          </a:stretch>
        </p:blipFill>
        <p:spPr>
          <a:xfrm>
            <a:off x="347472" y="987552"/>
            <a:ext cx="411480" cy="411480"/>
          </a:xfrm>
          <a:prstGeom prst="rect">
            <a:avLst/>
          </a:prstGeom>
        </p:spPr>
      </p:pic>
      <p:sp>
        <p:nvSpPr>
          <p:cNvPr id="6" name="Text 3"/>
          <p:cNvSpPr/>
          <p:nvPr/>
        </p:nvSpPr>
        <p:spPr>
          <a:xfrm>
            <a:off x="850392" y="1005840"/>
            <a:ext cx="4572000" cy="365760"/>
          </a:xfrm>
          <a:prstGeom prst="rect">
            <a:avLst/>
          </a:prstGeom>
          <a:noFill/>
          <a:ln/>
        </p:spPr>
        <p:txBody>
          <a:bodyPr wrap="square" lIns="0" tIns="0" rIns="0" bIns="0" rtlCol="0" anchor="ctr"/>
          <a:lstStyle/>
          <a:p>
            <a:pPr marL="0" indent="0">
              <a:buNone/>
            </a:pPr>
            <a:r>
              <a:rPr lang="en-US" sz="1500" b="1" dirty="0">
                <a:solidFill>
                  <a:srgbClr val="2C5F2D"/>
                </a:solidFill>
                <a:latin typeface="Trebuchet MS" pitchFamily="34" charset="0"/>
                <a:ea typeface="Trebuchet MS" pitchFamily="34" charset="-122"/>
                <a:cs typeface="Trebuchet MS" pitchFamily="34" charset="-120"/>
              </a:rPr>
              <a:t>On-Page &amp; Technical SEO</a:t>
            </a:r>
            <a:endParaRPr lang="en-US" sz="1500" dirty="0"/>
          </a:p>
        </p:txBody>
      </p:sp>
      <p:sp>
        <p:nvSpPr>
          <p:cNvPr id="7" name="Shape 4"/>
          <p:cNvSpPr/>
          <p:nvPr/>
        </p:nvSpPr>
        <p:spPr>
          <a:xfrm>
            <a:off x="320040" y="1508760"/>
            <a:ext cx="5166360" cy="493776"/>
          </a:xfrm>
          <a:prstGeom prst="rect">
            <a:avLst/>
          </a:prstGeom>
          <a:solidFill>
            <a:srgbClr val="EFF7EE"/>
          </a:solidFill>
          <a:ln w="12700">
            <a:solidFill>
              <a:srgbClr val="D1FAE5"/>
            </a:solidFill>
            <a:prstDash val="solid"/>
          </a:ln>
        </p:spPr>
        <p:txBody>
          <a:bodyPr/>
          <a:lstStyle/>
          <a:p>
            <a:endParaRPr lang="en-GB"/>
          </a:p>
        </p:txBody>
      </p:sp>
      <p:sp>
        <p:nvSpPr>
          <p:cNvPr id="8" name="Text 5"/>
          <p:cNvSpPr/>
          <p:nvPr/>
        </p:nvSpPr>
        <p:spPr>
          <a:xfrm>
            <a:off x="457200" y="1563624"/>
            <a:ext cx="1417320" cy="219456"/>
          </a:xfrm>
          <a:prstGeom prst="rect">
            <a:avLst/>
          </a:prstGeom>
          <a:noFill/>
          <a:ln/>
        </p:spPr>
        <p:txBody>
          <a:bodyPr wrap="square" lIns="0" tIns="0" rIns="0" bIns="0" rtlCol="0" anchor="ctr"/>
          <a:lstStyle/>
          <a:p>
            <a:pPr marL="0" indent="0">
              <a:buNone/>
            </a:pPr>
            <a:r>
              <a:rPr lang="en-US" sz="1100" b="1" dirty="0">
                <a:solidFill>
                  <a:srgbClr val="2C5F2D"/>
                </a:solidFill>
                <a:latin typeface="Trebuchet MS" pitchFamily="34" charset="0"/>
                <a:ea typeface="Trebuchet MS" pitchFamily="34" charset="-122"/>
                <a:cs typeface="Trebuchet MS" pitchFamily="34" charset="-120"/>
              </a:rPr>
              <a:t>Target Keywords</a:t>
            </a:r>
            <a:endParaRPr lang="en-US" sz="1100" dirty="0"/>
          </a:p>
        </p:txBody>
      </p:sp>
      <p:sp>
        <p:nvSpPr>
          <p:cNvPr id="9" name="Text 6"/>
          <p:cNvSpPr/>
          <p:nvPr/>
        </p:nvSpPr>
        <p:spPr>
          <a:xfrm>
            <a:off x="457200" y="1764792"/>
            <a:ext cx="4919472" cy="201168"/>
          </a:xfrm>
          <a:prstGeom prst="rect">
            <a:avLst/>
          </a:prstGeom>
          <a:noFill/>
          <a:ln/>
        </p:spPr>
        <p:txBody>
          <a:bodyPr wrap="square" lIns="0" tIns="0" rIns="0" bIns="0" rtlCol="0" anchor="ctr"/>
          <a:lstStyle/>
          <a:p>
            <a:pPr marL="0" indent="0">
              <a:buNone/>
            </a:pPr>
            <a:r>
              <a:rPr lang="en-US" sz="1050" dirty="0">
                <a:solidFill>
                  <a:srgbClr val="374151"/>
                </a:solidFill>
                <a:latin typeface="Calibri" pitchFamily="34" charset="0"/>
                <a:ea typeface="Calibri" pitchFamily="34" charset="-122"/>
                <a:cs typeface="Calibri" pitchFamily="34" charset="-120"/>
              </a:rPr>
              <a:t>organic café [city] · eco-friendly coffee shop · locally sourced brunch · artisan pastries near me · sustainable dining</a:t>
            </a:r>
            <a:endParaRPr lang="en-US" sz="1050" dirty="0"/>
          </a:p>
        </p:txBody>
      </p:sp>
      <p:sp>
        <p:nvSpPr>
          <p:cNvPr id="10" name="Shape 7"/>
          <p:cNvSpPr/>
          <p:nvPr/>
        </p:nvSpPr>
        <p:spPr>
          <a:xfrm>
            <a:off x="320040" y="2057400"/>
            <a:ext cx="5166360" cy="493776"/>
          </a:xfrm>
          <a:prstGeom prst="rect">
            <a:avLst/>
          </a:prstGeom>
          <a:solidFill>
            <a:srgbClr val="FFFFFF"/>
          </a:solidFill>
          <a:ln w="12700">
            <a:solidFill>
              <a:srgbClr val="D1FAE5"/>
            </a:solidFill>
            <a:prstDash val="solid"/>
          </a:ln>
        </p:spPr>
        <p:txBody>
          <a:bodyPr/>
          <a:lstStyle/>
          <a:p>
            <a:endParaRPr lang="en-GB"/>
          </a:p>
        </p:txBody>
      </p:sp>
      <p:sp>
        <p:nvSpPr>
          <p:cNvPr id="11" name="Text 8"/>
          <p:cNvSpPr/>
          <p:nvPr/>
        </p:nvSpPr>
        <p:spPr>
          <a:xfrm>
            <a:off x="457200" y="2112264"/>
            <a:ext cx="1417320" cy="219456"/>
          </a:xfrm>
          <a:prstGeom prst="rect">
            <a:avLst/>
          </a:prstGeom>
          <a:noFill/>
          <a:ln/>
        </p:spPr>
        <p:txBody>
          <a:bodyPr wrap="square" lIns="0" tIns="0" rIns="0" bIns="0" rtlCol="0" anchor="ctr"/>
          <a:lstStyle/>
          <a:p>
            <a:pPr marL="0" indent="0">
              <a:buNone/>
            </a:pPr>
            <a:r>
              <a:rPr lang="en-US" sz="1100" b="1" dirty="0">
                <a:solidFill>
                  <a:srgbClr val="2C5F2D"/>
                </a:solidFill>
                <a:latin typeface="Trebuchet MS" pitchFamily="34" charset="0"/>
                <a:ea typeface="Trebuchet MS" pitchFamily="34" charset="-122"/>
                <a:cs typeface="Trebuchet MS" pitchFamily="34" charset="-120"/>
              </a:rPr>
              <a:t>Title Tags</a:t>
            </a:r>
            <a:endParaRPr lang="en-US" sz="1100" dirty="0"/>
          </a:p>
        </p:txBody>
      </p:sp>
      <p:sp>
        <p:nvSpPr>
          <p:cNvPr id="12" name="Text 9"/>
          <p:cNvSpPr/>
          <p:nvPr/>
        </p:nvSpPr>
        <p:spPr>
          <a:xfrm>
            <a:off x="457200" y="2313432"/>
            <a:ext cx="4919472" cy="201168"/>
          </a:xfrm>
          <a:prstGeom prst="rect">
            <a:avLst/>
          </a:prstGeom>
          <a:noFill/>
          <a:ln/>
        </p:spPr>
        <p:txBody>
          <a:bodyPr wrap="square" lIns="0" tIns="0" rIns="0" bIns="0" rtlCol="0" anchor="ctr"/>
          <a:lstStyle/>
          <a:p>
            <a:pPr marL="0" indent="0">
              <a:buNone/>
            </a:pPr>
            <a:r>
              <a:rPr lang="en-US" sz="1050" dirty="0">
                <a:solidFill>
                  <a:srgbClr val="374151"/>
                </a:solidFill>
                <a:latin typeface="Calibri" pitchFamily="34" charset="0"/>
                <a:ea typeface="Calibri" pitchFamily="34" charset="-122"/>
                <a:cs typeface="Calibri" pitchFamily="34" charset="-120"/>
              </a:rPr>
              <a:t>Unique, keyword-rich titles on every page, under 60 characters. E.g. 'Urban Green Café | Organic Coffee &amp; Food in [City]'</a:t>
            </a:r>
            <a:endParaRPr lang="en-US" sz="1050" dirty="0"/>
          </a:p>
        </p:txBody>
      </p:sp>
      <p:sp>
        <p:nvSpPr>
          <p:cNvPr id="13" name="Shape 10"/>
          <p:cNvSpPr/>
          <p:nvPr/>
        </p:nvSpPr>
        <p:spPr>
          <a:xfrm>
            <a:off x="320040" y="2606040"/>
            <a:ext cx="5166360" cy="493776"/>
          </a:xfrm>
          <a:prstGeom prst="rect">
            <a:avLst/>
          </a:prstGeom>
          <a:solidFill>
            <a:srgbClr val="EFF7EE"/>
          </a:solidFill>
          <a:ln w="12700">
            <a:solidFill>
              <a:srgbClr val="D1FAE5"/>
            </a:solidFill>
            <a:prstDash val="solid"/>
          </a:ln>
        </p:spPr>
        <p:txBody>
          <a:bodyPr/>
          <a:lstStyle/>
          <a:p>
            <a:endParaRPr lang="en-GB"/>
          </a:p>
        </p:txBody>
      </p:sp>
      <p:sp>
        <p:nvSpPr>
          <p:cNvPr id="14" name="Text 11"/>
          <p:cNvSpPr/>
          <p:nvPr/>
        </p:nvSpPr>
        <p:spPr>
          <a:xfrm>
            <a:off x="457200" y="2660904"/>
            <a:ext cx="1417320" cy="219456"/>
          </a:xfrm>
          <a:prstGeom prst="rect">
            <a:avLst/>
          </a:prstGeom>
          <a:noFill/>
          <a:ln/>
        </p:spPr>
        <p:txBody>
          <a:bodyPr wrap="square" lIns="0" tIns="0" rIns="0" bIns="0" rtlCol="0" anchor="ctr"/>
          <a:lstStyle/>
          <a:p>
            <a:pPr marL="0" indent="0">
              <a:buNone/>
            </a:pPr>
            <a:r>
              <a:rPr lang="en-US" sz="1100" b="1" dirty="0">
                <a:solidFill>
                  <a:srgbClr val="2C5F2D"/>
                </a:solidFill>
                <a:latin typeface="Trebuchet MS" pitchFamily="34" charset="0"/>
                <a:ea typeface="Trebuchet MS" pitchFamily="34" charset="-122"/>
                <a:cs typeface="Trebuchet MS" pitchFamily="34" charset="-120"/>
              </a:rPr>
              <a:t>Meta Descriptions</a:t>
            </a:r>
            <a:endParaRPr lang="en-US" sz="1100" dirty="0"/>
          </a:p>
        </p:txBody>
      </p:sp>
      <p:sp>
        <p:nvSpPr>
          <p:cNvPr id="15" name="Text 12"/>
          <p:cNvSpPr/>
          <p:nvPr/>
        </p:nvSpPr>
        <p:spPr>
          <a:xfrm>
            <a:off x="457200" y="2862072"/>
            <a:ext cx="4919472" cy="201168"/>
          </a:xfrm>
          <a:prstGeom prst="rect">
            <a:avLst/>
          </a:prstGeom>
          <a:noFill/>
          <a:ln/>
        </p:spPr>
        <p:txBody>
          <a:bodyPr wrap="square" lIns="0" tIns="0" rIns="0" bIns="0" rtlCol="0" anchor="ctr"/>
          <a:lstStyle/>
          <a:p>
            <a:pPr marL="0" indent="0">
              <a:buNone/>
            </a:pPr>
            <a:r>
              <a:rPr lang="en-US" sz="1050" dirty="0">
                <a:solidFill>
                  <a:srgbClr val="374151"/>
                </a:solidFill>
                <a:latin typeface="Calibri" pitchFamily="34" charset="0"/>
                <a:ea typeface="Calibri" pitchFamily="34" charset="-122"/>
                <a:cs typeface="Calibri" pitchFamily="34" charset="-120"/>
              </a:rPr>
              <a:t>Compelling 155-char summaries with primary keyword and a clear call to action on every page</a:t>
            </a:r>
            <a:endParaRPr lang="en-US" sz="1050" dirty="0"/>
          </a:p>
        </p:txBody>
      </p:sp>
      <p:sp>
        <p:nvSpPr>
          <p:cNvPr id="16" name="Shape 13"/>
          <p:cNvSpPr/>
          <p:nvPr/>
        </p:nvSpPr>
        <p:spPr>
          <a:xfrm>
            <a:off x="320040" y="3154680"/>
            <a:ext cx="5166360" cy="493776"/>
          </a:xfrm>
          <a:prstGeom prst="rect">
            <a:avLst/>
          </a:prstGeom>
          <a:solidFill>
            <a:srgbClr val="FFFFFF"/>
          </a:solidFill>
          <a:ln w="12700">
            <a:solidFill>
              <a:srgbClr val="D1FAE5"/>
            </a:solidFill>
            <a:prstDash val="solid"/>
          </a:ln>
        </p:spPr>
        <p:txBody>
          <a:bodyPr/>
          <a:lstStyle/>
          <a:p>
            <a:endParaRPr lang="en-GB"/>
          </a:p>
        </p:txBody>
      </p:sp>
      <p:sp>
        <p:nvSpPr>
          <p:cNvPr id="17" name="Text 14"/>
          <p:cNvSpPr/>
          <p:nvPr/>
        </p:nvSpPr>
        <p:spPr>
          <a:xfrm>
            <a:off x="457200" y="3209544"/>
            <a:ext cx="1417320" cy="219456"/>
          </a:xfrm>
          <a:prstGeom prst="rect">
            <a:avLst/>
          </a:prstGeom>
          <a:noFill/>
          <a:ln/>
        </p:spPr>
        <p:txBody>
          <a:bodyPr wrap="square" lIns="0" tIns="0" rIns="0" bIns="0" rtlCol="0" anchor="ctr"/>
          <a:lstStyle/>
          <a:p>
            <a:pPr marL="0" indent="0">
              <a:buNone/>
            </a:pPr>
            <a:r>
              <a:rPr lang="en-US" sz="1100" b="1" dirty="0">
                <a:solidFill>
                  <a:srgbClr val="2C5F2D"/>
                </a:solidFill>
                <a:latin typeface="Trebuchet MS" pitchFamily="34" charset="0"/>
                <a:ea typeface="Trebuchet MS" pitchFamily="34" charset="-122"/>
                <a:cs typeface="Trebuchet MS" pitchFamily="34" charset="-120"/>
              </a:rPr>
              <a:t>Heading Structure</a:t>
            </a:r>
            <a:endParaRPr lang="en-US" sz="1100" dirty="0"/>
          </a:p>
        </p:txBody>
      </p:sp>
      <p:sp>
        <p:nvSpPr>
          <p:cNvPr id="18" name="Text 15"/>
          <p:cNvSpPr/>
          <p:nvPr/>
        </p:nvSpPr>
        <p:spPr>
          <a:xfrm>
            <a:off x="457200" y="3410712"/>
            <a:ext cx="4919472" cy="201168"/>
          </a:xfrm>
          <a:prstGeom prst="rect">
            <a:avLst/>
          </a:prstGeom>
          <a:noFill/>
          <a:ln/>
        </p:spPr>
        <p:txBody>
          <a:bodyPr wrap="square" lIns="0" tIns="0" rIns="0" bIns="0" rtlCol="0" anchor="ctr"/>
          <a:lstStyle/>
          <a:p>
            <a:pPr marL="0" indent="0">
              <a:buNone/>
            </a:pPr>
            <a:r>
              <a:rPr lang="en-US" sz="1050" dirty="0">
                <a:solidFill>
                  <a:srgbClr val="374151"/>
                </a:solidFill>
                <a:latin typeface="Calibri" pitchFamily="34" charset="0"/>
                <a:ea typeface="Calibri" pitchFamily="34" charset="-122"/>
                <a:cs typeface="Calibri" pitchFamily="34" charset="-120"/>
              </a:rPr>
              <a:t>H1 per page, H2/H3 for subsections. Menus, blog posts, and About page all fully structured</a:t>
            </a:r>
            <a:endParaRPr lang="en-US" sz="1050" dirty="0"/>
          </a:p>
        </p:txBody>
      </p:sp>
      <p:sp>
        <p:nvSpPr>
          <p:cNvPr id="19" name="Shape 16"/>
          <p:cNvSpPr/>
          <p:nvPr/>
        </p:nvSpPr>
        <p:spPr>
          <a:xfrm>
            <a:off x="320040" y="3703320"/>
            <a:ext cx="5166360" cy="493776"/>
          </a:xfrm>
          <a:prstGeom prst="rect">
            <a:avLst/>
          </a:prstGeom>
          <a:solidFill>
            <a:srgbClr val="EFF7EE"/>
          </a:solidFill>
          <a:ln w="12700">
            <a:solidFill>
              <a:srgbClr val="D1FAE5"/>
            </a:solidFill>
            <a:prstDash val="solid"/>
          </a:ln>
        </p:spPr>
        <p:txBody>
          <a:bodyPr/>
          <a:lstStyle/>
          <a:p>
            <a:endParaRPr lang="en-GB"/>
          </a:p>
        </p:txBody>
      </p:sp>
      <p:sp>
        <p:nvSpPr>
          <p:cNvPr id="20" name="Text 17"/>
          <p:cNvSpPr/>
          <p:nvPr/>
        </p:nvSpPr>
        <p:spPr>
          <a:xfrm>
            <a:off x="457200" y="3758184"/>
            <a:ext cx="1417320" cy="219456"/>
          </a:xfrm>
          <a:prstGeom prst="rect">
            <a:avLst/>
          </a:prstGeom>
          <a:noFill/>
          <a:ln/>
        </p:spPr>
        <p:txBody>
          <a:bodyPr wrap="square" lIns="0" tIns="0" rIns="0" bIns="0" rtlCol="0" anchor="ctr"/>
          <a:lstStyle/>
          <a:p>
            <a:pPr marL="0" indent="0">
              <a:buNone/>
            </a:pPr>
            <a:r>
              <a:rPr lang="en-US" sz="1100" b="1" dirty="0">
                <a:solidFill>
                  <a:srgbClr val="2C5F2D"/>
                </a:solidFill>
                <a:latin typeface="Trebuchet MS" pitchFamily="34" charset="0"/>
                <a:ea typeface="Trebuchet MS" pitchFamily="34" charset="-122"/>
                <a:cs typeface="Trebuchet MS" pitchFamily="34" charset="-120"/>
              </a:rPr>
              <a:t>Image Alt Text</a:t>
            </a:r>
            <a:endParaRPr lang="en-US" sz="1100" dirty="0"/>
          </a:p>
        </p:txBody>
      </p:sp>
      <p:sp>
        <p:nvSpPr>
          <p:cNvPr id="21" name="Text 18"/>
          <p:cNvSpPr/>
          <p:nvPr/>
        </p:nvSpPr>
        <p:spPr>
          <a:xfrm>
            <a:off x="457200" y="3959352"/>
            <a:ext cx="4919472" cy="201168"/>
          </a:xfrm>
          <a:prstGeom prst="rect">
            <a:avLst/>
          </a:prstGeom>
          <a:noFill/>
          <a:ln/>
        </p:spPr>
        <p:txBody>
          <a:bodyPr wrap="square" lIns="0" tIns="0" rIns="0" bIns="0" rtlCol="0" anchor="ctr"/>
          <a:lstStyle/>
          <a:p>
            <a:pPr marL="0" indent="0">
              <a:buNone/>
            </a:pPr>
            <a:r>
              <a:rPr lang="en-US" sz="1050" dirty="0">
                <a:solidFill>
                  <a:srgbClr val="374151"/>
                </a:solidFill>
                <a:latin typeface="Calibri" pitchFamily="34" charset="0"/>
                <a:ea typeface="Calibri" pitchFamily="34" charset="-122"/>
                <a:cs typeface="Calibri" pitchFamily="34" charset="-120"/>
              </a:rPr>
              <a:t>Every photo described with keyword-relevant alt text — supports both SEO and accessibility (WCAG 2.1)</a:t>
            </a:r>
            <a:endParaRPr lang="en-US" sz="1050" dirty="0"/>
          </a:p>
        </p:txBody>
      </p:sp>
      <p:sp>
        <p:nvSpPr>
          <p:cNvPr id="22" name="Shape 19"/>
          <p:cNvSpPr/>
          <p:nvPr/>
        </p:nvSpPr>
        <p:spPr>
          <a:xfrm>
            <a:off x="320040" y="4251960"/>
            <a:ext cx="5166360" cy="493776"/>
          </a:xfrm>
          <a:prstGeom prst="rect">
            <a:avLst/>
          </a:prstGeom>
          <a:solidFill>
            <a:srgbClr val="FFFFFF"/>
          </a:solidFill>
          <a:ln w="12700">
            <a:solidFill>
              <a:srgbClr val="D1FAE5"/>
            </a:solidFill>
            <a:prstDash val="solid"/>
          </a:ln>
        </p:spPr>
        <p:txBody>
          <a:bodyPr/>
          <a:lstStyle/>
          <a:p>
            <a:endParaRPr lang="en-GB"/>
          </a:p>
        </p:txBody>
      </p:sp>
      <p:sp>
        <p:nvSpPr>
          <p:cNvPr id="23" name="Text 20"/>
          <p:cNvSpPr/>
          <p:nvPr/>
        </p:nvSpPr>
        <p:spPr>
          <a:xfrm>
            <a:off x="457200" y="4306824"/>
            <a:ext cx="1417320" cy="219456"/>
          </a:xfrm>
          <a:prstGeom prst="rect">
            <a:avLst/>
          </a:prstGeom>
          <a:noFill/>
          <a:ln/>
        </p:spPr>
        <p:txBody>
          <a:bodyPr wrap="square" lIns="0" tIns="0" rIns="0" bIns="0" rtlCol="0" anchor="ctr"/>
          <a:lstStyle/>
          <a:p>
            <a:pPr marL="0" indent="0">
              <a:buNone/>
            </a:pPr>
            <a:r>
              <a:rPr lang="en-US" sz="1100" b="1" dirty="0">
                <a:solidFill>
                  <a:srgbClr val="2C5F2D"/>
                </a:solidFill>
                <a:latin typeface="Trebuchet MS" pitchFamily="34" charset="0"/>
                <a:ea typeface="Trebuchet MS" pitchFamily="34" charset="-122"/>
                <a:cs typeface="Trebuchet MS" pitchFamily="34" charset="-120"/>
              </a:rPr>
              <a:t>Technical SEO</a:t>
            </a:r>
            <a:endParaRPr lang="en-US" sz="1100" dirty="0"/>
          </a:p>
        </p:txBody>
      </p:sp>
      <p:sp>
        <p:nvSpPr>
          <p:cNvPr id="24" name="Text 21"/>
          <p:cNvSpPr/>
          <p:nvPr/>
        </p:nvSpPr>
        <p:spPr>
          <a:xfrm>
            <a:off x="457200" y="4507992"/>
            <a:ext cx="4919472" cy="201168"/>
          </a:xfrm>
          <a:prstGeom prst="rect">
            <a:avLst/>
          </a:prstGeom>
          <a:noFill/>
          <a:ln/>
        </p:spPr>
        <p:txBody>
          <a:bodyPr wrap="square" lIns="0" tIns="0" rIns="0" bIns="0" rtlCol="0" anchor="ctr"/>
          <a:lstStyle/>
          <a:p>
            <a:pPr marL="0" indent="0">
              <a:buNone/>
            </a:pPr>
            <a:r>
              <a:rPr lang="en-US" sz="1050" dirty="0">
                <a:solidFill>
                  <a:srgbClr val="374151"/>
                </a:solidFill>
                <a:latin typeface="Calibri" pitchFamily="34" charset="0"/>
                <a:ea typeface="Calibri" pitchFamily="34" charset="-122"/>
                <a:cs typeface="Calibri" pitchFamily="34" charset="-120"/>
              </a:rPr>
              <a:t>XML sitemap · robots.txt · structured data (LocalBusiness + Menu schema) · page speed &lt; 2s</a:t>
            </a:r>
            <a:endParaRPr lang="en-US" sz="1050" dirty="0"/>
          </a:p>
        </p:txBody>
      </p:sp>
      <p:pic>
        <p:nvPicPr>
          <p:cNvPr id="25" name="Image 1" descr="preencoded.png"/>
          <p:cNvPicPr>
            <a:picLocks noChangeAspect="1"/>
          </p:cNvPicPr>
          <p:nvPr/>
        </p:nvPicPr>
        <p:blipFill>
          <a:blip r:embed="rId4"/>
          <a:stretch>
            <a:fillRect/>
          </a:stretch>
        </p:blipFill>
        <p:spPr>
          <a:xfrm>
            <a:off x="5669280" y="987552"/>
            <a:ext cx="411480" cy="411480"/>
          </a:xfrm>
          <a:prstGeom prst="rect">
            <a:avLst/>
          </a:prstGeom>
        </p:spPr>
      </p:pic>
      <p:sp>
        <p:nvSpPr>
          <p:cNvPr id="26" name="Text 22"/>
          <p:cNvSpPr/>
          <p:nvPr/>
        </p:nvSpPr>
        <p:spPr>
          <a:xfrm>
            <a:off x="6172200" y="1005840"/>
            <a:ext cx="2743200" cy="365760"/>
          </a:xfrm>
          <a:prstGeom prst="rect">
            <a:avLst/>
          </a:prstGeom>
          <a:noFill/>
          <a:ln/>
        </p:spPr>
        <p:txBody>
          <a:bodyPr wrap="square" lIns="0" tIns="0" rIns="0" bIns="0" rtlCol="0" anchor="ctr"/>
          <a:lstStyle/>
          <a:p>
            <a:pPr marL="0" indent="0">
              <a:buNone/>
            </a:pPr>
            <a:r>
              <a:rPr lang="en-US" sz="1400" b="1" dirty="0">
                <a:solidFill>
                  <a:srgbClr val="2C5F2D"/>
                </a:solidFill>
                <a:latin typeface="Trebuchet MS" pitchFamily="34" charset="0"/>
                <a:ea typeface="Trebuchet MS" pitchFamily="34" charset="-122"/>
                <a:cs typeface="Trebuchet MS" pitchFamily="34" charset="-120"/>
              </a:rPr>
              <a:t>Local SEO &amp; Google Business</a:t>
            </a:r>
            <a:endParaRPr lang="en-US" sz="1400" dirty="0"/>
          </a:p>
        </p:txBody>
      </p:sp>
      <p:sp>
        <p:nvSpPr>
          <p:cNvPr id="27" name="Shape 23"/>
          <p:cNvSpPr/>
          <p:nvPr/>
        </p:nvSpPr>
        <p:spPr>
          <a:xfrm>
            <a:off x="5577840" y="1508760"/>
            <a:ext cx="3337560" cy="3639312"/>
          </a:xfrm>
          <a:prstGeom prst="rect">
            <a:avLst/>
          </a:prstGeom>
          <a:solidFill>
            <a:srgbClr val="2C5F2D"/>
          </a:solidFill>
          <a:ln w="12700">
            <a:solidFill>
              <a:srgbClr val="2C5F2D"/>
            </a:solidFill>
            <a:prstDash val="solid"/>
          </a:ln>
        </p:spPr>
        <p:txBody>
          <a:bodyPr/>
          <a:lstStyle/>
          <a:p>
            <a:endParaRPr lang="en-GB"/>
          </a:p>
        </p:txBody>
      </p:sp>
      <p:sp>
        <p:nvSpPr>
          <p:cNvPr id="28" name="Text 24"/>
          <p:cNvSpPr/>
          <p:nvPr/>
        </p:nvSpPr>
        <p:spPr>
          <a:xfrm>
            <a:off x="5687568" y="1600200"/>
            <a:ext cx="3154680" cy="3429000"/>
          </a:xfrm>
          <a:prstGeom prst="rect">
            <a:avLst/>
          </a:prstGeom>
          <a:noFill/>
          <a:ln/>
        </p:spPr>
        <p:txBody>
          <a:bodyPr wrap="square" rtlCol="0" anchor="ctr"/>
          <a:lstStyle/>
          <a:p>
            <a:pPr marL="342900" indent="-342900">
              <a:buSzPct val="100000"/>
              <a:buChar char="•"/>
            </a:pPr>
            <a:r>
              <a:rPr lang="en-US" sz="1100" dirty="0">
                <a:solidFill>
                  <a:srgbClr val="FFFFFF"/>
                </a:solidFill>
                <a:latin typeface="Calibri" pitchFamily="34" charset="0"/>
                <a:ea typeface="Calibri" pitchFamily="34" charset="-122"/>
                <a:cs typeface="Calibri" pitchFamily="34" charset="-120"/>
              </a:rPr>
              <a:t>Google Business Profile — fully optimised with photos, hours, menu, and posts</a:t>
            </a:r>
            <a:endParaRPr lang="en-US" sz="1100" dirty="0"/>
          </a:p>
          <a:p>
            <a:pPr marL="342900" indent="-342900">
              <a:buSzPct val="100000"/>
              <a:buChar char="•"/>
            </a:pPr>
            <a:r>
              <a:rPr lang="en-US" sz="1100" dirty="0">
                <a:solidFill>
                  <a:srgbClr val="FFFFFF"/>
                </a:solidFill>
                <a:latin typeface="Calibri" pitchFamily="34" charset="0"/>
                <a:ea typeface="Calibri" pitchFamily="34" charset="-122"/>
                <a:cs typeface="Calibri" pitchFamily="34" charset="-120"/>
              </a:rPr>
              <a:t>Consistent NAP (Name, Address, Phone) across all online directories</a:t>
            </a:r>
            <a:endParaRPr lang="en-US" sz="1100" dirty="0"/>
          </a:p>
          <a:p>
            <a:pPr marL="342900" indent="-342900">
              <a:buSzPct val="100000"/>
              <a:buChar char="•"/>
            </a:pPr>
            <a:r>
              <a:rPr lang="en-US" sz="1100" dirty="0">
                <a:solidFill>
                  <a:srgbClr val="FFFFFF"/>
                </a:solidFill>
                <a:latin typeface="Calibri" pitchFamily="34" charset="0"/>
                <a:ea typeface="Calibri" pitchFamily="34" charset="-122"/>
                <a:cs typeface="Calibri" pitchFamily="34" charset="-120"/>
              </a:rPr>
              <a:t>Yelp, TripAdvisor, and OpenTable listings kept up to date</a:t>
            </a:r>
            <a:endParaRPr lang="en-US" sz="1100" dirty="0"/>
          </a:p>
          <a:p>
            <a:pPr marL="342900" indent="-342900">
              <a:buSzPct val="100000"/>
              <a:buChar char="•"/>
            </a:pPr>
            <a:r>
              <a:rPr lang="en-US" sz="1100" dirty="0">
                <a:solidFill>
                  <a:srgbClr val="FFFFFF"/>
                </a:solidFill>
                <a:latin typeface="Calibri" pitchFamily="34" charset="0"/>
                <a:ea typeface="Calibri" pitchFamily="34" charset="-122"/>
                <a:cs typeface="Calibri" pitchFamily="34" charset="-120"/>
              </a:rPr>
              <a:t>Actively encourage reviews — target 4.5★ average on Google</a:t>
            </a:r>
            <a:endParaRPr lang="en-US" sz="1100" dirty="0"/>
          </a:p>
          <a:p>
            <a:pPr marL="342900" indent="-342900">
              <a:buSzPct val="100000"/>
              <a:buChar char="•"/>
            </a:pPr>
            <a:r>
              <a:rPr lang="en-US" sz="1100" dirty="0">
                <a:solidFill>
                  <a:srgbClr val="FFFFFF"/>
                </a:solidFill>
                <a:latin typeface="Calibri" pitchFamily="34" charset="0"/>
                <a:ea typeface="Calibri" pitchFamily="34" charset="-122"/>
                <a:cs typeface="Calibri" pitchFamily="34" charset="-120"/>
              </a:rPr>
              <a:t>Respond to all reviews within 24hrs (positive and negative)</a:t>
            </a:r>
            <a:endParaRPr lang="en-US" sz="1100" dirty="0"/>
          </a:p>
          <a:p>
            <a:pPr marL="342900" indent="-342900">
              <a:buSzPct val="100000"/>
              <a:buChar char="•"/>
            </a:pPr>
            <a:r>
              <a:rPr lang="en-US" sz="1100" dirty="0">
                <a:solidFill>
                  <a:srgbClr val="FFFFFF"/>
                </a:solidFill>
                <a:latin typeface="Calibri" pitchFamily="34" charset="0"/>
                <a:ea typeface="Calibri" pitchFamily="34" charset="-122"/>
                <a:cs typeface="Calibri" pitchFamily="34" charset="-120"/>
              </a:rPr>
              <a:t>Register on local directories: Yell.com, Thomson Local, Foursquare</a:t>
            </a:r>
            <a:endParaRPr lang="en-US" sz="1100" dirty="0"/>
          </a:p>
          <a:p>
            <a:pPr marL="342900" indent="-342900">
              <a:buSzPct val="100000"/>
              <a:buChar char="•"/>
            </a:pPr>
            <a:r>
              <a:rPr lang="en-US" sz="1100" dirty="0">
                <a:solidFill>
                  <a:srgbClr val="FFFFFF"/>
                </a:solidFill>
                <a:latin typeface="Calibri" pitchFamily="34" charset="0"/>
                <a:ea typeface="Calibri" pitchFamily="34" charset="-122"/>
                <a:cs typeface="Calibri" pitchFamily="34" charset="-120"/>
              </a:rPr>
              <a:t>Local link building: partner with community blogs, local press, and food guides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CLOUD COMPUTING — HOW IT SUPPORTS URBAN GREEN CAFÉ</a:t>
            </a:r>
            <a:endParaRPr lang="en-US" sz="2400" dirty="0"/>
          </a:p>
        </p:txBody>
      </p:sp>
      <p:pic>
        <p:nvPicPr>
          <p:cNvPr id="5" name="Image 0" descr="preencoded.png"/>
          <p:cNvPicPr>
            <a:picLocks noChangeAspect="1"/>
          </p:cNvPicPr>
          <p:nvPr/>
        </p:nvPicPr>
        <p:blipFill>
          <a:blip r:embed="rId3"/>
          <a:stretch>
            <a:fillRect/>
          </a:stretch>
        </p:blipFill>
        <p:spPr>
          <a:xfrm>
            <a:off x="274320" y="960120"/>
            <a:ext cx="640080" cy="502920"/>
          </a:xfrm>
          <a:prstGeom prst="rect">
            <a:avLst/>
          </a:prstGeom>
        </p:spPr>
      </p:pic>
      <p:sp>
        <p:nvSpPr>
          <p:cNvPr id="6" name="Text 3"/>
          <p:cNvSpPr/>
          <p:nvPr/>
        </p:nvSpPr>
        <p:spPr>
          <a:xfrm>
            <a:off x="1005840" y="1005840"/>
            <a:ext cx="7863840" cy="685800"/>
          </a:xfrm>
          <a:prstGeom prst="rect">
            <a:avLst/>
          </a:prstGeom>
          <a:noFill/>
          <a:ln/>
        </p:spPr>
        <p:txBody>
          <a:bodyPr wrap="square" lIns="0" tIns="0" rIns="0" bIns="0" rtlCol="0" anchor="ctr"/>
          <a:lstStyle/>
          <a:p>
            <a:pPr marL="0" indent="0">
              <a:buNone/>
            </a:pPr>
            <a:r>
              <a:rPr lang="en-US" sz="1200" dirty="0">
                <a:solidFill>
                  <a:srgbClr val="374151"/>
                </a:solidFill>
                <a:latin typeface="Calibri" pitchFamily="34" charset="0"/>
                <a:ea typeface="Calibri" pitchFamily="34" charset="-122"/>
                <a:cs typeface="Calibri" pitchFamily="34" charset="-120"/>
              </a:rPr>
              <a:t>Cloud computing allows Urban Green Café to operate its entire digital presence on scalable, remote infrastructure — reducing costs, improving reliability, and enabling growth without expensive on-site servers.</a:t>
            </a:r>
            <a:endParaRPr lang="en-US" sz="1200" dirty="0"/>
          </a:p>
        </p:txBody>
      </p:sp>
      <p:sp>
        <p:nvSpPr>
          <p:cNvPr id="7" name="Shape 4"/>
          <p:cNvSpPr/>
          <p:nvPr/>
        </p:nvSpPr>
        <p:spPr>
          <a:xfrm>
            <a:off x="292608" y="1828800"/>
            <a:ext cx="4251960" cy="914400"/>
          </a:xfrm>
          <a:prstGeom prst="rect">
            <a:avLst/>
          </a:prstGeom>
          <a:solidFill>
            <a:srgbClr val="FFFFFF"/>
          </a:solidFill>
          <a:ln w="6350">
            <a:solidFill>
              <a:srgbClr val="E5E7EB"/>
            </a:solidFill>
            <a:prstDash val="solid"/>
          </a:ln>
        </p:spPr>
        <p:txBody>
          <a:bodyPr/>
          <a:lstStyle/>
          <a:p>
            <a:endParaRPr lang="en-GB"/>
          </a:p>
        </p:txBody>
      </p:sp>
      <p:sp>
        <p:nvSpPr>
          <p:cNvPr id="8" name="Shape 5"/>
          <p:cNvSpPr/>
          <p:nvPr/>
        </p:nvSpPr>
        <p:spPr>
          <a:xfrm>
            <a:off x="292608" y="1828800"/>
            <a:ext cx="109728" cy="914400"/>
          </a:xfrm>
          <a:prstGeom prst="rect">
            <a:avLst/>
          </a:prstGeom>
          <a:solidFill>
            <a:srgbClr val="2C5F2D"/>
          </a:solidFill>
          <a:ln w="12700">
            <a:solidFill>
              <a:srgbClr val="2C5F2D"/>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493776" y="2084832"/>
            <a:ext cx="347472" cy="347472"/>
          </a:xfrm>
          <a:prstGeom prst="rect">
            <a:avLst/>
          </a:prstGeom>
        </p:spPr>
      </p:pic>
      <p:sp>
        <p:nvSpPr>
          <p:cNvPr id="10" name="Text 6"/>
          <p:cNvSpPr/>
          <p:nvPr/>
        </p:nvSpPr>
        <p:spPr>
          <a:xfrm>
            <a:off x="969264" y="1883664"/>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Website &amp; CMS Hosting</a:t>
            </a:r>
            <a:endParaRPr lang="en-US" sz="1200" dirty="0"/>
          </a:p>
        </p:txBody>
      </p:sp>
      <p:sp>
        <p:nvSpPr>
          <p:cNvPr id="11" name="Text 7"/>
          <p:cNvSpPr/>
          <p:nvPr/>
        </p:nvSpPr>
        <p:spPr>
          <a:xfrm>
            <a:off x="969264" y="2176272"/>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The café website runs on cloud infrastructure (e.g. AWS, Google Cloud, or managed WordPress via Kinsta/WP Engine). Cloud hosting delivers 99.9% uptime, automatic scaling during peak times (lunch rush, events), and CDN-powered fast load times globally.</a:t>
            </a:r>
            <a:endParaRPr lang="en-US" sz="1000" dirty="0"/>
          </a:p>
        </p:txBody>
      </p:sp>
      <p:sp>
        <p:nvSpPr>
          <p:cNvPr id="12" name="Shape 8"/>
          <p:cNvSpPr/>
          <p:nvPr/>
        </p:nvSpPr>
        <p:spPr>
          <a:xfrm>
            <a:off x="4754880" y="1828800"/>
            <a:ext cx="4251960" cy="914400"/>
          </a:xfrm>
          <a:prstGeom prst="rect">
            <a:avLst/>
          </a:prstGeom>
          <a:solidFill>
            <a:srgbClr val="FFFFFF"/>
          </a:solidFill>
          <a:ln w="6350">
            <a:solidFill>
              <a:srgbClr val="E5E7EB"/>
            </a:solidFill>
            <a:prstDash val="solid"/>
          </a:ln>
        </p:spPr>
        <p:txBody>
          <a:bodyPr/>
          <a:lstStyle/>
          <a:p>
            <a:endParaRPr lang="en-GB"/>
          </a:p>
        </p:txBody>
      </p:sp>
      <p:sp>
        <p:nvSpPr>
          <p:cNvPr id="13" name="Shape 9"/>
          <p:cNvSpPr/>
          <p:nvPr/>
        </p:nvSpPr>
        <p:spPr>
          <a:xfrm>
            <a:off x="4754880" y="1828800"/>
            <a:ext cx="109728" cy="914400"/>
          </a:xfrm>
          <a:prstGeom prst="rect">
            <a:avLst/>
          </a:prstGeom>
          <a:solidFill>
            <a:srgbClr val="6A9B3D"/>
          </a:solidFill>
          <a:ln w="12700">
            <a:solidFill>
              <a:srgbClr val="6A9B3D"/>
            </a:solidFill>
            <a:prstDash val="solid"/>
          </a:ln>
        </p:spPr>
        <p:txBody>
          <a:bodyPr/>
          <a:lstStyle/>
          <a:p>
            <a:endParaRPr lang="en-GB"/>
          </a:p>
        </p:txBody>
      </p:sp>
      <p:pic>
        <p:nvPicPr>
          <p:cNvPr id="14" name="Image 2" descr="preencoded.png"/>
          <p:cNvPicPr>
            <a:picLocks noChangeAspect="1"/>
          </p:cNvPicPr>
          <p:nvPr/>
        </p:nvPicPr>
        <p:blipFill>
          <a:blip r:embed="rId5"/>
          <a:stretch>
            <a:fillRect/>
          </a:stretch>
        </p:blipFill>
        <p:spPr>
          <a:xfrm>
            <a:off x="4956048" y="2084832"/>
            <a:ext cx="347472" cy="347472"/>
          </a:xfrm>
          <a:prstGeom prst="rect">
            <a:avLst/>
          </a:prstGeom>
        </p:spPr>
      </p:pic>
      <p:sp>
        <p:nvSpPr>
          <p:cNvPr id="15" name="Text 10"/>
          <p:cNvSpPr/>
          <p:nvPr/>
        </p:nvSpPr>
        <p:spPr>
          <a:xfrm>
            <a:off x="5431536" y="1883664"/>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Data Storage &amp; Backups</a:t>
            </a:r>
            <a:endParaRPr lang="en-US" sz="1200" dirty="0"/>
          </a:p>
        </p:txBody>
      </p:sp>
      <p:sp>
        <p:nvSpPr>
          <p:cNvPr id="16" name="Text 11"/>
          <p:cNvSpPr/>
          <p:nvPr/>
        </p:nvSpPr>
        <p:spPr>
          <a:xfrm>
            <a:off x="5431536" y="2176272"/>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All customer data, order records, and media assets are stored in cloud databases (e.g. Google Cloud Storage, Amazon S3). Automated daily backups with 30-day retention ensure data is never lost — no physical hard drives required.</a:t>
            </a:r>
            <a:endParaRPr lang="en-US" sz="1000" dirty="0"/>
          </a:p>
        </p:txBody>
      </p:sp>
      <p:sp>
        <p:nvSpPr>
          <p:cNvPr id="17" name="Shape 12"/>
          <p:cNvSpPr/>
          <p:nvPr/>
        </p:nvSpPr>
        <p:spPr>
          <a:xfrm>
            <a:off x="292608" y="2880360"/>
            <a:ext cx="4251960" cy="914400"/>
          </a:xfrm>
          <a:prstGeom prst="rect">
            <a:avLst/>
          </a:prstGeom>
          <a:solidFill>
            <a:srgbClr val="FFFFFF"/>
          </a:solidFill>
          <a:ln w="6350">
            <a:solidFill>
              <a:srgbClr val="E5E7EB"/>
            </a:solidFill>
            <a:prstDash val="solid"/>
          </a:ln>
        </p:spPr>
        <p:txBody>
          <a:bodyPr/>
          <a:lstStyle/>
          <a:p>
            <a:endParaRPr lang="en-GB"/>
          </a:p>
        </p:txBody>
      </p:sp>
      <p:sp>
        <p:nvSpPr>
          <p:cNvPr id="18" name="Shape 13"/>
          <p:cNvSpPr/>
          <p:nvPr/>
        </p:nvSpPr>
        <p:spPr>
          <a:xfrm>
            <a:off x="292608" y="2880360"/>
            <a:ext cx="109728" cy="914400"/>
          </a:xfrm>
          <a:prstGeom prst="rect">
            <a:avLst/>
          </a:prstGeom>
          <a:solidFill>
            <a:srgbClr val="C8A951"/>
          </a:solidFill>
          <a:ln w="12700">
            <a:solidFill>
              <a:srgbClr val="C8A951"/>
            </a:solidFill>
            <a:prstDash val="solid"/>
          </a:ln>
        </p:spPr>
        <p:txBody>
          <a:bodyPr/>
          <a:lstStyle/>
          <a:p>
            <a:endParaRPr lang="en-GB"/>
          </a:p>
        </p:txBody>
      </p:sp>
      <p:pic>
        <p:nvPicPr>
          <p:cNvPr id="19" name="Image 3" descr="preencoded.png"/>
          <p:cNvPicPr>
            <a:picLocks noChangeAspect="1"/>
          </p:cNvPicPr>
          <p:nvPr/>
        </p:nvPicPr>
        <p:blipFill>
          <a:blip r:embed="rId6"/>
          <a:stretch>
            <a:fillRect/>
          </a:stretch>
        </p:blipFill>
        <p:spPr>
          <a:xfrm>
            <a:off x="493776" y="3136392"/>
            <a:ext cx="347472" cy="347472"/>
          </a:xfrm>
          <a:prstGeom prst="rect">
            <a:avLst/>
          </a:prstGeom>
        </p:spPr>
      </p:pic>
      <p:sp>
        <p:nvSpPr>
          <p:cNvPr id="20" name="Text 14"/>
          <p:cNvSpPr/>
          <p:nvPr/>
        </p:nvSpPr>
        <p:spPr>
          <a:xfrm>
            <a:off x="969264" y="2935224"/>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Email &amp; CRM Platforms</a:t>
            </a:r>
            <a:endParaRPr lang="en-US" sz="1200" dirty="0"/>
          </a:p>
        </p:txBody>
      </p:sp>
      <p:sp>
        <p:nvSpPr>
          <p:cNvPr id="21" name="Text 15"/>
          <p:cNvSpPr/>
          <p:nvPr/>
        </p:nvSpPr>
        <p:spPr>
          <a:xfrm>
            <a:off x="969264" y="3227832"/>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Email marketing (Mailchimp/Klaviyo) and customer relationship management (HubSpot/Zoho CRM) are fully cloud-based SaaS tools. Staff access them from any device, campaigns are automated, and customer data is centralised and secure.</a:t>
            </a:r>
            <a:endParaRPr lang="en-US" sz="1000" dirty="0"/>
          </a:p>
        </p:txBody>
      </p:sp>
      <p:sp>
        <p:nvSpPr>
          <p:cNvPr id="22" name="Shape 16"/>
          <p:cNvSpPr/>
          <p:nvPr/>
        </p:nvSpPr>
        <p:spPr>
          <a:xfrm>
            <a:off x="4754880" y="2880360"/>
            <a:ext cx="4251960" cy="914400"/>
          </a:xfrm>
          <a:prstGeom prst="rect">
            <a:avLst/>
          </a:prstGeom>
          <a:solidFill>
            <a:srgbClr val="FFFFFF"/>
          </a:solidFill>
          <a:ln w="6350">
            <a:solidFill>
              <a:srgbClr val="E5E7EB"/>
            </a:solidFill>
            <a:prstDash val="solid"/>
          </a:ln>
        </p:spPr>
        <p:txBody>
          <a:bodyPr/>
          <a:lstStyle/>
          <a:p>
            <a:endParaRPr lang="en-GB"/>
          </a:p>
        </p:txBody>
      </p:sp>
      <p:sp>
        <p:nvSpPr>
          <p:cNvPr id="23" name="Shape 17"/>
          <p:cNvSpPr/>
          <p:nvPr/>
        </p:nvSpPr>
        <p:spPr>
          <a:xfrm>
            <a:off x="4754880" y="2880360"/>
            <a:ext cx="109728" cy="914400"/>
          </a:xfrm>
          <a:prstGeom prst="rect">
            <a:avLst/>
          </a:prstGeom>
          <a:solidFill>
            <a:srgbClr val="2A9D8F"/>
          </a:solidFill>
          <a:ln w="12700">
            <a:solidFill>
              <a:srgbClr val="2A9D8F"/>
            </a:solidFill>
            <a:prstDash val="solid"/>
          </a:ln>
        </p:spPr>
        <p:txBody>
          <a:bodyPr/>
          <a:lstStyle/>
          <a:p>
            <a:endParaRPr lang="en-GB"/>
          </a:p>
        </p:txBody>
      </p:sp>
      <p:pic>
        <p:nvPicPr>
          <p:cNvPr id="24" name="Image 4" descr="preencoded.png"/>
          <p:cNvPicPr>
            <a:picLocks noChangeAspect="1"/>
          </p:cNvPicPr>
          <p:nvPr/>
        </p:nvPicPr>
        <p:blipFill>
          <a:blip r:embed="rId7"/>
          <a:stretch>
            <a:fillRect/>
          </a:stretch>
        </p:blipFill>
        <p:spPr>
          <a:xfrm>
            <a:off x="4956048" y="3136392"/>
            <a:ext cx="347472" cy="347472"/>
          </a:xfrm>
          <a:prstGeom prst="rect">
            <a:avLst/>
          </a:prstGeom>
        </p:spPr>
      </p:pic>
      <p:sp>
        <p:nvSpPr>
          <p:cNvPr id="25" name="Text 18"/>
          <p:cNvSpPr/>
          <p:nvPr/>
        </p:nvSpPr>
        <p:spPr>
          <a:xfrm>
            <a:off x="5431536" y="2935224"/>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Online Ordering &amp; POS</a:t>
            </a:r>
            <a:endParaRPr lang="en-US" sz="1200" dirty="0"/>
          </a:p>
        </p:txBody>
      </p:sp>
      <p:sp>
        <p:nvSpPr>
          <p:cNvPr id="26" name="Text 19"/>
          <p:cNvSpPr/>
          <p:nvPr/>
        </p:nvSpPr>
        <p:spPr>
          <a:xfrm>
            <a:off x="5431536" y="3227832"/>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Cloud-based POS systems (e.g. Square, Lightspeed) sync in-store orders with online orders in real time. Sales data, inventory, and staff rotas are accessible on any device, enabling efficient management even when offsite.</a:t>
            </a:r>
            <a:endParaRPr lang="en-US" sz="1000" dirty="0"/>
          </a:p>
        </p:txBody>
      </p:sp>
      <p:sp>
        <p:nvSpPr>
          <p:cNvPr id="27" name="Shape 20"/>
          <p:cNvSpPr/>
          <p:nvPr/>
        </p:nvSpPr>
        <p:spPr>
          <a:xfrm>
            <a:off x="292608" y="3931920"/>
            <a:ext cx="4251960" cy="914400"/>
          </a:xfrm>
          <a:prstGeom prst="rect">
            <a:avLst/>
          </a:prstGeom>
          <a:solidFill>
            <a:srgbClr val="FFFFFF"/>
          </a:solidFill>
          <a:ln w="6350">
            <a:solidFill>
              <a:srgbClr val="E5E7EB"/>
            </a:solidFill>
            <a:prstDash val="solid"/>
          </a:ln>
        </p:spPr>
        <p:txBody>
          <a:bodyPr/>
          <a:lstStyle/>
          <a:p>
            <a:endParaRPr lang="en-GB"/>
          </a:p>
        </p:txBody>
      </p:sp>
      <p:sp>
        <p:nvSpPr>
          <p:cNvPr id="28" name="Shape 21"/>
          <p:cNvSpPr/>
          <p:nvPr/>
        </p:nvSpPr>
        <p:spPr>
          <a:xfrm>
            <a:off x="292608" y="3931920"/>
            <a:ext cx="109728" cy="914400"/>
          </a:xfrm>
          <a:prstGeom prst="rect">
            <a:avLst/>
          </a:prstGeom>
          <a:solidFill>
            <a:srgbClr val="264653"/>
          </a:solidFill>
          <a:ln w="12700">
            <a:solidFill>
              <a:srgbClr val="264653"/>
            </a:solidFill>
            <a:prstDash val="solid"/>
          </a:ln>
        </p:spPr>
        <p:txBody>
          <a:bodyPr/>
          <a:lstStyle/>
          <a:p>
            <a:endParaRPr lang="en-GB"/>
          </a:p>
        </p:txBody>
      </p:sp>
      <p:pic>
        <p:nvPicPr>
          <p:cNvPr id="29" name="Image 5" descr="preencoded.png"/>
          <p:cNvPicPr>
            <a:picLocks noChangeAspect="1"/>
          </p:cNvPicPr>
          <p:nvPr/>
        </p:nvPicPr>
        <p:blipFill>
          <a:blip r:embed="rId8"/>
          <a:stretch>
            <a:fillRect/>
          </a:stretch>
        </p:blipFill>
        <p:spPr>
          <a:xfrm>
            <a:off x="493776" y="4187952"/>
            <a:ext cx="347472" cy="347472"/>
          </a:xfrm>
          <a:prstGeom prst="rect">
            <a:avLst/>
          </a:prstGeom>
        </p:spPr>
      </p:pic>
      <p:sp>
        <p:nvSpPr>
          <p:cNvPr id="30" name="Text 22"/>
          <p:cNvSpPr/>
          <p:nvPr/>
        </p:nvSpPr>
        <p:spPr>
          <a:xfrm>
            <a:off x="969264" y="3986784"/>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Scalability &amp; Remote Access</a:t>
            </a:r>
            <a:endParaRPr lang="en-US" sz="1200" dirty="0"/>
          </a:p>
        </p:txBody>
      </p:sp>
      <p:sp>
        <p:nvSpPr>
          <p:cNvPr id="31" name="Text 23"/>
          <p:cNvSpPr/>
          <p:nvPr/>
        </p:nvSpPr>
        <p:spPr>
          <a:xfrm>
            <a:off x="969264" y="4279392"/>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As Urban Green Café grows (new locations, seasonal surges), cloud resources can be scaled up instantly with no new hardware. Staff can manage the website, check analytics, and update menus remotely from phones or laptops.</a:t>
            </a:r>
            <a:endParaRPr lang="en-US" sz="1000" dirty="0"/>
          </a:p>
        </p:txBody>
      </p:sp>
      <p:sp>
        <p:nvSpPr>
          <p:cNvPr id="32" name="Shape 24"/>
          <p:cNvSpPr/>
          <p:nvPr/>
        </p:nvSpPr>
        <p:spPr>
          <a:xfrm>
            <a:off x="4754880" y="3931920"/>
            <a:ext cx="4251960" cy="914400"/>
          </a:xfrm>
          <a:prstGeom prst="rect">
            <a:avLst/>
          </a:prstGeom>
          <a:solidFill>
            <a:srgbClr val="FFFFFF"/>
          </a:solidFill>
          <a:ln w="6350">
            <a:solidFill>
              <a:srgbClr val="E5E7EB"/>
            </a:solidFill>
            <a:prstDash val="solid"/>
          </a:ln>
        </p:spPr>
        <p:txBody>
          <a:bodyPr/>
          <a:lstStyle/>
          <a:p>
            <a:endParaRPr lang="en-GB"/>
          </a:p>
        </p:txBody>
      </p:sp>
      <p:sp>
        <p:nvSpPr>
          <p:cNvPr id="33" name="Shape 25"/>
          <p:cNvSpPr/>
          <p:nvPr/>
        </p:nvSpPr>
        <p:spPr>
          <a:xfrm>
            <a:off x="4754880" y="3931920"/>
            <a:ext cx="109728" cy="914400"/>
          </a:xfrm>
          <a:prstGeom prst="rect">
            <a:avLst/>
          </a:prstGeom>
          <a:solidFill>
            <a:srgbClr val="6B7280"/>
          </a:solidFill>
          <a:ln w="12700">
            <a:solidFill>
              <a:srgbClr val="6B7280"/>
            </a:solidFill>
            <a:prstDash val="solid"/>
          </a:ln>
        </p:spPr>
        <p:txBody>
          <a:bodyPr/>
          <a:lstStyle/>
          <a:p>
            <a:endParaRPr lang="en-GB"/>
          </a:p>
        </p:txBody>
      </p:sp>
      <p:pic>
        <p:nvPicPr>
          <p:cNvPr id="34" name="Image 6" descr="preencoded.png"/>
          <p:cNvPicPr>
            <a:picLocks noChangeAspect="1"/>
          </p:cNvPicPr>
          <p:nvPr/>
        </p:nvPicPr>
        <p:blipFill>
          <a:blip r:embed="rId9"/>
          <a:stretch>
            <a:fillRect/>
          </a:stretch>
        </p:blipFill>
        <p:spPr>
          <a:xfrm>
            <a:off x="4956048" y="4187952"/>
            <a:ext cx="347472" cy="347472"/>
          </a:xfrm>
          <a:prstGeom prst="rect">
            <a:avLst/>
          </a:prstGeom>
        </p:spPr>
      </p:pic>
      <p:sp>
        <p:nvSpPr>
          <p:cNvPr id="35" name="Text 26"/>
          <p:cNvSpPr/>
          <p:nvPr/>
        </p:nvSpPr>
        <p:spPr>
          <a:xfrm>
            <a:off x="5431536" y="3986784"/>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Analytics &amp; Reporting</a:t>
            </a:r>
            <a:endParaRPr lang="en-US" sz="1200" dirty="0"/>
          </a:p>
        </p:txBody>
      </p:sp>
      <p:sp>
        <p:nvSpPr>
          <p:cNvPr id="36" name="Text 27"/>
          <p:cNvSpPr/>
          <p:nvPr/>
        </p:nvSpPr>
        <p:spPr>
          <a:xfrm>
            <a:off x="5431536" y="4279392"/>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Google Analytics 4 (cloud-based) provides real-time visitor data. Cloud dashboards (Looker Studio) consolidate social, email, and web metrics in one place — enabling data-driven decisions without any local software installation.</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SECURITY MEASURES — PROTECTING THE WEBSITE &amp; CUSTOMER DATA</a:t>
            </a:r>
            <a:endParaRPr lang="en-US" sz="2400" dirty="0"/>
          </a:p>
        </p:txBody>
      </p:sp>
      <p:pic>
        <p:nvPicPr>
          <p:cNvPr id="5" name="Image 0" descr="preencoded.png"/>
          <p:cNvPicPr>
            <a:picLocks noChangeAspect="1"/>
          </p:cNvPicPr>
          <p:nvPr/>
        </p:nvPicPr>
        <p:blipFill>
          <a:blip r:embed="rId3"/>
          <a:stretch>
            <a:fillRect/>
          </a:stretch>
        </p:blipFill>
        <p:spPr>
          <a:xfrm>
            <a:off x="347472" y="960120"/>
            <a:ext cx="438912" cy="438912"/>
          </a:xfrm>
          <a:prstGeom prst="rect">
            <a:avLst/>
          </a:prstGeom>
        </p:spPr>
      </p:pic>
      <p:sp>
        <p:nvSpPr>
          <p:cNvPr id="6" name="Text 3"/>
          <p:cNvSpPr/>
          <p:nvPr/>
        </p:nvSpPr>
        <p:spPr>
          <a:xfrm>
            <a:off x="877824" y="1005840"/>
            <a:ext cx="7955280" cy="384048"/>
          </a:xfrm>
          <a:prstGeom prst="rect">
            <a:avLst/>
          </a:prstGeom>
          <a:noFill/>
          <a:ln/>
        </p:spPr>
        <p:txBody>
          <a:bodyPr wrap="square" lIns="0" tIns="0" rIns="0" bIns="0" rtlCol="0" anchor="ctr"/>
          <a:lstStyle/>
          <a:p>
            <a:pPr marL="0" indent="0">
              <a:buNone/>
            </a:pPr>
            <a:r>
              <a:rPr lang="en-US" sz="1200" dirty="0">
                <a:solidFill>
                  <a:srgbClr val="374151"/>
                </a:solidFill>
                <a:latin typeface="Calibri" pitchFamily="34" charset="0"/>
                <a:ea typeface="Calibri" pitchFamily="34" charset="-122"/>
                <a:cs typeface="Calibri" pitchFamily="34" charset="-120"/>
              </a:rPr>
              <a:t>A multi-layered security strategy ensures Urban Green Café's website and all customer data are protected from cyber threats at every level.</a:t>
            </a:r>
            <a:endParaRPr lang="en-US" sz="1200" dirty="0"/>
          </a:p>
        </p:txBody>
      </p:sp>
      <p:sp>
        <p:nvSpPr>
          <p:cNvPr id="7" name="Shape 4"/>
          <p:cNvSpPr/>
          <p:nvPr/>
        </p:nvSpPr>
        <p:spPr>
          <a:xfrm>
            <a:off x="292608" y="1554480"/>
            <a:ext cx="4251960" cy="914400"/>
          </a:xfrm>
          <a:prstGeom prst="rect">
            <a:avLst/>
          </a:prstGeom>
          <a:solidFill>
            <a:srgbClr val="FFFFFF"/>
          </a:solidFill>
          <a:ln w="6350">
            <a:solidFill>
              <a:srgbClr val="E5E7EB"/>
            </a:solidFill>
            <a:prstDash val="solid"/>
          </a:ln>
        </p:spPr>
        <p:txBody>
          <a:bodyPr/>
          <a:lstStyle/>
          <a:p>
            <a:endParaRPr lang="en-GB"/>
          </a:p>
        </p:txBody>
      </p:sp>
      <p:sp>
        <p:nvSpPr>
          <p:cNvPr id="8" name="Shape 5"/>
          <p:cNvSpPr/>
          <p:nvPr/>
        </p:nvSpPr>
        <p:spPr>
          <a:xfrm>
            <a:off x="292608" y="1554480"/>
            <a:ext cx="109728" cy="914400"/>
          </a:xfrm>
          <a:prstGeom prst="rect">
            <a:avLst/>
          </a:prstGeom>
          <a:solidFill>
            <a:srgbClr val="2C5F2D"/>
          </a:solidFill>
          <a:ln w="12700">
            <a:solidFill>
              <a:srgbClr val="2C5F2D"/>
            </a:solidFill>
            <a:prstDash val="solid"/>
          </a:ln>
        </p:spPr>
        <p:txBody>
          <a:bodyPr/>
          <a:lstStyle/>
          <a:p>
            <a:endParaRPr lang="en-GB"/>
          </a:p>
        </p:txBody>
      </p:sp>
      <p:pic>
        <p:nvPicPr>
          <p:cNvPr id="9" name="Image 1" descr="preencoded.png"/>
          <p:cNvPicPr>
            <a:picLocks noChangeAspect="1"/>
          </p:cNvPicPr>
          <p:nvPr/>
        </p:nvPicPr>
        <p:blipFill>
          <a:blip r:embed="rId4"/>
          <a:stretch>
            <a:fillRect/>
          </a:stretch>
        </p:blipFill>
        <p:spPr>
          <a:xfrm>
            <a:off x="493776" y="1810512"/>
            <a:ext cx="347472" cy="347472"/>
          </a:xfrm>
          <a:prstGeom prst="rect">
            <a:avLst/>
          </a:prstGeom>
        </p:spPr>
      </p:pic>
      <p:sp>
        <p:nvSpPr>
          <p:cNvPr id="10" name="Text 6"/>
          <p:cNvSpPr/>
          <p:nvPr/>
        </p:nvSpPr>
        <p:spPr>
          <a:xfrm>
            <a:off x="969264" y="1609344"/>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SSL / HTTPS Encryption</a:t>
            </a:r>
            <a:endParaRPr lang="en-US" sz="1200" dirty="0"/>
          </a:p>
        </p:txBody>
      </p:sp>
      <p:sp>
        <p:nvSpPr>
          <p:cNvPr id="11" name="Text 7"/>
          <p:cNvSpPr/>
          <p:nvPr/>
        </p:nvSpPr>
        <p:spPr>
          <a:xfrm>
            <a:off x="969264" y="1901952"/>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TLS 1.3 certificate encrypts all data in transit. Auto-renewed via Let's Encrypt or hosting provider. Protects login credentials, form submissions, and payment data from interception.</a:t>
            </a:r>
            <a:endParaRPr lang="en-US" sz="1000" dirty="0"/>
          </a:p>
        </p:txBody>
      </p:sp>
      <p:sp>
        <p:nvSpPr>
          <p:cNvPr id="12" name="Shape 8"/>
          <p:cNvSpPr/>
          <p:nvPr/>
        </p:nvSpPr>
        <p:spPr>
          <a:xfrm>
            <a:off x="4754880" y="1554480"/>
            <a:ext cx="4251960" cy="914400"/>
          </a:xfrm>
          <a:prstGeom prst="rect">
            <a:avLst/>
          </a:prstGeom>
          <a:solidFill>
            <a:srgbClr val="FFFFFF"/>
          </a:solidFill>
          <a:ln w="6350">
            <a:solidFill>
              <a:srgbClr val="E5E7EB"/>
            </a:solidFill>
            <a:prstDash val="solid"/>
          </a:ln>
        </p:spPr>
        <p:txBody>
          <a:bodyPr/>
          <a:lstStyle/>
          <a:p>
            <a:endParaRPr lang="en-GB"/>
          </a:p>
        </p:txBody>
      </p:sp>
      <p:sp>
        <p:nvSpPr>
          <p:cNvPr id="13" name="Shape 9"/>
          <p:cNvSpPr/>
          <p:nvPr/>
        </p:nvSpPr>
        <p:spPr>
          <a:xfrm>
            <a:off x="4754880" y="1554480"/>
            <a:ext cx="109728" cy="914400"/>
          </a:xfrm>
          <a:prstGeom prst="rect">
            <a:avLst/>
          </a:prstGeom>
          <a:solidFill>
            <a:srgbClr val="2A9D8F"/>
          </a:solidFill>
          <a:ln w="12700">
            <a:solidFill>
              <a:srgbClr val="2A9D8F"/>
            </a:solidFill>
            <a:prstDash val="solid"/>
          </a:ln>
        </p:spPr>
        <p:txBody>
          <a:bodyPr/>
          <a:lstStyle/>
          <a:p>
            <a:endParaRPr lang="en-GB"/>
          </a:p>
        </p:txBody>
      </p:sp>
      <p:pic>
        <p:nvPicPr>
          <p:cNvPr id="14" name="Image 2" descr="preencoded.png"/>
          <p:cNvPicPr>
            <a:picLocks noChangeAspect="1"/>
          </p:cNvPicPr>
          <p:nvPr/>
        </p:nvPicPr>
        <p:blipFill>
          <a:blip r:embed="rId5"/>
          <a:stretch>
            <a:fillRect/>
          </a:stretch>
        </p:blipFill>
        <p:spPr>
          <a:xfrm>
            <a:off x="4956048" y="1810512"/>
            <a:ext cx="347472" cy="347472"/>
          </a:xfrm>
          <a:prstGeom prst="rect">
            <a:avLst/>
          </a:prstGeom>
        </p:spPr>
      </p:pic>
      <p:sp>
        <p:nvSpPr>
          <p:cNvPr id="15" name="Text 10"/>
          <p:cNvSpPr/>
          <p:nvPr/>
        </p:nvSpPr>
        <p:spPr>
          <a:xfrm>
            <a:off x="5431536" y="1609344"/>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Web Application Firewall</a:t>
            </a:r>
            <a:endParaRPr lang="en-US" sz="1200" dirty="0"/>
          </a:p>
        </p:txBody>
      </p:sp>
      <p:sp>
        <p:nvSpPr>
          <p:cNvPr id="16" name="Text 11"/>
          <p:cNvSpPr/>
          <p:nvPr/>
        </p:nvSpPr>
        <p:spPr>
          <a:xfrm>
            <a:off x="5431536" y="1901952"/>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Cloudflare WAF filters malicious traffic before it reaches the server — blocks SQL injection, XSS, and DDoS attacks. Rate limiting prevents brute-force login attempts.</a:t>
            </a:r>
            <a:endParaRPr lang="en-US" sz="1000" dirty="0"/>
          </a:p>
        </p:txBody>
      </p:sp>
      <p:sp>
        <p:nvSpPr>
          <p:cNvPr id="17" name="Shape 12"/>
          <p:cNvSpPr/>
          <p:nvPr/>
        </p:nvSpPr>
        <p:spPr>
          <a:xfrm>
            <a:off x="292608" y="2578608"/>
            <a:ext cx="4251960" cy="914400"/>
          </a:xfrm>
          <a:prstGeom prst="rect">
            <a:avLst/>
          </a:prstGeom>
          <a:solidFill>
            <a:srgbClr val="FFFFFF"/>
          </a:solidFill>
          <a:ln w="6350">
            <a:solidFill>
              <a:srgbClr val="E5E7EB"/>
            </a:solidFill>
            <a:prstDash val="solid"/>
          </a:ln>
        </p:spPr>
        <p:txBody>
          <a:bodyPr/>
          <a:lstStyle/>
          <a:p>
            <a:endParaRPr lang="en-GB"/>
          </a:p>
        </p:txBody>
      </p:sp>
      <p:sp>
        <p:nvSpPr>
          <p:cNvPr id="18" name="Shape 13"/>
          <p:cNvSpPr/>
          <p:nvPr/>
        </p:nvSpPr>
        <p:spPr>
          <a:xfrm>
            <a:off x="292608" y="2578608"/>
            <a:ext cx="109728" cy="914400"/>
          </a:xfrm>
          <a:prstGeom prst="rect">
            <a:avLst/>
          </a:prstGeom>
          <a:solidFill>
            <a:srgbClr val="6A9B3D"/>
          </a:solidFill>
          <a:ln w="12700">
            <a:solidFill>
              <a:srgbClr val="6A9B3D"/>
            </a:solidFill>
            <a:prstDash val="solid"/>
          </a:ln>
        </p:spPr>
        <p:txBody>
          <a:bodyPr/>
          <a:lstStyle/>
          <a:p>
            <a:endParaRPr lang="en-GB"/>
          </a:p>
        </p:txBody>
      </p:sp>
      <p:pic>
        <p:nvPicPr>
          <p:cNvPr id="19" name="Image 3" descr="preencoded.png"/>
          <p:cNvPicPr>
            <a:picLocks noChangeAspect="1"/>
          </p:cNvPicPr>
          <p:nvPr/>
        </p:nvPicPr>
        <p:blipFill>
          <a:blip r:embed="rId6"/>
          <a:stretch>
            <a:fillRect/>
          </a:stretch>
        </p:blipFill>
        <p:spPr>
          <a:xfrm>
            <a:off x="493776" y="2834640"/>
            <a:ext cx="347472" cy="347472"/>
          </a:xfrm>
          <a:prstGeom prst="rect">
            <a:avLst/>
          </a:prstGeom>
        </p:spPr>
      </p:pic>
      <p:sp>
        <p:nvSpPr>
          <p:cNvPr id="20" name="Text 14"/>
          <p:cNvSpPr/>
          <p:nvPr/>
        </p:nvSpPr>
        <p:spPr>
          <a:xfrm>
            <a:off x="969264" y="2633472"/>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Automated Backups</a:t>
            </a:r>
            <a:endParaRPr lang="en-US" sz="1200" dirty="0"/>
          </a:p>
        </p:txBody>
      </p:sp>
      <p:sp>
        <p:nvSpPr>
          <p:cNvPr id="21" name="Text 15"/>
          <p:cNvSpPr/>
          <p:nvPr/>
        </p:nvSpPr>
        <p:spPr>
          <a:xfrm>
            <a:off x="969264" y="2926080"/>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Daily automated backups stored off-site in the cloud (Amazon S3 / Google Cloud). 30-day retention policy. One-click restore tested quarterly to guarantee reliability.</a:t>
            </a:r>
            <a:endParaRPr lang="en-US" sz="1000" dirty="0"/>
          </a:p>
        </p:txBody>
      </p:sp>
      <p:sp>
        <p:nvSpPr>
          <p:cNvPr id="22" name="Shape 16"/>
          <p:cNvSpPr/>
          <p:nvPr/>
        </p:nvSpPr>
        <p:spPr>
          <a:xfrm>
            <a:off x="4754880" y="2578608"/>
            <a:ext cx="4251960" cy="914400"/>
          </a:xfrm>
          <a:prstGeom prst="rect">
            <a:avLst/>
          </a:prstGeom>
          <a:solidFill>
            <a:srgbClr val="FFFFFF"/>
          </a:solidFill>
          <a:ln w="6350">
            <a:solidFill>
              <a:srgbClr val="E5E7EB"/>
            </a:solidFill>
            <a:prstDash val="solid"/>
          </a:ln>
        </p:spPr>
        <p:txBody>
          <a:bodyPr/>
          <a:lstStyle/>
          <a:p>
            <a:endParaRPr lang="en-GB"/>
          </a:p>
        </p:txBody>
      </p:sp>
      <p:sp>
        <p:nvSpPr>
          <p:cNvPr id="23" name="Shape 17"/>
          <p:cNvSpPr/>
          <p:nvPr/>
        </p:nvSpPr>
        <p:spPr>
          <a:xfrm>
            <a:off x="4754880" y="2578608"/>
            <a:ext cx="109728" cy="914400"/>
          </a:xfrm>
          <a:prstGeom prst="rect">
            <a:avLst/>
          </a:prstGeom>
          <a:solidFill>
            <a:srgbClr val="C8A951"/>
          </a:solidFill>
          <a:ln w="12700">
            <a:solidFill>
              <a:srgbClr val="C8A951"/>
            </a:solidFill>
            <a:prstDash val="solid"/>
          </a:ln>
        </p:spPr>
        <p:txBody>
          <a:bodyPr/>
          <a:lstStyle/>
          <a:p>
            <a:endParaRPr lang="en-GB"/>
          </a:p>
        </p:txBody>
      </p:sp>
      <p:pic>
        <p:nvPicPr>
          <p:cNvPr id="24" name="Image 4" descr="preencoded.png"/>
          <p:cNvPicPr>
            <a:picLocks noChangeAspect="1"/>
          </p:cNvPicPr>
          <p:nvPr/>
        </p:nvPicPr>
        <p:blipFill>
          <a:blip r:embed="rId7"/>
          <a:stretch>
            <a:fillRect/>
          </a:stretch>
        </p:blipFill>
        <p:spPr>
          <a:xfrm>
            <a:off x="4956048" y="2834640"/>
            <a:ext cx="347472" cy="347472"/>
          </a:xfrm>
          <a:prstGeom prst="rect">
            <a:avLst/>
          </a:prstGeom>
        </p:spPr>
      </p:pic>
      <p:sp>
        <p:nvSpPr>
          <p:cNvPr id="25" name="Text 18"/>
          <p:cNvSpPr/>
          <p:nvPr/>
        </p:nvSpPr>
        <p:spPr>
          <a:xfrm>
            <a:off x="5431536" y="2633472"/>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Strong Authentication</a:t>
            </a:r>
            <a:endParaRPr lang="en-US" sz="1200" dirty="0"/>
          </a:p>
        </p:txBody>
      </p:sp>
      <p:sp>
        <p:nvSpPr>
          <p:cNvPr id="26" name="Text 19"/>
          <p:cNvSpPr/>
          <p:nvPr/>
        </p:nvSpPr>
        <p:spPr>
          <a:xfrm>
            <a:off x="5431536" y="2926080"/>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Two-factor authentication (2FA) mandatory for all admin and staff accounts. Passwords must meet complexity requirements. Admin login URL hidden from default path (/wp-admin).</a:t>
            </a:r>
            <a:endParaRPr lang="en-US" sz="1000" dirty="0"/>
          </a:p>
        </p:txBody>
      </p:sp>
      <p:sp>
        <p:nvSpPr>
          <p:cNvPr id="27" name="Shape 20"/>
          <p:cNvSpPr/>
          <p:nvPr/>
        </p:nvSpPr>
        <p:spPr>
          <a:xfrm>
            <a:off x="292608" y="3602736"/>
            <a:ext cx="4251960" cy="914400"/>
          </a:xfrm>
          <a:prstGeom prst="rect">
            <a:avLst/>
          </a:prstGeom>
          <a:solidFill>
            <a:srgbClr val="FFFFFF"/>
          </a:solidFill>
          <a:ln w="6350">
            <a:solidFill>
              <a:srgbClr val="E5E7EB"/>
            </a:solidFill>
            <a:prstDash val="solid"/>
          </a:ln>
        </p:spPr>
        <p:txBody>
          <a:bodyPr/>
          <a:lstStyle/>
          <a:p>
            <a:endParaRPr lang="en-GB"/>
          </a:p>
        </p:txBody>
      </p:sp>
      <p:sp>
        <p:nvSpPr>
          <p:cNvPr id="28" name="Shape 21"/>
          <p:cNvSpPr/>
          <p:nvPr/>
        </p:nvSpPr>
        <p:spPr>
          <a:xfrm>
            <a:off x="292608" y="3602736"/>
            <a:ext cx="109728" cy="914400"/>
          </a:xfrm>
          <a:prstGeom prst="rect">
            <a:avLst/>
          </a:prstGeom>
          <a:solidFill>
            <a:srgbClr val="264653"/>
          </a:solidFill>
          <a:ln w="12700">
            <a:solidFill>
              <a:srgbClr val="264653"/>
            </a:solidFill>
            <a:prstDash val="solid"/>
          </a:ln>
        </p:spPr>
        <p:txBody>
          <a:bodyPr/>
          <a:lstStyle/>
          <a:p>
            <a:endParaRPr lang="en-GB"/>
          </a:p>
        </p:txBody>
      </p:sp>
      <p:pic>
        <p:nvPicPr>
          <p:cNvPr id="29" name="Image 5" descr="preencoded.png"/>
          <p:cNvPicPr>
            <a:picLocks noChangeAspect="1"/>
          </p:cNvPicPr>
          <p:nvPr/>
        </p:nvPicPr>
        <p:blipFill>
          <a:blip r:embed="rId8"/>
          <a:stretch>
            <a:fillRect/>
          </a:stretch>
        </p:blipFill>
        <p:spPr>
          <a:xfrm>
            <a:off x="493776" y="3858768"/>
            <a:ext cx="347472" cy="347472"/>
          </a:xfrm>
          <a:prstGeom prst="rect">
            <a:avLst/>
          </a:prstGeom>
        </p:spPr>
      </p:pic>
      <p:sp>
        <p:nvSpPr>
          <p:cNvPr id="30" name="Text 22"/>
          <p:cNvSpPr/>
          <p:nvPr/>
        </p:nvSpPr>
        <p:spPr>
          <a:xfrm>
            <a:off x="969264" y="3657600"/>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Role-Based Access Control</a:t>
            </a:r>
            <a:endParaRPr lang="en-US" sz="1200" dirty="0"/>
          </a:p>
        </p:txBody>
      </p:sp>
      <p:sp>
        <p:nvSpPr>
          <p:cNvPr id="31" name="Text 23"/>
          <p:cNvSpPr/>
          <p:nvPr/>
        </p:nvSpPr>
        <p:spPr>
          <a:xfrm>
            <a:off x="969264" y="3950208"/>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Staff are assigned minimum necessary permissions (editor, author, subscriber). No shared admin credentials. Access revoked immediately upon staff departure.</a:t>
            </a:r>
            <a:endParaRPr lang="en-US" sz="1000" dirty="0"/>
          </a:p>
        </p:txBody>
      </p:sp>
      <p:sp>
        <p:nvSpPr>
          <p:cNvPr id="32" name="Shape 24"/>
          <p:cNvSpPr/>
          <p:nvPr/>
        </p:nvSpPr>
        <p:spPr>
          <a:xfrm>
            <a:off x="4754880" y="3602736"/>
            <a:ext cx="4251960" cy="914400"/>
          </a:xfrm>
          <a:prstGeom prst="rect">
            <a:avLst/>
          </a:prstGeom>
          <a:solidFill>
            <a:srgbClr val="FFFFFF"/>
          </a:solidFill>
          <a:ln w="6350">
            <a:solidFill>
              <a:srgbClr val="E5E7EB"/>
            </a:solidFill>
            <a:prstDash val="solid"/>
          </a:ln>
        </p:spPr>
        <p:txBody>
          <a:bodyPr/>
          <a:lstStyle/>
          <a:p>
            <a:endParaRPr lang="en-GB"/>
          </a:p>
        </p:txBody>
      </p:sp>
      <p:sp>
        <p:nvSpPr>
          <p:cNvPr id="33" name="Shape 25"/>
          <p:cNvSpPr/>
          <p:nvPr/>
        </p:nvSpPr>
        <p:spPr>
          <a:xfrm>
            <a:off x="4754880" y="3602736"/>
            <a:ext cx="109728" cy="914400"/>
          </a:xfrm>
          <a:prstGeom prst="rect">
            <a:avLst/>
          </a:prstGeom>
          <a:solidFill>
            <a:srgbClr val="6B7280"/>
          </a:solidFill>
          <a:ln w="12700">
            <a:solidFill>
              <a:srgbClr val="6B7280"/>
            </a:solidFill>
            <a:prstDash val="solid"/>
          </a:ln>
        </p:spPr>
        <p:txBody>
          <a:bodyPr/>
          <a:lstStyle/>
          <a:p>
            <a:endParaRPr lang="en-GB"/>
          </a:p>
        </p:txBody>
      </p:sp>
      <p:pic>
        <p:nvPicPr>
          <p:cNvPr id="34" name="Image 6" descr="preencoded.png"/>
          <p:cNvPicPr>
            <a:picLocks noChangeAspect="1"/>
          </p:cNvPicPr>
          <p:nvPr/>
        </p:nvPicPr>
        <p:blipFill>
          <a:blip r:embed="rId9"/>
          <a:stretch>
            <a:fillRect/>
          </a:stretch>
        </p:blipFill>
        <p:spPr>
          <a:xfrm>
            <a:off x="4956048" y="3858768"/>
            <a:ext cx="347472" cy="347472"/>
          </a:xfrm>
          <a:prstGeom prst="rect">
            <a:avLst/>
          </a:prstGeom>
        </p:spPr>
      </p:pic>
      <p:sp>
        <p:nvSpPr>
          <p:cNvPr id="35" name="Text 26"/>
          <p:cNvSpPr/>
          <p:nvPr/>
        </p:nvSpPr>
        <p:spPr>
          <a:xfrm>
            <a:off x="5431536" y="3657600"/>
            <a:ext cx="3474720" cy="274320"/>
          </a:xfrm>
          <a:prstGeom prst="rect">
            <a:avLst/>
          </a:prstGeom>
          <a:noFill/>
          <a:ln/>
        </p:spPr>
        <p:txBody>
          <a:bodyPr wrap="square" lIns="0" tIns="0" rIns="0" bIns="0" rtlCol="0" anchor="ctr"/>
          <a:lstStyle/>
          <a:p>
            <a:pPr marL="0" indent="0">
              <a:buNone/>
            </a:pPr>
            <a:r>
              <a:rPr lang="en-US" sz="1200" b="1" dirty="0">
                <a:solidFill>
                  <a:srgbClr val="1A3D1B"/>
                </a:solidFill>
                <a:latin typeface="Trebuchet MS" pitchFamily="34" charset="0"/>
                <a:ea typeface="Trebuchet MS" pitchFamily="34" charset="-122"/>
                <a:cs typeface="Trebuchet MS" pitchFamily="34" charset="-120"/>
              </a:rPr>
              <a:t>Software &amp; Plugin Updates</a:t>
            </a:r>
            <a:endParaRPr lang="en-US" sz="1200" dirty="0"/>
          </a:p>
        </p:txBody>
      </p:sp>
      <p:sp>
        <p:nvSpPr>
          <p:cNvPr id="36" name="Text 27"/>
          <p:cNvSpPr/>
          <p:nvPr/>
        </p:nvSpPr>
        <p:spPr>
          <a:xfrm>
            <a:off x="5431536" y="3950208"/>
            <a:ext cx="3474720" cy="512064"/>
          </a:xfrm>
          <a:prstGeom prst="rect">
            <a:avLst/>
          </a:prstGeom>
          <a:noFill/>
          <a:ln/>
        </p:spPr>
        <p:txBody>
          <a:bodyPr wrap="square" lIns="0" tIns="0" rIns="0" bIns="0" rtlCol="0" anchor="ctr"/>
          <a:lstStyle/>
          <a:p>
            <a:pPr marL="0" indent="0">
              <a:buNone/>
            </a:pPr>
            <a:r>
              <a:rPr lang="en-US" sz="1000" dirty="0">
                <a:solidFill>
                  <a:srgbClr val="4B5563"/>
                </a:solidFill>
                <a:latin typeface="Calibri" pitchFamily="34" charset="0"/>
                <a:ea typeface="Calibri" pitchFamily="34" charset="-122"/>
                <a:cs typeface="Calibri" pitchFamily="34" charset="-120"/>
              </a:rPr>
              <a:t>CMS core, plugins, and themes kept up to date automatically. Vulnerability scanning via WPScan or Sucuri. Unused plugins removed promptly to reduce attack surface.</a:t>
            </a:r>
            <a:endParaRPr lang="en-US" sz="1000" dirty="0"/>
          </a:p>
        </p:txBody>
      </p:sp>
      <p:sp>
        <p:nvSpPr>
          <p:cNvPr id="37" name="Shape 28"/>
          <p:cNvSpPr/>
          <p:nvPr/>
        </p:nvSpPr>
        <p:spPr>
          <a:xfrm>
            <a:off x="0" y="4663440"/>
            <a:ext cx="9144000" cy="480060"/>
          </a:xfrm>
          <a:prstGeom prst="rect">
            <a:avLst/>
          </a:prstGeom>
          <a:solidFill>
            <a:srgbClr val="FEF3C7"/>
          </a:solidFill>
          <a:ln w="9525">
            <a:solidFill>
              <a:srgbClr val="C8A951"/>
            </a:solidFill>
            <a:prstDash val="solid"/>
          </a:ln>
        </p:spPr>
        <p:txBody>
          <a:bodyPr/>
          <a:lstStyle/>
          <a:p>
            <a:endParaRPr lang="en-GB"/>
          </a:p>
        </p:txBody>
      </p:sp>
      <p:sp>
        <p:nvSpPr>
          <p:cNvPr id="38" name="Text 29"/>
          <p:cNvSpPr/>
          <p:nvPr/>
        </p:nvSpPr>
        <p:spPr>
          <a:xfrm>
            <a:off x="320040" y="4709160"/>
            <a:ext cx="8503920" cy="384048"/>
          </a:xfrm>
          <a:prstGeom prst="rect">
            <a:avLst/>
          </a:prstGeom>
          <a:noFill/>
          <a:ln/>
        </p:spPr>
        <p:txBody>
          <a:bodyPr wrap="square" lIns="0" tIns="0" rIns="0" bIns="0" rtlCol="0" anchor="ctr"/>
          <a:lstStyle/>
          <a:p>
            <a:pPr marL="0" indent="0">
              <a:buNone/>
            </a:pPr>
            <a:r>
              <a:rPr lang="en-US" sz="1050" b="1" dirty="0">
                <a:solidFill>
                  <a:srgbClr val="78350F"/>
                </a:solidFill>
                <a:latin typeface="Calibri" pitchFamily="34" charset="0"/>
                <a:ea typeface="Calibri" pitchFamily="34" charset="-122"/>
                <a:cs typeface="Calibri" pitchFamily="34" charset="-120"/>
              </a:rPr>
              <a:t>⚖️  GDPR &amp; Legal Compliance: Cookie consent banner · Privacy policy · Data retention schedule · Right to erasure (Article 17) · UK ICO registration · PECR compliance for email marketing · reCAPTCHA v3 on all web forms</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AFDF7"/>
        </a:solidFill>
        <a:effectLst/>
      </p:bgPr>
    </p:bg>
    <p:spTree>
      <p:nvGrpSpPr>
        <p:cNvPr id="1" name=""/>
        <p:cNvGrpSpPr/>
        <p:nvPr/>
      </p:nvGrpSpPr>
      <p:grpSpPr>
        <a:xfrm>
          <a:off x="0" y="0"/>
          <a:ext cx="0" cy="0"/>
          <a:chOff x="0" y="0"/>
          <a:chExt cx="0" cy="0"/>
        </a:xfrm>
      </p:grpSpPr>
      <p:sp>
        <p:nvSpPr>
          <p:cNvPr id="2" name="Shape 0"/>
          <p:cNvSpPr/>
          <p:nvPr/>
        </p:nvSpPr>
        <p:spPr>
          <a:xfrm>
            <a:off x="0" y="0"/>
            <a:ext cx="9144000" cy="804672"/>
          </a:xfrm>
          <a:prstGeom prst="rect">
            <a:avLst/>
          </a:prstGeom>
          <a:solidFill>
            <a:srgbClr val="2C5F2D"/>
          </a:solidFill>
          <a:ln w="12700">
            <a:solidFill>
              <a:srgbClr val="2C5F2D"/>
            </a:solidFill>
            <a:prstDash val="solid"/>
          </a:ln>
        </p:spPr>
        <p:txBody>
          <a:bodyPr/>
          <a:lstStyle/>
          <a:p>
            <a:endParaRPr lang="en-GB"/>
          </a:p>
        </p:txBody>
      </p:sp>
      <p:sp>
        <p:nvSpPr>
          <p:cNvPr id="3" name="Shape 1"/>
          <p:cNvSpPr/>
          <p:nvPr/>
        </p:nvSpPr>
        <p:spPr>
          <a:xfrm>
            <a:off x="0" y="804672"/>
            <a:ext cx="9144000" cy="54864"/>
          </a:xfrm>
          <a:prstGeom prst="rect">
            <a:avLst/>
          </a:prstGeom>
          <a:solidFill>
            <a:srgbClr val="C8A951"/>
          </a:solidFill>
          <a:ln w="12700">
            <a:solidFill>
              <a:srgbClr val="C8A951"/>
            </a:solidFill>
            <a:prstDash val="solid"/>
          </a:ln>
        </p:spPr>
        <p:txBody>
          <a:bodyPr/>
          <a:lstStyle/>
          <a:p>
            <a:endParaRPr lang="en-GB"/>
          </a:p>
        </p:txBody>
      </p:sp>
      <p:sp>
        <p:nvSpPr>
          <p:cNvPr id="4" name="Text 2"/>
          <p:cNvSpPr/>
          <p:nvPr/>
        </p:nvSpPr>
        <p:spPr>
          <a:xfrm>
            <a:off x="411480" y="109728"/>
            <a:ext cx="8321040" cy="59436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IMPLEMENTATION TIMELINE &amp; NEXT STEPS</a:t>
            </a:r>
            <a:endParaRPr lang="en-US" sz="2400" dirty="0"/>
          </a:p>
        </p:txBody>
      </p:sp>
      <p:sp>
        <p:nvSpPr>
          <p:cNvPr id="5" name="Shape 3"/>
          <p:cNvSpPr/>
          <p:nvPr/>
        </p:nvSpPr>
        <p:spPr>
          <a:xfrm>
            <a:off x="292608" y="960120"/>
            <a:ext cx="1325880" cy="594360"/>
          </a:xfrm>
          <a:prstGeom prst="rect">
            <a:avLst/>
          </a:prstGeom>
          <a:solidFill>
            <a:srgbClr val="2C5F2D"/>
          </a:solidFill>
          <a:ln w="12700">
            <a:solidFill>
              <a:srgbClr val="2C5F2D"/>
            </a:solidFill>
            <a:prstDash val="solid"/>
          </a:ln>
        </p:spPr>
        <p:txBody>
          <a:bodyPr/>
          <a:lstStyle/>
          <a:p>
            <a:endParaRPr lang="en-GB"/>
          </a:p>
        </p:txBody>
      </p:sp>
      <p:sp>
        <p:nvSpPr>
          <p:cNvPr id="6" name="Text 4"/>
          <p:cNvSpPr/>
          <p:nvPr/>
        </p:nvSpPr>
        <p:spPr>
          <a:xfrm>
            <a:off x="292608" y="1005840"/>
            <a:ext cx="1325880" cy="50292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1</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Weeks 1–3</a:t>
            </a:r>
            <a:endParaRPr lang="en-US" sz="1000" dirty="0"/>
          </a:p>
        </p:txBody>
      </p:sp>
      <p:sp>
        <p:nvSpPr>
          <p:cNvPr id="7" name="Shape 5"/>
          <p:cNvSpPr/>
          <p:nvPr/>
        </p:nvSpPr>
        <p:spPr>
          <a:xfrm>
            <a:off x="1664208" y="1234440"/>
            <a:ext cx="201168" cy="54864"/>
          </a:xfrm>
          <a:prstGeom prst="rect">
            <a:avLst/>
          </a:prstGeom>
          <a:solidFill>
            <a:srgbClr val="2C5F2D"/>
          </a:solidFill>
          <a:ln w="12700">
            <a:solidFill>
              <a:srgbClr val="2C5F2D"/>
            </a:solidFill>
            <a:prstDash val="solid"/>
          </a:ln>
        </p:spPr>
        <p:txBody>
          <a:bodyPr/>
          <a:lstStyle/>
          <a:p>
            <a:endParaRPr lang="en-GB"/>
          </a:p>
        </p:txBody>
      </p:sp>
      <p:sp>
        <p:nvSpPr>
          <p:cNvPr id="8" name="Shape 6"/>
          <p:cNvSpPr/>
          <p:nvPr/>
        </p:nvSpPr>
        <p:spPr>
          <a:xfrm>
            <a:off x="1901952" y="960120"/>
            <a:ext cx="6949440" cy="594360"/>
          </a:xfrm>
          <a:prstGeom prst="rect">
            <a:avLst/>
          </a:prstGeom>
          <a:solidFill>
            <a:srgbClr val="FFFFFF"/>
          </a:solidFill>
          <a:ln w="12700">
            <a:solidFill>
              <a:srgbClr val="E5E7EB"/>
            </a:solidFill>
            <a:prstDash val="solid"/>
          </a:ln>
        </p:spPr>
        <p:txBody>
          <a:bodyPr/>
          <a:lstStyle/>
          <a:p>
            <a:endParaRPr lang="en-GB"/>
          </a:p>
        </p:txBody>
      </p:sp>
      <p:sp>
        <p:nvSpPr>
          <p:cNvPr id="9" name="Text 7"/>
          <p:cNvSpPr/>
          <p:nvPr/>
        </p:nvSpPr>
        <p:spPr>
          <a:xfrm>
            <a:off x="2029968" y="1014984"/>
            <a:ext cx="3200400" cy="237744"/>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Discovery &amp; Branding</a:t>
            </a:r>
            <a:endParaRPr lang="en-US" sz="1250" dirty="0"/>
          </a:p>
        </p:txBody>
      </p:sp>
      <p:sp>
        <p:nvSpPr>
          <p:cNvPr id="10" name="Text 8"/>
          <p:cNvSpPr/>
          <p:nvPr/>
        </p:nvSpPr>
        <p:spPr>
          <a:xfrm>
            <a:off x="2029968" y="1271016"/>
            <a:ext cx="6720840" cy="237744"/>
          </a:xfrm>
          <a:prstGeom prst="rect">
            <a:avLst/>
          </a:prstGeom>
          <a:noFill/>
          <a:ln/>
        </p:spPr>
        <p:txBody>
          <a:bodyPr wrap="square" lIns="0" tIns="0" rIns="0" bIns="0" rtlCol="0" anchor="ctr"/>
          <a:lstStyle/>
          <a:p>
            <a:pPr marL="0" indent="0">
              <a:buNone/>
            </a:pPr>
            <a:r>
              <a:rPr lang="en-US" sz="1050" dirty="0">
                <a:solidFill>
                  <a:srgbClr val="4B5563"/>
                </a:solidFill>
                <a:latin typeface="Calibri" pitchFamily="34" charset="0"/>
                <a:ea typeface="Calibri" pitchFamily="34" charset="-122"/>
                <a:cs typeface="Calibri" pitchFamily="34" charset="-120"/>
              </a:rPr>
              <a:t>Brand identity finalised · Logo approved · Domain registered · Hosting selected · Sitemap planned</a:t>
            </a:r>
            <a:endParaRPr lang="en-US" sz="1050" dirty="0"/>
          </a:p>
        </p:txBody>
      </p:sp>
      <p:sp>
        <p:nvSpPr>
          <p:cNvPr id="11" name="Shape 9"/>
          <p:cNvSpPr/>
          <p:nvPr/>
        </p:nvSpPr>
        <p:spPr>
          <a:xfrm>
            <a:off x="292608" y="1645920"/>
            <a:ext cx="1325880" cy="594360"/>
          </a:xfrm>
          <a:prstGeom prst="rect">
            <a:avLst/>
          </a:prstGeom>
          <a:solidFill>
            <a:srgbClr val="6A9B3D"/>
          </a:solidFill>
          <a:ln w="12700">
            <a:solidFill>
              <a:srgbClr val="6A9B3D"/>
            </a:solidFill>
            <a:prstDash val="solid"/>
          </a:ln>
        </p:spPr>
        <p:txBody>
          <a:bodyPr/>
          <a:lstStyle/>
          <a:p>
            <a:endParaRPr lang="en-GB"/>
          </a:p>
        </p:txBody>
      </p:sp>
      <p:sp>
        <p:nvSpPr>
          <p:cNvPr id="12" name="Text 10"/>
          <p:cNvSpPr/>
          <p:nvPr/>
        </p:nvSpPr>
        <p:spPr>
          <a:xfrm>
            <a:off x="292608" y="1691640"/>
            <a:ext cx="1325880" cy="50292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2</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Weeks 4–7</a:t>
            </a:r>
            <a:endParaRPr lang="en-US" sz="1000" dirty="0"/>
          </a:p>
        </p:txBody>
      </p:sp>
      <p:sp>
        <p:nvSpPr>
          <p:cNvPr id="13" name="Shape 11"/>
          <p:cNvSpPr/>
          <p:nvPr/>
        </p:nvSpPr>
        <p:spPr>
          <a:xfrm>
            <a:off x="1664208" y="1920240"/>
            <a:ext cx="201168" cy="54864"/>
          </a:xfrm>
          <a:prstGeom prst="rect">
            <a:avLst/>
          </a:prstGeom>
          <a:solidFill>
            <a:srgbClr val="6A9B3D"/>
          </a:solidFill>
          <a:ln w="12700">
            <a:solidFill>
              <a:srgbClr val="6A9B3D"/>
            </a:solidFill>
            <a:prstDash val="solid"/>
          </a:ln>
        </p:spPr>
        <p:txBody>
          <a:bodyPr/>
          <a:lstStyle/>
          <a:p>
            <a:endParaRPr lang="en-GB"/>
          </a:p>
        </p:txBody>
      </p:sp>
      <p:sp>
        <p:nvSpPr>
          <p:cNvPr id="14" name="Shape 12"/>
          <p:cNvSpPr/>
          <p:nvPr/>
        </p:nvSpPr>
        <p:spPr>
          <a:xfrm>
            <a:off x="1901952" y="1645920"/>
            <a:ext cx="6949440" cy="594360"/>
          </a:xfrm>
          <a:prstGeom prst="rect">
            <a:avLst/>
          </a:prstGeom>
          <a:solidFill>
            <a:srgbClr val="EFF7EE"/>
          </a:solidFill>
          <a:ln w="12700">
            <a:solidFill>
              <a:srgbClr val="E5E7EB"/>
            </a:solidFill>
            <a:prstDash val="solid"/>
          </a:ln>
        </p:spPr>
        <p:txBody>
          <a:bodyPr/>
          <a:lstStyle/>
          <a:p>
            <a:endParaRPr lang="en-GB"/>
          </a:p>
        </p:txBody>
      </p:sp>
      <p:sp>
        <p:nvSpPr>
          <p:cNvPr id="15" name="Text 13"/>
          <p:cNvSpPr/>
          <p:nvPr/>
        </p:nvSpPr>
        <p:spPr>
          <a:xfrm>
            <a:off x="2029968" y="1700784"/>
            <a:ext cx="3200400" cy="237744"/>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Design &amp; Development</a:t>
            </a:r>
            <a:endParaRPr lang="en-US" sz="1250" dirty="0"/>
          </a:p>
        </p:txBody>
      </p:sp>
      <p:sp>
        <p:nvSpPr>
          <p:cNvPr id="16" name="Text 14"/>
          <p:cNvSpPr/>
          <p:nvPr/>
        </p:nvSpPr>
        <p:spPr>
          <a:xfrm>
            <a:off x="2029968" y="1956816"/>
            <a:ext cx="6720840" cy="237744"/>
          </a:xfrm>
          <a:prstGeom prst="rect">
            <a:avLst/>
          </a:prstGeom>
          <a:noFill/>
          <a:ln/>
        </p:spPr>
        <p:txBody>
          <a:bodyPr wrap="square" lIns="0" tIns="0" rIns="0" bIns="0" rtlCol="0" anchor="ctr"/>
          <a:lstStyle/>
          <a:p>
            <a:pPr marL="0" indent="0">
              <a:buNone/>
            </a:pPr>
            <a:r>
              <a:rPr lang="en-US" sz="1050" dirty="0">
                <a:solidFill>
                  <a:srgbClr val="4B5563"/>
                </a:solidFill>
                <a:latin typeface="Calibri" pitchFamily="34" charset="0"/>
                <a:ea typeface="Calibri" pitchFamily="34" charset="-122"/>
                <a:cs typeface="Calibri" pitchFamily="34" charset="-120"/>
              </a:rPr>
              <a:t>Website UI designed · CMS built · Social profiles created · Email platform configured (Mailchimp)</a:t>
            </a:r>
            <a:endParaRPr lang="en-US" sz="1050" dirty="0"/>
          </a:p>
        </p:txBody>
      </p:sp>
      <p:sp>
        <p:nvSpPr>
          <p:cNvPr id="17" name="Shape 15"/>
          <p:cNvSpPr/>
          <p:nvPr/>
        </p:nvSpPr>
        <p:spPr>
          <a:xfrm>
            <a:off x="292608" y="2331720"/>
            <a:ext cx="1325880" cy="594360"/>
          </a:xfrm>
          <a:prstGeom prst="rect">
            <a:avLst/>
          </a:prstGeom>
          <a:solidFill>
            <a:srgbClr val="C8A951"/>
          </a:solidFill>
          <a:ln w="12700">
            <a:solidFill>
              <a:srgbClr val="C8A951"/>
            </a:solidFill>
            <a:prstDash val="solid"/>
          </a:ln>
        </p:spPr>
        <p:txBody>
          <a:bodyPr/>
          <a:lstStyle/>
          <a:p>
            <a:endParaRPr lang="en-GB"/>
          </a:p>
        </p:txBody>
      </p:sp>
      <p:sp>
        <p:nvSpPr>
          <p:cNvPr id="18" name="Text 16"/>
          <p:cNvSpPr/>
          <p:nvPr/>
        </p:nvSpPr>
        <p:spPr>
          <a:xfrm>
            <a:off x="292608" y="2377440"/>
            <a:ext cx="1325880" cy="50292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3</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Weeks 8–10</a:t>
            </a:r>
            <a:endParaRPr lang="en-US" sz="1000" dirty="0"/>
          </a:p>
        </p:txBody>
      </p:sp>
      <p:sp>
        <p:nvSpPr>
          <p:cNvPr id="19" name="Shape 17"/>
          <p:cNvSpPr/>
          <p:nvPr/>
        </p:nvSpPr>
        <p:spPr>
          <a:xfrm>
            <a:off x="1664208" y="2606040"/>
            <a:ext cx="201168" cy="54864"/>
          </a:xfrm>
          <a:prstGeom prst="rect">
            <a:avLst/>
          </a:prstGeom>
          <a:solidFill>
            <a:srgbClr val="C8A951"/>
          </a:solidFill>
          <a:ln w="12700">
            <a:solidFill>
              <a:srgbClr val="C8A951"/>
            </a:solidFill>
            <a:prstDash val="solid"/>
          </a:ln>
        </p:spPr>
        <p:txBody>
          <a:bodyPr/>
          <a:lstStyle/>
          <a:p>
            <a:endParaRPr lang="en-GB"/>
          </a:p>
        </p:txBody>
      </p:sp>
      <p:sp>
        <p:nvSpPr>
          <p:cNvPr id="20" name="Shape 18"/>
          <p:cNvSpPr/>
          <p:nvPr/>
        </p:nvSpPr>
        <p:spPr>
          <a:xfrm>
            <a:off x="1901952" y="2331720"/>
            <a:ext cx="6949440" cy="594360"/>
          </a:xfrm>
          <a:prstGeom prst="rect">
            <a:avLst/>
          </a:prstGeom>
          <a:solidFill>
            <a:srgbClr val="FFFFFF"/>
          </a:solidFill>
          <a:ln w="12700">
            <a:solidFill>
              <a:srgbClr val="E5E7EB"/>
            </a:solidFill>
            <a:prstDash val="solid"/>
          </a:ln>
        </p:spPr>
        <p:txBody>
          <a:bodyPr/>
          <a:lstStyle/>
          <a:p>
            <a:endParaRPr lang="en-GB"/>
          </a:p>
        </p:txBody>
      </p:sp>
      <p:sp>
        <p:nvSpPr>
          <p:cNvPr id="21" name="Text 19"/>
          <p:cNvSpPr/>
          <p:nvPr/>
        </p:nvSpPr>
        <p:spPr>
          <a:xfrm>
            <a:off x="2029968" y="2386584"/>
            <a:ext cx="3200400" cy="237744"/>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Content &amp; SEO</a:t>
            </a:r>
            <a:endParaRPr lang="en-US" sz="1250" dirty="0"/>
          </a:p>
        </p:txBody>
      </p:sp>
      <p:sp>
        <p:nvSpPr>
          <p:cNvPr id="22" name="Text 20"/>
          <p:cNvSpPr/>
          <p:nvPr/>
        </p:nvSpPr>
        <p:spPr>
          <a:xfrm>
            <a:off x="2029968" y="2642616"/>
            <a:ext cx="6720840" cy="237744"/>
          </a:xfrm>
          <a:prstGeom prst="rect">
            <a:avLst/>
          </a:prstGeom>
          <a:noFill/>
          <a:ln/>
        </p:spPr>
        <p:txBody>
          <a:bodyPr wrap="square" lIns="0" tIns="0" rIns="0" bIns="0" rtlCol="0" anchor="ctr"/>
          <a:lstStyle/>
          <a:p>
            <a:pPr marL="0" indent="0">
              <a:buNone/>
            </a:pPr>
            <a:r>
              <a:rPr lang="en-US" sz="1050" dirty="0">
                <a:solidFill>
                  <a:srgbClr val="4B5563"/>
                </a:solidFill>
                <a:latin typeface="Calibri" pitchFamily="34" charset="0"/>
                <a:ea typeface="Calibri" pitchFamily="34" charset="-122"/>
                <a:cs typeface="Calibri" pitchFamily="34" charset="-120"/>
              </a:rPr>
              <a:t>Copywriting · Food photography · On-page SEO implemented · Google Business Profile set up</a:t>
            </a:r>
            <a:endParaRPr lang="en-US" sz="1050" dirty="0"/>
          </a:p>
        </p:txBody>
      </p:sp>
      <p:sp>
        <p:nvSpPr>
          <p:cNvPr id="23" name="Shape 21"/>
          <p:cNvSpPr/>
          <p:nvPr/>
        </p:nvSpPr>
        <p:spPr>
          <a:xfrm>
            <a:off x="292608" y="3017520"/>
            <a:ext cx="1325880" cy="594360"/>
          </a:xfrm>
          <a:prstGeom prst="rect">
            <a:avLst/>
          </a:prstGeom>
          <a:solidFill>
            <a:srgbClr val="2A9D8F"/>
          </a:solidFill>
          <a:ln w="12700">
            <a:solidFill>
              <a:srgbClr val="2A9D8F"/>
            </a:solidFill>
            <a:prstDash val="solid"/>
          </a:ln>
        </p:spPr>
        <p:txBody>
          <a:bodyPr/>
          <a:lstStyle/>
          <a:p>
            <a:endParaRPr lang="en-GB"/>
          </a:p>
        </p:txBody>
      </p:sp>
      <p:sp>
        <p:nvSpPr>
          <p:cNvPr id="24" name="Text 22"/>
          <p:cNvSpPr/>
          <p:nvPr/>
        </p:nvSpPr>
        <p:spPr>
          <a:xfrm>
            <a:off x="292608" y="3063240"/>
            <a:ext cx="1325880" cy="50292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4</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Week 11</a:t>
            </a:r>
            <a:endParaRPr lang="en-US" sz="1000" dirty="0"/>
          </a:p>
        </p:txBody>
      </p:sp>
      <p:sp>
        <p:nvSpPr>
          <p:cNvPr id="25" name="Shape 23"/>
          <p:cNvSpPr/>
          <p:nvPr/>
        </p:nvSpPr>
        <p:spPr>
          <a:xfrm>
            <a:off x="1664208" y="3291840"/>
            <a:ext cx="201168" cy="54864"/>
          </a:xfrm>
          <a:prstGeom prst="rect">
            <a:avLst/>
          </a:prstGeom>
          <a:solidFill>
            <a:srgbClr val="2A9D8F"/>
          </a:solidFill>
          <a:ln w="12700">
            <a:solidFill>
              <a:srgbClr val="2A9D8F"/>
            </a:solidFill>
            <a:prstDash val="solid"/>
          </a:ln>
        </p:spPr>
        <p:txBody>
          <a:bodyPr/>
          <a:lstStyle/>
          <a:p>
            <a:endParaRPr lang="en-GB"/>
          </a:p>
        </p:txBody>
      </p:sp>
      <p:sp>
        <p:nvSpPr>
          <p:cNvPr id="26" name="Shape 24"/>
          <p:cNvSpPr/>
          <p:nvPr/>
        </p:nvSpPr>
        <p:spPr>
          <a:xfrm>
            <a:off x="1901952" y="3017520"/>
            <a:ext cx="6949440" cy="594360"/>
          </a:xfrm>
          <a:prstGeom prst="rect">
            <a:avLst/>
          </a:prstGeom>
          <a:solidFill>
            <a:srgbClr val="EFF7EE"/>
          </a:solidFill>
          <a:ln w="12700">
            <a:solidFill>
              <a:srgbClr val="E5E7EB"/>
            </a:solidFill>
            <a:prstDash val="solid"/>
          </a:ln>
        </p:spPr>
        <p:txBody>
          <a:bodyPr/>
          <a:lstStyle/>
          <a:p>
            <a:endParaRPr lang="en-GB"/>
          </a:p>
        </p:txBody>
      </p:sp>
      <p:sp>
        <p:nvSpPr>
          <p:cNvPr id="27" name="Text 25"/>
          <p:cNvSpPr/>
          <p:nvPr/>
        </p:nvSpPr>
        <p:spPr>
          <a:xfrm>
            <a:off x="2029968" y="3072384"/>
            <a:ext cx="3200400" cy="237744"/>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Security &amp; Testing</a:t>
            </a:r>
            <a:endParaRPr lang="en-US" sz="1250" dirty="0"/>
          </a:p>
        </p:txBody>
      </p:sp>
      <p:sp>
        <p:nvSpPr>
          <p:cNvPr id="28" name="Text 26"/>
          <p:cNvSpPr/>
          <p:nvPr/>
        </p:nvSpPr>
        <p:spPr>
          <a:xfrm>
            <a:off x="2029968" y="3328416"/>
            <a:ext cx="6720840" cy="237744"/>
          </a:xfrm>
          <a:prstGeom prst="rect">
            <a:avLst/>
          </a:prstGeom>
          <a:noFill/>
          <a:ln/>
        </p:spPr>
        <p:txBody>
          <a:bodyPr wrap="square" lIns="0" tIns="0" rIns="0" bIns="0" rtlCol="0" anchor="ctr"/>
          <a:lstStyle/>
          <a:p>
            <a:pPr marL="0" indent="0">
              <a:buNone/>
            </a:pPr>
            <a:r>
              <a:rPr lang="en-US" sz="1050" dirty="0">
                <a:solidFill>
                  <a:srgbClr val="4B5563"/>
                </a:solidFill>
                <a:latin typeface="Calibri" pitchFamily="34" charset="0"/>
                <a:ea typeface="Calibri" pitchFamily="34" charset="-122"/>
                <a:cs typeface="Calibri" pitchFamily="34" charset="-120"/>
              </a:rPr>
              <a:t>SSL installed · Firewall configured · 2FA enabled · GDPR compliance checked · UAT completed</a:t>
            </a:r>
            <a:endParaRPr lang="en-US" sz="1050" dirty="0"/>
          </a:p>
        </p:txBody>
      </p:sp>
      <p:sp>
        <p:nvSpPr>
          <p:cNvPr id="29" name="Shape 27"/>
          <p:cNvSpPr/>
          <p:nvPr/>
        </p:nvSpPr>
        <p:spPr>
          <a:xfrm>
            <a:off x="292608" y="3703320"/>
            <a:ext cx="1325880" cy="594360"/>
          </a:xfrm>
          <a:prstGeom prst="rect">
            <a:avLst/>
          </a:prstGeom>
          <a:solidFill>
            <a:srgbClr val="F4A261"/>
          </a:solidFill>
          <a:ln w="12700">
            <a:solidFill>
              <a:srgbClr val="F4A261"/>
            </a:solidFill>
            <a:prstDash val="solid"/>
          </a:ln>
        </p:spPr>
        <p:txBody>
          <a:bodyPr/>
          <a:lstStyle/>
          <a:p>
            <a:endParaRPr lang="en-GB"/>
          </a:p>
        </p:txBody>
      </p:sp>
      <p:sp>
        <p:nvSpPr>
          <p:cNvPr id="30" name="Text 28"/>
          <p:cNvSpPr/>
          <p:nvPr/>
        </p:nvSpPr>
        <p:spPr>
          <a:xfrm>
            <a:off x="292608" y="3749040"/>
            <a:ext cx="1325880" cy="50292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Phase 5</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Week 12</a:t>
            </a:r>
            <a:endParaRPr lang="en-US" sz="1000" dirty="0"/>
          </a:p>
        </p:txBody>
      </p:sp>
      <p:sp>
        <p:nvSpPr>
          <p:cNvPr id="31" name="Shape 29"/>
          <p:cNvSpPr/>
          <p:nvPr/>
        </p:nvSpPr>
        <p:spPr>
          <a:xfrm>
            <a:off x="1664208" y="3977640"/>
            <a:ext cx="201168" cy="54864"/>
          </a:xfrm>
          <a:prstGeom prst="rect">
            <a:avLst/>
          </a:prstGeom>
          <a:solidFill>
            <a:srgbClr val="F4A261"/>
          </a:solidFill>
          <a:ln w="12700">
            <a:solidFill>
              <a:srgbClr val="F4A261"/>
            </a:solidFill>
            <a:prstDash val="solid"/>
          </a:ln>
        </p:spPr>
        <p:txBody>
          <a:bodyPr/>
          <a:lstStyle/>
          <a:p>
            <a:endParaRPr lang="en-GB"/>
          </a:p>
        </p:txBody>
      </p:sp>
      <p:sp>
        <p:nvSpPr>
          <p:cNvPr id="32" name="Shape 30"/>
          <p:cNvSpPr/>
          <p:nvPr/>
        </p:nvSpPr>
        <p:spPr>
          <a:xfrm>
            <a:off x="1901952" y="3703320"/>
            <a:ext cx="6949440" cy="594360"/>
          </a:xfrm>
          <a:prstGeom prst="rect">
            <a:avLst/>
          </a:prstGeom>
          <a:solidFill>
            <a:srgbClr val="FFFFFF"/>
          </a:solidFill>
          <a:ln w="12700">
            <a:solidFill>
              <a:srgbClr val="E5E7EB"/>
            </a:solidFill>
            <a:prstDash val="solid"/>
          </a:ln>
        </p:spPr>
        <p:txBody>
          <a:bodyPr/>
          <a:lstStyle/>
          <a:p>
            <a:endParaRPr lang="en-GB"/>
          </a:p>
        </p:txBody>
      </p:sp>
      <p:sp>
        <p:nvSpPr>
          <p:cNvPr id="33" name="Text 31"/>
          <p:cNvSpPr/>
          <p:nvPr/>
        </p:nvSpPr>
        <p:spPr>
          <a:xfrm>
            <a:off x="2029968" y="3758184"/>
            <a:ext cx="3200400" cy="237744"/>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Launch &amp; Promote</a:t>
            </a:r>
            <a:endParaRPr lang="en-US" sz="1250" dirty="0"/>
          </a:p>
        </p:txBody>
      </p:sp>
      <p:sp>
        <p:nvSpPr>
          <p:cNvPr id="34" name="Text 32"/>
          <p:cNvSpPr/>
          <p:nvPr/>
        </p:nvSpPr>
        <p:spPr>
          <a:xfrm>
            <a:off x="2029968" y="4014216"/>
            <a:ext cx="6720840" cy="237744"/>
          </a:xfrm>
          <a:prstGeom prst="rect">
            <a:avLst/>
          </a:prstGeom>
          <a:noFill/>
          <a:ln/>
        </p:spPr>
        <p:txBody>
          <a:bodyPr wrap="square" lIns="0" tIns="0" rIns="0" bIns="0" rtlCol="0" anchor="ctr"/>
          <a:lstStyle/>
          <a:p>
            <a:pPr marL="0" indent="0">
              <a:buNone/>
            </a:pPr>
            <a:r>
              <a:rPr lang="en-US" sz="1050" dirty="0">
                <a:solidFill>
                  <a:srgbClr val="4B5563"/>
                </a:solidFill>
                <a:latin typeface="Calibri" pitchFamily="34" charset="0"/>
                <a:ea typeface="Calibri" pitchFamily="34" charset="-122"/>
                <a:cs typeface="Calibri" pitchFamily="34" charset="-120"/>
              </a:rPr>
              <a:t>Go-live · Social launch campaign · Email welcome series triggered · Pinterest boards published</a:t>
            </a:r>
            <a:endParaRPr lang="en-US" sz="1050" dirty="0"/>
          </a:p>
        </p:txBody>
      </p:sp>
      <p:sp>
        <p:nvSpPr>
          <p:cNvPr id="35" name="Shape 33"/>
          <p:cNvSpPr/>
          <p:nvPr/>
        </p:nvSpPr>
        <p:spPr>
          <a:xfrm>
            <a:off x="292608" y="4389120"/>
            <a:ext cx="1325880" cy="594360"/>
          </a:xfrm>
          <a:prstGeom prst="rect">
            <a:avLst/>
          </a:prstGeom>
          <a:solidFill>
            <a:srgbClr val="6B7280"/>
          </a:solidFill>
          <a:ln w="12700">
            <a:solidFill>
              <a:srgbClr val="6B7280"/>
            </a:solidFill>
            <a:prstDash val="solid"/>
          </a:ln>
        </p:spPr>
        <p:txBody>
          <a:bodyPr/>
          <a:lstStyle/>
          <a:p>
            <a:endParaRPr lang="en-GB"/>
          </a:p>
        </p:txBody>
      </p:sp>
      <p:sp>
        <p:nvSpPr>
          <p:cNvPr id="36" name="Text 34"/>
          <p:cNvSpPr/>
          <p:nvPr/>
        </p:nvSpPr>
        <p:spPr>
          <a:xfrm>
            <a:off x="292608" y="4434840"/>
            <a:ext cx="1325880" cy="502920"/>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Ongoing</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Monthly</a:t>
            </a:r>
            <a:endParaRPr lang="en-US" sz="1000" dirty="0"/>
          </a:p>
        </p:txBody>
      </p:sp>
      <p:sp>
        <p:nvSpPr>
          <p:cNvPr id="37" name="Shape 35"/>
          <p:cNvSpPr/>
          <p:nvPr/>
        </p:nvSpPr>
        <p:spPr>
          <a:xfrm>
            <a:off x="1664208" y="4663440"/>
            <a:ext cx="201168" cy="54864"/>
          </a:xfrm>
          <a:prstGeom prst="rect">
            <a:avLst/>
          </a:prstGeom>
          <a:solidFill>
            <a:srgbClr val="6B7280"/>
          </a:solidFill>
          <a:ln w="12700">
            <a:solidFill>
              <a:srgbClr val="6B7280"/>
            </a:solidFill>
            <a:prstDash val="solid"/>
          </a:ln>
        </p:spPr>
        <p:txBody>
          <a:bodyPr/>
          <a:lstStyle/>
          <a:p>
            <a:endParaRPr lang="en-GB"/>
          </a:p>
        </p:txBody>
      </p:sp>
      <p:sp>
        <p:nvSpPr>
          <p:cNvPr id="38" name="Shape 36"/>
          <p:cNvSpPr/>
          <p:nvPr/>
        </p:nvSpPr>
        <p:spPr>
          <a:xfrm>
            <a:off x="1901952" y="4389120"/>
            <a:ext cx="6949440" cy="594360"/>
          </a:xfrm>
          <a:prstGeom prst="rect">
            <a:avLst/>
          </a:prstGeom>
          <a:solidFill>
            <a:srgbClr val="EFF7EE"/>
          </a:solidFill>
          <a:ln w="12700">
            <a:solidFill>
              <a:srgbClr val="E5E7EB"/>
            </a:solidFill>
            <a:prstDash val="solid"/>
          </a:ln>
        </p:spPr>
        <p:txBody>
          <a:bodyPr/>
          <a:lstStyle/>
          <a:p>
            <a:endParaRPr lang="en-GB"/>
          </a:p>
        </p:txBody>
      </p:sp>
      <p:sp>
        <p:nvSpPr>
          <p:cNvPr id="39" name="Text 37"/>
          <p:cNvSpPr/>
          <p:nvPr/>
        </p:nvSpPr>
        <p:spPr>
          <a:xfrm>
            <a:off x="2029968" y="4443984"/>
            <a:ext cx="3200400" cy="237744"/>
          </a:xfrm>
          <a:prstGeom prst="rect">
            <a:avLst/>
          </a:prstGeom>
          <a:noFill/>
          <a:ln/>
        </p:spPr>
        <p:txBody>
          <a:bodyPr wrap="square" lIns="0" tIns="0" rIns="0" bIns="0" rtlCol="0" anchor="ctr"/>
          <a:lstStyle/>
          <a:p>
            <a:pPr marL="0" indent="0">
              <a:buNone/>
            </a:pPr>
            <a:r>
              <a:rPr lang="en-US" sz="1250" b="1" dirty="0">
                <a:solidFill>
                  <a:srgbClr val="1A3D1B"/>
                </a:solidFill>
                <a:latin typeface="Trebuchet MS" pitchFamily="34" charset="0"/>
                <a:ea typeface="Trebuchet MS" pitchFamily="34" charset="-122"/>
                <a:cs typeface="Trebuchet MS" pitchFamily="34" charset="-120"/>
              </a:rPr>
              <a:t>Optimise &amp; Grow</a:t>
            </a:r>
            <a:endParaRPr lang="en-US" sz="1250" dirty="0"/>
          </a:p>
        </p:txBody>
      </p:sp>
      <p:sp>
        <p:nvSpPr>
          <p:cNvPr id="40" name="Text 38"/>
          <p:cNvSpPr/>
          <p:nvPr/>
        </p:nvSpPr>
        <p:spPr>
          <a:xfrm>
            <a:off x="2029968" y="4700016"/>
            <a:ext cx="6720840" cy="237744"/>
          </a:xfrm>
          <a:prstGeom prst="rect">
            <a:avLst/>
          </a:prstGeom>
          <a:noFill/>
          <a:ln/>
        </p:spPr>
        <p:txBody>
          <a:bodyPr wrap="square" lIns="0" tIns="0" rIns="0" bIns="0" rtlCol="0" anchor="ctr"/>
          <a:lstStyle/>
          <a:p>
            <a:pPr marL="0" indent="0">
              <a:buNone/>
            </a:pPr>
            <a:r>
              <a:rPr lang="en-US" sz="1050" dirty="0">
                <a:solidFill>
                  <a:srgbClr val="4B5563"/>
                </a:solidFill>
                <a:latin typeface="Calibri" pitchFamily="34" charset="0"/>
                <a:ea typeface="Calibri" pitchFamily="34" charset="-122"/>
                <a:cs typeface="Calibri" pitchFamily="34" charset="-120"/>
              </a:rPr>
              <a:t>Analytics review · Content calendar execution · SEO improvements · Security scans · A/B tests</a:t>
            </a:r>
            <a:endParaRPr lang="en-US" sz="1050" dirty="0"/>
          </a:p>
        </p:txBody>
      </p:sp>
      <p:sp>
        <p:nvSpPr>
          <p:cNvPr id="41" name="Shape 39"/>
          <p:cNvSpPr/>
          <p:nvPr/>
        </p:nvSpPr>
        <p:spPr>
          <a:xfrm>
            <a:off x="0" y="4709160"/>
            <a:ext cx="9144000" cy="434340"/>
          </a:xfrm>
          <a:prstGeom prst="rect">
            <a:avLst/>
          </a:prstGeom>
          <a:solidFill>
            <a:srgbClr val="2C5F2D"/>
          </a:solidFill>
          <a:ln w="12700">
            <a:solidFill>
              <a:srgbClr val="2C5F2D"/>
            </a:solidFill>
            <a:prstDash val="solid"/>
          </a:ln>
        </p:spPr>
        <p:txBody>
          <a:bodyPr/>
          <a:lstStyle/>
          <a:p>
            <a:endParaRPr lang="en-GB"/>
          </a:p>
        </p:txBody>
      </p:sp>
      <p:sp>
        <p:nvSpPr>
          <p:cNvPr id="42" name="Text 40"/>
          <p:cNvSpPr/>
          <p:nvPr/>
        </p:nvSpPr>
        <p:spPr>
          <a:xfrm>
            <a:off x="320040" y="4745736"/>
            <a:ext cx="8503920" cy="347472"/>
          </a:xfrm>
          <a:prstGeom prst="rect">
            <a:avLst/>
          </a:prstGeom>
          <a:noFill/>
          <a:ln/>
        </p:spPr>
        <p:txBody>
          <a:bodyPr wrap="square" lIns="0" tIns="0" rIns="0" bIns="0" rtlCol="0" anchor="ctr"/>
          <a:lstStyle/>
          <a:p>
            <a:pPr marL="0" indent="0">
              <a:buNone/>
            </a:pPr>
            <a:r>
              <a:rPr lang="en-US" sz="1050" b="1" dirty="0">
                <a:solidFill>
                  <a:srgbClr val="FFFFFF"/>
                </a:solidFill>
                <a:latin typeface="Calibri" pitchFamily="34" charset="0"/>
                <a:ea typeface="Calibri" pitchFamily="34" charset="-122"/>
                <a:cs typeface="Calibri" pitchFamily="34" charset="-120"/>
              </a:rPr>
              <a:t>💷  Indicative Year-1 Budget:  Website Design &amp; Dev £1,500–£3,500  |  Domain &amp; Hosting £120–£250/yr  |  Social Ads £150–300/mo  |  Email Platform £20–50/mo  |  SEO Tools £50–150/mo</a:t>
            </a:r>
            <a:endParaRPr lang="en-US"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2C5F2D"/>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alphaModFix amt="40000"/>
          </a:blip>
          <a:stretch>
            <a:fillRect/>
          </a:stretch>
        </p:blipFill>
        <p:spPr>
          <a:xfrm>
            <a:off x="5486400" y="-274320"/>
            <a:ext cx="4389120" cy="4389120"/>
          </a:xfrm>
          <a:prstGeom prst="rect">
            <a:avLst/>
          </a:prstGeom>
        </p:spPr>
      </p:pic>
      <p:sp>
        <p:nvSpPr>
          <p:cNvPr id="3" name="Shape 0"/>
          <p:cNvSpPr/>
          <p:nvPr/>
        </p:nvSpPr>
        <p:spPr>
          <a:xfrm>
            <a:off x="0" y="0"/>
            <a:ext cx="201168" cy="5143500"/>
          </a:xfrm>
          <a:prstGeom prst="rect">
            <a:avLst/>
          </a:prstGeom>
          <a:solidFill>
            <a:srgbClr val="C8A951"/>
          </a:solidFill>
          <a:ln w="12700">
            <a:solidFill>
              <a:srgbClr val="C8A951"/>
            </a:solidFill>
            <a:prstDash val="solid"/>
          </a:ln>
        </p:spPr>
        <p:txBody>
          <a:bodyPr/>
          <a:lstStyle/>
          <a:p>
            <a:endParaRPr lang="en-GB"/>
          </a:p>
        </p:txBody>
      </p:sp>
      <p:sp>
        <p:nvSpPr>
          <p:cNvPr id="4" name="Shape 1"/>
          <p:cNvSpPr/>
          <p:nvPr/>
        </p:nvSpPr>
        <p:spPr>
          <a:xfrm>
            <a:off x="0" y="4206240"/>
            <a:ext cx="9144000" cy="937260"/>
          </a:xfrm>
          <a:prstGeom prst="rect">
            <a:avLst/>
          </a:prstGeom>
          <a:solidFill>
            <a:srgbClr val="1A3D1B"/>
          </a:solidFill>
          <a:ln w="12700">
            <a:solidFill>
              <a:srgbClr val="1A3D1B"/>
            </a:solidFill>
            <a:prstDash val="solid"/>
          </a:ln>
        </p:spPr>
        <p:txBody>
          <a:bodyPr/>
          <a:lstStyle/>
          <a:p>
            <a:endParaRPr lang="en-GB"/>
          </a:p>
        </p:txBody>
      </p:sp>
      <p:sp>
        <p:nvSpPr>
          <p:cNvPr id="5" name="Shape 2"/>
          <p:cNvSpPr/>
          <p:nvPr/>
        </p:nvSpPr>
        <p:spPr>
          <a:xfrm>
            <a:off x="0" y="4187952"/>
            <a:ext cx="4114800" cy="64008"/>
          </a:xfrm>
          <a:prstGeom prst="rect">
            <a:avLst/>
          </a:prstGeom>
          <a:solidFill>
            <a:srgbClr val="C8A951"/>
          </a:solidFill>
          <a:ln w="12700">
            <a:solidFill>
              <a:srgbClr val="C8A951"/>
            </a:solidFill>
            <a:prstDash val="solid"/>
          </a:ln>
        </p:spPr>
        <p:txBody>
          <a:bodyPr/>
          <a:lstStyle/>
          <a:p>
            <a:endParaRPr lang="en-GB"/>
          </a:p>
        </p:txBody>
      </p:sp>
      <p:pic>
        <p:nvPicPr>
          <p:cNvPr id="6" name="Image 1" descr="preencoded.png"/>
          <p:cNvPicPr>
            <a:picLocks noChangeAspect="1"/>
          </p:cNvPicPr>
          <p:nvPr/>
        </p:nvPicPr>
        <p:blipFill>
          <a:blip r:embed="rId4"/>
          <a:stretch>
            <a:fillRect/>
          </a:stretch>
        </p:blipFill>
        <p:spPr>
          <a:xfrm>
            <a:off x="365760" y="182880"/>
            <a:ext cx="1645920" cy="1645920"/>
          </a:xfrm>
          <a:prstGeom prst="rect">
            <a:avLst/>
          </a:prstGeom>
        </p:spPr>
      </p:pic>
      <p:sp>
        <p:nvSpPr>
          <p:cNvPr id="7" name="Text 3"/>
          <p:cNvSpPr/>
          <p:nvPr/>
        </p:nvSpPr>
        <p:spPr>
          <a:xfrm>
            <a:off x="2194560" y="274320"/>
            <a:ext cx="6400800" cy="777240"/>
          </a:xfrm>
          <a:prstGeom prst="rect">
            <a:avLst/>
          </a:prstGeom>
          <a:noFill/>
          <a:ln/>
        </p:spPr>
        <p:txBody>
          <a:bodyPr wrap="square" lIns="0" tIns="0" rIns="0" bIns="0" rtlCol="0" anchor="ctr"/>
          <a:lstStyle/>
          <a:p>
            <a:pPr marL="0" indent="0">
              <a:buNone/>
            </a:pPr>
            <a:r>
              <a:rPr lang="en-US" sz="4400" b="1" dirty="0">
                <a:solidFill>
                  <a:srgbClr val="FFFFFF"/>
                </a:solidFill>
                <a:latin typeface="Trebuchet MS" pitchFamily="34" charset="0"/>
                <a:ea typeface="Trebuchet MS" pitchFamily="34" charset="-122"/>
                <a:cs typeface="Trebuchet MS" pitchFamily="34" charset="-120"/>
              </a:rPr>
              <a:t>THANK YOU</a:t>
            </a:r>
            <a:endParaRPr lang="en-US" sz="4400" dirty="0"/>
          </a:p>
        </p:txBody>
      </p:sp>
      <p:sp>
        <p:nvSpPr>
          <p:cNvPr id="8" name="Text 4"/>
          <p:cNvSpPr/>
          <p:nvPr/>
        </p:nvSpPr>
        <p:spPr>
          <a:xfrm>
            <a:off x="2194560" y="1115568"/>
            <a:ext cx="5486400" cy="411480"/>
          </a:xfrm>
          <a:prstGeom prst="rect">
            <a:avLst/>
          </a:prstGeom>
          <a:noFill/>
          <a:ln/>
        </p:spPr>
        <p:txBody>
          <a:bodyPr wrap="square" lIns="0" tIns="0" rIns="0" bIns="0" rtlCol="0" anchor="ctr"/>
          <a:lstStyle/>
          <a:p>
            <a:pPr marL="0" indent="0">
              <a:buNone/>
            </a:pPr>
            <a:r>
              <a:rPr lang="en-US" sz="1600" i="1" dirty="0">
                <a:solidFill>
                  <a:srgbClr val="A5D6A7"/>
                </a:solidFill>
                <a:latin typeface="Calibri" pitchFamily="34" charset="0"/>
                <a:ea typeface="Calibri" pitchFamily="34" charset="-122"/>
                <a:cs typeface="Calibri" pitchFamily="34" charset="-120"/>
              </a:rPr>
              <a:t>Urban Green Café — Online Presence Strategy</a:t>
            </a:r>
            <a:endParaRPr lang="en-US" sz="1600" dirty="0"/>
          </a:p>
        </p:txBody>
      </p:sp>
      <p:sp>
        <p:nvSpPr>
          <p:cNvPr id="9" name="Text 5"/>
          <p:cNvSpPr/>
          <p:nvPr/>
        </p:nvSpPr>
        <p:spPr>
          <a:xfrm>
            <a:off x="365760" y="2011680"/>
            <a:ext cx="5303520" cy="2057400"/>
          </a:xfrm>
          <a:prstGeom prst="rect">
            <a:avLst/>
          </a:prstGeom>
          <a:noFill/>
          <a:ln/>
        </p:spPr>
        <p:txBody>
          <a:bodyPr wrap="square" rtlCol="0" anchor="ctr"/>
          <a:lstStyle/>
          <a:p>
            <a:pPr marL="0" indent="0">
              <a:buNone/>
            </a:pPr>
            <a:r>
              <a:rPr lang="en-US" sz="1300" dirty="0">
                <a:solidFill>
                  <a:srgbClr val="FFFFFF"/>
                </a:solidFill>
                <a:latin typeface="Calibri" pitchFamily="34" charset="0"/>
                <a:ea typeface="Calibri" pitchFamily="34" charset="-122"/>
                <a:cs typeface="Calibri" pitchFamily="34" charset="-120"/>
              </a:rPr>
              <a:t>✅  Distinctive logo &amp; compelling brand story crafted</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  Instagram · Pinterest · TikTok social media strategy</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  Blog, menu features, recipe &amp; newsletter content plan</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  SEO: keywords, local search &amp; Google Business Profile</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  Cloud computing for scalability, backups &amp; remote ops</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  Multi-layer security: SSL · WAF · 2FA · GDPR compliant</a:t>
            </a:r>
            <a:endParaRPr lang="en-US" sz="1300" dirty="0"/>
          </a:p>
        </p:txBody>
      </p:sp>
      <p:sp>
        <p:nvSpPr>
          <p:cNvPr id="10" name="Text 6"/>
          <p:cNvSpPr/>
          <p:nvPr/>
        </p:nvSpPr>
        <p:spPr>
          <a:xfrm>
            <a:off x="365760" y="4279392"/>
            <a:ext cx="8412480" cy="411480"/>
          </a:xfrm>
          <a:prstGeom prst="rect">
            <a:avLst/>
          </a:prstGeom>
          <a:noFill/>
          <a:ln/>
        </p:spPr>
        <p:txBody>
          <a:bodyPr wrap="square" lIns="0" tIns="0" rIns="0" bIns="0" rtlCol="0" anchor="ctr"/>
          <a:lstStyle/>
          <a:p>
            <a:pPr marL="0" indent="0">
              <a:buNone/>
            </a:pPr>
            <a:r>
              <a:rPr lang="en-US" sz="1400" i="1" dirty="0">
                <a:solidFill>
                  <a:srgbClr val="C8A951"/>
                </a:solidFill>
                <a:latin typeface="Georgia" pitchFamily="34" charset="0"/>
                <a:ea typeface="Georgia" pitchFamily="34" charset="-122"/>
                <a:cs typeface="Georgia" pitchFamily="34" charset="-120"/>
              </a:rPr>
              <a:t>"Fresh Flavors, Local Vibes — now live online."</a:t>
            </a:r>
            <a:endParaRPr lang="en-US" sz="1400" dirty="0"/>
          </a:p>
        </p:txBody>
      </p:sp>
      <p:sp>
        <p:nvSpPr>
          <p:cNvPr id="11" name="Text 7"/>
          <p:cNvSpPr/>
          <p:nvPr/>
        </p:nvSpPr>
        <p:spPr>
          <a:xfrm>
            <a:off x="365760" y="4663440"/>
            <a:ext cx="8412480" cy="347472"/>
          </a:xfrm>
          <a:prstGeom prst="rect">
            <a:avLst/>
          </a:prstGeom>
          <a:noFill/>
          <a:ln/>
        </p:spPr>
        <p:txBody>
          <a:bodyPr wrap="square" lIns="0" tIns="0" rIns="0" bIns="0" rtlCol="0" anchor="ctr"/>
          <a:lstStyle/>
          <a:p>
            <a:pPr marL="0" indent="0">
              <a:buNone/>
            </a:pPr>
            <a:r>
              <a:rPr lang="en-US" sz="1150" dirty="0">
                <a:solidFill>
                  <a:srgbClr val="9CA3AF"/>
                </a:solidFill>
                <a:latin typeface="Calibri" pitchFamily="34" charset="0"/>
                <a:ea typeface="Calibri" pitchFamily="34" charset="-122"/>
                <a:cs typeface="Calibri" pitchFamily="34" charset="-120"/>
              </a:rPr>
              <a:t>Questions welcome — we look forward to bringing Urban Green Café to life online.</a:t>
            </a:r>
            <a:endParaRPr lang="en-US" sz="11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2104</Words>
  <Application>Microsoft Office PowerPoint</Application>
  <PresentationFormat>On-screen Show (16:9)</PresentationFormat>
  <Paragraphs>244</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Cambria Math</vt:lpstr>
      <vt:lpstr>Georgia</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Green Café – Online Presence Strategy</dc:title>
  <dc:subject>PptxGenJS Presentation</dc:subject>
  <dc:creator>PptxGenJS</dc:creator>
  <cp:lastModifiedBy>Reyhaneh Mehrabi (2323032)</cp:lastModifiedBy>
  <cp:revision>2</cp:revision>
  <dcterms:created xsi:type="dcterms:W3CDTF">2026-05-08T14:13:56Z</dcterms:created>
  <dcterms:modified xsi:type="dcterms:W3CDTF">2026-05-14T16:47:04Z</dcterms:modified>
</cp:coreProperties>
</file>