
<file path=[Content_Types].xml><?xml version="1.0" encoding="utf-8"?>
<Types xmlns="http://schemas.openxmlformats.org/package/2006/content-types">
  <Default Extension="avi" ContentType="video/x-msvideo"/>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88" r:id="rId3"/>
    <p:sldId id="296" r:id="rId4"/>
    <p:sldId id="270" r:id="rId5"/>
    <p:sldId id="286" r:id="rId6"/>
    <p:sldId id="281" r:id="rId7"/>
    <p:sldId id="279" r:id="rId8"/>
    <p:sldId id="282" r:id="rId9"/>
    <p:sldId id="280" r:id="rId10"/>
    <p:sldId id="269" r:id="rId11"/>
    <p:sldId id="271" r:id="rId12"/>
    <p:sldId id="283" r:id="rId13"/>
    <p:sldId id="311" r:id="rId14"/>
    <p:sldId id="312" r:id="rId15"/>
    <p:sldId id="313" r:id="rId16"/>
    <p:sldId id="284" r:id="rId17"/>
    <p:sldId id="287" r:id="rId18"/>
    <p:sldId id="297" r:id="rId19"/>
    <p:sldId id="289" r:id="rId20"/>
    <p:sldId id="298" r:id="rId21"/>
    <p:sldId id="299" r:id="rId22"/>
    <p:sldId id="300" r:id="rId23"/>
    <p:sldId id="301" r:id="rId24"/>
    <p:sldId id="310" r:id="rId25"/>
    <p:sldId id="303" r:id="rId26"/>
    <p:sldId id="304" r:id="rId27"/>
    <p:sldId id="305" r:id="rId28"/>
    <p:sldId id="302" r:id="rId29"/>
    <p:sldId id="306" r:id="rId30"/>
    <p:sldId id="307" r:id="rId31"/>
    <p:sldId id="308" r:id="rId32"/>
    <p:sldId id="309" r:id="rId33"/>
    <p:sldId id="317" r:id="rId34"/>
    <p:sldId id="315" r:id="rId35"/>
    <p:sldId id="316" r:id="rId36"/>
    <p:sldId id="290" r:id="rId37"/>
    <p:sldId id="318" r:id="rId38"/>
    <p:sldId id="294" r:id="rId39"/>
    <p:sldId id="314" r:id="rId40"/>
    <p:sldId id="295" r:id="rId41"/>
    <p:sldId id="321" r:id="rId42"/>
    <p:sldId id="319" r:id="rId43"/>
    <p:sldId id="320" r:id="rId44"/>
    <p:sldId id="323" r:id="rId45"/>
    <p:sldId id="322" r:id="rId46"/>
    <p:sldId id="265"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67" y="1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3741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624161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D4A0E-3C76-4D2D-B97C-B5E529F4D140}"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37990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CD4A0E-3C76-4D2D-B97C-B5E529F4D140}"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7075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CD4A0E-3C76-4D2D-B97C-B5E529F4D140}" type="datetimeFigureOut">
              <a:rPr lang="en-GB" smtClean="0"/>
              <a:t>08/10/2020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11480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CD4A0E-3C76-4D2D-B97C-B5E529F4D140}" type="datetimeFigureOut">
              <a:rPr lang="en-GB" smtClean="0"/>
              <a:t>08/10/2020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4210217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D4A0E-3C76-4D2D-B97C-B5E529F4D140}" type="datetimeFigureOut">
              <a:rPr lang="en-GB" smtClean="0"/>
              <a:t>08/10/2020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0212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177681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08/10/2020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404285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06542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3786120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D4A0E-3C76-4D2D-B97C-B5E529F4D140}" type="datetimeFigureOut">
              <a:rPr lang="en-GB" smtClean="0"/>
              <a:t>08/10/2020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2BCC3-3C63-42AF-BF5F-C2DE09D4AA87}" type="slidenum">
              <a:rPr lang="en-GB" smtClean="0"/>
              <a:t>‹#›</a:t>
            </a:fld>
            <a:endParaRPr lang="en-GB"/>
          </a:p>
        </p:txBody>
      </p:sp>
    </p:spTree>
    <p:extLst>
      <p:ext uri="{BB962C8B-B14F-4D97-AF65-F5344CB8AC3E}">
        <p14:creationId xmlns:p14="http://schemas.microsoft.com/office/powerpoint/2010/main" val="42633634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video" Target="../media/media5.avi"/><Relationship Id="rId2" Type="http://schemas.microsoft.com/office/2007/relationships/media" Target="../media/media5.avi"/><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video" Target="../media/media7.avi"/><Relationship Id="rId2" Type="http://schemas.microsoft.com/office/2007/relationships/media" Target="../media/media7.avi"/><Relationship Id="rId1" Type="http://schemas.openxmlformats.org/officeDocument/2006/relationships/tags" Target="../tags/tag2.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hyperlink" Target="https://assets.publishing.service.gov.uk/government/uploads/system/uploads/attachment_data/file/209659/transforming-cjs-2013.pdf"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hyperlink" Target="https://www.gov.uk/government/organisations/ministry-of-justice" TargetMode="External"/><Relationship Id="rId4" Type="http://schemas.openxmlformats.org/officeDocument/2006/relationships/image" Target="../media/image5.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hyperlink" Target="https://www.gov.uk/government/organisations/home-office" TargetMode="External"/><Relationship Id="rId4" Type="http://schemas.openxmlformats.org/officeDocument/2006/relationships/image" Target="../media/image6.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hyperlink" Target="https://www.gov.uk/government/organisations/attorney-generals-office"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9.jpg"/><Relationship Id="rId4" Type="http://schemas.openxmlformats.org/officeDocument/2006/relationships/hyperlink" Target="http://www.cps.gov.uk/"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hyperlink" Target="http://www.cps.gov.uk/legal/a_to_c/cautioning_and_diversion/" TargetMode="External"/><Relationship Id="rId4" Type="http://schemas.openxmlformats.org/officeDocument/2006/relationships/image" Target="../media/image10.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hyperlink" Target="http://www.legislation.gov.uk/ukpga/1976/63/schedule/1/enacted"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hyperlink" Target="http://www.prisonreformtrust.org.uk/ProjectsResearch/Remand" TargetMode="Externa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12.jp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hyperlink" Target="http://www.cps.gov.uk/legal/s_to_u/termination_of_proceedings/"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hyperlink" Target="http://www.justiceinspectorates.gov.uk/hmcpsi" TargetMode="Externa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hyperlink" Target="https://www.gov.uk/government/organisations/her-majestys-prison-and-probation-service/about" TargetMode="Externa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hyperlink" Target="https://www.gov.uk/government/organisations/parole-boar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hyperlink" Target="https://howardleague.org/" TargetMode="Externa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13.jpg"/><Relationship Id="rId5" Type="http://schemas.openxmlformats.org/officeDocument/2006/relationships/hyperlink" Target="https://www.theguardian.com/uk-news/2020/jul/27/youth-justice-board-chair-aims-to-tackle-racial-disparities-in-criminal-justice-system-in-england-and-wales" TargetMode="External"/><Relationship Id="rId4" Type="http://schemas.openxmlformats.org/officeDocument/2006/relationships/hyperlink" Target="https://www.gov.uk/government/organisations/youth-justice-board-for-england-and-wales" TargetMode="Externa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hyperlink" Target="http://www.justiceinspectorates.gov.uk/hmcpsi" TargetMode="External"/><Relationship Id="rId13" Type="http://schemas.openxmlformats.org/officeDocument/2006/relationships/hyperlink" Target="https://www.gov.uk/government/organisations/parole-board" TargetMode="External"/><Relationship Id="rId3" Type="http://schemas.openxmlformats.org/officeDocument/2006/relationships/hyperlink" Target="https://www.gov.uk/government/organisations/home-office" TargetMode="External"/><Relationship Id="rId7" Type="http://schemas.openxmlformats.org/officeDocument/2006/relationships/hyperlink" Target="http://www.cps.gov.uk/legal/s_to_u/termination_of_proceedings/" TargetMode="External"/><Relationship Id="rId12" Type="http://schemas.openxmlformats.org/officeDocument/2006/relationships/hyperlink" Target="https://justice.org.uk/youth-justice" TargetMode="External"/><Relationship Id="rId2" Type="http://schemas.openxmlformats.org/officeDocument/2006/relationships/hyperlink" Target="https://www.gov.uk/government/organisations/ministry-of-justice" TargetMode="External"/><Relationship Id="rId16" Type="http://schemas.openxmlformats.org/officeDocument/2006/relationships/hyperlink" Target="https://www.gov.uk/government/organisations/her-majestys-prison-and-probation-service/about" TargetMode="External"/><Relationship Id="rId1" Type="http://schemas.openxmlformats.org/officeDocument/2006/relationships/slideLayout" Target="../slideLayouts/slideLayout4.xml"/><Relationship Id="rId6" Type="http://schemas.openxmlformats.org/officeDocument/2006/relationships/hyperlink" Target="http://www.cps.gov.uk/" TargetMode="External"/><Relationship Id="rId11" Type="http://schemas.openxmlformats.org/officeDocument/2006/relationships/hyperlink" Target="https://howardleague.org/" TargetMode="External"/><Relationship Id="rId5" Type="http://schemas.openxmlformats.org/officeDocument/2006/relationships/hyperlink" Target="http://www.legislation.gov.uk/ukpga/1976/63/schedule/1/enacted" TargetMode="External"/><Relationship Id="rId15" Type="http://schemas.openxmlformats.org/officeDocument/2006/relationships/hyperlink" Target="https://www.gov.uk/government/organisations/national-probation-service" TargetMode="External"/><Relationship Id="rId10" Type="http://schemas.openxmlformats.org/officeDocument/2006/relationships/hyperlink" Target="https://www.gov.uk/government/organisations/youth-justice-board-for-england-and-wales" TargetMode="External"/><Relationship Id="rId4" Type="http://schemas.openxmlformats.org/officeDocument/2006/relationships/hyperlink" Target="http://www.prisonreformtrust.org.uk/ProjectsResearch/Remand" TargetMode="External"/><Relationship Id="rId9" Type="http://schemas.openxmlformats.org/officeDocument/2006/relationships/hyperlink" Target="http://www.cps.gov.uk/legal/a_to_c/cautioning_and_diversion/" TargetMode="External"/><Relationship Id="rId14" Type="http://schemas.openxmlformats.org/officeDocument/2006/relationships/hyperlink" Target="https://www.gov.uk/government/organisations/hm-prison-service"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F4F87-030E-4A07-9F34-0D42D9B9B5EA}"/>
              </a:ext>
            </a:extLst>
          </p:cNvPr>
          <p:cNvSpPr>
            <a:spLocks noGrp="1"/>
          </p:cNvSpPr>
          <p:nvPr>
            <p:ph type="ctrTitle"/>
          </p:nvPr>
        </p:nvSpPr>
        <p:spPr>
          <a:xfrm>
            <a:off x="484814" y="640080"/>
            <a:ext cx="3659246" cy="2850319"/>
          </a:xfrm>
        </p:spPr>
        <p:txBody>
          <a:bodyPr>
            <a:normAutofit/>
          </a:bodyPr>
          <a:lstStyle/>
          <a:p>
            <a:r>
              <a:rPr lang="en-GB" sz="3400" dirty="0">
                <a:solidFill>
                  <a:srgbClr val="FFFFFF"/>
                </a:solidFill>
              </a:rPr>
              <a:t>The Criminal Justice System, Youth Justice &amp; Prison System in England and Wales</a:t>
            </a:r>
          </a:p>
        </p:txBody>
      </p:sp>
      <p:sp>
        <p:nvSpPr>
          <p:cNvPr id="3" name="Subtitle 2">
            <a:extLst>
              <a:ext uri="{FF2B5EF4-FFF2-40B4-BE49-F238E27FC236}">
                <a16:creationId xmlns:a16="http://schemas.microsoft.com/office/drawing/2014/main" id="{F7BF20C6-6E15-4359-ABC0-B9B4B3F86F38}"/>
              </a:ext>
            </a:extLst>
          </p:cNvPr>
          <p:cNvSpPr>
            <a:spLocks noGrp="1"/>
          </p:cNvSpPr>
          <p:nvPr>
            <p:ph type="subTitle" idx="1"/>
          </p:nvPr>
        </p:nvSpPr>
        <p:spPr>
          <a:xfrm>
            <a:off x="484814" y="3812134"/>
            <a:ext cx="3659246" cy="2349823"/>
          </a:xfrm>
        </p:spPr>
        <p:txBody>
          <a:bodyPr>
            <a:normAutofit/>
          </a:bodyPr>
          <a:lstStyle/>
          <a:p>
            <a:r>
              <a:rPr lang="en-GB" sz="2200" dirty="0">
                <a:solidFill>
                  <a:srgbClr val="FFFFFF"/>
                </a:solidFill>
              </a:rPr>
              <a:t>Level 7</a:t>
            </a:r>
          </a:p>
          <a:p>
            <a:r>
              <a:rPr lang="en-GB" sz="2200" dirty="0" err="1">
                <a:solidFill>
                  <a:srgbClr val="FFFFFF"/>
                </a:solidFill>
              </a:rPr>
              <a:t>Dr.</a:t>
            </a:r>
            <a:r>
              <a:rPr lang="en-GB" sz="2200" dirty="0">
                <a:solidFill>
                  <a:srgbClr val="FFFFFF"/>
                </a:solidFill>
              </a:rPr>
              <a:t> Claudine Young</a:t>
            </a:r>
          </a:p>
        </p:txBody>
      </p:sp>
      <p:pic>
        <p:nvPicPr>
          <p:cNvPr id="26" name="Picture 3">
            <a:extLst>
              <a:ext uri="{FF2B5EF4-FFF2-40B4-BE49-F238E27FC236}">
                <a16:creationId xmlns:a16="http://schemas.microsoft.com/office/drawing/2014/main" id="{550D9BB0-F5DA-4FB5-8498-453B4ABD9BF7}"/>
              </a:ext>
            </a:extLst>
          </p:cNvPr>
          <p:cNvPicPr>
            <a:picLocks noChangeAspect="1"/>
          </p:cNvPicPr>
          <p:nvPr/>
        </p:nvPicPr>
        <p:blipFill rotWithShape="1">
          <a:blip r:embed="rId2"/>
          <a:srcRect l="6320" r="11311" b="-2"/>
          <a:stretch/>
        </p:blipFill>
        <p:spPr>
          <a:xfrm>
            <a:off x="4635095" y="10"/>
            <a:ext cx="7556889" cy="6857990"/>
          </a:xfrm>
          <a:prstGeom prst="rect">
            <a:avLst/>
          </a:prstGeom>
        </p:spPr>
      </p:pic>
    </p:spTree>
    <p:extLst>
      <p:ext uri="{BB962C8B-B14F-4D97-AF65-F5344CB8AC3E}">
        <p14:creationId xmlns:p14="http://schemas.microsoft.com/office/powerpoint/2010/main" val="2982395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D506-5E54-4962-852C-11F7A85A6C60}"/>
              </a:ext>
            </a:extLst>
          </p:cNvPr>
          <p:cNvSpPr>
            <a:spLocks noGrp="1"/>
          </p:cNvSpPr>
          <p:nvPr>
            <p:ph type="ctrTitle"/>
          </p:nvPr>
        </p:nvSpPr>
        <p:spPr/>
        <p:txBody>
          <a:bodyPr>
            <a:normAutofit/>
          </a:bodyPr>
          <a:lstStyle/>
          <a:p>
            <a:r>
              <a:rPr lang="en-GB" dirty="0"/>
              <a:t>An overview of the Criminal Justice System</a:t>
            </a:r>
          </a:p>
        </p:txBody>
      </p:sp>
      <p:sp>
        <p:nvSpPr>
          <p:cNvPr id="3" name="Subtitle 2">
            <a:extLst>
              <a:ext uri="{FF2B5EF4-FFF2-40B4-BE49-F238E27FC236}">
                <a16:creationId xmlns:a16="http://schemas.microsoft.com/office/drawing/2014/main" id="{DCC8AA6A-3D07-4B94-97FB-DB3A9F83A198}"/>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94423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CC53A-8CC8-4D3D-A584-F6926E556C0C}"/>
              </a:ext>
            </a:extLst>
          </p:cNvPr>
          <p:cNvSpPr>
            <a:spLocks noGrp="1"/>
          </p:cNvSpPr>
          <p:nvPr>
            <p:ph type="title"/>
          </p:nvPr>
        </p:nvSpPr>
        <p:spPr/>
        <p:txBody>
          <a:bodyPr/>
          <a:lstStyle/>
          <a:p>
            <a:r>
              <a:rPr lang="en-GB" dirty="0"/>
              <a:t>Why do we have a criminal justice system?</a:t>
            </a:r>
          </a:p>
        </p:txBody>
      </p:sp>
      <p:sp>
        <p:nvSpPr>
          <p:cNvPr id="3" name="Content Placeholder 2">
            <a:extLst>
              <a:ext uri="{FF2B5EF4-FFF2-40B4-BE49-F238E27FC236}">
                <a16:creationId xmlns:a16="http://schemas.microsoft.com/office/drawing/2014/main" id="{BBA81128-BDB8-48C9-B747-329FFF3A1FEA}"/>
              </a:ext>
            </a:extLst>
          </p:cNvPr>
          <p:cNvSpPr>
            <a:spLocks noGrp="1"/>
          </p:cNvSpPr>
          <p:nvPr>
            <p:ph idx="1"/>
          </p:nvPr>
        </p:nvSpPr>
        <p:spPr>
          <a:xfrm>
            <a:off x="838200" y="1339037"/>
            <a:ext cx="10515600" cy="3783379"/>
          </a:xfrm>
        </p:spPr>
        <p:txBody>
          <a:bodyPr>
            <a:normAutofit lnSpcReduction="10000"/>
          </a:bodyPr>
          <a:lstStyle/>
          <a:p>
            <a:r>
              <a:rPr lang="en-GB" dirty="0"/>
              <a:t>Look to the past in England &amp; Wales</a:t>
            </a:r>
          </a:p>
          <a:p>
            <a:r>
              <a:rPr lang="en-GB" dirty="0"/>
              <a:t>Unofficial justice and punishment</a:t>
            </a:r>
          </a:p>
          <a:p>
            <a:r>
              <a:rPr lang="en-GB" dirty="0"/>
              <a:t>‘Justice’ outside of the court room</a:t>
            </a:r>
          </a:p>
          <a:p>
            <a:r>
              <a:rPr lang="en-GB" dirty="0"/>
              <a:t>Acts of vengeance</a:t>
            </a:r>
          </a:p>
          <a:p>
            <a:r>
              <a:rPr lang="en-GB" dirty="0"/>
              <a:t>Harm</a:t>
            </a:r>
          </a:p>
          <a:p>
            <a:r>
              <a:rPr lang="en-GB" dirty="0"/>
              <a:t>‘Rough music’ </a:t>
            </a:r>
            <a:r>
              <a:rPr lang="en-GB" dirty="0" err="1"/>
              <a:t>stang</a:t>
            </a:r>
            <a:r>
              <a:rPr lang="en-GB" dirty="0"/>
              <a:t> riding/domestic abuse punishment</a:t>
            </a:r>
          </a:p>
          <a:p>
            <a:r>
              <a:rPr lang="en-GB" dirty="0"/>
              <a:t>Public shaming – e.g. those accused of sexual impropriety</a:t>
            </a:r>
          </a:p>
          <a:p>
            <a:r>
              <a:rPr lang="en-GB" dirty="0"/>
              <a:t>1744-1856 there were 450+ ‘private prosecution societies’</a:t>
            </a:r>
          </a:p>
        </p:txBody>
      </p:sp>
      <p:sp>
        <p:nvSpPr>
          <p:cNvPr id="4" name="TextBox 3">
            <a:extLst>
              <a:ext uri="{FF2B5EF4-FFF2-40B4-BE49-F238E27FC236}">
                <a16:creationId xmlns:a16="http://schemas.microsoft.com/office/drawing/2014/main" id="{BE76C242-D79B-44AB-A392-E874C9FCFC04}"/>
              </a:ext>
            </a:extLst>
          </p:cNvPr>
          <p:cNvSpPr txBox="1"/>
          <p:nvPr/>
        </p:nvSpPr>
        <p:spPr>
          <a:xfrm>
            <a:off x="914400" y="4995743"/>
            <a:ext cx="9667783" cy="523220"/>
          </a:xfrm>
          <a:prstGeom prst="rect">
            <a:avLst/>
          </a:prstGeom>
          <a:noFill/>
        </p:spPr>
        <p:txBody>
          <a:bodyPr wrap="square" rtlCol="0">
            <a:spAutoFit/>
          </a:bodyPr>
          <a:lstStyle/>
          <a:p>
            <a:r>
              <a:rPr lang="en-GB" sz="2800" dirty="0">
                <a:solidFill>
                  <a:srgbClr val="FF0000"/>
                </a:solidFill>
              </a:rPr>
              <a:t>What are the implications of not having a criminal justice system?</a:t>
            </a:r>
          </a:p>
        </p:txBody>
      </p:sp>
      <p:sp>
        <p:nvSpPr>
          <p:cNvPr id="5" name="TextBox 4">
            <a:extLst>
              <a:ext uri="{FF2B5EF4-FFF2-40B4-BE49-F238E27FC236}">
                <a16:creationId xmlns:a16="http://schemas.microsoft.com/office/drawing/2014/main" id="{AB1046C5-FADE-4291-82AA-17E9ACB3B448}"/>
              </a:ext>
            </a:extLst>
          </p:cNvPr>
          <p:cNvSpPr txBox="1"/>
          <p:nvPr/>
        </p:nvSpPr>
        <p:spPr>
          <a:xfrm>
            <a:off x="914400" y="5797118"/>
            <a:ext cx="10369118" cy="369332"/>
          </a:xfrm>
          <a:prstGeom prst="rect">
            <a:avLst/>
          </a:prstGeom>
          <a:noFill/>
        </p:spPr>
        <p:txBody>
          <a:bodyPr wrap="square" rtlCol="0">
            <a:spAutoFit/>
          </a:bodyPr>
          <a:lstStyle/>
          <a:p>
            <a:r>
              <a:rPr lang="en-GB" dirty="0"/>
              <a:t>Reading suggestion for interested people  Banks, S. (2014) Informal Justice in England and Wales 1760-1914. </a:t>
            </a:r>
          </a:p>
        </p:txBody>
      </p:sp>
      <p:pic>
        <p:nvPicPr>
          <p:cNvPr id="8" name="Recorded Sound">
            <a:hlinkClick r:id="" action="ppaction://media"/>
            <a:extLst>
              <a:ext uri="{FF2B5EF4-FFF2-40B4-BE49-F238E27FC236}">
                <a16:creationId xmlns:a16="http://schemas.microsoft.com/office/drawing/2014/main" id="{FBCE1BFC-1EC9-40FF-91ED-5F438435F1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52220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81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6CD4D-6E58-47FF-B068-C9FFA2C6FB12}"/>
              </a:ext>
            </a:extLst>
          </p:cNvPr>
          <p:cNvSpPr>
            <a:spLocks noGrp="1"/>
          </p:cNvSpPr>
          <p:nvPr>
            <p:ph type="title"/>
          </p:nvPr>
        </p:nvSpPr>
        <p:spPr>
          <a:xfrm>
            <a:off x="838200" y="365125"/>
            <a:ext cx="10515600" cy="857185"/>
          </a:xfrm>
        </p:spPr>
        <p:txBody>
          <a:bodyPr/>
          <a:lstStyle/>
          <a:p>
            <a:r>
              <a:rPr lang="en-GB" dirty="0"/>
              <a:t>What is criminal justice?</a:t>
            </a:r>
          </a:p>
        </p:txBody>
      </p:sp>
      <p:sp>
        <p:nvSpPr>
          <p:cNvPr id="3" name="Content Placeholder 2">
            <a:extLst>
              <a:ext uri="{FF2B5EF4-FFF2-40B4-BE49-F238E27FC236}">
                <a16:creationId xmlns:a16="http://schemas.microsoft.com/office/drawing/2014/main" id="{4AD8A8E0-3C24-49A8-9C1A-D5563F6E4834}"/>
              </a:ext>
            </a:extLst>
          </p:cNvPr>
          <p:cNvSpPr>
            <a:spLocks noGrp="1"/>
          </p:cNvSpPr>
          <p:nvPr>
            <p:ph idx="1"/>
          </p:nvPr>
        </p:nvSpPr>
        <p:spPr>
          <a:xfrm>
            <a:off x="838200" y="1222311"/>
            <a:ext cx="10515600" cy="3564294"/>
          </a:xfrm>
        </p:spPr>
        <p:txBody>
          <a:bodyPr>
            <a:normAutofit/>
          </a:bodyPr>
          <a:lstStyle/>
          <a:p>
            <a:r>
              <a:rPr lang="en-GB" dirty="0"/>
              <a:t>Social control and discipline</a:t>
            </a:r>
          </a:p>
          <a:p>
            <a:r>
              <a:rPr lang="en-GB" dirty="0"/>
              <a:t>The response to crime</a:t>
            </a:r>
          </a:p>
          <a:p>
            <a:r>
              <a:rPr lang="en-GB" dirty="0"/>
              <a:t>Safeguarding/community safety</a:t>
            </a:r>
          </a:p>
          <a:p>
            <a:r>
              <a:rPr lang="en-GB" dirty="0"/>
              <a:t>Adversarial system</a:t>
            </a:r>
          </a:p>
          <a:p>
            <a:r>
              <a:rPr lang="en-GB" dirty="0"/>
              <a:t>Inquisitorial approach</a:t>
            </a:r>
          </a:p>
          <a:p>
            <a:r>
              <a:rPr lang="en-GB" dirty="0"/>
              <a:t>Human rights</a:t>
            </a:r>
          </a:p>
          <a:p>
            <a:endParaRPr lang="en-GB" i="1" dirty="0"/>
          </a:p>
        </p:txBody>
      </p:sp>
      <p:sp>
        <p:nvSpPr>
          <p:cNvPr id="4" name="TextBox 3">
            <a:extLst>
              <a:ext uri="{FF2B5EF4-FFF2-40B4-BE49-F238E27FC236}">
                <a16:creationId xmlns:a16="http://schemas.microsoft.com/office/drawing/2014/main" id="{1845F8FF-057F-4DE1-83E3-2D38FA9A44A7}"/>
              </a:ext>
            </a:extLst>
          </p:cNvPr>
          <p:cNvSpPr txBox="1"/>
          <p:nvPr/>
        </p:nvSpPr>
        <p:spPr>
          <a:xfrm>
            <a:off x="838200" y="4786605"/>
            <a:ext cx="10181253" cy="1200329"/>
          </a:xfrm>
          <a:prstGeom prst="rect">
            <a:avLst/>
          </a:prstGeom>
          <a:noFill/>
        </p:spPr>
        <p:txBody>
          <a:bodyPr wrap="square" rtlCol="0">
            <a:spAutoFit/>
          </a:bodyPr>
          <a:lstStyle/>
          <a:p>
            <a:r>
              <a:rPr lang="en-GB" i="1" dirty="0"/>
              <a:t>“The question of where on the spectrum between crime control and due process English [and Welsh] criminal justice is today to be located must…take account of both the formal law as laid down in statutes and case law, and the actual operation of the system by officials operating within that legal framework.” </a:t>
            </a:r>
            <a:r>
              <a:rPr lang="en-GB" dirty="0"/>
              <a:t>Sanders et al. 2010. </a:t>
            </a:r>
          </a:p>
        </p:txBody>
      </p:sp>
      <p:pic>
        <p:nvPicPr>
          <p:cNvPr id="5" name="Recorded Sound">
            <a:hlinkClick r:id="" action="ppaction://media"/>
            <a:extLst>
              <a:ext uri="{FF2B5EF4-FFF2-40B4-BE49-F238E27FC236}">
                <a16:creationId xmlns:a16="http://schemas.microsoft.com/office/drawing/2014/main" id="{6A9C43A8-DEE8-4A99-A971-9AFB56CB16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5503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4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287E-C33C-4227-817E-1654E85254ED}"/>
              </a:ext>
            </a:extLst>
          </p:cNvPr>
          <p:cNvSpPr>
            <a:spLocks noGrp="1"/>
          </p:cNvSpPr>
          <p:nvPr>
            <p:ph type="title"/>
          </p:nvPr>
        </p:nvSpPr>
        <p:spPr/>
        <p:txBody>
          <a:bodyPr/>
          <a:lstStyle/>
          <a:p>
            <a:r>
              <a:rPr lang="en-GB" dirty="0"/>
              <a:t>Social control &amp; discipline</a:t>
            </a:r>
          </a:p>
        </p:txBody>
      </p:sp>
      <p:sp>
        <p:nvSpPr>
          <p:cNvPr id="3" name="Content Placeholder 2">
            <a:extLst>
              <a:ext uri="{FF2B5EF4-FFF2-40B4-BE49-F238E27FC236}">
                <a16:creationId xmlns:a16="http://schemas.microsoft.com/office/drawing/2014/main" id="{63E7D6B8-C4FA-4ED6-8264-DDDA653191CF}"/>
              </a:ext>
            </a:extLst>
          </p:cNvPr>
          <p:cNvSpPr>
            <a:spLocks noGrp="1"/>
          </p:cNvSpPr>
          <p:nvPr>
            <p:ph idx="1"/>
          </p:nvPr>
        </p:nvSpPr>
        <p:spPr/>
        <p:txBody>
          <a:bodyPr>
            <a:normAutofit lnSpcReduction="10000"/>
          </a:bodyPr>
          <a:lstStyle/>
          <a:p>
            <a:r>
              <a:rPr lang="en-GB" dirty="0"/>
              <a:t>Foucault, M. Discipline and Punish.</a:t>
            </a:r>
          </a:p>
          <a:p>
            <a:endParaRPr lang="en-GB" dirty="0"/>
          </a:p>
          <a:p>
            <a:r>
              <a:rPr lang="en-GB" i="1" dirty="0"/>
              <a:t>“But the guilty person is only one of the targets of punishment. For punishment is directed above all at others, at all the potentially guilty.”</a:t>
            </a:r>
            <a:endParaRPr lang="en-GB" dirty="0"/>
          </a:p>
          <a:p>
            <a:endParaRPr lang="en-GB" dirty="0"/>
          </a:p>
          <a:p>
            <a:r>
              <a:rPr lang="en-GB" dirty="0"/>
              <a:t>One of his most important contributions to criminology is his focus on how the nature of crime control has shifted from using the threat of violence and the fear of being physically punished to control through surveillance fear of being seen to be doing something wrong. </a:t>
            </a:r>
          </a:p>
        </p:txBody>
      </p:sp>
      <p:pic>
        <p:nvPicPr>
          <p:cNvPr id="4" name="Recorded Sound">
            <a:hlinkClick r:id="" action="ppaction://media"/>
            <a:extLst>
              <a:ext uri="{FF2B5EF4-FFF2-40B4-BE49-F238E27FC236}">
                <a16:creationId xmlns:a16="http://schemas.microsoft.com/office/drawing/2014/main" id="{F9144FF6-E472-4A5D-88D7-A267A1E55F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2603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8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4EDD7-831F-43B9-87CD-58F249F1770F}"/>
              </a:ext>
            </a:extLst>
          </p:cNvPr>
          <p:cNvSpPr>
            <a:spLocks noGrp="1"/>
          </p:cNvSpPr>
          <p:nvPr>
            <p:ph type="title"/>
          </p:nvPr>
        </p:nvSpPr>
        <p:spPr>
          <a:xfrm>
            <a:off x="838200" y="262488"/>
            <a:ext cx="10515600" cy="1325563"/>
          </a:xfrm>
        </p:spPr>
        <p:txBody>
          <a:bodyPr/>
          <a:lstStyle/>
          <a:p>
            <a:r>
              <a:rPr lang="en-GB" dirty="0">
                <a:latin typeface="Calibri" panose="020F0502020204030204" pitchFamily="34" charset="0"/>
                <a:cs typeface="Calibri" panose="020F0502020204030204" pitchFamily="34" charset="0"/>
              </a:rPr>
              <a:t>Adversarial system</a:t>
            </a:r>
          </a:p>
        </p:txBody>
      </p:sp>
      <p:sp>
        <p:nvSpPr>
          <p:cNvPr id="3" name="Content Placeholder 2">
            <a:extLst>
              <a:ext uri="{FF2B5EF4-FFF2-40B4-BE49-F238E27FC236}">
                <a16:creationId xmlns:a16="http://schemas.microsoft.com/office/drawing/2014/main" id="{940F48D8-DEF7-4003-8E80-D47C3EE0E668}"/>
              </a:ext>
            </a:extLst>
          </p:cNvPr>
          <p:cNvSpPr>
            <a:spLocks noGrp="1"/>
          </p:cNvSpPr>
          <p:nvPr>
            <p:ph idx="1"/>
          </p:nvPr>
        </p:nvSpPr>
        <p:spPr>
          <a:xfrm>
            <a:off x="838200" y="1287624"/>
            <a:ext cx="10515600" cy="4991878"/>
          </a:xfrm>
        </p:spPr>
        <p:txBody>
          <a:bodyPr>
            <a:normAutofit fontScale="92500" lnSpcReduction="20000"/>
          </a:bodyPr>
          <a:lstStyle/>
          <a:p>
            <a:r>
              <a:rPr lang="en-GB" dirty="0"/>
              <a:t>The parties fight it out in front of the independent judiciary, who acts as a referee</a:t>
            </a:r>
          </a:p>
          <a:p>
            <a:endParaRPr lang="en-GB" dirty="0"/>
          </a:p>
          <a:p>
            <a:r>
              <a:rPr lang="en-GB" dirty="0">
                <a:cs typeface="Calibri" panose="020F0502020204030204" pitchFamily="34" charset="0"/>
              </a:rPr>
              <a:t>In adversarial system responsibility for gathering evidence rests with the parties and evaluation of evidence is left to impartial judge at trial. Each witness gives their evidence and may be cross-examined</a:t>
            </a:r>
          </a:p>
          <a:p>
            <a:endParaRPr lang="en-GB" dirty="0">
              <a:cs typeface="Calibri" panose="020F0502020204030204" pitchFamily="34" charset="0"/>
            </a:endParaRPr>
          </a:p>
          <a:p>
            <a:r>
              <a:rPr lang="en-GB" dirty="0">
                <a:cs typeface="Calibri" panose="020F0502020204030204" pitchFamily="34" charset="0"/>
              </a:rPr>
              <a:t>Aim is to allow two parties involved to ‘fight it out’ with judge as a referee</a:t>
            </a:r>
          </a:p>
          <a:p>
            <a:endParaRPr lang="en-GB" dirty="0">
              <a:cs typeface="Calibri" panose="020F0502020204030204" pitchFamily="34" charset="0"/>
            </a:endParaRPr>
          </a:p>
          <a:p>
            <a:r>
              <a:rPr lang="en-GB" dirty="0"/>
              <a:t>England &amp; Wales</a:t>
            </a:r>
          </a:p>
          <a:p>
            <a:endParaRPr lang="en-GB" dirty="0"/>
          </a:p>
          <a:p>
            <a:r>
              <a:rPr lang="en-GB" dirty="0"/>
              <a:t>Also Scotland, Northern Ireland, Common Law jurisdictions, US, Canada, South Africa etc.</a:t>
            </a:r>
          </a:p>
          <a:p>
            <a:endParaRPr lang="en-GB" dirty="0"/>
          </a:p>
          <a:p>
            <a:endParaRPr lang="en-GB" sz="3200" dirty="0"/>
          </a:p>
          <a:p>
            <a:endParaRPr lang="en-GB" dirty="0"/>
          </a:p>
        </p:txBody>
      </p:sp>
      <p:pic>
        <p:nvPicPr>
          <p:cNvPr id="4" name="Recorded Sound">
            <a:hlinkClick r:id="" action="ppaction://media"/>
            <a:extLst>
              <a:ext uri="{FF2B5EF4-FFF2-40B4-BE49-F238E27FC236}">
                <a16:creationId xmlns:a16="http://schemas.microsoft.com/office/drawing/2014/main" id="{CD342575-BC84-4630-9D12-45C8C1B62B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3245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onty Python Pearl Harbour.avi">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5"/>
          <a:stretch>
            <a:fillRect/>
          </a:stretch>
        </p:blipFill>
        <p:spPr>
          <a:xfrm>
            <a:off x="1991544" y="0"/>
            <a:ext cx="8178130" cy="6542046"/>
          </a:xfrm>
        </p:spPr>
      </p:pic>
    </p:spTree>
    <p:custDataLst>
      <p:tags r:id="rId1"/>
    </p:custDataLst>
    <p:extLst>
      <p:ext uri="{BB962C8B-B14F-4D97-AF65-F5344CB8AC3E}">
        <p14:creationId xmlns:p14="http://schemas.microsoft.com/office/powerpoint/2010/main" val="11947424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CB7CA-0F95-4208-8BEA-DD2D51A3C04B}"/>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Inquisitorial system</a:t>
            </a:r>
          </a:p>
        </p:txBody>
      </p:sp>
      <p:sp>
        <p:nvSpPr>
          <p:cNvPr id="3" name="Content Placeholder 2">
            <a:extLst>
              <a:ext uri="{FF2B5EF4-FFF2-40B4-BE49-F238E27FC236}">
                <a16:creationId xmlns:a16="http://schemas.microsoft.com/office/drawing/2014/main" id="{8D2651FC-E4A8-4474-B6FD-F51584AEF11B}"/>
              </a:ext>
            </a:extLst>
          </p:cNvPr>
          <p:cNvSpPr>
            <a:spLocks noGrp="1"/>
          </p:cNvSpPr>
          <p:nvPr>
            <p:ph idx="1"/>
          </p:nvPr>
        </p:nvSpPr>
        <p:spPr/>
        <p:txBody>
          <a:bodyPr>
            <a:normAutofit fontScale="70000" lnSpcReduction="20000"/>
          </a:bodyPr>
          <a:lstStyle/>
          <a:p>
            <a:r>
              <a:rPr lang="en-GB" sz="3600" dirty="0">
                <a:latin typeface="Calibri" panose="020F0502020204030204" pitchFamily="34" charset="0"/>
                <a:cs typeface="Calibri" panose="020F0502020204030204" pitchFamily="34" charset="0"/>
              </a:rPr>
              <a:t>The independent judiciary actively investigates the case and with the help of the parties establishes the facts, upon which judgement is based</a:t>
            </a:r>
          </a:p>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In inquisitorial system evidence is collected in the pre-trial process by independent prosecutor. Record of evidence already made and available to both prosecution and defence. Examining magistrate may prepare file of evidence</a:t>
            </a:r>
          </a:p>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Aim is to find the truth</a:t>
            </a:r>
          </a:p>
          <a:p>
            <a:endParaRPr lang="en-GB" sz="36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European model</a:t>
            </a:r>
          </a:p>
          <a:p>
            <a:endParaRPr lang="en-GB" dirty="0"/>
          </a:p>
        </p:txBody>
      </p:sp>
      <p:pic>
        <p:nvPicPr>
          <p:cNvPr id="4" name="Recorded Sound">
            <a:hlinkClick r:id="" action="ppaction://media"/>
            <a:extLst>
              <a:ext uri="{FF2B5EF4-FFF2-40B4-BE49-F238E27FC236}">
                <a16:creationId xmlns:a16="http://schemas.microsoft.com/office/drawing/2014/main" id="{FBB9020B-72F6-47B4-A0E7-59551E0F97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2914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nquisitorial.avi">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5"/>
          <a:stretch>
            <a:fillRect/>
          </a:stretch>
        </p:blipFill>
        <p:spPr>
          <a:xfrm>
            <a:off x="1703512" y="116632"/>
            <a:ext cx="8784976" cy="6589310"/>
          </a:xfrm>
        </p:spPr>
      </p:pic>
    </p:spTree>
    <p:custDataLst>
      <p:tags r:id="rId1"/>
    </p:custDataLst>
    <p:extLst>
      <p:ext uri="{BB962C8B-B14F-4D97-AF65-F5344CB8AC3E}">
        <p14:creationId xmlns:p14="http://schemas.microsoft.com/office/powerpoint/2010/main" val="7439877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FB6BC-4ADD-48F1-AAA1-CA1E838F0BB5}"/>
              </a:ext>
            </a:extLst>
          </p:cNvPr>
          <p:cNvSpPr>
            <a:spLocks noGrp="1"/>
          </p:cNvSpPr>
          <p:nvPr>
            <p:ph type="title"/>
          </p:nvPr>
        </p:nvSpPr>
        <p:spPr/>
        <p:txBody>
          <a:bodyPr/>
          <a:lstStyle/>
          <a:p>
            <a:r>
              <a:rPr lang="en-GB" dirty="0"/>
              <a:t>Roles of the Criminal Justice System</a:t>
            </a:r>
          </a:p>
        </p:txBody>
      </p:sp>
      <p:sp>
        <p:nvSpPr>
          <p:cNvPr id="3" name="Content Placeholder 2">
            <a:extLst>
              <a:ext uri="{FF2B5EF4-FFF2-40B4-BE49-F238E27FC236}">
                <a16:creationId xmlns:a16="http://schemas.microsoft.com/office/drawing/2014/main" id="{E99673A9-BE12-43FA-BB37-4ADD070109E4}"/>
              </a:ext>
            </a:extLst>
          </p:cNvPr>
          <p:cNvSpPr>
            <a:spLocks noGrp="1"/>
          </p:cNvSpPr>
          <p:nvPr>
            <p:ph idx="1"/>
          </p:nvPr>
        </p:nvSpPr>
        <p:spPr/>
        <p:txBody>
          <a:bodyPr>
            <a:normAutofit/>
          </a:bodyPr>
          <a:lstStyle/>
          <a:p>
            <a:r>
              <a:rPr lang="en-GB" dirty="0"/>
              <a:t>Legally define the differences between right and wrong behaviour</a:t>
            </a:r>
          </a:p>
          <a:p>
            <a:r>
              <a:rPr lang="en-GB" dirty="0"/>
              <a:t>Crime prevention</a:t>
            </a:r>
          </a:p>
          <a:p>
            <a:r>
              <a:rPr lang="en-GB" dirty="0"/>
              <a:t>Detection and investigation of crime</a:t>
            </a:r>
          </a:p>
          <a:p>
            <a:r>
              <a:rPr lang="en-GB" dirty="0"/>
              <a:t>Arrest, charging and prosecution of offenders</a:t>
            </a:r>
          </a:p>
          <a:p>
            <a:r>
              <a:rPr lang="en-GB" dirty="0"/>
              <a:t>Deal with minor offences e.g. restorative justice </a:t>
            </a:r>
          </a:p>
          <a:p>
            <a:r>
              <a:rPr lang="en-GB" dirty="0"/>
              <a:t>Deliver sentence sanctioned by court </a:t>
            </a:r>
          </a:p>
          <a:p>
            <a:r>
              <a:rPr lang="en-GB" dirty="0"/>
              <a:t>Provide support to prevent reoffending</a:t>
            </a:r>
          </a:p>
          <a:p>
            <a:r>
              <a:rPr lang="en-GB" dirty="0"/>
              <a:t>Offer victim support</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53930880-459A-4C27-8FFA-F44EF5E455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2046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83C8497-0F26-48A2-B756-21D5F2A0B877}"/>
              </a:ext>
            </a:extLst>
          </p:cNvPr>
          <p:cNvSpPr/>
          <p:nvPr/>
        </p:nvSpPr>
        <p:spPr>
          <a:xfrm>
            <a:off x="1091682" y="942392"/>
            <a:ext cx="9909110" cy="3539430"/>
          </a:xfrm>
          <a:prstGeom prst="rect">
            <a:avLst/>
          </a:prstGeom>
        </p:spPr>
        <p:txBody>
          <a:bodyPr wrap="square">
            <a:spAutoFit/>
          </a:bodyPr>
          <a:lstStyle/>
          <a:p>
            <a:pPr algn="just"/>
            <a:r>
              <a:rPr lang="en-GB" sz="2800" i="1" dirty="0"/>
              <a:t>“The purpose of the Criminal Justice System (CJS) is to deliver justice for all, by convicting and punishing the guilty and helping them to stop offending, while protecting the innocent. It is responsible for detecting crime and bringing it to justice; and carrying out the orders of court, such as collecting fines, and supervising community and custodial punishment.” </a:t>
            </a:r>
          </a:p>
          <a:p>
            <a:pPr algn="just"/>
            <a:endParaRPr lang="en-GB" sz="2800" i="1" dirty="0"/>
          </a:p>
          <a:p>
            <a:r>
              <a:rPr lang="en-GB" sz="2800" dirty="0"/>
              <a:t>CJS (2009), </a:t>
            </a:r>
            <a:r>
              <a:rPr lang="en-GB" sz="2800" i="1" dirty="0"/>
              <a:t>https://webarchive.nationalarchives.gov.uk</a:t>
            </a:r>
            <a:endParaRPr lang="en-GB" sz="2800" dirty="0"/>
          </a:p>
        </p:txBody>
      </p:sp>
      <p:sp>
        <p:nvSpPr>
          <p:cNvPr id="2" name="TextBox 1">
            <a:extLst>
              <a:ext uri="{FF2B5EF4-FFF2-40B4-BE49-F238E27FC236}">
                <a16:creationId xmlns:a16="http://schemas.microsoft.com/office/drawing/2014/main" id="{3501A180-BC19-4BF7-B18C-C24D7879BC95}"/>
              </a:ext>
            </a:extLst>
          </p:cNvPr>
          <p:cNvSpPr txBox="1"/>
          <p:nvPr/>
        </p:nvSpPr>
        <p:spPr>
          <a:xfrm>
            <a:off x="1383323" y="4861170"/>
            <a:ext cx="9617468" cy="1200329"/>
          </a:xfrm>
          <a:prstGeom prst="rect">
            <a:avLst/>
          </a:prstGeom>
          <a:noFill/>
        </p:spPr>
        <p:txBody>
          <a:bodyPr wrap="square" rtlCol="0">
            <a:spAutoFit/>
          </a:bodyPr>
          <a:lstStyle/>
          <a:p>
            <a:r>
              <a:rPr lang="en-GB" sz="3600" dirty="0">
                <a:solidFill>
                  <a:srgbClr val="FFFF00"/>
                </a:solidFill>
              </a:rPr>
              <a:t>Big Question: Do you think that the CJS succeeds in its mission?</a:t>
            </a:r>
          </a:p>
        </p:txBody>
      </p:sp>
      <p:pic>
        <p:nvPicPr>
          <p:cNvPr id="3" name="Recorded Sound">
            <a:hlinkClick r:id="" action="ppaction://media"/>
            <a:extLst>
              <a:ext uri="{FF2B5EF4-FFF2-40B4-BE49-F238E27FC236}">
                <a16:creationId xmlns:a16="http://schemas.microsoft.com/office/drawing/2014/main" id="{F817DFF2-5E77-4CB3-92B3-458FB042FC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4370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7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BDC50-101E-4380-A3AE-A0A6EBF34E7C}"/>
              </a:ext>
            </a:extLst>
          </p:cNvPr>
          <p:cNvSpPr>
            <a:spLocks noGrp="1"/>
          </p:cNvSpPr>
          <p:nvPr>
            <p:ph type="title"/>
          </p:nvPr>
        </p:nvSpPr>
        <p:spPr/>
        <p:txBody>
          <a:bodyPr/>
          <a:lstStyle/>
          <a:p>
            <a:r>
              <a:rPr lang="en-GB" dirty="0"/>
              <a:t>Primary Criminal Justice Agencies</a:t>
            </a:r>
          </a:p>
        </p:txBody>
      </p:sp>
      <p:sp>
        <p:nvSpPr>
          <p:cNvPr id="3" name="Content Placeholder 2">
            <a:extLst>
              <a:ext uri="{FF2B5EF4-FFF2-40B4-BE49-F238E27FC236}">
                <a16:creationId xmlns:a16="http://schemas.microsoft.com/office/drawing/2014/main" id="{165BD75D-3777-4AB5-8AA7-35BBAF83429E}"/>
              </a:ext>
            </a:extLst>
          </p:cNvPr>
          <p:cNvSpPr>
            <a:spLocks noGrp="1"/>
          </p:cNvSpPr>
          <p:nvPr>
            <p:ph idx="1"/>
          </p:nvPr>
        </p:nvSpPr>
        <p:spPr/>
        <p:txBody>
          <a:bodyPr>
            <a:normAutofit fontScale="92500" lnSpcReduction="10000"/>
          </a:bodyPr>
          <a:lstStyle/>
          <a:p>
            <a:r>
              <a:rPr lang="en-GB" dirty="0"/>
              <a:t>The Ministry of Justice</a:t>
            </a:r>
          </a:p>
          <a:p>
            <a:r>
              <a:rPr lang="en-GB" dirty="0"/>
              <a:t>The Home Office</a:t>
            </a:r>
          </a:p>
          <a:p>
            <a:r>
              <a:rPr lang="en-GB" dirty="0"/>
              <a:t>The Attorney General’s Office</a:t>
            </a:r>
          </a:p>
          <a:p>
            <a:endParaRPr lang="en-GB" dirty="0"/>
          </a:p>
          <a:p>
            <a:r>
              <a:rPr lang="en-GB" dirty="0"/>
              <a:t>2013 – Criminal Justice Board</a:t>
            </a:r>
          </a:p>
          <a:p>
            <a:r>
              <a:rPr lang="en-GB" dirty="0">
                <a:hlinkClick r:id="rId4"/>
              </a:rPr>
              <a:t>https://assets.publishing.service.gov.uk/government/uploads/system/uploads/attachment_data/file/209659/transforming-cjs-2013.pdf</a:t>
            </a:r>
            <a:endParaRPr lang="en-GB" dirty="0"/>
          </a:p>
          <a:p>
            <a:endParaRPr lang="en-GB" dirty="0"/>
          </a:p>
          <a:p>
            <a:r>
              <a:rPr lang="en-GB" dirty="0"/>
              <a:t>Other agencies and departments</a:t>
            </a:r>
          </a:p>
          <a:p>
            <a:r>
              <a:rPr lang="en-GB" dirty="0"/>
              <a:t>Victim &amp; witness services</a:t>
            </a:r>
          </a:p>
        </p:txBody>
      </p:sp>
      <p:pic>
        <p:nvPicPr>
          <p:cNvPr id="4" name="Recorded Sound">
            <a:hlinkClick r:id="" action="ppaction://media"/>
            <a:extLst>
              <a:ext uri="{FF2B5EF4-FFF2-40B4-BE49-F238E27FC236}">
                <a16:creationId xmlns:a16="http://schemas.microsoft.com/office/drawing/2014/main" id="{4C81437C-61FB-48CA-8B59-75C4610FE4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910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6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47DBE-AAD2-42A4-A574-6CAF45B8F891}"/>
              </a:ext>
            </a:extLst>
          </p:cNvPr>
          <p:cNvSpPr>
            <a:spLocks noGrp="1"/>
          </p:cNvSpPr>
          <p:nvPr>
            <p:ph type="title"/>
          </p:nvPr>
        </p:nvSpPr>
        <p:spPr>
          <a:xfrm>
            <a:off x="960100" y="978102"/>
            <a:ext cx="10588434" cy="1062644"/>
          </a:xfrm>
        </p:spPr>
        <p:txBody>
          <a:bodyPr anchor="b">
            <a:normAutofit/>
          </a:bodyPr>
          <a:lstStyle/>
          <a:p>
            <a:r>
              <a:rPr lang="en-GB" dirty="0"/>
              <a:t>The Ministry of Justice</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logo&#10;&#10;Description automatically generated">
            <a:extLst>
              <a:ext uri="{FF2B5EF4-FFF2-40B4-BE49-F238E27FC236}">
                <a16:creationId xmlns:a16="http://schemas.microsoft.com/office/drawing/2014/main" id="{6D1BD271-D409-4EB3-B079-5AD1BBF730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023" y="2811104"/>
            <a:ext cx="3366480" cy="2188212"/>
          </a:xfrm>
          <a:prstGeom prst="rect">
            <a:avLst/>
          </a:prstGeom>
        </p:spPr>
      </p:pic>
      <p:sp>
        <p:nvSpPr>
          <p:cNvPr id="3" name="Content Placeholder 2">
            <a:extLst>
              <a:ext uri="{FF2B5EF4-FFF2-40B4-BE49-F238E27FC236}">
                <a16:creationId xmlns:a16="http://schemas.microsoft.com/office/drawing/2014/main" id="{D1EA9797-9E24-4F8A-BA8A-A1F16523D6D0}"/>
              </a:ext>
            </a:extLst>
          </p:cNvPr>
          <p:cNvSpPr>
            <a:spLocks noGrp="1"/>
          </p:cNvSpPr>
          <p:nvPr>
            <p:ph idx="1"/>
          </p:nvPr>
        </p:nvSpPr>
        <p:spPr>
          <a:xfrm>
            <a:off x="4955354" y="2682433"/>
            <a:ext cx="6282169" cy="3215749"/>
          </a:xfrm>
        </p:spPr>
        <p:txBody>
          <a:bodyPr>
            <a:normAutofit/>
          </a:bodyPr>
          <a:lstStyle/>
          <a:p>
            <a:r>
              <a:rPr lang="en-GB" sz="1900" dirty="0">
                <a:hlinkClick r:id="rId5"/>
              </a:rPr>
              <a:t>https://www.gov.uk/government/organisations/ministry-of-justice</a:t>
            </a:r>
            <a:endParaRPr lang="en-GB" sz="1900" dirty="0"/>
          </a:p>
          <a:p>
            <a:r>
              <a:rPr lang="en-GB" sz="1900" i="1" dirty="0"/>
              <a:t>“We work to protect and advance the principles of justice. Our vision is to deliver a world-class justice system that works for everyone in society…We work to ensure that sentences are served and offenders are encouraged to turn their lives around and become law-abiding citizens.”</a:t>
            </a:r>
          </a:p>
          <a:p>
            <a:r>
              <a:rPr lang="en-GB" sz="1900" dirty="0"/>
              <a:t>Responsible for courts, prisons, probation services, attendance centres</a:t>
            </a:r>
          </a:p>
          <a:p>
            <a:r>
              <a:rPr lang="en-GB" sz="1900" dirty="0"/>
              <a:t>Works with other departments</a:t>
            </a:r>
          </a:p>
          <a:p>
            <a:endParaRPr lang="en-GB" sz="1900" i="1" dirty="0"/>
          </a:p>
        </p:txBody>
      </p:sp>
      <p:pic>
        <p:nvPicPr>
          <p:cNvPr id="4" name="Recorded Sound">
            <a:hlinkClick r:id="" action="ppaction://media"/>
            <a:extLst>
              <a:ext uri="{FF2B5EF4-FFF2-40B4-BE49-F238E27FC236}">
                <a16:creationId xmlns:a16="http://schemas.microsoft.com/office/drawing/2014/main" id="{58EF9DB3-4C57-4EF2-A5C1-51F869EC69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10494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5647-789D-42B8-9900-BBC7C4C5FADD}"/>
              </a:ext>
            </a:extLst>
          </p:cNvPr>
          <p:cNvSpPr>
            <a:spLocks noGrp="1"/>
          </p:cNvSpPr>
          <p:nvPr>
            <p:ph type="title"/>
          </p:nvPr>
        </p:nvSpPr>
        <p:spPr>
          <a:xfrm>
            <a:off x="960100" y="978102"/>
            <a:ext cx="10588434" cy="1062644"/>
          </a:xfrm>
        </p:spPr>
        <p:txBody>
          <a:bodyPr anchor="b">
            <a:normAutofit/>
          </a:bodyPr>
          <a:lstStyle/>
          <a:p>
            <a:r>
              <a:rPr lang="en-GB" dirty="0"/>
              <a:t>The Home Office</a:t>
            </a:r>
          </a:p>
        </p:txBody>
      </p:sp>
      <p:cxnSp>
        <p:nvCxnSpPr>
          <p:cNvPr id="14"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drawing&#10;&#10;Description automatically generated">
            <a:extLst>
              <a:ext uri="{FF2B5EF4-FFF2-40B4-BE49-F238E27FC236}">
                <a16:creationId xmlns:a16="http://schemas.microsoft.com/office/drawing/2014/main" id="{E1F9D445-B537-4382-94D1-E9FD60713B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4023" y="2811104"/>
            <a:ext cx="3366480" cy="1447586"/>
          </a:xfrm>
          <a:prstGeom prst="rect">
            <a:avLst/>
          </a:prstGeom>
        </p:spPr>
      </p:pic>
      <p:sp>
        <p:nvSpPr>
          <p:cNvPr id="3" name="Content Placeholder 2">
            <a:extLst>
              <a:ext uri="{FF2B5EF4-FFF2-40B4-BE49-F238E27FC236}">
                <a16:creationId xmlns:a16="http://schemas.microsoft.com/office/drawing/2014/main" id="{C276F010-368F-48D6-82DD-C369DB963B19}"/>
              </a:ext>
            </a:extLst>
          </p:cNvPr>
          <p:cNvSpPr>
            <a:spLocks noGrp="1"/>
          </p:cNvSpPr>
          <p:nvPr>
            <p:ph idx="1"/>
          </p:nvPr>
        </p:nvSpPr>
        <p:spPr>
          <a:xfrm>
            <a:off x="4955354" y="2682433"/>
            <a:ext cx="6282169" cy="3794564"/>
          </a:xfrm>
        </p:spPr>
        <p:txBody>
          <a:bodyPr>
            <a:normAutofit lnSpcReduction="10000"/>
          </a:bodyPr>
          <a:lstStyle/>
          <a:p>
            <a:r>
              <a:rPr lang="en-GB" sz="2000" dirty="0">
                <a:hlinkClick r:id="rId5"/>
              </a:rPr>
              <a:t>https://www.gov.uk/government/organisations/home-office</a:t>
            </a:r>
            <a:endParaRPr lang="en-GB" sz="2000" dirty="0"/>
          </a:p>
          <a:p>
            <a:endParaRPr lang="en-GB" sz="2000" dirty="0"/>
          </a:p>
          <a:p>
            <a:r>
              <a:rPr lang="en-GB" sz="2000" dirty="0"/>
              <a:t>Since 1782, the first duty of the government has been to keep citizens safe and the country secure.</a:t>
            </a:r>
          </a:p>
          <a:p>
            <a:endParaRPr lang="en-GB" sz="2000" dirty="0"/>
          </a:p>
          <a:p>
            <a:r>
              <a:rPr lang="en-GB" sz="2000" dirty="0"/>
              <a:t>The lead government department for immigration and passports, drugs policy, crime, fire, counter-terrorism and police.</a:t>
            </a:r>
          </a:p>
          <a:p>
            <a:endParaRPr lang="en-GB" sz="2000" dirty="0"/>
          </a:p>
          <a:p>
            <a:r>
              <a:rPr lang="en-GB" sz="2000" dirty="0"/>
              <a:t>Work with other agencies e.g. immigration enforcement</a:t>
            </a:r>
          </a:p>
          <a:p>
            <a:endParaRPr lang="en-GB" sz="1700" dirty="0"/>
          </a:p>
        </p:txBody>
      </p:sp>
      <p:pic>
        <p:nvPicPr>
          <p:cNvPr id="4" name="Recorded Sound">
            <a:hlinkClick r:id="" action="ppaction://media"/>
            <a:extLst>
              <a:ext uri="{FF2B5EF4-FFF2-40B4-BE49-F238E27FC236}">
                <a16:creationId xmlns:a16="http://schemas.microsoft.com/office/drawing/2014/main" id="{C08C5795-1FCA-4C9C-BC69-FE302C4660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5702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1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550FA-313E-40C4-B40F-D11338641B47}"/>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The Attorney General’s Office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874E21-9810-468C-A4A6-50CCAE9D2BAB}"/>
              </a:ext>
            </a:extLst>
          </p:cNvPr>
          <p:cNvSpPr>
            <a:spLocks noGrp="1"/>
          </p:cNvSpPr>
          <p:nvPr>
            <p:ph idx="1"/>
          </p:nvPr>
        </p:nvSpPr>
        <p:spPr>
          <a:xfrm>
            <a:off x="4976031" y="963877"/>
            <a:ext cx="6377769" cy="4930246"/>
          </a:xfrm>
        </p:spPr>
        <p:txBody>
          <a:bodyPr anchor="ctr">
            <a:normAutofit/>
          </a:bodyPr>
          <a:lstStyle/>
          <a:p>
            <a:r>
              <a:rPr lang="en-GB" sz="2400">
                <a:hlinkClick r:id="rId4"/>
              </a:rPr>
              <a:t>https://www.gov.uk/government/organisations/attorney-generals-office</a:t>
            </a:r>
            <a:endParaRPr lang="en-GB" sz="2400"/>
          </a:p>
          <a:p>
            <a:r>
              <a:rPr lang="en-GB" sz="2400"/>
              <a:t>Ministerial department</a:t>
            </a:r>
          </a:p>
          <a:p>
            <a:r>
              <a:rPr lang="en-GB" sz="2400"/>
              <a:t>Provides legal advice and support to the Attorney General and the Solicitor General (the Law Officers) who give legal advice to government. </a:t>
            </a:r>
          </a:p>
          <a:p>
            <a:r>
              <a:rPr lang="en-GB" sz="2400"/>
              <a:t>Helps the Law Officers perform other duties in the public interest, such as looking at sentences which may be too low.</a:t>
            </a:r>
          </a:p>
          <a:p>
            <a:r>
              <a:rPr lang="en-GB" sz="2400"/>
              <a:t>Works with: CPS, Government Legal Department, Serious Fraud Office, CPS Inspectorate</a:t>
            </a:r>
          </a:p>
        </p:txBody>
      </p:sp>
      <p:pic>
        <p:nvPicPr>
          <p:cNvPr id="4" name="Recorded Sound">
            <a:hlinkClick r:id="" action="ppaction://media"/>
            <a:extLst>
              <a:ext uri="{FF2B5EF4-FFF2-40B4-BE49-F238E27FC236}">
                <a16:creationId xmlns:a16="http://schemas.microsoft.com/office/drawing/2014/main" id="{E75AEB36-8CAA-404A-B71A-DCADEB7FE5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1445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5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man, person, looking, glasses&#10;&#10;Description automatically generated">
            <a:extLst>
              <a:ext uri="{FF2B5EF4-FFF2-40B4-BE49-F238E27FC236}">
                <a16:creationId xmlns:a16="http://schemas.microsoft.com/office/drawing/2014/main" id="{C73E97B7-0B96-4A61-873A-37351BF66EDB}"/>
              </a:ext>
            </a:extLst>
          </p:cNvPr>
          <p:cNvPicPr>
            <a:picLocks noChangeAspect="1"/>
          </p:cNvPicPr>
          <p:nvPr/>
        </p:nvPicPr>
        <p:blipFill rotWithShape="1">
          <a:blip r:embed="rId4">
            <a:alphaModFix amt="35000"/>
            <a:extLst>
              <a:ext uri="{28A0092B-C50C-407E-A947-70E740481C1C}">
                <a14:useLocalDpi xmlns:a14="http://schemas.microsoft.com/office/drawing/2010/main" val="0"/>
              </a:ext>
            </a:extLst>
          </a:blip>
          <a:srcRect t="2408" b="8659"/>
          <a:stretch/>
        </p:blipFill>
        <p:spPr>
          <a:xfrm>
            <a:off x="20" y="1"/>
            <a:ext cx="12191980" cy="6857999"/>
          </a:xfrm>
          <a:prstGeom prst="rect">
            <a:avLst/>
          </a:prstGeom>
        </p:spPr>
      </p:pic>
      <p:sp>
        <p:nvSpPr>
          <p:cNvPr id="2" name="Title 1">
            <a:extLst>
              <a:ext uri="{FF2B5EF4-FFF2-40B4-BE49-F238E27FC236}">
                <a16:creationId xmlns:a16="http://schemas.microsoft.com/office/drawing/2014/main" id="{802B9B62-5FBE-4A88-AAEA-4C8B721DC8BA}"/>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Other </a:t>
            </a:r>
            <a:br>
              <a:rPr lang="en-GB" sz="4000" dirty="0">
                <a:solidFill>
                  <a:srgbClr val="FFFFFF"/>
                </a:solidFill>
              </a:rPr>
            </a:br>
            <a:r>
              <a:rPr lang="en-GB" sz="4000" dirty="0">
                <a:solidFill>
                  <a:srgbClr val="FFFFFF"/>
                </a:solidFill>
              </a:rPr>
              <a:t>criminal </a:t>
            </a:r>
            <a:br>
              <a:rPr lang="en-GB" sz="4000" dirty="0">
                <a:solidFill>
                  <a:srgbClr val="FFFFFF"/>
                </a:solidFill>
              </a:rPr>
            </a:br>
            <a:r>
              <a:rPr lang="en-GB" sz="4000" dirty="0">
                <a:solidFill>
                  <a:srgbClr val="FFFFFF"/>
                </a:solidFill>
              </a:rPr>
              <a:t>justice agencies</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4F012B-2C55-4799-AB4A-6C6E59CC9B2B}"/>
              </a:ext>
            </a:extLst>
          </p:cNvPr>
          <p:cNvSpPr>
            <a:spLocks noGrp="1"/>
          </p:cNvSpPr>
          <p:nvPr>
            <p:ph idx="1"/>
          </p:nvPr>
        </p:nvSpPr>
        <p:spPr>
          <a:xfrm>
            <a:off x="5155379" y="1065862"/>
            <a:ext cx="5744685" cy="4726276"/>
          </a:xfrm>
        </p:spPr>
        <p:txBody>
          <a:bodyPr anchor="ctr">
            <a:noAutofit/>
          </a:bodyPr>
          <a:lstStyle/>
          <a:p>
            <a:r>
              <a:rPr lang="en-GB" sz="3600" dirty="0">
                <a:solidFill>
                  <a:srgbClr val="FFFFFF"/>
                </a:solidFill>
              </a:rPr>
              <a:t>The police service</a:t>
            </a:r>
          </a:p>
          <a:p>
            <a:r>
              <a:rPr lang="en-GB" sz="3600" dirty="0">
                <a:solidFill>
                  <a:srgbClr val="FFFFFF"/>
                </a:solidFill>
              </a:rPr>
              <a:t>Crown Prosecution Service</a:t>
            </a:r>
          </a:p>
          <a:p>
            <a:r>
              <a:rPr lang="en-GB" sz="3600" dirty="0">
                <a:solidFill>
                  <a:srgbClr val="FFFFFF"/>
                </a:solidFill>
              </a:rPr>
              <a:t>The criminal courts</a:t>
            </a:r>
          </a:p>
          <a:p>
            <a:r>
              <a:rPr lang="en-GB" sz="3600" dirty="0">
                <a:solidFill>
                  <a:srgbClr val="FFFFFF"/>
                </a:solidFill>
              </a:rPr>
              <a:t>The Prison &amp; Probation Service</a:t>
            </a:r>
          </a:p>
          <a:p>
            <a:r>
              <a:rPr lang="en-GB" sz="3600" dirty="0">
                <a:solidFill>
                  <a:srgbClr val="FFFFFF"/>
                </a:solidFill>
              </a:rPr>
              <a:t>The Parole Board for England and Wales</a:t>
            </a:r>
          </a:p>
          <a:p>
            <a:r>
              <a:rPr lang="en-GB" sz="3600" dirty="0">
                <a:solidFill>
                  <a:srgbClr val="FFFFFF"/>
                </a:solidFill>
              </a:rPr>
              <a:t>The Youth Justice System </a:t>
            </a:r>
          </a:p>
        </p:txBody>
      </p:sp>
      <p:pic>
        <p:nvPicPr>
          <p:cNvPr id="4" name="Recorded Sound">
            <a:hlinkClick r:id="" action="ppaction://media"/>
            <a:extLst>
              <a:ext uri="{FF2B5EF4-FFF2-40B4-BE49-F238E27FC236}">
                <a16:creationId xmlns:a16="http://schemas.microsoft.com/office/drawing/2014/main" id="{404F6E49-8771-4780-A76B-7750154D59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4100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754EC-BBD4-497F-BBB1-BC93F945EA4A}"/>
              </a:ext>
            </a:extLst>
          </p:cNvPr>
          <p:cNvSpPr>
            <a:spLocks noGrp="1"/>
          </p:cNvSpPr>
          <p:nvPr>
            <p:ph type="title"/>
          </p:nvPr>
        </p:nvSpPr>
        <p:spPr>
          <a:xfrm>
            <a:off x="838200" y="365126"/>
            <a:ext cx="4390748" cy="1055302"/>
          </a:xfrm>
        </p:spPr>
        <p:txBody>
          <a:bodyPr/>
          <a:lstStyle/>
          <a:p>
            <a:r>
              <a:rPr lang="en-GB" dirty="0"/>
              <a:t>The police service</a:t>
            </a:r>
          </a:p>
        </p:txBody>
      </p:sp>
      <p:sp>
        <p:nvSpPr>
          <p:cNvPr id="3" name="Content Placeholder 2">
            <a:extLst>
              <a:ext uri="{FF2B5EF4-FFF2-40B4-BE49-F238E27FC236}">
                <a16:creationId xmlns:a16="http://schemas.microsoft.com/office/drawing/2014/main" id="{EB34188C-2E80-4B03-B566-4CD1ECB6508F}"/>
              </a:ext>
            </a:extLst>
          </p:cNvPr>
          <p:cNvSpPr>
            <a:spLocks noGrp="1"/>
          </p:cNvSpPr>
          <p:nvPr>
            <p:ph idx="1"/>
          </p:nvPr>
        </p:nvSpPr>
        <p:spPr>
          <a:xfrm>
            <a:off x="838200" y="1420429"/>
            <a:ext cx="4843509" cy="3258104"/>
          </a:xfrm>
        </p:spPr>
        <p:txBody>
          <a:bodyPr>
            <a:normAutofit fontScale="92500" lnSpcReduction="20000"/>
          </a:bodyPr>
          <a:lstStyle/>
          <a:p>
            <a:r>
              <a:rPr lang="en-GB" dirty="0"/>
              <a:t>In 1829 – Metropolitan Police Commissioner Sir Richard Mayne gave instructions to the Metropolitan Police – they were to:</a:t>
            </a:r>
          </a:p>
          <a:p>
            <a:r>
              <a:rPr lang="en-GB" dirty="0"/>
              <a:t>Prevent crime</a:t>
            </a:r>
          </a:p>
          <a:p>
            <a:r>
              <a:rPr lang="en-GB" dirty="0"/>
              <a:t>Detect and apprehend offenders when crimes were committed</a:t>
            </a:r>
          </a:p>
          <a:p>
            <a:r>
              <a:rPr lang="en-GB" dirty="0"/>
              <a:t>Prosecute offenders </a:t>
            </a:r>
          </a:p>
          <a:p>
            <a:endParaRPr lang="en-GB" dirty="0"/>
          </a:p>
        </p:txBody>
      </p:sp>
      <p:sp>
        <p:nvSpPr>
          <p:cNvPr id="4" name="TextBox 3">
            <a:extLst>
              <a:ext uri="{FF2B5EF4-FFF2-40B4-BE49-F238E27FC236}">
                <a16:creationId xmlns:a16="http://schemas.microsoft.com/office/drawing/2014/main" id="{AEE65C36-CBFE-495A-AA38-89774ACEE7E2}"/>
              </a:ext>
            </a:extLst>
          </p:cNvPr>
          <p:cNvSpPr txBox="1"/>
          <p:nvPr/>
        </p:nvSpPr>
        <p:spPr>
          <a:xfrm>
            <a:off x="6383045" y="1899821"/>
            <a:ext cx="4970755" cy="1323439"/>
          </a:xfrm>
          <a:prstGeom prst="rect">
            <a:avLst/>
          </a:prstGeom>
          <a:noFill/>
        </p:spPr>
        <p:txBody>
          <a:bodyPr wrap="square" rtlCol="0">
            <a:spAutoFit/>
          </a:bodyPr>
          <a:lstStyle/>
          <a:p>
            <a:r>
              <a:rPr lang="en-GB" sz="2000" dirty="0"/>
              <a:t>Success of the police rested on whether:</a:t>
            </a:r>
          </a:p>
          <a:p>
            <a:pPr marL="342900" indent="-342900">
              <a:buFont typeface="Arial" panose="020B0604020202020204" pitchFamily="34" charset="0"/>
              <a:buChar char="•"/>
            </a:pPr>
            <a:r>
              <a:rPr lang="en-GB" sz="2000" dirty="0"/>
              <a:t>Life and property had been protected</a:t>
            </a:r>
          </a:p>
          <a:p>
            <a:pPr marL="342900" indent="-342900">
              <a:buFont typeface="Arial" panose="020B0604020202020204" pitchFamily="34" charset="0"/>
              <a:buChar char="•"/>
            </a:pPr>
            <a:r>
              <a:rPr lang="en-GB" sz="2000" dirty="0"/>
              <a:t>Public tranquillity had been preserved</a:t>
            </a:r>
          </a:p>
          <a:p>
            <a:pPr marL="342900" indent="-342900">
              <a:buFont typeface="Arial" panose="020B0604020202020204" pitchFamily="34" charset="0"/>
              <a:buChar char="•"/>
            </a:pPr>
            <a:r>
              <a:rPr lang="en-GB" sz="2000" dirty="0"/>
              <a:t>Crime had been eliminated</a:t>
            </a:r>
          </a:p>
        </p:txBody>
      </p:sp>
      <p:sp>
        <p:nvSpPr>
          <p:cNvPr id="5" name="TextBox 4">
            <a:extLst>
              <a:ext uri="{FF2B5EF4-FFF2-40B4-BE49-F238E27FC236}">
                <a16:creationId xmlns:a16="http://schemas.microsoft.com/office/drawing/2014/main" id="{09A1B7DC-E8ED-4669-BDC9-4FE621D04621}"/>
              </a:ext>
            </a:extLst>
          </p:cNvPr>
          <p:cNvSpPr txBox="1"/>
          <p:nvPr/>
        </p:nvSpPr>
        <p:spPr>
          <a:xfrm>
            <a:off x="550417" y="5919357"/>
            <a:ext cx="11075632" cy="276999"/>
          </a:xfrm>
          <a:prstGeom prst="rect">
            <a:avLst/>
          </a:prstGeom>
          <a:noFill/>
        </p:spPr>
        <p:txBody>
          <a:bodyPr wrap="square" rtlCol="0">
            <a:spAutoFit/>
          </a:bodyPr>
          <a:lstStyle/>
          <a:p>
            <a:r>
              <a:rPr lang="en-GB" sz="1200" dirty="0"/>
              <a:t>https://media.nationalarchives.gov.uk/index.php/the-metropolitan-police-an-introduction-to-records-of-service-1829-1958-2/</a:t>
            </a:r>
          </a:p>
        </p:txBody>
      </p:sp>
      <p:sp>
        <p:nvSpPr>
          <p:cNvPr id="6" name="TextBox 5">
            <a:extLst>
              <a:ext uri="{FF2B5EF4-FFF2-40B4-BE49-F238E27FC236}">
                <a16:creationId xmlns:a16="http://schemas.microsoft.com/office/drawing/2014/main" id="{8CF8181A-C112-4C0B-8557-E6D0B00AD2B5}"/>
              </a:ext>
            </a:extLst>
          </p:cNvPr>
          <p:cNvSpPr txBox="1"/>
          <p:nvPr/>
        </p:nvSpPr>
        <p:spPr>
          <a:xfrm>
            <a:off x="4724399" y="4261282"/>
            <a:ext cx="4581525" cy="923330"/>
          </a:xfrm>
          <a:prstGeom prst="rect">
            <a:avLst/>
          </a:prstGeom>
          <a:noFill/>
        </p:spPr>
        <p:txBody>
          <a:bodyPr wrap="square" rtlCol="0">
            <a:spAutoFit/>
          </a:bodyPr>
          <a:lstStyle/>
          <a:p>
            <a:r>
              <a:rPr lang="en-GB" dirty="0"/>
              <a:t>The ‘service function’:</a:t>
            </a:r>
          </a:p>
          <a:p>
            <a:r>
              <a:rPr lang="en-GB" dirty="0"/>
              <a:t>To help the public with requests for assistance</a:t>
            </a:r>
          </a:p>
          <a:p>
            <a:r>
              <a:rPr lang="en-GB" dirty="0"/>
              <a:t>Secured popular consent in early years</a:t>
            </a:r>
          </a:p>
        </p:txBody>
      </p:sp>
      <p:pic>
        <p:nvPicPr>
          <p:cNvPr id="8" name="Picture 7" descr="A person wearing a hat&#10;&#10;Description automatically generated">
            <a:extLst>
              <a:ext uri="{FF2B5EF4-FFF2-40B4-BE49-F238E27FC236}">
                <a16:creationId xmlns:a16="http://schemas.microsoft.com/office/drawing/2014/main" id="{2CA6D862-16A1-4FB9-AE27-CB0C904366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640" y="3012858"/>
            <a:ext cx="2441360" cy="3845142"/>
          </a:xfrm>
          <a:prstGeom prst="rect">
            <a:avLst/>
          </a:prstGeom>
        </p:spPr>
      </p:pic>
      <p:sp>
        <p:nvSpPr>
          <p:cNvPr id="9" name="TextBox 8">
            <a:extLst>
              <a:ext uri="{FF2B5EF4-FFF2-40B4-BE49-F238E27FC236}">
                <a16:creationId xmlns:a16="http://schemas.microsoft.com/office/drawing/2014/main" id="{A3D0E057-41A0-4F49-B644-C417AED9C90D}"/>
              </a:ext>
            </a:extLst>
          </p:cNvPr>
          <p:cNvSpPr txBox="1"/>
          <p:nvPr/>
        </p:nvSpPr>
        <p:spPr>
          <a:xfrm>
            <a:off x="550417" y="5469197"/>
            <a:ext cx="7972425" cy="276999"/>
          </a:xfrm>
          <a:prstGeom prst="rect">
            <a:avLst/>
          </a:prstGeom>
          <a:noFill/>
        </p:spPr>
        <p:txBody>
          <a:bodyPr wrap="square" rtlCol="0">
            <a:spAutoFit/>
          </a:bodyPr>
          <a:lstStyle/>
          <a:p>
            <a:r>
              <a:rPr lang="en-GB" sz="1200" dirty="0"/>
              <a:t>Image source: https://www.oldpolicecellsmuseum.org.uk/content/history/police_history/early_uniforms</a:t>
            </a:r>
          </a:p>
        </p:txBody>
      </p:sp>
    </p:spTree>
    <p:extLst>
      <p:ext uri="{BB962C8B-B14F-4D97-AF65-F5344CB8AC3E}">
        <p14:creationId xmlns:p14="http://schemas.microsoft.com/office/powerpoint/2010/main" val="2376858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520A9E-7C3B-40B8-9712-C40CE518B251}"/>
              </a:ext>
            </a:extLst>
          </p:cNvPr>
          <p:cNvSpPr txBox="1"/>
          <p:nvPr/>
        </p:nvSpPr>
        <p:spPr>
          <a:xfrm>
            <a:off x="7270812" y="5438076"/>
            <a:ext cx="3533312" cy="523220"/>
          </a:xfrm>
          <a:prstGeom prst="rect">
            <a:avLst/>
          </a:prstGeom>
          <a:noFill/>
        </p:spPr>
        <p:txBody>
          <a:bodyPr wrap="square" rtlCol="0">
            <a:spAutoFit/>
          </a:bodyPr>
          <a:lstStyle/>
          <a:p>
            <a:r>
              <a:rPr lang="en-GB" sz="2800" dirty="0"/>
              <a:t>https://www.police.uk</a:t>
            </a:r>
          </a:p>
        </p:txBody>
      </p:sp>
      <p:sp>
        <p:nvSpPr>
          <p:cNvPr id="5" name="TextBox 4">
            <a:extLst>
              <a:ext uri="{FF2B5EF4-FFF2-40B4-BE49-F238E27FC236}">
                <a16:creationId xmlns:a16="http://schemas.microsoft.com/office/drawing/2014/main" id="{23CBC76D-2F98-4836-AE5E-349609D93F9A}"/>
              </a:ext>
            </a:extLst>
          </p:cNvPr>
          <p:cNvSpPr txBox="1"/>
          <p:nvPr/>
        </p:nvSpPr>
        <p:spPr>
          <a:xfrm>
            <a:off x="594804" y="239697"/>
            <a:ext cx="5501196" cy="1569660"/>
          </a:xfrm>
          <a:prstGeom prst="rect">
            <a:avLst/>
          </a:prstGeom>
          <a:noFill/>
        </p:spPr>
        <p:txBody>
          <a:bodyPr wrap="square" rtlCol="0">
            <a:spAutoFit/>
          </a:bodyPr>
          <a:lstStyle/>
          <a:p>
            <a:r>
              <a:rPr lang="en-GB" sz="2400" dirty="0"/>
              <a:t>43 police services across England &amp; Wales</a:t>
            </a:r>
          </a:p>
          <a:p>
            <a:endParaRPr lang="en-GB" sz="2400" dirty="0"/>
          </a:p>
          <a:p>
            <a:r>
              <a:rPr lang="en-GB" sz="2400" dirty="0"/>
              <a:t>Divided into territorial areas known as divisions or Basic Command Units (BCUs)</a:t>
            </a:r>
          </a:p>
        </p:txBody>
      </p:sp>
      <p:sp>
        <p:nvSpPr>
          <p:cNvPr id="6" name="TextBox 5">
            <a:extLst>
              <a:ext uri="{FF2B5EF4-FFF2-40B4-BE49-F238E27FC236}">
                <a16:creationId xmlns:a16="http://schemas.microsoft.com/office/drawing/2014/main" id="{684BD3F6-E340-4945-B367-7E03F8293EAE}"/>
              </a:ext>
            </a:extLst>
          </p:cNvPr>
          <p:cNvSpPr txBox="1"/>
          <p:nvPr/>
        </p:nvSpPr>
        <p:spPr>
          <a:xfrm>
            <a:off x="6383045" y="967667"/>
            <a:ext cx="5601809" cy="2462213"/>
          </a:xfrm>
          <a:prstGeom prst="rect">
            <a:avLst/>
          </a:prstGeom>
          <a:noFill/>
        </p:spPr>
        <p:txBody>
          <a:bodyPr wrap="square" rtlCol="0">
            <a:spAutoFit/>
          </a:bodyPr>
          <a:lstStyle/>
          <a:p>
            <a:r>
              <a:rPr lang="en-GB" sz="2800" dirty="0"/>
              <a:t>CURRENT ROLES OF THE POLICE</a:t>
            </a:r>
          </a:p>
          <a:p>
            <a:pPr marL="285750" indent="-285750">
              <a:buFont typeface="Arial" panose="020B0604020202020204" pitchFamily="34" charset="0"/>
              <a:buChar char="•"/>
            </a:pPr>
            <a:r>
              <a:rPr lang="en-GB" dirty="0"/>
              <a:t>investigate crime</a:t>
            </a:r>
          </a:p>
          <a:p>
            <a:pPr marL="285750" indent="-285750">
              <a:buFont typeface="Arial" panose="020B0604020202020204" pitchFamily="34" charset="0"/>
              <a:buChar char="•"/>
            </a:pPr>
            <a:r>
              <a:rPr lang="en-GB" dirty="0"/>
              <a:t>collect evidence </a:t>
            </a:r>
          </a:p>
          <a:p>
            <a:pPr marL="285750" indent="-285750">
              <a:buFont typeface="Arial" panose="020B0604020202020204" pitchFamily="34" charset="0"/>
              <a:buChar char="•"/>
            </a:pPr>
            <a:r>
              <a:rPr lang="en-GB" dirty="0"/>
              <a:t>arrest or detain suspected offenders</a:t>
            </a:r>
          </a:p>
          <a:p>
            <a:pPr marL="285750" indent="-285750">
              <a:buFont typeface="Arial" panose="020B0604020202020204" pitchFamily="34" charset="0"/>
              <a:buChar char="•"/>
            </a:pPr>
            <a:r>
              <a:rPr lang="en-GB" dirty="0"/>
              <a:t>decision making e.g. caution, NFA, fixed penalty notice, refer to CPS</a:t>
            </a:r>
          </a:p>
          <a:p>
            <a:pPr marL="285750" indent="-285750">
              <a:buFont typeface="Arial" panose="020B0604020202020204" pitchFamily="34" charset="0"/>
              <a:buChar char="•"/>
            </a:pPr>
            <a:r>
              <a:rPr lang="en-GB" dirty="0"/>
              <a:t>in more serious cases, the police will send the files to the CPS to decide whether to prosecute</a:t>
            </a:r>
          </a:p>
        </p:txBody>
      </p:sp>
      <p:sp>
        <p:nvSpPr>
          <p:cNvPr id="7" name="TextBox 6">
            <a:extLst>
              <a:ext uri="{FF2B5EF4-FFF2-40B4-BE49-F238E27FC236}">
                <a16:creationId xmlns:a16="http://schemas.microsoft.com/office/drawing/2014/main" id="{5E29FEA8-4519-4586-86D7-CA9D3A3BBA25}"/>
              </a:ext>
            </a:extLst>
          </p:cNvPr>
          <p:cNvSpPr txBox="1"/>
          <p:nvPr/>
        </p:nvSpPr>
        <p:spPr>
          <a:xfrm>
            <a:off x="738327" y="5438076"/>
            <a:ext cx="4367814" cy="707886"/>
          </a:xfrm>
          <a:prstGeom prst="rect">
            <a:avLst/>
          </a:prstGeom>
          <a:noFill/>
        </p:spPr>
        <p:txBody>
          <a:bodyPr wrap="square" rtlCol="0">
            <a:spAutoFit/>
          </a:bodyPr>
          <a:lstStyle/>
          <a:p>
            <a:r>
              <a:rPr lang="en-GB" sz="2000" dirty="0"/>
              <a:t>2009 – approx. 143,000 police officers</a:t>
            </a:r>
          </a:p>
          <a:p>
            <a:r>
              <a:rPr lang="en-GB" sz="2000" dirty="0"/>
              <a:t>2020 – approx. 123,000 police officers</a:t>
            </a:r>
          </a:p>
        </p:txBody>
      </p:sp>
      <p:sp>
        <p:nvSpPr>
          <p:cNvPr id="8" name="TextBox 7">
            <a:extLst>
              <a:ext uri="{FF2B5EF4-FFF2-40B4-BE49-F238E27FC236}">
                <a16:creationId xmlns:a16="http://schemas.microsoft.com/office/drawing/2014/main" id="{4D628486-79EF-471D-8B76-EFBB36E0D429}"/>
              </a:ext>
            </a:extLst>
          </p:cNvPr>
          <p:cNvSpPr txBox="1"/>
          <p:nvPr/>
        </p:nvSpPr>
        <p:spPr>
          <a:xfrm>
            <a:off x="390618" y="3194585"/>
            <a:ext cx="6942338" cy="1631216"/>
          </a:xfrm>
          <a:prstGeom prst="rect">
            <a:avLst/>
          </a:prstGeom>
          <a:noFill/>
        </p:spPr>
        <p:txBody>
          <a:bodyPr wrap="square" rtlCol="0">
            <a:spAutoFit/>
          </a:bodyPr>
          <a:lstStyle/>
          <a:p>
            <a:r>
              <a:rPr lang="en-GB" sz="2800" dirty="0"/>
              <a:t>PERSONNEL </a:t>
            </a:r>
          </a:p>
          <a:p>
            <a:r>
              <a:rPr lang="en-GB" dirty="0"/>
              <a:t>Police officers</a:t>
            </a:r>
          </a:p>
          <a:p>
            <a:r>
              <a:rPr lang="en-GB" dirty="0"/>
              <a:t>Special Constabulary  1831 Special Constables Act </a:t>
            </a:r>
          </a:p>
          <a:p>
            <a:r>
              <a:rPr lang="en-GB" dirty="0"/>
              <a:t>Police Community Support Officers PCSOs 2002 Police Reform Act</a:t>
            </a:r>
          </a:p>
          <a:p>
            <a:r>
              <a:rPr lang="en-GB" dirty="0"/>
              <a:t>Police support staff</a:t>
            </a:r>
          </a:p>
        </p:txBody>
      </p:sp>
      <p:sp>
        <p:nvSpPr>
          <p:cNvPr id="9" name="TextBox 8">
            <a:extLst>
              <a:ext uri="{FF2B5EF4-FFF2-40B4-BE49-F238E27FC236}">
                <a16:creationId xmlns:a16="http://schemas.microsoft.com/office/drawing/2014/main" id="{5092D390-96B4-4DB6-B5F8-3368FC5DA74A}"/>
              </a:ext>
            </a:extLst>
          </p:cNvPr>
          <p:cNvSpPr txBox="1"/>
          <p:nvPr/>
        </p:nvSpPr>
        <p:spPr>
          <a:xfrm>
            <a:off x="594804" y="2174227"/>
            <a:ext cx="5063232" cy="369332"/>
          </a:xfrm>
          <a:prstGeom prst="rect">
            <a:avLst/>
          </a:prstGeom>
          <a:noFill/>
        </p:spPr>
        <p:txBody>
          <a:bodyPr wrap="square" rtlCol="0">
            <a:spAutoFit/>
          </a:bodyPr>
          <a:lstStyle/>
          <a:p>
            <a:r>
              <a:rPr lang="en-GB" dirty="0"/>
              <a:t>Funded by council tax &amp; central government grants</a:t>
            </a:r>
          </a:p>
        </p:txBody>
      </p:sp>
      <p:sp>
        <p:nvSpPr>
          <p:cNvPr id="10" name="TextBox 9">
            <a:extLst>
              <a:ext uri="{FF2B5EF4-FFF2-40B4-BE49-F238E27FC236}">
                <a16:creationId xmlns:a16="http://schemas.microsoft.com/office/drawing/2014/main" id="{3E9CE7BA-335B-4370-9B47-0029617D2802}"/>
              </a:ext>
            </a:extLst>
          </p:cNvPr>
          <p:cNvSpPr txBox="1"/>
          <p:nvPr/>
        </p:nvSpPr>
        <p:spPr>
          <a:xfrm>
            <a:off x="7759083" y="4349674"/>
            <a:ext cx="3435658" cy="400110"/>
          </a:xfrm>
          <a:prstGeom prst="rect">
            <a:avLst/>
          </a:prstGeom>
          <a:noFill/>
        </p:spPr>
        <p:txBody>
          <a:bodyPr wrap="square" rtlCol="0">
            <a:spAutoFit/>
          </a:bodyPr>
          <a:lstStyle/>
          <a:p>
            <a:r>
              <a:rPr lang="en-GB" sz="2000" dirty="0"/>
              <a:t>Police &amp; Crime Commissioners</a:t>
            </a:r>
          </a:p>
        </p:txBody>
      </p:sp>
      <p:pic>
        <p:nvPicPr>
          <p:cNvPr id="2" name="Recorded Sound">
            <a:hlinkClick r:id="" action="ppaction://media"/>
            <a:extLst>
              <a:ext uri="{FF2B5EF4-FFF2-40B4-BE49-F238E27FC236}">
                <a16:creationId xmlns:a16="http://schemas.microsoft.com/office/drawing/2014/main" id="{D4E9E078-7736-4B4E-B5DA-20A69E0538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5224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0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3EDA-61A7-4B3F-AF40-7FD36CB5CBDE}"/>
              </a:ext>
            </a:extLst>
          </p:cNvPr>
          <p:cNvSpPr>
            <a:spLocks noGrp="1"/>
          </p:cNvSpPr>
          <p:nvPr>
            <p:ph type="title"/>
          </p:nvPr>
        </p:nvSpPr>
        <p:spPr/>
        <p:txBody>
          <a:bodyPr/>
          <a:lstStyle/>
          <a:p>
            <a:r>
              <a:rPr lang="en-GB"/>
              <a:t>Crown Prosecution Service</a:t>
            </a:r>
            <a:endParaRPr lang="en-GB" dirty="0"/>
          </a:p>
        </p:txBody>
      </p:sp>
      <p:sp>
        <p:nvSpPr>
          <p:cNvPr id="3" name="Content Placeholder 2">
            <a:extLst>
              <a:ext uri="{FF2B5EF4-FFF2-40B4-BE49-F238E27FC236}">
                <a16:creationId xmlns:a16="http://schemas.microsoft.com/office/drawing/2014/main" id="{AB1DEAA0-E31D-45F8-916F-05137A80246A}"/>
              </a:ext>
            </a:extLst>
          </p:cNvPr>
          <p:cNvSpPr>
            <a:spLocks noGrp="1"/>
          </p:cNvSpPr>
          <p:nvPr>
            <p:ph idx="1"/>
          </p:nvPr>
        </p:nvSpPr>
        <p:spPr/>
        <p:txBody>
          <a:bodyPr>
            <a:normAutofit fontScale="92500" lnSpcReduction="20000"/>
          </a:bodyPr>
          <a:lstStyle/>
          <a:p>
            <a:r>
              <a:rPr lang="en-GB" dirty="0">
                <a:latin typeface="Calibri" panose="020F0502020204030204" pitchFamily="34" charset="0"/>
                <a:cs typeface="Calibri" panose="020F0502020204030204" pitchFamily="34" charset="0"/>
                <a:hlinkClick r:id="rId4"/>
              </a:rPr>
              <a:t>http://www.cps.gov.uk</a:t>
            </a:r>
            <a:endParaRPr lang="en-GB" dirty="0">
              <a:latin typeface="Calibri" panose="020F0502020204030204" pitchFamily="34" charset="0"/>
              <a:cs typeface="Calibri" panose="020F0502020204030204" pitchFamily="34" charset="0"/>
            </a:endParaRPr>
          </a:p>
          <a:p>
            <a:r>
              <a:rPr lang="en-GB" dirty="0"/>
              <a:t>Police were responsible for prosecutions</a:t>
            </a:r>
          </a:p>
          <a:p>
            <a:r>
              <a:rPr lang="en-GB" dirty="0">
                <a:latin typeface="Calibri" panose="020F0502020204030204" pitchFamily="34" charset="0"/>
                <a:cs typeface="Calibri" panose="020F0502020204030204" pitchFamily="34" charset="0"/>
              </a:rPr>
              <a:t>Philips Commission proposed independent prosecution service (1981, para. 7.3)</a:t>
            </a:r>
          </a:p>
          <a:p>
            <a:r>
              <a:rPr lang="en-GB" dirty="0"/>
              <a:t>1985 Prosecution of Offences Act</a:t>
            </a:r>
          </a:p>
          <a:p>
            <a:r>
              <a:rPr lang="en-GB" dirty="0"/>
              <a:t>1986 CPS became operational</a:t>
            </a:r>
          </a:p>
          <a:p>
            <a:r>
              <a:rPr lang="en-GB" dirty="0">
                <a:latin typeface="Calibri" panose="020F0502020204030204" pitchFamily="34" charset="0"/>
                <a:cs typeface="Calibri" panose="020F0502020204030204" pitchFamily="34" charset="0"/>
              </a:rPr>
              <a:t>Criminal Justice Act 2003 placed decision to prosecute suspects on CPS - The CPS determines the precise charge to bring against an alleged offender</a:t>
            </a:r>
          </a:p>
          <a:p>
            <a:r>
              <a:rPr lang="en-GB" dirty="0">
                <a:latin typeface="Calibri" panose="020F0502020204030204" pitchFamily="34" charset="0"/>
                <a:cs typeface="Calibri" panose="020F0502020204030204" pitchFamily="34" charset="0"/>
              </a:rPr>
              <a:t>CPS prosecutes on behalf of the state</a:t>
            </a:r>
          </a:p>
          <a:p>
            <a:r>
              <a:rPr lang="en-GB" dirty="0">
                <a:latin typeface="Calibri" panose="020F0502020204030204" pitchFamily="34" charset="0"/>
                <a:cs typeface="Calibri" panose="020F0502020204030204" pitchFamily="34" charset="0"/>
              </a:rPr>
              <a:t>Prosecutors based in police stations to advise police and make charging decisions</a:t>
            </a:r>
          </a:p>
          <a:p>
            <a:endParaRPr lang="en-GB" dirty="0"/>
          </a:p>
          <a:p>
            <a:endParaRPr lang="en-GB" dirty="0"/>
          </a:p>
        </p:txBody>
      </p:sp>
      <p:pic>
        <p:nvPicPr>
          <p:cNvPr id="5" name="Picture 4" descr="A sign on the side of a building&#10;&#10;Description automatically generated">
            <a:extLst>
              <a:ext uri="{FF2B5EF4-FFF2-40B4-BE49-F238E27FC236}">
                <a16:creationId xmlns:a16="http://schemas.microsoft.com/office/drawing/2014/main" id="{18649E7E-538C-4489-97BE-38C02FC0FE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44303" y="571499"/>
            <a:ext cx="3247571" cy="1704975"/>
          </a:xfrm>
          <a:prstGeom prst="rect">
            <a:avLst/>
          </a:prstGeom>
        </p:spPr>
      </p:pic>
      <p:pic>
        <p:nvPicPr>
          <p:cNvPr id="4" name="Recorded Sound">
            <a:hlinkClick r:id="" action="ppaction://media"/>
            <a:extLst>
              <a:ext uri="{FF2B5EF4-FFF2-40B4-BE49-F238E27FC236}">
                <a16:creationId xmlns:a16="http://schemas.microsoft.com/office/drawing/2014/main" id="{86E06F27-9E73-4E57-ABC0-4820A9E6B1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0901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4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7A5AFF2-07EB-4C75-97EC-217F5F5CA43B}"/>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Calibri" panose="020F0502020204030204" pitchFamily="34" charset="0"/>
                <a:cs typeface="Calibri" panose="020F0502020204030204" pitchFamily="34" charset="0"/>
              </a:rPr>
              <a:t>Code for Crown Prosecutors: Decision to charge</a:t>
            </a:r>
            <a:endParaRPr lang="en-GB" sz="3600">
              <a:solidFill>
                <a:schemeClr val="tx2"/>
              </a:solidFill>
            </a:endParaRPr>
          </a:p>
        </p:txBody>
      </p:sp>
      <p:sp>
        <p:nvSpPr>
          <p:cNvPr id="3" name="Content Placeholder 2">
            <a:extLst>
              <a:ext uri="{FF2B5EF4-FFF2-40B4-BE49-F238E27FC236}">
                <a16:creationId xmlns:a16="http://schemas.microsoft.com/office/drawing/2014/main" id="{666AB0B9-CE0C-44C7-8C46-B5633D0BC35D}"/>
              </a:ext>
            </a:extLst>
          </p:cNvPr>
          <p:cNvSpPr>
            <a:spLocks noGrp="1"/>
          </p:cNvSpPr>
          <p:nvPr>
            <p:ph idx="1"/>
          </p:nvPr>
        </p:nvSpPr>
        <p:spPr>
          <a:xfrm>
            <a:off x="6172200" y="804672"/>
            <a:ext cx="5221224" cy="5230368"/>
          </a:xfrm>
        </p:spPr>
        <p:txBody>
          <a:bodyPr anchor="ctr">
            <a:normAutofit/>
          </a:bodyPr>
          <a:lstStyle/>
          <a:p>
            <a:r>
              <a:rPr lang="en-GB" dirty="0">
                <a:solidFill>
                  <a:schemeClr val="tx2"/>
                </a:solidFill>
                <a:latin typeface="Calibri" panose="020F0502020204030204" pitchFamily="34" charset="0"/>
                <a:cs typeface="Calibri" panose="020F0502020204030204" pitchFamily="34" charset="0"/>
              </a:rPr>
              <a:t>The CPS code has guidelines to assist decision making</a:t>
            </a:r>
          </a:p>
          <a:p>
            <a:r>
              <a:rPr lang="en-GB" dirty="0">
                <a:solidFill>
                  <a:schemeClr val="tx2"/>
                </a:solidFill>
                <a:latin typeface="Calibri" panose="020F0502020204030204" pitchFamily="34" charset="0"/>
                <a:cs typeface="Calibri" panose="020F0502020204030204" pitchFamily="34" charset="0"/>
              </a:rPr>
              <a:t>Decision to charge needs to meet criteria of the Full Code Test:</a:t>
            </a:r>
          </a:p>
          <a:p>
            <a:r>
              <a:rPr lang="en-GB" dirty="0">
                <a:solidFill>
                  <a:schemeClr val="tx2"/>
                </a:solidFill>
                <a:latin typeface="Calibri" panose="020F0502020204030204" pitchFamily="34" charset="0"/>
                <a:cs typeface="Calibri" panose="020F0502020204030204" pitchFamily="34" charset="0"/>
              </a:rPr>
              <a:t>Evidential stage/test</a:t>
            </a:r>
          </a:p>
          <a:p>
            <a:r>
              <a:rPr lang="en-GB" dirty="0">
                <a:solidFill>
                  <a:schemeClr val="tx2"/>
                </a:solidFill>
                <a:latin typeface="Calibri" panose="020F0502020204030204" pitchFamily="34" charset="0"/>
                <a:cs typeface="Calibri" panose="020F0502020204030204" pitchFamily="34" charset="0"/>
              </a:rPr>
              <a:t>Public interest stage/test</a:t>
            </a:r>
          </a:p>
          <a:p>
            <a:r>
              <a:rPr lang="en-GB" dirty="0">
                <a:solidFill>
                  <a:schemeClr val="tx2"/>
                </a:solidFill>
                <a:latin typeface="Calibri" panose="020F0502020204030204" pitchFamily="34" charset="0"/>
                <a:cs typeface="Calibri" panose="020F0502020204030204" pitchFamily="34" charset="0"/>
              </a:rPr>
              <a:t>Prosecutors only start or continue prosecution when case meets both stages of test (but subject to Threshold Test)</a:t>
            </a:r>
          </a:p>
          <a:p>
            <a:endParaRPr lang="en-GB" sz="1800" dirty="0">
              <a:solidFill>
                <a:schemeClr val="tx2"/>
              </a:solidFill>
            </a:endParaRPr>
          </a:p>
        </p:txBody>
      </p:sp>
      <p:pic>
        <p:nvPicPr>
          <p:cNvPr id="4" name="Recorded Sound">
            <a:hlinkClick r:id="" action="ppaction://media"/>
            <a:extLst>
              <a:ext uri="{FF2B5EF4-FFF2-40B4-BE49-F238E27FC236}">
                <a16:creationId xmlns:a16="http://schemas.microsoft.com/office/drawing/2014/main" id="{AC17D482-E9EE-4925-A0E9-6E20D90437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8013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8C1FD-7B67-4681-96F3-1E5DB558A807}"/>
              </a:ext>
            </a:extLst>
          </p:cNvPr>
          <p:cNvSpPr>
            <a:spLocks noGrp="1"/>
          </p:cNvSpPr>
          <p:nvPr>
            <p:ph type="title"/>
          </p:nvPr>
        </p:nvSpPr>
        <p:spPr>
          <a:xfrm>
            <a:off x="2743199" y="914401"/>
            <a:ext cx="6039421" cy="1419224"/>
          </a:xfrm>
        </p:spPr>
        <p:txBody>
          <a:bodyPr>
            <a:normAutofit/>
          </a:bodyPr>
          <a:lstStyle/>
          <a:p>
            <a:pPr algn="ctr"/>
            <a:r>
              <a:rPr lang="en-GB" sz="3600" dirty="0">
                <a:solidFill>
                  <a:schemeClr val="tx2"/>
                </a:solidFill>
                <a:latin typeface="Calibri" panose="020F0502020204030204" pitchFamily="34" charset="0"/>
                <a:cs typeface="Calibri" panose="020F0502020204030204" pitchFamily="34" charset="0"/>
              </a:rPr>
              <a:t>Evidential stage</a:t>
            </a:r>
            <a:endParaRPr lang="en-GB" sz="3600" dirty="0">
              <a:solidFill>
                <a:schemeClr val="tx2"/>
              </a:solidFill>
            </a:endParaRPr>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388DC2C-F5D3-4B45-9919-8BE42361C2E5}"/>
              </a:ext>
            </a:extLst>
          </p:cNvPr>
          <p:cNvSpPr>
            <a:spLocks noGrp="1"/>
          </p:cNvSpPr>
          <p:nvPr>
            <p:ph idx="1"/>
          </p:nvPr>
        </p:nvSpPr>
        <p:spPr>
          <a:xfrm>
            <a:off x="2647950" y="2714625"/>
            <a:ext cx="8248650" cy="3762375"/>
          </a:xfrm>
        </p:spPr>
        <p:txBody>
          <a:bodyPr anchor="t">
            <a:noAutofit/>
          </a:bodyPr>
          <a:lstStyle/>
          <a:p>
            <a:r>
              <a:rPr lang="en-GB" sz="2400" dirty="0">
                <a:solidFill>
                  <a:schemeClr val="tx2"/>
                </a:solidFill>
                <a:latin typeface="Calibri" panose="020F0502020204030204" pitchFamily="34" charset="0"/>
                <a:cs typeface="Calibri" panose="020F0502020204030204" pitchFamily="34" charset="0"/>
              </a:rPr>
              <a:t>Prosecutors must be satisfied that there is sufficient evidence for a realistic prospect of conviction:</a:t>
            </a:r>
          </a:p>
          <a:p>
            <a:r>
              <a:rPr lang="en-GB" sz="2400" dirty="0">
                <a:solidFill>
                  <a:schemeClr val="tx2"/>
                </a:solidFill>
                <a:latin typeface="Calibri" panose="020F0502020204030204" pitchFamily="34" charset="0"/>
                <a:cs typeface="Calibri" panose="020F0502020204030204" pitchFamily="34" charset="0"/>
              </a:rPr>
              <a:t>Objective assessment of evidence</a:t>
            </a:r>
          </a:p>
          <a:p>
            <a:r>
              <a:rPr lang="en-GB" sz="2400" dirty="0">
                <a:solidFill>
                  <a:schemeClr val="tx2"/>
                </a:solidFill>
                <a:latin typeface="Calibri" panose="020F0502020204030204" pitchFamily="34" charset="0"/>
                <a:cs typeface="Calibri" panose="020F0502020204030204" pitchFamily="34" charset="0"/>
              </a:rPr>
              <a:t>Likelihood that jury, magistrates, or judge likely to convict defendant.</a:t>
            </a:r>
          </a:p>
          <a:p>
            <a:r>
              <a:rPr lang="en-GB" sz="2400" dirty="0">
                <a:solidFill>
                  <a:schemeClr val="tx2"/>
                </a:solidFill>
                <a:latin typeface="Calibri" panose="020F0502020204030204" pitchFamily="34" charset="0"/>
                <a:cs typeface="Calibri" panose="020F0502020204030204" pitchFamily="34" charset="0"/>
              </a:rPr>
              <a:t>Can the evidence be used in court?</a:t>
            </a:r>
          </a:p>
          <a:p>
            <a:r>
              <a:rPr lang="en-GB" sz="2400" dirty="0">
                <a:solidFill>
                  <a:schemeClr val="tx2"/>
                </a:solidFill>
                <a:latin typeface="Calibri" panose="020F0502020204030204" pitchFamily="34" charset="0"/>
                <a:cs typeface="Calibri" panose="020F0502020204030204" pitchFamily="34" charset="0"/>
              </a:rPr>
              <a:t>Is the evidence reliable?</a:t>
            </a:r>
          </a:p>
          <a:p>
            <a:r>
              <a:rPr lang="en-GB" sz="2400" dirty="0">
                <a:solidFill>
                  <a:schemeClr val="tx2"/>
                </a:solidFill>
                <a:latin typeface="Calibri" panose="020F0502020204030204" pitchFamily="34" charset="0"/>
                <a:cs typeface="Calibri" panose="020F0502020204030204" pitchFamily="34" charset="0"/>
              </a:rPr>
              <a:t>Is the evidence credible?</a:t>
            </a:r>
            <a:endParaRPr lang="en-GB" sz="2400" dirty="0">
              <a:solidFill>
                <a:schemeClr val="tx2"/>
              </a:solidFill>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81833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4B67243-D703-4787-91C5-2B0EBB84D85D}"/>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Calibri" panose="020F0502020204030204" pitchFamily="34" charset="0"/>
                <a:cs typeface="Calibri" panose="020F0502020204030204" pitchFamily="34" charset="0"/>
              </a:rPr>
              <a:t>Public interest stage</a:t>
            </a:r>
            <a:endParaRPr lang="en-GB" sz="3600">
              <a:solidFill>
                <a:schemeClr val="tx2"/>
              </a:solidFill>
            </a:endParaRPr>
          </a:p>
        </p:txBody>
      </p:sp>
      <p:sp>
        <p:nvSpPr>
          <p:cNvPr id="3" name="Content Placeholder 2">
            <a:extLst>
              <a:ext uri="{FF2B5EF4-FFF2-40B4-BE49-F238E27FC236}">
                <a16:creationId xmlns:a16="http://schemas.microsoft.com/office/drawing/2014/main" id="{DD456AA4-E58C-4DC7-AEBE-E930945DC156}"/>
              </a:ext>
            </a:extLst>
          </p:cNvPr>
          <p:cNvSpPr>
            <a:spLocks noGrp="1"/>
          </p:cNvSpPr>
          <p:nvPr>
            <p:ph idx="1"/>
          </p:nvPr>
        </p:nvSpPr>
        <p:spPr>
          <a:xfrm>
            <a:off x="6172200" y="804672"/>
            <a:ext cx="5221224" cy="5230368"/>
          </a:xfrm>
        </p:spPr>
        <p:txBody>
          <a:bodyPr anchor="ctr">
            <a:normAutofit lnSpcReduction="10000"/>
          </a:bodyPr>
          <a:lstStyle/>
          <a:p>
            <a:r>
              <a:rPr lang="en-GB" sz="2400" dirty="0">
                <a:solidFill>
                  <a:schemeClr val="tx2"/>
                </a:solidFill>
                <a:latin typeface="Calibri" panose="020F0502020204030204" pitchFamily="34" charset="0"/>
                <a:cs typeface="Calibri" panose="020F0502020204030204" pitchFamily="34" charset="0"/>
              </a:rPr>
              <a:t>How serious is the offence committed?</a:t>
            </a:r>
          </a:p>
          <a:p>
            <a:r>
              <a:rPr lang="en-GB" sz="2400" dirty="0">
                <a:solidFill>
                  <a:schemeClr val="tx2"/>
                </a:solidFill>
                <a:latin typeface="Calibri" panose="020F0502020204030204" pitchFamily="34" charset="0"/>
                <a:cs typeface="Calibri" panose="020F0502020204030204" pitchFamily="34" charset="0"/>
              </a:rPr>
              <a:t>What is the level of culpability of the suspect?</a:t>
            </a:r>
          </a:p>
          <a:p>
            <a:r>
              <a:rPr lang="en-GB" sz="2400" dirty="0">
                <a:solidFill>
                  <a:schemeClr val="tx2"/>
                </a:solidFill>
                <a:latin typeface="Calibri" panose="020F0502020204030204" pitchFamily="34" charset="0"/>
                <a:cs typeface="Calibri" panose="020F0502020204030204" pitchFamily="34" charset="0"/>
              </a:rPr>
              <a:t>What are the circumstances of and the harm caused to the victim?</a:t>
            </a:r>
          </a:p>
          <a:p>
            <a:r>
              <a:rPr lang="en-GB" sz="2400" dirty="0">
                <a:solidFill>
                  <a:schemeClr val="tx2"/>
                </a:solidFill>
                <a:latin typeface="Calibri" panose="020F0502020204030204" pitchFamily="34" charset="0"/>
                <a:cs typeface="Calibri" panose="020F0502020204030204" pitchFamily="34" charset="0"/>
              </a:rPr>
              <a:t>Was the suspect under the age of 18 at the time of the offense?</a:t>
            </a:r>
          </a:p>
          <a:p>
            <a:r>
              <a:rPr lang="en-GB" sz="2400" dirty="0">
                <a:solidFill>
                  <a:schemeClr val="tx2"/>
                </a:solidFill>
                <a:latin typeface="Calibri" panose="020F0502020204030204" pitchFamily="34" charset="0"/>
                <a:cs typeface="Calibri" panose="020F0502020204030204" pitchFamily="34" charset="0"/>
              </a:rPr>
              <a:t>What is the impact on the community?</a:t>
            </a:r>
          </a:p>
          <a:p>
            <a:r>
              <a:rPr lang="en-GB" sz="2400" dirty="0">
                <a:solidFill>
                  <a:schemeClr val="tx2"/>
                </a:solidFill>
                <a:latin typeface="Calibri" panose="020F0502020204030204" pitchFamily="34" charset="0"/>
                <a:cs typeface="Calibri" panose="020F0502020204030204" pitchFamily="34" charset="0"/>
              </a:rPr>
              <a:t>Is prosecution a proportionate response?</a:t>
            </a:r>
          </a:p>
          <a:p>
            <a:r>
              <a:rPr lang="en-GB" sz="2400" dirty="0">
                <a:solidFill>
                  <a:schemeClr val="tx2"/>
                </a:solidFill>
                <a:latin typeface="Calibri" panose="020F0502020204030204" pitchFamily="34" charset="0"/>
                <a:cs typeface="Calibri" panose="020F0502020204030204" pitchFamily="34" charset="0"/>
              </a:rPr>
              <a:t>Do sources of information require protecting?</a:t>
            </a:r>
          </a:p>
          <a:p>
            <a:endParaRPr lang="en-GB" sz="1800" dirty="0">
              <a:solidFill>
                <a:schemeClr val="tx2"/>
              </a:solidFill>
            </a:endParaRPr>
          </a:p>
        </p:txBody>
      </p:sp>
      <p:pic>
        <p:nvPicPr>
          <p:cNvPr id="4" name="Recorded Sound">
            <a:hlinkClick r:id="" action="ppaction://media"/>
            <a:extLst>
              <a:ext uri="{FF2B5EF4-FFF2-40B4-BE49-F238E27FC236}">
                <a16:creationId xmlns:a16="http://schemas.microsoft.com/office/drawing/2014/main" id="{55787592-23F8-4CEF-9E2C-FD1F0EB5A0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7327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76046-A9E0-42C6-9C1F-4C23ABC6BCF0}"/>
              </a:ext>
            </a:extLst>
          </p:cNvPr>
          <p:cNvSpPr>
            <a:spLocks noGrp="1"/>
          </p:cNvSpPr>
          <p:nvPr>
            <p:ph type="title"/>
          </p:nvPr>
        </p:nvSpPr>
        <p:spPr>
          <a:xfrm>
            <a:off x="3027924" y="397747"/>
            <a:ext cx="5754696" cy="1697753"/>
          </a:xfrm>
        </p:spPr>
        <p:txBody>
          <a:bodyPr>
            <a:normAutofit/>
          </a:bodyPr>
          <a:lstStyle/>
          <a:p>
            <a:pPr algn="ctr"/>
            <a:r>
              <a:rPr lang="en-GB" sz="4800" dirty="0">
                <a:solidFill>
                  <a:schemeClr val="tx2"/>
                </a:solidFill>
                <a:latin typeface="Calibri" panose="020F0502020204030204" pitchFamily="34" charset="0"/>
                <a:cs typeface="Calibri" panose="020F0502020204030204" pitchFamily="34" charset="0"/>
              </a:rPr>
              <a:t>Threshold Test</a:t>
            </a:r>
            <a:endParaRPr lang="en-GB" sz="4800" dirty="0">
              <a:solidFill>
                <a:schemeClr val="tx2"/>
              </a:solidFill>
            </a:endParaRPr>
          </a:p>
        </p:txBody>
      </p:sp>
      <p:grpSp>
        <p:nvGrpSpPr>
          <p:cNvPr id="10" name="Group 9">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1" name="Freeform: Shape 10">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CCAA954-34BF-4B7B-9FB8-AF6080172671}"/>
              </a:ext>
            </a:extLst>
          </p:cNvPr>
          <p:cNvSpPr>
            <a:spLocks noGrp="1"/>
          </p:cNvSpPr>
          <p:nvPr>
            <p:ph idx="1"/>
          </p:nvPr>
        </p:nvSpPr>
        <p:spPr>
          <a:xfrm>
            <a:off x="2105025" y="1971674"/>
            <a:ext cx="8505309" cy="4219575"/>
          </a:xfrm>
        </p:spPr>
        <p:txBody>
          <a:bodyPr anchor="t">
            <a:normAutofit/>
          </a:bodyPr>
          <a:lstStyle/>
          <a:p>
            <a:r>
              <a:rPr lang="en-GB" sz="2400" dirty="0">
                <a:solidFill>
                  <a:schemeClr val="tx2"/>
                </a:solidFill>
                <a:latin typeface="Calibri" panose="020F0502020204030204" pitchFamily="34" charset="0"/>
                <a:cs typeface="Calibri" panose="020F0502020204030204" pitchFamily="34" charset="0"/>
              </a:rPr>
              <a:t>The threshold test applied when suspect presents substantial bail risk but insufficient evidence to justify charge under Code – must meet 4  conditions:</a:t>
            </a:r>
          </a:p>
          <a:p>
            <a:r>
              <a:rPr lang="en-GB" sz="2400" dirty="0">
                <a:solidFill>
                  <a:schemeClr val="tx2"/>
                </a:solidFill>
                <a:latin typeface="Calibri" panose="020F0502020204030204" pitchFamily="34" charset="0"/>
                <a:cs typeface="Calibri" panose="020F0502020204030204" pitchFamily="34" charset="0"/>
              </a:rPr>
              <a:t>Insufficient evidence currently available</a:t>
            </a:r>
          </a:p>
          <a:p>
            <a:r>
              <a:rPr lang="en-GB" sz="2400" dirty="0">
                <a:solidFill>
                  <a:schemeClr val="tx2"/>
                </a:solidFill>
                <a:latin typeface="Calibri" panose="020F0502020204030204" pitchFamily="34" charset="0"/>
                <a:cs typeface="Calibri" panose="020F0502020204030204" pitchFamily="34" charset="0"/>
              </a:rPr>
              <a:t>Reasonable grounds for believing that further evidence will become available within reasonable period</a:t>
            </a:r>
          </a:p>
          <a:p>
            <a:r>
              <a:rPr lang="en-GB" sz="2400" dirty="0">
                <a:solidFill>
                  <a:schemeClr val="tx2"/>
                </a:solidFill>
                <a:latin typeface="Calibri" panose="020F0502020204030204" pitchFamily="34" charset="0"/>
                <a:cs typeface="Calibri" panose="020F0502020204030204" pitchFamily="34" charset="0"/>
              </a:rPr>
              <a:t>Seriousness/circumstances of case justify making immediate charging decision</a:t>
            </a:r>
          </a:p>
          <a:p>
            <a:r>
              <a:rPr lang="en-GB" sz="2400" dirty="0">
                <a:solidFill>
                  <a:schemeClr val="tx2"/>
                </a:solidFill>
                <a:latin typeface="Calibri" panose="020F0502020204030204" pitchFamily="34" charset="0"/>
                <a:cs typeface="Calibri" panose="020F0502020204030204" pitchFamily="34" charset="0"/>
              </a:rPr>
              <a:t>Continuing substantial grounds to object to bail under Bail Act 1976</a:t>
            </a:r>
          </a:p>
          <a:p>
            <a:endParaRPr lang="en-GB" sz="1400" dirty="0">
              <a:solidFill>
                <a:schemeClr val="tx2"/>
              </a:solidFill>
              <a:latin typeface="Calibri" panose="020F0502020204030204" pitchFamily="34" charset="0"/>
              <a:cs typeface="Calibri" panose="020F0502020204030204" pitchFamily="34" charset="0"/>
            </a:endParaRPr>
          </a:p>
          <a:p>
            <a:endParaRPr lang="en-GB" sz="1400" dirty="0">
              <a:solidFill>
                <a:schemeClr val="tx2"/>
              </a:solidFill>
              <a:latin typeface="Calibri" panose="020F0502020204030204" pitchFamily="34" charset="0"/>
              <a:cs typeface="Calibri" panose="020F0502020204030204" pitchFamily="34" charset="0"/>
            </a:endParaRPr>
          </a:p>
          <a:p>
            <a:endParaRPr lang="en-GB" sz="1400" dirty="0">
              <a:solidFill>
                <a:schemeClr val="tx2"/>
              </a:solidFill>
            </a:endParaRPr>
          </a:p>
        </p:txBody>
      </p:sp>
      <p:grpSp>
        <p:nvGrpSpPr>
          <p:cNvPr id="16" name="Group 15">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17" name="Freeform: Shape 16">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Recorded Sound">
            <a:hlinkClick r:id="" action="ppaction://media"/>
            <a:extLst>
              <a:ext uri="{FF2B5EF4-FFF2-40B4-BE49-F238E27FC236}">
                <a16:creationId xmlns:a16="http://schemas.microsoft.com/office/drawing/2014/main" id="{B93EAF4A-E05B-456B-99C0-398FBC285B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6691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8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7CCD7C-9264-4219-8919-D48E75BE6F4B}"/>
              </a:ext>
            </a:extLst>
          </p:cNvPr>
          <p:cNvSpPr>
            <a:spLocks noGrp="1"/>
          </p:cNvSpPr>
          <p:nvPr>
            <p:ph type="title"/>
          </p:nvPr>
        </p:nvSpPr>
        <p:spPr>
          <a:xfrm>
            <a:off x="838200" y="1412488"/>
            <a:ext cx="2899189" cy="4363844"/>
          </a:xfrm>
        </p:spPr>
        <p:txBody>
          <a:bodyPr anchor="t">
            <a:normAutofit/>
          </a:bodyPr>
          <a:lstStyle/>
          <a:p>
            <a:r>
              <a:rPr lang="en-GB" sz="3700">
                <a:solidFill>
                  <a:srgbClr val="FFFFFF"/>
                </a:solidFill>
                <a:latin typeface="Calibri" panose="020F0502020204030204" pitchFamily="34" charset="0"/>
                <a:cs typeface="Calibri" panose="020F0502020204030204" pitchFamily="34" charset="0"/>
              </a:rPr>
              <a:t>Two parts to evidential consideration of Threshold Test:</a:t>
            </a:r>
            <a:endParaRPr lang="en-GB" sz="3700">
              <a:solidFill>
                <a:srgbClr val="FFFFFF"/>
              </a:solidFill>
            </a:endParaRPr>
          </a:p>
        </p:txBody>
      </p:sp>
      <p:sp>
        <p:nvSpPr>
          <p:cNvPr id="3" name="Content Placeholder 2">
            <a:extLst>
              <a:ext uri="{FF2B5EF4-FFF2-40B4-BE49-F238E27FC236}">
                <a16:creationId xmlns:a16="http://schemas.microsoft.com/office/drawing/2014/main" id="{BEDE2B18-F50E-47A3-90C5-63B4BE6B28C3}"/>
              </a:ext>
            </a:extLst>
          </p:cNvPr>
          <p:cNvSpPr>
            <a:spLocks noGrp="1"/>
          </p:cNvSpPr>
          <p:nvPr>
            <p:ph sz="half" idx="1"/>
          </p:nvPr>
        </p:nvSpPr>
        <p:spPr>
          <a:xfrm>
            <a:off x="4380855" y="1412489"/>
            <a:ext cx="3427283" cy="3828814"/>
          </a:xfrm>
        </p:spPr>
        <p:txBody>
          <a:bodyPr>
            <a:normAutofit fontScale="62500" lnSpcReduction="20000"/>
          </a:bodyPr>
          <a:lstStyle/>
          <a:p>
            <a:r>
              <a:rPr lang="en-GB" sz="3800" dirty="0">
                <a:latin typeface="Calibri" panose="020F0502020204030204" pitchFamily="34" charset="0"/>
                <a:cs typeface="Calibri" panose="020F0502020204030204" pitchFamily="34" charset="0"/>
              </a:rPr>
              <a:t>Is there reasonable suspicion that the person to be charged has committed the offence?</a:t>
            </a:r>
          </a:p>
          <a:p>
            <a:r>
              <a:rPr lang="en-GB" sz="3800" dirty="0">
                <a:latin typeface="Calibri" panose="020F0502020204030204" pitchFamily="34" charset="0"/>
                <a:cs typeface="Calibri" panose="020F0502020204030204" pitchFamily="34" charset="0"/>
              </a:rPr>
              <a:t>Is evidence available relevant and admissible in court?</a:t>
            </a:r>
          </a:p>
          <a:p>
            <a:r>
              <a:rPr lang="en-GB" sz="3800" dirty="0">
                <a:latin typeface="Calibri" panose="020F0502020204030204" pitchFamily="34" charset="0"/>
                <a:cs typeface="Calibri" panose="020F0502020204030204" pitchFamily="34" charset="0"/>
              </a:rPr>
              <a:t>If yes then:</a:t>
            </a:r>
          </a:p>
          <a:p>
            <a:r>
              <a:rPr lang="en-GB" sz="3800" dirty="0">
                <a:latin typeface="Calibri" panose="020F0502020204030204" pitchFamily="34" charset="0"/>
                <a:cs typeface="Calibri" panose="020F0502020204030204" pitchFamily="34" charset="0"/>
              </a:rPr>
              <a:t>Can further evidence be gathered to provide a realistic prospect of conviction</a:t>
            </a:r>
            <a:r>
              <a:rPr lang="en-GB" sz="2000" dirty="0">
                <a:latin typeface="Calibri" panose="020F0502020204030204" pitchFamily="34" charset="0"/>
                <a:cs typeface="Calibri" panose="020F0502020204030204" pitchFamily="34" charset="0"/>
              </a:rPr>
              <a:t>?</a:t>
            </a:r>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F7FC04F-2A1F-4804-ABB4-820B5F28F3A3}"/>
              </a:ext>
            </a:extLst>
          </p:cNvPr>
          <p:cNvSpPr>
            <a:spLocks noGrp="1"/>
          </p:cNvSpPr>
          <p:nvPr>
            <p:ph sz="half" idx="2"/>
          </p:nvPr>
        </p:nvSpPr>
        <p:spPr>
          <a:xfrm>
            <a:off x="8451604" y="1412488"/>
            <a:ext cx="3197701" cy="5445511"/>
          </a:xfrm>
        </p:spPr>
        <p:txBody>
          <a:bodyPr>
            <a:normAutofit fontScale="62500" lnSpcReduction="20000"/>
          </a:bodyPr>
          <a:lstStyle/>
          <a:p>
            <a:pPr>
              <a:lnSpc>
                <a:spcPct val="150000"/>
              </a:lnSpc>
            </a:pPr>
            <a:r>
              <a:rPr lang="en-GB" sz="2600" dirty="0">
                <a:latin typeface="Calibri" panose="020F0502020204030204" pitchFamily="34" charset="0"/>
                <a:cs typeface="Calibri" panose="020F0502020204030204" pitchFamily="34" charset="0"/>
              </a:rPr>
              <a:t>Can further evidence be gathered to provide realistic prospect of conviction?</a:t>
            </a:r>
          </a:p>
          <a:p>
            <a:pPr>
              <a:lnSpc>
                <a:spcPct val="150000"/>
              </a:lnSpc>
            </a:pPr>
            <a:r>
              <a:rPr lang="en-GB" sz="2600" dirty="0">
                <a:latin typeface="Calibri" panose="020F0502020204030204" pitchFamily="34" charset="0"/>
                <a:cs typeface="Calibri" panose="020F0502020204030204" pitchFamily="34" charset="0"/>
              </a:rPr>
              <a:t>Reasonable grounds for believing that continuing investigation will provide further identifiable evidence, considering nature, extent and admissibility of evidence, and why it is not readily available.</a:t>
            </a:r>
          </a:p>
          <a:p>
            <a:pPr>
              <a:lnSpc>
                <a:spcPct val="150000"/>
              </a:lnSpc>
            </a:pPr>
            <a:r>
              <a:rPr lang="en-GB" sz="2600" dirty="0">
                <a:latin typeface="Calibri" panose="020F0502020204030204" pitchFamily="34" charset="0"/>
                <a:cs typeface="Calibri" panose="020F0502020204030204" pitchFamily="34" charset="0"/>
              </a:rPr>
              <a:t>Time needed to acquire more evidence and if delay is reasonable.</a:t>
            </a:r>
          </a:p>
          <a:p>
            <a:pPr>
              <a:lnSpc>
                <a:spcPct val="150000"/>
              </a:lnSpc>
            </a:pPr>
            <a:r>
              <a:rPr lang="en-GB" sz="2600" dirty="0">
                <a:latin typeface="Calibri" panose="020F0502020204030204" pitchFamily="34" charset="0"/>
                <a:cs typeface="Calibri" panose="020F0502020204030204" pitchFamily="34" charset="0"/>
              </a:rPr>
              <a:t>If satisfied move on to public interest stage of Full Code Test</a:t>
            </a:r>
          </a:p>
          <a:p>
            <a:endParaRPr lang="en-GB" sz="2000" dirty="0"/>
          </a:p>
        </p:txBody>
      </p:sp>
    </p:spTree>
    <p:extLst>
      <p:ext uri="{BB962C8B-B14F-4D97-AF65-F5344CB8AC3E}">
        <p14:creationId xmlns:p14="http://schemas.microsoft.com/office/powerpoint/2010/main" val="1989434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wearing a suit and tie&#10;&#10;Description automatically generated">
            <a:extLst>
              <a:ext uri="{FF2B5EF4-FFF2-40B4-BE49-F238E27FC236}">
                <a16:creationId xmlns:a16="http://schemas.microsoft.com/office/drawing/2014/main" id="{7F153CE1-AF2D-4CC4-B7B7-0C692A087C02}"/>
              </a:ext>
            </a:extLst>
          </p:cNvPr>
          <p:cNvPicPr>
            <a:picLocks noChangeAspect="1"/>
          </p:cNvPicPr>
          <p:nvPr/>
        </p:nvPicPr>
        <p:blipFill rotWithShape="1">
          <a:blip r:embed="rId4">
            <a:alphaModFix amt="35000"/>
            <a:extLst>
              <a:ext uri="{28A0092B-C50C-407E-A947-70E740481C1C}">
                <a14:useLocalDpi xmlns:a14="http://schemas.microsoft.com/office/drawing/2010/main" val="0"/>
              </a:ext>
            </a:extLst>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E05810BE-F6FE-4FF9-BE1E-EB0D73663855}"/>
              </a:ext>
            </a:extLst>
          </p:cNvPr>
          <p:cNvSpPr>
            <a:spLocks noGrp="1"/>
          </p:cNvSpPr>
          <p:nvPr>
            <p:ph type="title"/>
          </p:nvPr>
        </p:nvSpPr>
        <p:spPr>
          <a:xfrm>
            <a:off x="269047" y="1076325"/>
            <a:ext cx="3257548" cy="4726276"/>
          </a:xfrm>
        </p:spPr>
        <p:txBody>
          <a:bodyPr>
            <a:normAutofit/>
          </a:bodyPr>
          <a:lstStyle/>
          <a:p>
            <a:pPr algn="r"/>
            <a:r>
              <a:rPr lang="en-GB" sz="4000" dirty="0">
                <a:solidFill>
                  <a:srgbClr val="FFFFFF"/>
                </a:solidFill>
                <a:latin typeface="Calibri" panose="020F0502020204030204" pitchFamily="34" charset="0"/>
                <a:cs typeface="Calibri" panose="020F0502020204030204" pitchFamily="34" charset="0"/>
              </a:rPr>
              <a:t>Options for prosecution </a:t>
            </a:r>
            <a:endParaRPr lang="en-GB" sz="4000" dirty="0">
              <a:solidFill>
                <a:srgbClr val="FFFFFF"/>
              </a:solidFill>
            </a:endParaRP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3DE627-D04C-425C-A3AC-13AF7BAB3EDC}"/>
              </a:ext>
            </a:extLst>
          </p:cNvPr>
          <p:cNvSpPr>
            <a:spLocks noGrp="1"/>
          </p:cNvSpPr>
          <p:nvPr>
            <p:ph idx="1"/>
          </p:nvPr>
        </p:nvSpPr>
        <p:spPr>
          <a:xfrm>
            <a:off x="5155379" y="1065862"/>
            <a:ext cx="6598468" cy="4726276"/>
          </a:xfrm>
        </p:spPr>
        <p:txBody>
          <a:bodyPr anchor="ctr">
            <a:normAutofit/>
          </a:bodyPr>
          <a:lstStyle/>
          <a:p>
            <a:r>
              <a:rPr lang="en-GB" sz="3200" dirty="0">
                <a:solidFill>
                  <a:srgbClr val="FFFFFF"/>
                </a:solidFill>
                <a:latin typeface="Calibri" panose="020F0502020204030204" pitchFamily="34" charset="0"/>
                <a:cs typeface="Calibri" panose="020F0502020204030204" pitchFamily="34" charset="0"/>
              </a:rPr>
              <a:t>NFA – no further action</a:t>
            </a:r>
          </a:p>
          <a:p>
            <a:r>
              <a:rPr lang="en-GB" sz="3200" dirty="0">
                <a:solidFill>
                  <a:srgbClr val="FFFFFF"/>
                </a:solidFill>
                <a:latin typeface="Calibri" panose="020F0502020204030204" pitchFamily="34" charset="0"/>
                <a:cs typeface="Calibri" panose="020F0502020204030204" pitchFamily="34" charset="0"/>
              </a:rPr>
              <a:t>Caution/diversionary responses</a:t>
            </a:r>
          </a:p>
          <a:p>
            <a:r>
              <a:rPr lang="en-GB" sz="3200" dirty="0">
                <a:solidFill>
                  <a:srgbClr val="FFFFFF"/>
                </a:solidFill>
                <a:latin typeface="Calibri" panose="020F0502020204030204" pitchFamily="34" charset="0"/>
                <a:cs typeface="Calibri" panose="020F0502020204030204" pitchFamily="34" charset="0"/>
                <a:hlinkClick r:id="rId5"/>
              </a:rPr>
              <a:t>http://www.cps.gov.uk/legal/a_to_c/cautioning_and_diversion/</a:t>
            </a:r>
            <a:endParaRPr lang="en-GB" sz="3200" dirty="0">
              <a:solidFill>
                <a:srgbClr val="FFFFFF"/>
              </a:solidFill>
              <a:latin typeface="Calibri" panose="020F0502020204030204" pitchFamily="34" charset="0"/>
              <a:cs typeface="Calibri" panose="020F0502020204030204" pitchFamily="34" charset="0"/>
            </a:endParaRPr>
          </a:p>
          <a:p>
            <a:r>
              <a:rPr lang="en-GB" sz="3200" dirty="0">
                <a:solidFill>
                  <a:srgbClr val="FFFFFF"/>
                </a:solidFill>
                <a:latin typeface="Calibri" panose="020F0502020204030204" pitchFamily="34" charset="0"/>
                <a:cs typeface="Calibri" panose="020F0502020204030204" pitchFamily="34" charset="0"/>
              </a:rPr>
              <a:t>Charge</a:t>
            </a:r>
          </a:p>
          <a:p>
            <a:r>
              <a:rPr lang="en-GB" sz="3200" dirty="0">
                <a:solidFill>
                  <a:srgbClr val="FFFFFF"/>
                </a:solidFill>
                <a:latin typeface="Calibri" panose="020F0502020204030204" pitchFamily="34" charset="0"/>
                <a:cs typeface="Calibri" panose="020F0502020204030204" pitchFamily="34" charset="0"/>
              </a:rPr>
              <a:t>Custody pending further decision</a:t>
            </a:r>
          </a:p>
          <a:p>
            <a:r>
              <a:rPr lang="en-GB" sz="3200" dirty="0">
                <a:solidFill>
                  <a:srgbClr val="FFFFFF"/>
                </a:solidFill>
                <a:latin typeface="Calibri" panose="020F0502020204030204" pitchFamily="34" charset="0"/>
                <a:cs typeface="Calibri" panose="020F0502020204030204" pitchFamily="34" charset="0"/>
              </a:rPr>
              <a:t>Out-of-court disposal</a:t>
            </a:r>
          </a:p>
          <a:p>
            <a:endParaRPr lang="en-GB" sz="2000" dirty="0">
              <a:solidFill>
                <a:srgbClr val="FFFFFF"/>
              </a:solidFill>
            </a:endParaRPr>
          </a:p>
        </p:txBody>
      </p:sp>
      <p:pic>
        <p:nvPicPr>
          <p:cNvPr id="4" name="Recorded Sound">
            <a:hlinkClick r:id="" action="ppaction://media"/>
            <a:extLst>
              <a:ext uri="{FF2B5EF4-FFF2-40B4-BE49-F238E27FC236}">
                <a16:creationId xmlns:a16="http://schemas.microsoft.com/office/drawing/2014/main" id="{4AD7C17F-0B0C-4995-989C-C144BADD54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5440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4E4E9-5ECF-4876-8129-D88DC9A7483E}"/>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Charging</a:t>
            </a:r>
            <a:endParaRPr lang="en-GB" dirty="0"/>
          </a:p>
        </p:txBody>
      </p:sp>
      <p:sp>
        <p:nvSpPr>
          <p:cNvPr id="3" name="Content Placeholder 2">
            <a:extLst>
              <a:ext uri="{FF2B5EF4-FFF2-40B4-BE49-F238E27FC236}">
                <a16:creationId xmlns:a16="http://schemas.microsoft.com/office/drawing/2014/main" id="{E84073D5-1F50-4961-A667-ED6BDC787666}"/>
              </a:ext>
            </a:extLst>
          </p:cNvPr>
          <p:cNvSpPr>
            <a:spLocks noGrp="1"/>
          </p:cNvSpPr>
          <p:nvPr>
            <p:ph idx="1"/>
          </p:nvPr>
        </p:nvSpPr>
        <p:spPr/>
        <p:txBody>
          <a:bodyPr>
            <a:normAutofit fontScale="70000" lnSpcReduction="20000"/>
          </a:bodyPr>
          <a:lstStyle/>
          <a:p>
            <a:pPr>
              <a:lnSpc>
                <a:spcPct val="150000"/>
              </a:lnSpc>
            </a:pPr>
            <a:r>
              <a:rPr lang="en-GB">
                <a:latin typeface="Calibri" panose="020F0502020204030204" pitchFamily="34" charset="0"/>
                <a:cs typeface="Calibri" panose="020F0502020204030204" pitchFamily="34" charset="0"/>
              </a:rPr>
              <a:t>The charge sheet – sets out details of crime suspect is charged with.</a:t>
            </a:r>
          </a:p>
          <a:p>
            <a:pPr>
              <a:lnSpc>
                <a:spcPct val="150000"/>
              </a:lnSpc>
            </a:pPr>
            <a:r>
              <a:rPr lang="en-GB">
                <a:latin typeface="Calibri" panose="020F0502020204030204" pitchFamily="34" charset="0"/>
                <a:cs typeface="Calibri" panose="020F0502020204030204" pitchFamily="34" charset="0"/>
              </a:rPr>
              <a:t>Start in Magistrates Court.</a:t>
            </a:r>
          </a:p>
          <a:p>
            <a:pPr>
              <a:lnSpc>
                <a:spcPct val="150000"/>
              </a:lnSpc>
            </a:pPr>
            <a:r>
              <a:rPr lang="en-GB">
                <a:latin typeface="Calibri" panose="020F0502020204030204" pitchFamily="34" charset="0"/>
                <a:cs typeface="Calibri" panose="020F0502020204030204" pitchFamily="34" charset="0"/>
              </a:rPr>
              <a:t>If granted bail alleged offenders may have to agree to conditions such as:</a:t>
            </a:r>
          </a:p>
          <a:p>
            <a:pPr>
              <a:lnSpc>
                <a:spcPct val="150000"/>
              </a:lnSpc>
            </a:pPr>
            <a:r>
              <a:rPr lang="en-GB">
                <a:latin typeface="Calibri" panose="020F0502020204030204" pitchFamily="34" charset="0"/>
                <a:cs typeface="Calibri" panose="020F0502020204030204" pitchFamily="34" charset="0"/>
              </a:rPr>
              <a:t>living at a particular address</a:t>
            </a:r>
          </a:p>
          <a:p>
            <a:pPr>
              <a:lnSpc>
                <a:spcPct val="150000"/>
              </a:lnSpc>
            </a:pPr>
            <a:r>
              <a:rPr lang="en-GB">
                <a:latin typeface="Calibri" panose="020F0502020204030204" pitchFamily="34" charset="0"/>
                <a:cs typeface="Calibri" panose="020F0502020204030204" pitchFamily="34" charset="0"/>
              </a:rPr>
              <a:t>not contacting certain people</a:t>
            </a:r>
          </a:p>
          <a:p>
            <a:pPr>
              <a:lnSpc>
                <a:spcPct val="150000"/>
              </a:lnSpc>
            </a:pPr>
            <a:r>
              <a:rPr lang="en-GB">
                <a:latin typeface="Calibri" panose="020F0502020204030204" pitchFamily="34" charset="0"/>
                <a:cs typeface="Calibri" panose="020F0502020204030204" pitchFamily="34" charset="0"/>
              </a:rPr>
              <a:t>giving passport to the police </a:t>
            </a:r>
          </a:p>
          <a:p>
            <a:pPr>
              <a:lnSpc>
                <a:spcPct val="150000"/>
              </a:lnSpc>
            </a:pPr>
            <a:r>
              <a:rPr lang="en-GB">
                <a:latin typeface="Calibri" panose="020F0502020204030204" pitchFamily="34" charset="0"/>
                <a:cs typeface="Calibri" panose="020F0502020204030204" pitchFamily="34" charset="0"/>
              </a:rPr>
              <a:t>reporting to a police station at agreed times</a:t>
            </a:r>
          </a:p>
          <a:p>
            <a:pPr>
              <a:lnSpc>
                <a:spcPct val="150000"/>
              </a:lnSpc>
            </a:pPr>
            <a:r>
              <a:rPr lang="en-GB">
                <a:latin typeface="Calibri" panose="020F0502020204030204" pitchFamily="34" charset="0"/>
                <a:cs typeface="Calibri" panose="020F0502020204030204" pitchFamily="34" charset="0"/>
              </a:rPr>
              <a:t>Failure to meet conditions = being arrested.</a:t>
            </a:r>
          </a:p>
          <a:p>
            <a:endParaRPr lang="en-GB" dirty="0"/>
          </a:p>
        </p:txBody>
      </p:sp>
      <p:pic>
        <p:nvPicPr>
          <p:cNvPr id="4" name="Recorded Sound">
            <a:hlinkClick r:id="" action="ppaction://media"/>
            <a:extLst>
              <a:ext uri="{FF2B5EF4-FFF2-40B4-BE49-F238E27FC236}">
                <a16:creationId xmlns:a16="http://schemas.microsoft.com/office/drawing/2014/main" id="{7E192286-947B-4A6C-9201-E5DFABF8B1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5289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3641-0595-4FC8-9BAB-D25E4B0AC5A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Bail</a:t>
            </a:r>
            <a:endParaRPr lang="en-GB" dirty="0"/>
          </a:p>
        </p:txBody>
      </p:sp>
      <p:sp>
        <p:nvSpPr>
          <p:cNvPr id="3" name="Content Placeholder 2">
            <a:extLst>
              <a:ext uri="{FF2B5EF4-FFF2-40B4-BE49-F238E27FC236}">
                <a16:creationId xmlns:a16="http://schemas.microsoft.com/office/drawing/2014/main" id="{E18BCAB4-2F1C-4C09-B855-E4EEB12A0C94}"/>
              </a:ext>
            </a:extLst>
          </p:cNvPr>
          <p:cNvSpPr>
            <a:spLocks noGrp="1"/>
          </p:cNvSpPr>
          <p:nvPr>
            <p:ph idx="1"/>
          </p:nvPr>
        </p:nvSpPr>
        <p:spPr>
          <a:xfrm>
            <a:off x="838200" y="1825625"/>
            <a:ext cx="5651377" cy="4351338"/>
          </a:xfrm>
        </p:spPr>
        <p:txBody>
          <a:bodyPr>
            <a:normAutofit fontScale="77500" lnSpcReduction="20000"/>
          </a:bodyPr>
          <a:lstStyle/>
          <a:p>
            <a:pPr>
              <a:lnSpc>
                <a:spcPct val="200000"/>
              </a:lnSpc>
            </a:pPr>
            <a:r>
              <a:rPr lang="en-GB" dirty="0">
                <a:latin typeface="Calibri" panose="020F0502020204030204" pitchFamily="34" charset="0"/>
                <a:cs typeface="Calibri" panose="020F0502020204030204" pitchFamily="34" charset="0"/>
              </a:rPr>
              <a:t>Unlikely to be granted bail if:</a:t>
            </a:r>
          </a:p>
          <a:p>
            <a:pPr>
              <a:lnSpc>
                <a:spcPct val="200000"/>
              </a:lnSpc>
            </a:pPr>
            <a:r>
              <a:rPr lang="en-GB" dirty="0">
                <a:latin typeface="Calibri" panose="020F0502020204030204" pitchFamily="34" charset="0"/>
                <a:cs typeface="Calibri" panose="020F0502020204030204" pitchFamily="34" charset="0"/>
              </a:rPr>
              <a:t>charged with a serious offence, e.g. murder</a:t>
            </a:r>
          </a:p>
          <a:p>
            <a:pPr>
              <a:lnSpc>
                <a:spcPct val="200000"/>
              </a:lnSpc>
            </a:pPr>
            <a:r>
              <a:rPr lang="en-GB" dirty="0">
                <a:latin typeface="Calibri" panose="020F0502020204030204" pitchFamily="34" charset="0"/>
                <a:cs typeface="Calibri" panose="020F0502020204030204" pitchFamily="34" charset="0"/>
              </a:rPr>
              <a:t>previous conviction of serious crime</a:t>
            </a:r>
          </a:p>
          <a:p>
            <a:pPr>
              <a:lnSpc>
                <a:spcPct val="200000"/>
              </a:lnSpc>
            </a:pPr>
            <a:r>
              <a:rPr lang="en-GB" dirty="0">
                <a:latin typeface="Calibri" panose="020F0502020204030204" pitchFamily="34" charset="0"/>
                <a:cs typeface="Calibri" panose="020F0502020204030204" pitchFamily="34" charset="0"/>
              </a:rPr>
              <a:t>bail in the past and failed to meet terms</a:t>
            </a:r>
          </a:p>
          <a:p>
            <a:pPr>
              <a:lnSpc>
                <a:spcPct val="200000"/>
              </a:lnSpc>
            </a:pPr>
            <a:r>
              <a:rPr lang="en-GB" dirty="0">
                <a:latin typeface="Calibri" panose="020F0502020204030204" pitchFamily="34" charset="0"/>
                <a:cs typeface="Calibri" panose="020F0502020204030204" pitchFamily="34" charset="0"/>
              </a:rPr>
              <a:t>may not turn up at hearing</a:t>
            </a:r>
          </a:p>
          <a:p>
            <a:pPr>
              <a:lnSpc>
                <a:spcPct val="200000"/>
              </a:lnSpc>
            </a:pPr>
            <a:r>
              <a:rPr lang="en-GB" dirty="0">
                <a:latin typeface="Calibri" panose="020F0502020204030204" pitchFamily="34" charset="0"/>
                <a:cs typeface="Calibri" panose="020F0502020204030204" pitchFamily="34" charset="0"/>
              </a:rPr>
              <a:t>might commit a crime on bail</a:t>
            </a:r>
          </a:p>
          <a:p>
            <a:endParaRPr lang="en-GB" dirty="0"/>
          </a:p>
        </p:txBody>
      </p:sp>
      <p:sp>
        <p:nvSpPr>
          <p:cNvPr id="4" name="TextBox 3">
            <a:extLst>
              <a:ext uri="{FF2B5EF4-FFF2-40B4-BE49-F238E27FC236}">
                <a16:creationId xmlns:a16="http://schemas.microsoft.com/office/drawing/2014/main" id="{DF60C27B-B0BF-4368-967C-1835531EB44E}"/>
              </a:ext>
            </a:extLst>
          </p:cNvPr>
          <p:cNvSpPr txBox="1"/>
          <p:nvPr/>
        </p:nvSpPr>
        <p:spPr>
          <a:xfrm>
            <a:off x="5690586" y="5665569"/>
            <a:ext cx="6276513" cy="369332"/>
          </a:xfrm>
          <a:prstGeom prst="rect">
            <a:avLst/>
          </a:prstGeom>
          <a:noFill/>
        </p:spPr>
        <p:txBody>
          <a:bodyPr wrap="square" rtlCol="0">
            <a:spAutoFit/>
          </a:bodyPr>
          <a:lstStyle/>
          <a:p>
            <a:r>
              <a:rPr lang="en-GB" dirty="0">
                <a:solidFill>
                  <a:srgbClr val="00B0F0"/>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http://www.legislation.gov.uk/ukpga/1976/63/schedule/1/enacted</a:t>
            </a:r>
            <a:endParaRPr lang="en-GB" dirty="0">
              <a:solidFill>
                <a:srgbClr val="00B0F0"/>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B06B20E-71C5-4441-A1FE-AC55A3436C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7975" y="823099"/>
            <a:ext cx="4010025" cy="4055081"/>
          </a:xfrm>
          <a:prstGeom prst="rect">
            <a:avLst/>
          </a:prstGeom>
        </p:spPr>
      </p:pic>
    </p:spTree>
    <p:extLst>
      <p:ext uri="{BB962C8B-B14F-4D97-AF65-F5344CB8AC3E}">
        <p14:creationId xmlns:p14="http://schemas.microsoft.com/office/powerpoint/2010/main" val="949205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28141-6621-4289-9378-DDF6335C2B4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Remand</a:t>
            </a:r>
            <a:endParaRPr lang="en-GB" dirty="0"/>
          </a:p>
        </p:txBody>
      </p:sp>
      <p:sp>
        <p:nvSpPr>
          <p:cNvPr id="3" name="Content Placeholder 2">
            <a:extLst>
              <a:ext uri="{FF2B5EF4-FFF2-40B4-BE49-F238E27FC236}">
                <a16:creationId xmlns:a16="http://schemas.microsoft.com/office/drawing/2014/main" id="{7799729A-99C7-487B-8E4D-1B36281CBCD6}"/>
              </a:ext>
            </a:extLst>
          </p:cNvPr>
          <p:cNvSpPr>
            <a:spLocks noGrp="1"/>
          </p:cNvSpPr>
          <p:nvPr>
            <p:ph idx="1"/>
          </p:nvPr>
        </p:nvSpPr>
        <p:spPr>
          <a:xfrm>
            <a:off x="838200" y="1447060"/>
            <a:ext cx="10986856" cy="4421080"/>
          </a:xfrm>
        </p:spPr>
        <p:txBody>
          <a:bodyPr>
            <a:noAutofit/>
          </a:bodyPr>
          <a:lstStyle/>
          <a:p>
            <a:r>
              <a:rPr lang="en-GB" sz="2300" dirty="0">
                <a:latin typeface="Calibri" panose="020F0502020204030204" pitchFamily="34" charset="0"/>
                <a:cs typeface="Calibri" panose="020F0502020204030204" pitchFamily="34" charset="0"/>
              </a:rPr>
              <a:t>If refused bail offender is held in custody until hearing</a:t>
            </a:r>
          </a:p>
          <a:p>
            <a:pPr>
              <a:lnSpc>
                <a:spcPct val="120000"/>
              </a:lnSpc>
            </a:pPr>
            <a:r>
              <a:rPr lang="en-GB" sz="2300" dirty="0">
                <a:latin typeface="Calibri" panose="020F0502020204030204" pitchFamily="34" charset="0"/>
                <a:cs typeface="Calibri" panose="020F0502020204030204" pitchFamily="34" charset="0"/>
              </a:rPr>
              <a:t>In 2013, 48,584 people were remanded into custody to await trial</a:t>
            </a:r>
          </a:p>
          <a:p>
            <a:pPr>
              <a:lnSpc>
                <a:spcPct val="120000"/>
              </a:lnSpc>
            </a:pPr>
            <a:r>
              <a:rPr lang="en-GB" sz="2300" dirty="0">
                <a:latin typeface="Calibri" panose="020F0502020204030204" pitchFamily="34" charset="0"/>
                <a:cs typeface="Calibri" panose="020F0502020204030204" pitchFamily="34" charset="0"/>
              </a:rPr>
              <a:t>In 2013, an estimated 10,900 people remanded into custody were subsequently acquitted</a:t>
            </a:r>
          </a:p>
          <a:p>
            <a:pPr>
              <a:lnSpc>
                <a:spcPct val="120000"/>
              </a:lnSpc>
            </a:pPr>
            <a:r>
              <a:rPr lang="en-GB" sz="2300" dirty="0">
                <a:latin typeface="Calibri" panose="020F0502020204030204" pitchFamily="34" charset="0"/>
                <a:cs typeface="Calibri" panose="020F0502020204030204" pitchFamily="34" charset="0"/>
              </a:rPr>
              <a:t>Just under two-thirds of people received into prison on remand awaiting trial are accused of non-violent offences </a:t>
            </a:r>
          </a:p>
          <a:p>
            <a:pPr>
              <a:lnSpc>
                <a:spcPct val="120000"/>
              </a:lnSpc>
            </a:pPr>
            <a:r>
              <a:rPr lang="en-GB" sz="2300" dirty="0">
                <a:latin typeface="Calibri" panose="020F0502020204030204" pitchFamily="34" charset="0"/>
                <a:cs typeface="Calibri" panose="020F0502020204030204" pitchFamily="34" charset="0"/>
              </a:rPr>
              <a:t>In 2009, 12% were remanded into custody for theft and handling stolen goods</a:t>
            </a:r>
          </a:p>
          <a:p>
            <a:pPr>
              <a:lnSpc>
                <a:spcPct val="120000"/>
              </a:lnSpc>
            </a:pPr>
            <a:r>
              <a:rPr lang="en-GB" sz="2300" dirty="0">
                <a:latin typeface="Calibri" panose="020F0502020204030204" pitchFamily="34" charset="0"/>
                <a:cs typeface="Calibri" panose="020F0502020204030204" pitchFamily="34" charset="0"/>
              </a:rPr>
              <a:t> Remand prisoners, 15% of the prison population, accounted for 50% of self-inflicted deaths in 2010.</a:t>
            </a:r>
            <a:endParaRPr lang="en-GB" sz="2300" dirty="0"/>
          </a:p>
        </p:txBody>
      </p:sp>
      <p:sp>
        <p:nvSpPr>
          <p:cNvPr id="4" name="TextBox 3">
            <a:extLst>
              <a:ext uri="{FF2B5EF4-FFF2-40B4-BE49-F238E27FC236}">
                <a16:creationId xmlns:a16="http://schemas.microsoft.com/office/drawing/2014/main" id="{C92D1995-5857-48CD-9565-F3532DD0CCEE}"/>
              </a:ext>
            </a:extLst>
          </p:cNvPr>
          <p:cNvSpPr txBox="1"/>
          <p:nvPr/>
        </p:nvSpPr>
        <p:spPr>
          <a:xfrm>
            <a:off x="949912" y="6241002"/>
            <a:ext cx="606344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hlinkClick r:id="rId4"/>
              </a:rPr>
              <a:t>http://www.prisonreformtrust.org.uk/ProjectsResearch/Remand</a:t>
            </a:r>
            <a:endParaRPr lang="en-GB"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558927E2-360E-41C1-992E-34466C3052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0720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32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14AE-01B3-46DC-9FA5-77D86B79E857}"/>
              </a:ext>
            </a:extLst>
          </p:cNvPr>
          <p:cNvSpPr>
            <a:spLocks noGrp="1"/>
          </p:cNvSpPr>
          <p:nvPr>
            <p:ph type="title"/>
          </p:nvPr>
        </p:nvSpPr>
        <p:spPr/>
        <p:txBody>
          <a:bodyPr/>
          <a:lstStyle/>
          <a:p>
            <a:r>
              <a:rPr lang="en-GB" dirty="0"/>
              <a:t>Children &amp; women on remand</a:t>
            </a:r>
          </a:p>
        </p:txBody>
      </p:sp>
      <p:sp>
        <p:nvSpPr>
          <p:cNvPr id="3" name="Content Placeholder 2">
            <a:extLst>
              <a:ext uri="{FF2B5EF4-FFF2-40B4-BE49-F238E27FC236}">
                <a16:creationId xmlns:a16="http://schemas.microsoft.com/office/drawing/2014/main" id="{E259871C-B5A1-4C82-98A9-B7A376268A9D}"/>
              </a:ext>
            </a:extLst>
          </p:cNvPr>
          <p:cNvSpPr>
            <a:spLocks noGrp="1"/>
          </p:cNvSpPr>
          <p:nvPr>
            <p:ph idx="1"/>
          </p:nvPr>
        </p:nvSpPr>
        <p:spPr/>
        <p:txBody>
          <a:bodyPr>
            <a:normAutofit fontScale="92500" lnSpcReduction="20000"/>
          </a:bodyPr>
          <a:lstStyle/>
          <a:p>
            <a:pPr>
              <a:lnSpc>
                <a:spcPct val="120000"/>
              </a:lnSpc>
            </a:pPr>
            <a:r>
              <a:rPr lang="en-GB" dirty="0">
                <a:latin typeface="Calibri" panose="020F0502020204030204" pitchFamily="34" charset="0"/>
                <a:cs typeface="Calibri" panose="020F0502020204030204" pitchFamily="34" charset="0"/>
              </a:rPr>
              <a:t>In 2010, three-quarters of children remanded by the magistrates’ court, and one-third by the Crown court, were subsequently acquitted or given a community sentence.</a:t>
            </a:r>
          </a:p>
          <a:p>
            <a:pPr>
              <a:lnSpc>
                <a:spcPct val="120000"/>
              </a:lnSpc>
            </a:pPr>
            <a:r>
              <a:rPr lang="en-GB" dirty="0">
                <a:latin typeface="Calibri" panose="020F0502020204030204" pitchFamily="34" charset="0"/>
                <a:cs typeface="Calibri" panose="020F0502020204030204" pitchFamily="34" charset="0"/>
              </a:rPr>
              <a:t>Children were remanded for a week or less on more than 1,100 occasions.</a:t>
            </a:r>
          </a:p>
          <a:p>
            <a:pPr>
              <a:lnSpc>
                <a:spcPct val="120000"/>
              </a:lnSpc>
            </a:pPr>
            <a:r>
              <a:rPr lang="en-GB" dirty="0">
                <a:latin typeface="Calibri" panose="020F0502020204030204" pitchFamily="34" charset="0"/>
                <a:cs typeface="Calibri" panose="020F0502020204030204" pitchFamily="34" charset="0"/>
              </a:rPr>
              <a:t>In the year ending March 2011, 4,421 women were remanded in custody to await trial.</a:t>
            </a:r>
          </a:p>
          <a:p>
            <a:pPr>
              <a:lnSpc>
                <a:spcPct val="120000"/>
              </a:lnSpc>
            </a:pPr>
            <a:r>
              <a:rPr lang="en-GB" dirty="0">
                <a:latin typeface="Calibri" panose="020F0502020204030204" pitchFamily="34" charset="0"/>
                <a:cs typeface="Calibri" panose="020F0502020204030204" pitchFamily="34" charset="0"/>
              </a:rPr>
              <a:t>Women on remand make up 18% of the female prison population. How many are mothers?</a:t>
            </a:r>
          </a:p>
          <a:p>
            <a:pPr>
              <a:lnSpc>
                <a:spcPct val="120000"/>
              </a:lnSpc>
            </a:pPr>
            <a:r>
              <a:rPr lang="en-GB" dirty="0">
                <a:latin typeface="Calibri" panose="020F0502020204030204" pitchFamily="34" charset="0"/>
                <a:cs typeface="Calibri" panose="020F0502020204030204" pitchFamily="34" charset="0"/>
              </a:rPr>
              <a:t>Consider the impact of this on families and their futures…</a:t>
            </a:r>
          </a:p>
          <a:p>
            <a:endParaRPr lang="en-GB" dirty="0"/>
          </a:p>
        </p:txBody>
      </p:sp>
      <p:pic>
        <p:nvPicPr>
          <p:cNvPr id="5" name="Picture 4" descr="A person standing in front of a door&#10;&#10;Description automatically generated">
            <a:extLst>
              <a:ext uri="{FF2B5EF4-FFF2-40B4-BE49-F238E27FC236}">
                <a16:creationId xmlns:a16="http://schemas.microsoft.com/office/drawing/2014/main" id="{49D82634-F62E-481D-9CE8-A397EC357C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48700" y="68263"/>
            <a:ext cx="2705100" cy="1799932"/>
          </a:xfrm>
          <a:prstGeom prst="rect">
            <a:avLst/>
          </a:prstGeom>
        </p:spPr>
      </p:pic>
      <p:pic>
        <p:nvPicPr>
          <p:cNvPr id="4" name="Recorded Sound">
            <a:hlinkClick r:id="" action="ppaction://media"/>
            <a:extLst>
              <a:ext uri="{FF2B5EF4-FFF2-40B4-BE49-F238E27FC236}">
                <a16:creationId xmlns:a16="http://schemas.microsoft.com/office/drawing/2014/main" id="{BDD8D62C-76C8-42CC-B81F-900DE8318C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1028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A3BA3-3F76-4F20-AE50-8C184B16B98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Discontinuance &amp; cracked trials</a:t>
            </a:r>
            <a:endParaRPr lang="en-GB" dirty="0"/>
          </a:p>
        </p:txBody>
      </p:sp>
      <p:sp>
        <p:nvSpPr>
          <p:cNvPr id="3" name="Content Placeholder 2">
            <a:extLst>
              <a:ext uri="{FF2B5EF4-FFF2-40B4-BE49-F238E27FC236}">
                <a16:creationId xmlns:a16="http://schemas.microsoft.com/office/drawing/2014/main" id="{58F2A0D4-2AA7-41E8-9368-CFFFB5F89875}"/>
              </a:ext>
            </a:extLst>
          </p:cNvPr>
          <p:cNvSpPr>
            <a:spLocks noGrp="1"/>
          </p:cNvSpPr>
          <p:nvPr>
            <p:ph idx="1"/>
          </p:nvPr>
        </p:nvSpPr>
        <p:spPr/>
        <p:txBody>
          <a:bodyPr>
            <a:normAutofit fontScale="77500" lnSpcReduction="20000"/>
          </a:bodyPr>
          <a:lstStyle/>
          <a:p>
            <a:r>
              <a:rPr lang="en-GB" dirty="0">
                <a:latin typeface="Calibri" panose="020F0502020204030204" pitchFamily="34" charset="0"/>
                <a:cs typeface="Calibri" panose="020F0502020204030204" pitchFamily="34" charset="0"/>
              </a:rPr>
              <a:t>S.23 &amp; S.23A Prosecution of Offenses Act gives CPS power to discontinue charges brought in Magistrates Court and Crown Court: </a:t>
            </a:r>
            <a:r>
              <a:rPr lang="en-GB" dirty="0">
                <a:latin typeface="Calibri Light" panose="020F0302020204030204" pitchFamily="34" charset="0"/>
                <a:cs typeface="Calibri Light" panose="020F0302020204030204" pitchFamily="34" charset="0"/>
                <a:hlinkClick r:id="rId4"/>
              </a:rPr>
              <a:t>http://www.cps.gov.uk/legal/s_to_u/termination_of_proceedings/</a:t>
            </a:r>
            <a:endParaRPr lang="en-GB" dirty="0">
              <a:latin typeface="Calibri Light" panose="020F0302020204030204" pitchFamily="34" charset="0"/>
              <a:cs typeface="Calibri Light" panose="020F0302020204030204" pitchFamily="34" charset="0"/>
            </a:endParaRPr>
          </a:p>
          <a:p>
            <a:pPr>
              <a:lnSpc>
                <a:spcPct val="200000"/>
              </a:lnSpc>
            </a:pPr>
            <a:r>
              <a:rPr lang="en-GB" dirty="0">
                <a:latin typeface="Calibri" panose="020F0502020204030204" pitchFamily="34" charset="0"/>
                <a:cs typeface="Calibri" panose="020F0502020204030204" pitchFamily="34" charset="0"/>
              </a:rPr>
              <a:t>Cases that are listed for trial but are disposed of in another way.</a:t>
            </a:r>
          </a:p>
          <a:p>
            <a:pPr>
              <a:lnSpc>
                <a:spcPct val="200000"/>
              </a:lnSpc>
            </a:pPr>
            <a:r>
              <a:rPr lang="en-GB" dirty="0">
                <a:latin typeface="Calibri" panose="020F0502020204030204" pitchFamily="34" charset="0"/>
                <a:cs typeface="Calibri" panose="020F0502020204030204" pitchFamily="34" charset="0"/>
              </a:rPr>
              <a:t>E.g. In 2007 Crown Court 41.6% cracked trials and 38% in Magistrates due to guilty pleas.</a:t>
            </a:r>
          </a:p>
          <a:p>
            <a:pPr>
              <a:lnSpc>
                <a:spcPct val="200000"/>
              </a:lnSpc>
            </a:pPr>
            <a:r>
              <a:rPr lang="en-GB" dirty="0">
                <a:latin typeface="Calibri" panose="020F0502020204030204" pitchFamily="34" charset="0"/>
                <a:cs typeface="Calibri" panose="020F0502020204030204" pitchFamily="34" charset="0"/>
              </a:rPr>
              <a:t>Fairness and justice? Consider the implications of high number of guilty pleas in terms of due process.</a:t>
            </a:r>
          </a:p>
          <a:p>
            <a:endParaRPr lang="en-GB" dirty="0">
              <a:latin typeface="Times New Roman" panose="02020603050405020304" pitchFamily="18" charset="0"/>
              <a:cs typeface="Times New Roman" panose="02020603050405020304" pitchFamily="18" charset="0"/>
            </a:endParaRPr>
          </a:p>
          <a:p>
            <a:endParaRPr lang="en-GB" dirty="0"/>
          </a:p>
        </p:txBody>
      </p:sp>
      <p:pic>
        <p:nvPicPr>
          <p:cNvPr id="4" name="Recorded Sound">
            <a:hlinkClick r:id="" action="ppaction://media"/>
            <a:extLst>
              <a:ext uri="{FF2B5EF4-FFF2-40B4-BE49-F238E27FC236}">
                <a16:creationId xmlns:a16="http://schemas.microsoft.com/office/drawing/2014/main" id="{3E641615-A95C-4CDE-A225-A47371A80F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4943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7D3BC-8F3C-429E-BAF0-1E1E25AFEAEF}"/>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latin typeface="Calibri" panose="020F0502020204030204" pitchFamily="34" charset="0"/>
                <a:cs typeface="Calibri" panose="020F0502020204030204" pitchFamily="34" charset="0"/>
              </a:rPr>
              <a:t>Guilty pleas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032A8B-1131-498A-9C13-5A447D7857FB}"/>
              </a:ext>
            </a:extLst>
          </p:cNvPr>
          <p:cNvSpPr>
            <a:spLocks noGrp="1"/>
          </p:cNvSpPr>
          <p:nvPr>
            <p:ph idx="1"/>
          </p:nvPr>
        </p:nvSpPr>
        <p:spPr>
          <a:xfrm>
            <a:off x="4976031" y="561974"/>
            <a:ext cx="6377769" cy="5667375"/>
          </a:xfrm>
        </p:spPr>
        <p:txBody>
          <a:bodyPr anchor="ctr">
            <a:normAutofit/>
          </a:bodyPr>
          <a:lstStyle/>
          <a:p>
            <a:r>
              <a:rPr lang="en-GB" sz="2300" dirty="0">
                <a:latin typeface="Calibri" panose="020F0502020204030204" pitchFamily="34" charset="0"/>
                <a:cs typeface="Calibri" panose="020F0502020204030204" pitchFamily="34" charset="0"/>
              </a:rPr>
              <a:t>Due process protections that are part of adversarial system do not come into play.</a:t>
            </a:r>
          </a:p>
          <a:p>
            <a:r>
              <a:rPr lang="en-GB" sz="2300" dirty="0">
                <a:latin typeface="Calibri" panose="020F0502020204030204" pitchFamily="34" charset="0"/>
                <a:cs typeface="Calibri" panose="020F0502020204030204" pitchFamily="34" charset="0"/>
              </a:rPr>
              <a:t>Prosecution not obliged to prove case beyond reasonable doubt.</a:t>
            </a:r>
          </a:p>
          <a:p>
            <a:r>
              <a:rPr lang="en-GB" sz="2300" dirty="0">
                <a:latin typeface="Calibri" panose="020F0502020204030204" pitchFamily="34" charset="0"/>
                <a:cs typeface="Calibri" panose="020F0502020204030204" pitchFamily="34" charset="0"/>
              </a:rPr>
              <a:t>No scrutiny of evidence.</a:t>
            </a:r>
          </a:p>
          <a:p>
            <a:r>
              <a:rPr lang="en-GB" sz="2300" dirty="0">
                <a:latin typeface="Calibri" panose="020F0502020204030204" pitchFamily="34" charset="0"/>
                <a:cs typeface="Calibri" panose="020F0502020204030204" pitchFamily="34" charset="0"/>
              </a:rPr>
              <a:t>What about factual and legal guilt?</a:t>
            </a:r>
          </a:p>
          <a:p>
            <a:r>
              <a:rPr lang="en-GB" sz="2300" dirty="0">
                <a:latin typeface="Calibri" panose="020F0502020204030204" pitchFamily="34" charset="0"/>
                <a:cs typeface="Calibri" panose="020F0502020204030204" pitchFamily="34" charset="0"/>
              </a:rPr>
              <a:t>Presumption of innocence?</a:t>
            </a:r>
          </a:p>
          <a:p>
            <a:r>
              <a:rPr lang="en-GB" sz="2300" dirty="0">
                <a:latin typeface="Calibri" panose="020F0502020204030204" pitchFamily="34" charset="0"/>
                <a:cs typeface="Calibri" panose="020F0502020204030204" pitchFamily="34" charset="0"/>
              </a:rPr>
              <a:t>Does system encourage defendants to plead guilty?</a:t>
            </a:r>
          </a:p>
          <a:p>
            <a:r>
              <a:rPr lang="en-GB" sz="2300" dirty="0">
                <a:latin typeface="Calibri" panose="020F0502020204030204" pitchFamily="34" charset="0"/>
                <a:cs typeface="Calibri" panose="020F0502020204030204" pitchFamily="34" charset="0"/>
              </a:rPr>
              <a:t>Sentence discount principle</a:t>
            </a:r>
          </a:p>
          <a:p>
            <a:r>
              <a:rPr lang="en-GB" sz="2300" dirty="0">
                <a:latin typeface="Calibri" panose="020F0502020204030204" pitchFamily="34" charset="0"/>
                <a:cs typeface="Calibri" panose="020F0502020204030204" pitchFamily="34" charset="0"/>
              </a:rPr>
              <a:t>Case disposed of at lower level</a:t>
            </a:r>
          </a:p>
          <a:p>
            <a:r>
              <a:rPr lang="en-GB" sz="2300" dirty="0">
                <a:latin typeface="Calibri" panose="020F0502020204030204" pitchFamily="34" charset="0"/>
                <a:cs typeface="Calibri" panose="020F0502020204030204" pitchFamily="34" charset="0"/>
              </a:rPr>
              <a:t>Charge bargaining</a:t>
            </a:r>
          </a:p>
          <a:p>
            <a:endParaRPr lang="en-GB" sz="2200" dirty="0"/>
          </a:p>
        </p:txBody>
      </p:sp>
      <p:pic>
        <p:nvPicPr>
          <p:cNvPr id="4" name="Recorded Sound">
            <a:hlinkClick r:id="" action="ppaction://media"/>
            <a:extLst>
              <a:ext uri="{FF2B5EF4-FFF2-40B4-BE49-F238E27FC236}">
                <a16:creationId xmlns:a16="http://schemas.microsoft.com/office/drawing/2014/main" id="{86C5CB01-56D0-40FB-A776-FA1922503E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7815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8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836D7E0-806E-49D9-88FC-6AB8EE157BF8}"/>
              </a:ext>
            </a:extLst>
          </p:cNvPr>
          <p:cNvPicPr>
            <a:picLocks noChangeAspect="1"/>
          </p:cNvPicPr>
          <p:nvPr/>
        </p:nvPicPr>
        <p:blipFill rotWithShape="1">
          <a:blip r:embed="rId2">
            <a:alphaModFix amt="35000"/>
          </a:blip>
          <a:srcRect t="6187" r="1" b="18590"/>
          <a:stretch/>
        </p:blipFill>
        <p:spPr>
          <a:xfrm>
            <a:off x="-4243" y="10"/>
            <a:ext cx="12196243" cy="6857990"/>
          </a:xfrm>
          <a:prstGeom prst="rect">
            <a:avLst/>
          </a:prstGeom>
        </p:spPr>
      </p:pic>
      <p:sp>
        <p:nvSpPr>
          <p:cNvPr id="2" name="Title 1">
            <a:extLst>
              <a:ext uri="{FF2B5EF4-FFF2-40B4-BE49-F238E27FC236}">
                <a16:creationId xmlns:a16="http://schemas.microsoft.com/office/drawing/2014/main" id="{8C8FC446-9E4C-4157-A8B4-AE6CDC318DFC}"/>
              </a:ext>
            </a:extLst>
          </p:cNvPr>
          <p:cNvSpPr>
            <a:spLocks noGrp="1"/>
          </p:cNvSpPr>
          <p:nvPr>
            <p:ph type="title"/>
          </p:nvPr>
        </p:nvSpPr>
        <p:spPr>
          <a:xfrm>
            <a:off x="643467" y="321734"/>
            <a:ext cx="10905066" cy="1135737"/>
          </a:xfrm>
        </p:spPr>
        <p:txBody>
          <a:bodyPr>
            <a:normAutofit/>
          </a:bodyPr>
          <a:lstStyle/>
          <a:p>
            <a:r>
              <a:rPr lang="en-GB" sz="3600" dirty="0">
                <a:latin typeface="Calibri" panose="020F0502020204030204" pitchFamily="34" charset="0"/>
                <a:cs typeface="Calibri" panose="020F0502020204030204" pitchFamily="34" charset="0"/>
              </a:rPr>
              <a:t>Guilty pleas or guilty please?</a:t>
            </a:r>
            <a:endParaRPr lang="en-GB" sz="3600" dirty="0"/>
          </a:p>
        </p:txBody>
      </p:sp>
      <p:sp>
        <p:nvSpPr>
          <p:cNvPr id="3" name="Content Placeholder 2">
            <a:extLst>
              <a:ext uri="{FF2B5EF4-FFF2-40B4-BE49-F238E27FC236}">
                <a16:creationId xmlns:a16="http://schemas.microsoft.com/office/drawing/2014/main" id="{66138831-A6F1-42AF-8EF4-01AA9BF4C30F}"/>
              </a:ext>
            </a:extLst>
          </p:cNvPr>
          <p:cNvSpPr>
            <a:spLocks noGrp="1"/>
          </p:cNvSpPr>
          <p:nvPr>
            <p:ph idx="1"/>
          </p:nvPr>
        </p:nvSpPr>
        <p:spPr>
          <a:xfrm>
            <a:off x="643467" y="1782981"/>
            <a:ext cx="10905066" cy="4393982"/>
          </a:xfrm>
        </p:spPr>
        <p:txBody>
          <a:bodyPr>
            <a:normAutofit/>
          </a:bodyPr>
          <a:lstStyle/>
          <a:p>
            <a:r>
              <a:rPr lang="en-GB" sz="2400" dirty="0">
                <a:latin typeface="Calibri" panose="020F0502020204030204" pitchFamily="34" charset="0"/>
                <a:cs typeface="Calibri" panose="020F0502020204030204" pitchFamily="34" charset="0"/>
              </a:rPr>
              <a:t>Undermines fundamental principle that burden of proof rests on prosecution.</a:t>
            </a:r>
          </a:p>
          <a:p>
            <a:r>
              <a:rPr lang="en-GB" sz="2400" dirty="0">
                <a:latin typeface="Calibri" panose="020F0502020204030204" pitchFamily="34" charset="0"/>
                <a:cs typeface="Calibri" panose="020F0502020204030204" pitchFamily="34" charset="0"/>
              </a:rPr>
              <a:t>Presumption of innocence – innocent until proven guilty?</a:t>
            </a:r>
          </a:p>
          <a:p>
            <a:r>
              <a:rPr lang="en-GB" sz="2400" dirty="0">
                <a:latin typeface="Calibri" panose="020F0502020204030204" pitchFamily="34" charset="0"/>
                <a:cs typeface="Calibri" panose="020F0502020204030204" pitchFamily="34" charset="0"/>
              </a:rPr>
              <a:t>Risk of miscarriages of justice exacerbated by enhanced inducements offered to suspects to testify against co-accused.</a:t>
            </a:r>
          </a:p>
          <a:p>
            <a:r>
              <a:rPr lang="en-GB" sz="2400" dirty="0">
                <a:latin typeface="Calibri" panose="020F0502020204030204" pitchFamily="34" charset="0"/>
                <a:cs typeface="Calibri" panose="020F0502020204030204" pitchFamily="34" charset="0"/>
              </a:rPr>
              <a:t>Pressure to plead guilty at a stage when defendant may not have received adequate disclosure of the prosecution case.</a:t>
            </a:r>
          </a:p>
          <a:p>
            <a:r>
              <a:rPr lang="en-GB" sz="2400" dirty="0">
                <a:latin typeface="Calibri" panose="020F0502020204030204" pitchFamily="34" charset="0"/>
                <a:cs typeface="Calibri" panose="020F0502020204030204" pitchFamily="34" charset="0"/>
              </a:rPr>
              <a:t>Inducement to plead guilty through sentence discount principle punishes those who stand on their right to put prosecution to proof and rewards those who do not contest their case.</a:t>
            </a:r>
          </a:p>
          <a:p>
            <a:endParaRPr lang="en-GB" sz="2000"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86254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89571-235F-4D86-8036-5BC4555FAA5D}"/>
              </a:ext>
            </a:extLst>
          </p:cNvPr>
          <p:cNvSpPr>
            <a:spLocks noGrp="1"/>
          </p:cNvSpPr>
          <p:nvPr>
            <p:ph type="title"/>
          </p:nvPr>
        </p:nvSpPr>
        <p:spPr/>
        <p:txBody>
          <a:bodyPr/>
          <a:lstStyle/>
          <a:p>
            <a:r>
              <a:rPr lang="en-GB" dirty="0"/>
              <a:t>Her Majesty’s Crown Prosecution Service Inspectorate (HMCPSI)</a:t>
            </a:r>
          </a:p>
        </p:txBody>
      </p:sp>
      <p:sp>
        <p:nvSpPr>
          <p:cNvPr id="3" name="Content Placeholder 2">
            <a:extLst>
              <a:ext uri="{FF2B5EF4-FFF2-40B4-BE49-F238E27FC236}">
                <a16:creationId xmlns:a16="http://schemas.microsoft.com/office/drawing/2014/main" id="{FB23EC0A-6553-4ED6-BD91-D90DA9EC38BF}"/>
              </a:ext>
            </a:extLst>
          </p:cNvPr>
          <p:cNvSpPr>
            <a:spLocks noGrp="1"/>
          </p:cNvSpPr>
          <p:nvPr>
            <p:ph idx="1"/>
          </p:nvPr>
        </p:nvSpPr>
        <p:spPr/>
        <p:txBody>
          <a:bodyPr/>
          <a:lstStyle/>
          <a:p>
            <a:r>
              <a:rPr lang="en-GB" dirty="0"/>
              <a:t>inspects the work carried out by the CPS and other prosecuting agencies. </a:t>
            </a:r>
          </a:p>
          <a:p>
            <a:endParaRPr lang="en-GB" dirty="0"/>
          </a:p>
          <a:p>
            <a:r>
              <a:rPr lang="en-GB" dirty="0"/>
              <a:t>purpose is to enhance the quality of justice and make an assessment of prosecution services that enables or leads to improvement in their efficiency effectiveness and fairness.</a:t>
            </a:r>
          </a:p>
          <a:p>
            <a:endParaRPr lang="en-GB" dirty="0"/>
          </a:p>
          <a:p>
            <a:r>
              <a:rPr lang="en-GB" dirty="0">
                <a:hlinkClick r:id="rId4"/>
              </a:rPr>
              <a:t>www.justiceinspectorates.gov.uk/hmcpsi</a:t>
            </a:r>
            <a:endParaRPr lang="en-GB" dirty="0"/>
          </a:p>
        </p:txBody>
      </p:sp>
      <p:pic>
        <p:nvPicPr>
          <p:cNvPr id="4" name="Recorded Sound">
            <a:hlinkClick r:id="" action="ppaction://media"/>
            <a:extLst>
              <a:ext uri="{FF2B5EF4-FFF2-40B4-BE49-F238E27FC236}">
                <a16:creationId xmlns:a16="http://schemas.microsoft.com/office/drawing/2014/main" id="{B94023CD-0236-42D9-BAB7-521950DAE2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0766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9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F43DC-180D-4CA5-8304-23579C815B1B}"/>
              </a:ext>
            </a:extLst>
          </p:cNvPr>
          <p:cNvSpPr>
            <a:spLocks noGrp="1"/>
          </p:cNvSpPr>
          <p:nvPr>
            <p:ph type="title"/>
          </p:nvPr>
        </p:nvSpPr>
        <p:spPr/>
        <p:txBody>
          <a:bodyPr/>
          <a:lstStyle/>
          <a:p>
            <a:r>
              <a:rPr lang="en-GB" dirty="0"/>
              <a:t>Criminal Courts – 2 tier </a:t>
            </a:r>
          </a:p>
        </p:txBody>
      </p:sp>
      <p:sp>
        <p:nvSpPr>
          <p:cNvPr id="3" name="Text Placeholder 2">
            <a:extLst>
              <a:ext uri="{FF2B5EF4-FFF2-40B4-BE49-F238E27FC236}">
                <a16:creationId xmlns:a16="http://schemas.microsoft.com/office/drawing/2014/main" id="{1B14BF59-2E16-47F5-8069-720AEEE9BD8A}"/>
              </a:ext>
            </a:extLst>
          </p:cNvPr>
          <p:cNvSpPr>
            <a:spLocks noGrp="1"/>
          </p:cNvSpPr>
          <p:nvPr>
            <p:ph type="body" idx="1"/>
          </p:nvPr>
        </p:nvSpPr>
        <p:spPr/>
        <p:txBody>
          <a:bodyPr/>
          <a:lstStyle/>
          <a:p>
            <a:r>
              <a:rPr lang="en-GB" dirty="0"/>
              <a:t>Magistrates</a:t>
            </a:r>
          </a:p>
        </p:txBody>
      </p:sp>
      <p:sp>
        <p:nvSpPr>
          <p:cNvPr id="4" name="Content Placeholder 3">
            <a:extLst>
              <a:ext uri="{FF2B5EF4-FFF2-40B4-BE49-F238E27FC236}">
                <a16:creationId xmlns:a16="http://schemas.microsoft.com/office/drawing/2014/main" id="{3C78AFCC-38FE-4896-8E8E-F44B5D08DDBD}"/>
              </a:ext>
            </a:extLst>
          </p:cNvPr>
          <p:cNvSpPr>
            <a:spLocks noGrp="1"/>
          </p:cNvSpPr>
          <p:nvPr>
            <p:ph sz="half" idx="2"/>
          </p:nvPr>
        </p:nvSpPr>
        <p:spPr>
          <a:xfrm>
            <a:off x="839788" y="2505075"/>
            <a:ext cx="5157787" cy="2381250"/>
          </a:xfrm>
        </p:spPr>
        <p:txBody>
          <a:bodyPr/>
          <a:lstStyle/>
          <a:p>
            <a:r>
              <a:rPr lang="en-GB" dirty="0"/>
              <a:t>Minor or ‘summary’ offences</a:t>
            </a:r>
          </a:p>
          <a:p>
            <a:r>
              <a:rPr lang="en-GB" dirty="0"/>
              <a:t>330 courts in England &amp; Wales</a:t>
            </a:r>
          </a:p>
          <a:p>
            <a:r>
              <a:rPr lang="en-GB" dirty="0"/>
              <a:t>Lay magistrates</a:t>
            </a:r>
          </a:p>
          <a:p>
            <a:r>
              <a:rPr lang="en-GB" dirty="0"/>
              <a:t>District judges (magistrates)</a:t>
            </a:r>
          </a:p>
        </p:txBody>
      </p:sp>
      <p:sp>
        <p:nvSpPr>
          <p:cNvPr id="5" name="Text Placeholder 4">
            <a:extLst>
              <a:ext uri="{FF2B5EF4-FFF2-40B4-BE49-F238E27FC236}">
                <a16:creationId xmlns:a16="http://schemas.microsoft.com/office/drawing/2014/main" id="{50384630-2193-42C8-A274-7371F2F20DF4}"/>
              </a:ext>
            </a:extLst>
          </p:cNvPr>
          <p:cNvSpPr>
            <a:spLocks noGrp="1"/>
          </p:cNvSpPr>
          <p:nvPr>
            <p:ph type="body" sz="quarter" idx="3"/>
          </p:nvPr>
        </p:nvSpPr>
        <p:spPr/>
        <p:txBody>
          <a:bodyPr/>
          <a:lstStyle/>
          <a:p>
            <a:r>
              <a:rPr lang="en-GB" dirty="0"/>
              <a:t>Crown </a:t>
            </a:r>
          </a:p>
        </p:txBody>
      </p:sp>
      <p:sp>
        <p:nvSpPr>
          <p:cNvPr id="6" name="Content Placeholder 5">
            <a:extLst>
              <a:ext uri="{FF2B5EF4-FFF2-40B4-BE49-F238E27FC236}">
                <a16:creationId xmlns:a16="http://schemas.microsoft.com/office/drawing/2014/main" id="{7F72437C-926A-4AAB-90BD-1B1AFDBD7E7D}"/>
              </a:ext>
            </a:extLst>
          </p:cNvPr>
          <p:cNvSpPr>
            <a:spLocks noGrp="1"/>
          </p:cNvSpPr>
          <p:nvPr>
            <p:ph sz="quarter" idx="4"/>
          </p:nvPr>
        </p:nvSpPr>
        <p:spPr>
          <a:xfrm>
            <a:off x="6172200" y="2505075"/>
            <a:ext cx="5183188" cy="2105025"/>
          </a:xfrm>
        </p:spPr>
        <p:txBody>
          <a:bodyPr/>
          <a:lstStyle/>
          <a:p>
            <a:r>
              <a:rPr lang="en-GB" dirty="0"/>
              <a:t>Serious or ‘indictable’ offences</a:t>
            </a:r>
          </a:p>
          <a:p>
            <a:r>
              <a:rPr lang="en-GB" dirty="0"/>
              <a:t>90 locations in England &amp; Wales</a:t>
            </a:r>
          </a:p>
          <a:p>
            <a:r>
              <a:rPr lang="en-GB" dirty="0"/>
              <a:t>6 regions in England, 1 in Wales </a:t>
            </a:r>
          </a:p>
          <a:p>
            <a:r>
              <a:rPr lang="en-GB" dirty="0"/>
              <a:t>Judge &amp; jury</a:t>
            </a:r>
          </a:p>
        </p:txBody>
      </p:sp>
      <p:sp>
        <p:nvSpPr>
          <p:cNvPr id="7" name="TextBox 6">
            <a:extLst>
              <a:ext uri="{FF2B5EF4-FFF2-40B4-BE49-F238E27FC236}">
                <a16:creationId xmlns:a16="http://schemas.microsoft.com/office/drawing/2014/main" id="{ED395EAB-7720-41FC-9BC3-7471065F0CF0}"/>
              </a:ext>
            </a:extLst>
          </p:cNvPr>
          <p:cNvSpPr txBox="1"/>
          <p:nvPr/>
        </p:nvSpPr>
        <p:spPr>
          <a:xfrm>
            <a:off x="1009650" y="5176837"/>
            <a:ext cx="10201275" cy="954107"/>
          </a:xfrm>
          <a:prstGeom prst="rect">
            <a:avLst/>
          </a:prstGeom>
          <a:noFill/>
        </p:spPr>
        <p:txBody>
          <a:bodyPr wrap="square" rtlCol="0">
            <a:spAutoFit/>
          </a:bodyPr>
          <a:lstStyle/>
          <a:p>
            <a:r>
              <a:rPr lang="en-GB" sz="2800" dirty="0"/>
              <a:t>Both courts are controlled by the Ministry of Justice</a:t>
            </a:r>
          </a:p>
          <a:p>
            <a:r>
              <a:rPr lang="en-GB" sz="2800" dirty="0"/>
              <a:t>Management is performed by Her Majesty’s Courts Service (HCMS)</a:t>
            </a:r>
          </a:p>
        </p:txBody>
      </p:sp>
      <p:pic>
        <p:nvPicPr>
          <p:cNvPr id="8" name="Recorded Sound">
            <a:hlinkClick r:id="" action="ppaction://media"/>
            <a:extLst>
              <a:ext uri="{FF2B5EF4-FFF2-40B4-BE49-F238E27FC236}">
                <a16:creationId xmlns:a16="http://schemas.microsoft.com/office/drawing/2014/main" id="{F9C5740A-9E31-4A36-BF48-83287CB467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9841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6DF6C4-6354-4D73-987C-5AD69C6B67A8}"/>
              </a:ext>
            </a:extLst>
          </p:cNvPr>
          <p:cNvSpPr>
            <a:spLocks noGrp="1"/>
          </p:cNvSpPr>
          <p:nvPr>
            <p:ph type="title"/>
          </p:nvPr>
        </p:nvSpPr>
        <p:spPr>
          <a:xfrm>
            <a:off x="838200" y="253397"/>
            <a:ext cx="10515600" cy="1273233"/>
          </a:xfrm>
        </p:spPr>
        <p:txBody>
          <a:bodyPr>
            <a:normAutofit/>
          </a:bodyPr>
          <a:lstStyle/>
          <a:p>
            <a:r>
              <a:rPr lang="en-GB" sz="4000"/>
              <a:t>‘Either way offences’</a:t>
            </a:r>
          </a:p>
        </p:txBody>
      </p:sp>
      <p:sp>
        <p:nvSpPr>
          <p:cNvPr id="28"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A2BAB85-A075-4962-99C7-F486CAD3833C}"/>
              </a:ext>
            </a:extLst>
          </p:cNvPr>
          <p:cNvSpPr>
            <a:spLocks noGrp="1"/>
          </p:cNvSpPr>
          <p:nvPr>
            <p:ph idx="1"/>
          </p:nvPr>
        </p:nvSpPr>
        <p:spPr>
          <a:xfrm>
            <a:off x="838200" y="3429000"/>
            <a:ext cx="10515600" cy="2743200"/>
          </a:xfrm>
        </p:spPr>
        <p:txBody>
          <a:bodyPr>
            <a:normAutofit/>
          </a:bodyPr>
          <a:lstStyle/>
          <a:p>
            <a:r>
              <a:rPr lang="en-GB" sz="3200" dirty="0"/>
              <a:t>Offender chooses which court, ‘right to trial by jury’</a:t>
            </a:r>
          </a:p>
          <a:p>
            <a:r>
              <a:rPr lang="en-GB" sz="3200" dirty="0"/>
              <a:t>Can be heard in magistrates</a:t>
            </a:r>
          </a:p>
          <a:p>
            <a:r>
              <a:rPr lang="en-GB" sz="3200" dirty="0"/>
              <a:t>Statistically, one’s chances of acquittal increase with a jury</a:t>
            </a:r>
          </a:p>
        </p:txBody>
      </p:sp>
    </p:spTree>
    <p:extLst>
      <p:ext uri="{BB962C8B-B14F-4D97-AF65-F5344CB8AC3E}">
        <p14:creationId xmlns:p14="http://schemas.microsoft.com/office/powerpoint/2010/main" val="1061431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1C8E-2381-4061-A74F-91DED88B2DBA}"/>
              </a:ext>
            </a:extLst>
          </p:cNvPr>
          <p:cNvSpPr>
            <a:spLocks noGrp="1"/>
          </p:cNvSpPr>
          <p:nvPr>
            <p:ph type="title"/>
          </p:nvPr>
        </p:nvSpPr>
        <p:spPr/>
        <p:txBody>
          <a:bodyPr/>
          <a:lstStyle/>
          <a:p>
            <a:r>
              <a:rPr lang="en-GB" dirty="0"/>
              <a:t>The Probation Service</a:t>
            </a:r>
          </a:p>
        </p:txBody>
      </p:sp>
      <p:sp>
        <p:nvSpPr>
          <p:cNvPr id="3" name="Content Placeholder 2">
            <a:extLst>
              <a:ext uri="{FF2B5EF4-FFF2-40B4-BE49-F238E27FC236}">
                <a16:creationId xmlns:a16="http://schemas.microsoft.com/office/drawing/2014/main" id="{07EE5C40-C3BB-4EA6-97B2-9ACBC136E826}"/>
              </a:ext>
            </a:extLst>
          </p:cNvPr>
          <p:cNvSpPr>
            <a:spLocks noGrp="1"/>
          </p:cNvSpPr>
          <p:nvPr>
            <p:ph idx="1"/>
          </p:nvPr>
        </p:nvSpPr>
        <p:spPr/>
        <p:txBody>
          <a:bodyPr>
            <a:normAutofit fontScale="92500" lnSpcReduction="10000"/>
          </a:bodyPr>
          <a:lstStyle/>
          <a:p>
            <a:r>
              <a:rPr lang="en-GB" dirty="0"/>
              <a:t>Forms part of HM Prison &amp; Probation Service</a:t>
            </a:r>
          </a:p>
          <a:p>
            <a:r>
              <a:rPr lang="en-GB" dirty="0"/>
              <a:t>National Probation Service 2014 + community rehabilitation companies</a:t>
            </a:r>
          </a:p>
          <a:p>
            <a:r>
              <a:rPr lang="en-GB" dirty="0"/>
              <a:t>Supervises high risk offenders released into communities</a:t>
            </a:r>
          </a:p>
          <a:p>
            <a:r>
              <a:rPr lang="en-GB" dirty="0"/>
              <a:t>Offender resettlement</a:t>
            </a:r>
          </a:p>
          <a:p>
            <a:r>
              <a:rPr lang="en-GB" dirty="0"/>
              <a:t>Approx. 30,000 offenders per year</a:t>
            </a:r>
          </a:p>
          <a:p>
            <a:r>
              <a:rPr lang="en-GB" dirty="0"/>
              <a:t>Partnership working – police, courts, private sector</a:t>
            </a:r>
          </a:p>
          <a:p>
            <a:r>
              <a:rPr lang="en-GB" dirty="0"/>
              <a:t>Priority = to protect the public</a:t>
            </a:r>
          </a:p>
          <a:p>
            <a:r>
              <a:rPr lang="en-GB" dirty="0">
                <a:solidFill>
                  <a:srgbClr val="00B0F0"/>
                </a:solidFill>
                <a:hlinkClick r:id="rId4">
                  <a:extLst>
                    <a:ext uri="{A12FA001-AC4F-418D-AE19-62706E023703}">
                      <ahyp:hlinkClr xmlns:ahyp="http://schemas.microsoft.com/office/drawing/2018/hyperlinkcolor" val="tx"/>
                    </a:ext>
                  </a:extLst>
                </a:hlinkClick>
              </a:rPr>
              <a:t>https://www.gov.uk/government/organisations/her-majestys-prison-and-probation-service/about</a:t>
            </a:r>
            <a:endParaRPr lang="en-GB" dirty="0">
              <a:solidFill>
                <a:srgbClr val="00B0F0"/>
              </a:solidFill>
            </a:endParaRPr>
          </a:p>
          <a:p>
            <a:r>
              <a:rPr lang="en-GB" dirty="0">
                <a:solidFill>
                  <a:srgbClr val="00B0F0"/>
                </a:solidFill>
              </a:rPr>
              <a:t>https://www.gov.uk/government/organisations/national-probation-service</a:t>
            </a:r>
          </a:p>
        </p:txBody>
      </p:sp>
      <p:pic>
        <p:nvPicPr>
          <p:cNvPr id="4" name="Recorded Sound">
            <a:hlinkClick r:id="" action="ppaction://media"/>
            <a:extLst>
              <a:ext uri="{FF2B5EF4-FFF2-40B4-BE49-F238E27FC236}">
                <a16:creationId xmlns:a16="http://schemas.microsoft.com/office/drawing/2014/main" id="{DB8AD605-2974-4594-A6EA-6CD8C93259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15726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8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8F63B-988C-40AD-8FC6-F260361F42E1}"/>
              </a:ext>
            </a:extLst>
          </p:cNvPr>
          <p:cNvSpPr>
            <a:spLocks noGrp="1"/>
          </p:cNvSpPr>
          <p:nvPr>
            <p:ph type="title"/>
          </p:nvPr>
        </p:nvSpPr>
        <p:spPr/>
        <p:txBody>
          <a:bodyPr/>
          <a:lstStyle/>
          <a:p>
            <a:r>
              <a:rPr lang="en-GB" dirty="0"/>
              <a:t>The Prison Service</a:t>
            </a:r>
          </a:p>
        </p:txBody>
      </p:sp>
      <p:sp>
        <p:nvSpPr>
          <p:cNvPr id="3" name="Content Placeholder 2">
            <a:extLst>
              <a:ext uri="{FF2B5EF4-FFF2-40B4-BE49-F238E27FC236}">
                <a16:creationId xmlns:a16="http://schemas.microsoft.com/office/drawing/2014/main" id="{1B14634A-94BB-41CF-A804-92381B478B07}"/>
              </a:ext>
            </a:extLst>
          </p:cNvPr>
          <p:cNvSpPr>
            <a:spLocks noGrp="1"/>
          </p:cNvSpPr>
          <p:nvPr>
            <p:ph idx="1"/>
          </p:nvPr>
        </p:nvSpPr>
        <p:spPr/>
        <p:txBody>
          <a:bodyPr/>
          <a:lstStyle/>
          <a:p>
            <a:r>
              <a:rPr lang="en-GB" i="1" dirty="0"/>
              <a:t>“Are the prisons overpopulated, or is the population over-imprisoned?” </a:t>
            </a:r>
            <a:r>
              <a:rPr lang="en-GB" dirty="0"/>
              <a:t>Michel Foucault</a:t>
            </a:r>
          </a:p>
          <a:p>
            <a:r>
              <a:rPr lang="en-GB" dirty="0"/>
              <a:t>Runs 104 prisons in England &amp; Wales</a:t>
            </a:r>
          </a:p>
          <a:p>
            <a:r>
              <a:rPr lang="en-GB" dirty="0"/>
              <a:t>13 are privately run</a:t>
            </a:r>
          </a:p>
          <a:p>
            <a:r>
              <a:rPr lang="en-GB" dirty="0"/>
              <a:t>Aim: to keep those sentenced to prison in custody leading law-abiding lives</a:t>
            </a:r>
          </a:p>
          <a:p>
            <a:r>
              <a:rPr lang="en-GB" dirty="0"/>
              <a:t>Works with courts, police, councils, and NGOs.</a:t>
            </a:r>
          </a:p>
          <a:p>
            <a:r>
              <a:rPr lang="en-GB" dirty="0">
                <a:solidFill>
                  <a:srgbClr val="00B0F0"/>
                </a:solidFill>
              </a:rPr>
              <a:t>https://www.gov.uk/government/organisations/hm-prison-service</a:t>
            </a:r>
          </a:p>
        </p:txBody>
      </p:sp>
      <p:pic>
        <p:nvPicPr>
          <p:cNvPr id="4" name="Recorded Sound">
            <a:hlinkClick r:id="" action="ppaction://media"/>
            <a:extLst>
              <a:ext uri="{FF2B5EF4-FFF2-40B4-BE49-F238E27FC236}">
                <a16:creationId xmlns:a16="http://schemas.microsoft.com/office/drawing/2014/main" id="{E0436FF9-1DDD-4987-A449-B6D54CBC33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5692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2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3BCD6-0388-4727-BF9A-D3BC7000047A}"/>
              </a:ext>
            </a:extLst>
          </p:cNvPr>
          <p:cNvSpPr>
            <a:spLocks noGrp="1"/>
          </p:cNvSpPr>
          <p:nvPr>
            <p:ph type="title"/>
          </p:nvPr>
        </p:nvSpPr>
        <p:spPr/>
        <p:txBody>
          <a:bodyPr/>
          <a:lstStyle/>
          <a:p>
            <a:r>
              <a:rPr lang="en-GB" dirty="0"/>
              <a:t>Parole Board for England &amp; Wales</a:t>
            </a:r>
          </a:p>
        </p:txBody>
      </p:sp>
      <p:sp>
        <p:nvSpPr>
          <p:cNvPr id="3" name="Content Placeholder 2">
            <a:extLst>
              <a:ext uri="{FF2B5EF4-FFF2-40B4-BE49-F238E27FC236}">
                <a16:creationId xmlns:a16="http://schemas.microsoft.com/office/drawing/2014/main" id="{CE0D277B-A8B9-4191-8034-51F407E5F021}"/>
              </a:ext>
            </a:extLst>
          </p:cNvPr>
          <p:cNvSpPr>
            <a:spLocks noGrp="1"/>
          </p:cNvSpPr>
          <p:nvPr>
            <p:ph idx="1"/>
          </p:nvPr>
        </p:nvSpPr>
        <p:spPr/>
        <p:txBody>
          <a:bodyPr/>
          <a:lstStyle/>
          <a:p>
            <a:r>
              <a:rPr lang="en-GB" dirty="0">
                <a:solidFill>
                  <a:srgbClr val="00B0F0"/>
                </a:solidFill>
                <a:hlinkClick r:id="rId4"/>
              </a:rPr>
              <a:t>https://www.gov.uk/government/organisations/parole-board</a:t>
            </a:r>
            <a:endParaRPr lang="en-GB" dirty="0">
              <a:solidFill>
                <a:srgbClr val="00B0F0"/>
              </a:solidFill>
            </a:endParaRPr>
          </a:p>
          <a:p>
            <a:r>
              <a:rPr lang="en-GB" dirty="0"/>
              <a:t>Independent body that carries out risk assessments on prisoners to determine whether they can be safely released into the community. </a:t>
            </a:r>
          </a:p>
          <a:p>
            <a:r>
              <a:rPr lang="en-GB" dirty="0"/>
              <a:t>Established 1968 under the Criminal Justice Act 1967 and became an independent executive non-departmental public body on 1 July 1996 under the Criminal Justice and Public Order Act 1994.</a:t>
            </a:r>
          </a:p>
          <a:p>
            <a:r>
              <a:rPr lang="en-GB" dirty="0"/>
              <a:t>Staffing - 246 Parole Board members who make the assessments and decisions, 120 support staff.</a:t>
            </a:r>
          </a:p>
          <a:p>
            <a:r>
              <a:rPr lang="en-GB" dirty="0"/>
              <a:t>25,000 cases per year</a:t>
            </a:r>
          </a:p>
          <a:p>
            <a:endParaRPr lang="en-GB" dirty="0"/>
          </a:p>
        </p:txBody>
      </p:sp>
      <p:pic>
        <p:nvPicPr>
          <p:cNvPr id="4" name="Recorded Sound">
            <a:hlinkClick r:id="" action="ppaction://media"/>
            <a:extLst>
              <a:ext uri="{FF2B5EF4-FFF2-40B4-BE49-F238E27FC236}">
                <a16:creationId xmlns:a16="http://schemas.microsoft.com/office/drawing/2014/main" id="{FA87D972-1FDD-42F3-A363-6CD0D488B0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9002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8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A3491E-D5E4-4465-B8E6-0D41C4F9D39D}"/>
              </a:ext>
            </a:extLst>
          </p:cNvPr>
          <p:cNvSpPr txBox="1"/>
          <p:nvPr/>
        </p:nvSpPr>
        <p:spPr>
          <a:xfrm>
            <a:off x="1056441" y="905523"/>
            <a:ext cx="9232778" cy="2246769"/>
          </a:xfrm>
          <a:prstGeom prst="rect">
            <a:avLst/>
          </a:prstGeom>
          <a:noFill/>
        </p:spPr>
        <p:txBody>
          <a:bodyPr wrap="square" rtlCol="0">
            <a:spAutoFit/>
          </a:bodyPr>
          <a:lstStyle/>
          <a:p>
            <a:r>
              <a:rPr lang="en-GB" sz="2800" dirty="0"/>
              <a:t>Number of cases concluded at oral hearing in 2018-19: 5380</a:t>
            </a:r>
          </a:p>
          <a:p>
            <a:r>
              <a:rPr lang="en-GB" sz="2800" dirty="0"/>
              <a:t>38% of these were refused</a:t>
            </a:r>
          </a:p>
          <a:p>
            <a:r>
              <a:rPr lang="en-GB" sz="2800" dirty="0"/>
              <a:t>49% were released</a:t>
            </a:r>
          </a:p>
          <a:p>
            <a:r>
              <a:rPr lang="en-GB" sz="2800" dirty="0"/>
              <a:t>13% were recommended for moves to open prison</a:t>
            </a:r>
          </a:p>
          <a:p>
            <a:r>
              <a:rPr lang="en-GB" sz="2800" dirty="0"/>
              <a:t>1.1% committed serious offences following a release decision</a:t>
            </a:r>
          </a:p>
        </p:txBody>
      </p:sp>
      <p:sp>
        <p:nvSpPr>
          <p:cNvPr id="3" name="TextBox 2">
            <a:extLst>
              <a:ext uri="{FF2B5EF4-FFF2-40B4-BE49-F238E27FC236}">
                <a16:creationId xmlns:a16="http://schemas.microsoft.com/office/drawing/2014/main" id="{D7E5E5D1-C0A2-4E94-9BBE-E1D005960D61}"/>
              </a:ext>
            </a:extLst>
          </p:cNvPr>
          <p:cNvSpPr txBox="1"/>
          <p:nvPr/>
        </p:nvSpPr>
        <p:spPr>
          <a:xfrm>
            <a:off x="1056440" y="3338004"/>
            <a:ext cx="10298099" cy="2677656"/>
          </a:xfrm>
          <a:prstGeom prst="rect">
            <a:avLst/>
          </a:prstGeom>
          <a:noFill/>
        </p:spPr>
        <p:txBody>
          <a:bodyPr wrap="square" rtlCol="0">
            <a:spAutoFit/>
          </a:bodyPr>
          <a:lstStyle/>
          <a:p>
            <a:pPr algn="just"/>
            <a:r>
              <a:rPr lang="en-GB" sz="2400" dirty="0"/>
              <a:t>MAIN CASES :</a:t>
            </a:r>
          </a:p>
          <a:p>
            <a:pPr marL="285750" indent="-285750" algn="just">
              <a:buFont typeface="Arial" panose="020B0604020202020204" pitchFamily="34" charset="0"/>
              <a:buChar char="•"/>
            </a:pPr>
            <a:r>
              <a:rPr lang="en-GB" sz="2400" dirty="0"/>
              <a:t>life sentences and sentences of imprisonment for public protection (IPP), under the Crime Sentences Act 1997</a:t>
            </a:r>
          </a:p>
          <a:p>
            <a:pPr marL="285750" indent="-285750" algn="just">
              <a:buFont typeface="Arial" panose="020B0604020202020204" pitchFamily="34" charset="0"/>
              <a:buChar char="•"/>
            </a:pPr>
            <a:r>
              <a:rPr lang="en-GB" sz="2400" dirty="0"/>
              <a:t>extended determinate sentences (EDS), under the Criminal Justice Act 2003 (amended 2012)</a:t>
            </a:r>
          </a:p>
          <a:p>
            <a:pPr marL="285750" indent="-285750" algn="just">
              <a:buFont typeface="Arial" panose="020B0604020202020204" pitchFamily="34" charset="0"/>
              <a:buChar char="•"/>
            </a:pPr>
            <a:r>
              <a:rPr lang="en-GB" sz="2400" dirty="0"/>
              <a:t>sentences for offenders of particular concern, including terrorists and serious child sex offenders, under the Criminal Justice and Courts Act 2015</a:t>
            </a:r>
          </a:p>
        </p:txBody>
      </p:sp>
    </p:spTree>
    <p:extLst>
      <p:ext uri="{BB962C8B-B14F-4D97-AF65-F5344CB8AC3E}">
        <p14:creationId xmlns:p14="http://schemas.microsoft.com/office/powerpoint/2010/main" val="30511457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379E03-795D-4102-9582-CF43FF92FE51}"/>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Youth Justice System</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55B53B-F916-4D2D-99B7-8F5484A3098E}"/>
              </a:ext>
            </a:extLst>
          </p:cNvPr>
          <p:cNvSpPr>
            <a:spLocks noGrp="1"/>
          </p:cNvSpPr>
          <p:nvPr>
            <p:ph idx="1"/>
          </p:nvPr>
        </p:nvSpPr>
        <p:spPr>
          <a:xfrm>
            <a:off x="4976031" y="963877"/>
            <a:ext cx="6377769" cy="4930246"/>
          </a:xfrm>
        </p:spPr>
        <p:txBody>
          <a:bodyPr anchor="ctr">
            <a:normAutofit/>
          </a:bodyPr>
          <a:lstStyle/>
          <a:p>
            <a:r>
              <a:rPr lang="en-GB" sz="2200" dirty="0"/>
              <a:t>The role is to deal with young offenders</a:t>
            </a:r>
          </a:p>
          <a:p>
            <a:r>
              <a:rPr lang="en-GB" sz="2200" dirty="0"/>
              <a:t>Age of criminal responsibility is 10 in England &amp; Wales (low?)</a:t>
            </a:r>
          </a:p>
          <a:p>
            <a:r>
              <a:rPr lang="en-GB" sz="2200" dirty="0"/>
              <a:t>Age 10-18 year olds (after 18 considered an adult)</a:t>
            </a:r>
          </a:p>
          <a:p>
            <a:r>
              <a:rPr lang="en-GB" sz="2200" dirty="0"/>
              <a:t>Aim to punish children for their crimes &amp; safeguard the welfare of them?</a:t>
            </a:r>
          </a:p>
          <a:p>
            <a:r>
              <a:rPr lang="en-GB" sz="2200" dirty="0"/>
              <a:t>Young Offenders Institutions (YOIs)</a:t>
            </a:r>
          </a:p>
          <a:p>
            <a:r>
              <a:rPr lang="en-GB" sz="2200" dirty="0"/>
              <a:t>Secure Training Centres (STCs)</a:t>
            </a:r>
          </a:p>
          <a:p>
            <a:r>
              <a:rPr lang="en-GB" sz="2200" dirty="0"/>
              <a:t>Local Authority Secure Children’s Homes (LASCHs)</a:t>
            </a:r>
          </a:p>
          <a:p>
            <a:r>
              <a:rPr lang="en-GB" sz="2200" dirty="0">
                <a:hlinkClick r:id="rId4">
                  <a:extLst>
                    <a:ext uri="{A12FA001-AC4F-418D-AE19-62706E023703}">
                      <ahyp:hlinkClr xmlns:ahyp="http://schemas.microsoft.com/office/drawing/2018/hyperlinkcolor" val="tx"/>
                    </a:ext>
                  </a:extLst>
                </a:hlinkClick>
              </a:rPr>
              <a:t>https://howardleague.org</a:t>
            </a:r>
            <a:endParaRPr lang="en-GB" sz="2200" dirty="0"/>
          </a:p>
          <a:p>
            <a:r>
              <a:rPr lang="en-GB" sz="2200" dirty="0"/>
              <a:t>https://justice.org.uk/youth-justice</a:t>
            </a:r>
          </a:p>
        </p:txBody>
      </p:sp>
      <p:pic>
        <p:nvPicPr>
          <p:cNvPr id="4" name="Recorded Sound">
            <a:hlinkClick r:id="" action="ppaction://media"/>
            <a:extLst>
              <a:ext uri="{FF2B5EF4-FFF2-40B4-BE49-F238E27FC236}">
                <a16:creationId xmlns:a16="http://schemas.microsoft.com/office/drawing/2014/main" id="{963F6E01-FD11-475B-9F17-8B20E1C09D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47919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8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517A6-2EAE-47D0-B6E5-853E14A7D2B4}"/>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Youth Courts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86E2F9-9DA1-429C-AA67-161BD984A94C}"/>
              </a:ext>
            </a:extLst>
          </p:cNvPr>
          <p:cNvSpPr>
            <a:spLocks noGrp="1"/>
          </p:cNvSpPr>
          <p:nvPr>
            <p:ph idx="1"/>
          </p:nvPr>
        </p:nvSpPr>
        <p:spPr>
          <a:xfrm>
            <a:off x="4976031" y="963877"/>
            <a:ext cx="6377769" cy="4930246"/>
          </a:xfrm>
        </p:spPr>
        <p:txBody>
          <a:bodyPr anchor="ctr">
            <a:normAutofit lnSpcReduction="10000"/>
          </a:bodyPr>
          <a:lstStyle/>
          <a:p>
            <a:r>
              <a:rPr lang="en-GB" sz="2300" dirty="0"/>
              <a:t>Less formal</a:t>
            </a:r>
          </a:p>
          <a:p>
            <a:r>
              <a:rPr lang="en-GB" sz="2300" dirty="0"/>
              <a:t>Theft, burglary, drugs</a:t>
            </a:r>
          </a:p>
          <a:p>
            <a:r>
              <a:rPr lang="en-GB" sz="2300" dirty="0"/>
              <a:t>A youth court is a special type of magistrates’ court for people aged between 10 and 17.</a:t>
            </a:r>
          </a:p>
          <a:p>
            <a:r>
              <a:rPr lang="en-GB" sz="2300" dirty="0"/>
              <a:t>A youth court has either 3 magistrates or a district judge</a:t>
            </a:r>
          </a:p>
          <a:p>
            <a:r>
              <a:rPr lang="en-GB" sz="2300" dirty="0"/>
              <a:t>There is not a jury in a youth court.</a:t>
            </a:r>
          </a:p>
          <a:p>
            <a:r>
              <a:rPr lang="en-GB" sz="2300" dirty="0"/>
              <a:t>Your parent or guardian must come with you if you’re under 16 or if you’re 16 to 17 and they’re given a court order</a:t>
            </a:r>
          </a:p>
          <a:p>
            <a:r>
              <a:rPr lang="en-GB" sz="2300" dirty="0"/>
              <a:t>Many crimes heard in magistrates court where child’s information is kept secret, but more children are going to Crown Court</a:t>
            </a:r>
          </a:p>
          <a:p>
            <a:endParaRPr lang="en-GB" sz="2200" dirty="0"/>
          </a:p>
        </p:txBody>
      </p:sp>
      <p:pic>
        <p:nvPicPr>
          <p:cNvPr id="4" name="Recorded Sound">
            <a:hlinkClick r:id="" action="ppaction://media"/>
            <a:extLst>
              <a:ext uri="{FF2B5EF4-FFF2-40B4-BE49-F238E27FC236}">
                <a16:creationId xmlns:a16="http://schemas.microsoft.com/office/drawing/2014/main" id="{ED78782E-FA93-4FC6-9F0C-AADAB9A2D6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6900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4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6D8E7-96DE-4619-9766-3F5DB321A3F9}"/>
              </a:ext>
            </a:extLst>
          </p:cNvPr>
          <p:cNvSpPr>
            <a:spLocks noGrp="1"/>
          </p:cNvSpPr>
          <p:nvPr>
            <p:ph type="title"/>
          </p:nvPr>
        </p:nvSpPr>
        <p:spPr/>
        <p:txBody>
          <a:bodyPr/>
          <a:lstStyle/>
          <a:p>
            <a:r>
              <a:rPr lang="en-GB" dirty="0"/>
              <a:t>Youth Justice Board</a:t>
            </a:r>
          </a:p>
        </p:txBody>
      </p:sp>
      <p:sp>
        <p:nvSpPr>
          <p:cNvPr id="3" name="Content Placeholder 2">
            <a:extLst>
              <a:ext uri="{FF2B5EF4-FFF2-40B4-BE49-F238E27FC236}">
                <a16:creationId xmlns:a16="http://schemas.microsoft.com/office/drawing/2014/main" id="{34412038-61E0-42CC-A346-F0D16C77EE6B}"/>
              </a:ext>
            </a:extLst>
          </p:cNvPr>
          <p:cNvSpPr>
            <a:spLocks noGrp="1"/>
          </p:cNvSpPr>
          <p:nvPr>
            <p:ph idx="1"/>
          </p:nvPr>
        </p:nvSpPr>
        <p:spPr/>
        <p:txBody>
          <a:bodyPr>
            <a:normAutofit fontScale="55000" lnSpcReduction="20000"/>
          </a:bodyPr>
          <a:lstStyle/>
          <a:p>
            <a:r>
              <a:rPr lang="en-GB" dirty="0"/>
              <a:t>Public body</a:t>
            </a:r>
          </a:p>
          <a:p>
            <a:r>
              <a:rPr lang="en-GB" dirty="0"/>
              <a:t>Oversees/monitors the YJS in England &amp; Wales</a:t>
            </a:r>
          </a:p>
          <a:p>
            <a:r>
              <a:rPr lang="en-GB" dirty="0"/>
              <a:t>Employs around 100 members of staff</a:t>
            </a:r>
          </a:p>
          <a:p>
            <a:r>
              <a:rPr lang="en-GB" dirty="0">
                <a:solidFill>
                  <a:srgbClr val="00B0F0"/>
                </a:solidFill>
                <a:hlinkClick r:id="rId4"/>
              </a:rPr>
              <a:t>https://www.gov.uk/government/organisations/youth-justice-board-for-england-and-wales</a:t>
            </a:r>
            <a:endParaRPr lang="en-GB" dirty="0">
              <a:solidFill>
                <a:srgbClr val="00B0F0"/>
              </a:solidFill>
            </a:endParaRPr>
          </a:p>
          <a:p>
            <a:r>
              <a:rPr lang="en-GB" dirty="0"/>
              <a:t>From 2018 to 2021, our priorities are:</a:t>
            </a:r>
          </a:p>
          <a:p>
            <a:r>
              <a:rPr lang="en-GB" dirty="0"/>
              <a:t>national standards for youth justice</a:t>
            </a:r>
          </a:p>
          <a:p>
            <a:r>
              <a:rPr lang="en-GB" dirty="0"/>
              <a:t>improving local practice</a:t>
            </a:r>
          </a:p>
          <a:p>
            <a:r>
              <a:rPr lang="en-GB" dirty="0"/>
              <a:t>resettlement and transitions between services</a:t>
            </a:r>
          </a:p>
          <a:p>
            <a:r>
              <a:rPr lang="en-GB" dirty="0"/>
              <a:t>safety and education in custody</a:t>
            </a:r>
          </a:p>
          <a:p>
            <a:r>
              <a:rPr lang="en-GB" dirty="0"/>
              <a:t>Secure Schools</a:t>
            </a:r>
          </a:p>
          <a:p>
            <a:r>
              <a:rPr lang="en-GB" dirty="0"/>
              <a:t>the disproportionate representation of children from some black, Asian and minority ethnic (BAME) backgrounds in the youth justice system</a:t>
            </a:r>
          </a:p>
          <a:p>
            <a:r>
              <a:rPr lang="en-GB" dirty="0">
                <a:hlinkClick r:id="rId5"/>
              </a:rPr>
              <a:t>https://www.theguardian.com/uk-news/2020/jul/27/youth-justice-board-chair-aims-to-tackle-racial-disparities-in-criminal-justice-system-in-england-and-wales</a:t>
            </a:r>
            <a:endParaRPr lang="en-GB" dirty="0"/>
          </a:p>
          <a:p>
            <a:r>
              <a:rPr lang="en-GB" dirty="0"/>
              <a:t>serious youth violence reduction</a:t>
            </a:r>
          </a:p>
          <a:p>
            <a:endParaRPr lang="en-GB" dirty="0">
              <a:solidFill>
                <a:srgbClr val="00B0F0"/>
              </a:solidFill>
            </a:endParaRPr>
          </a:p>
        </p:txBody>
      </p:sp>
      <p:pic>
        <p:nvPicPr>
          <p:cNvPr id="5" name="Picture 4" descr="A picture containing drawing&#10;&#10;Description automatically generated">
            <a:extLst>
              <a:ext uri="{FF2B5EF4-FFF2-40B4-BE49-F238E27FC236}">
                <a16:creationId xmlns:a16="http://schemas.microsoft.com/office/drawing/2014/main" id="{148C58F2-C18B-4ABE-9EB5-BE9954D09E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6225" y="365125"/>
            <a:ext cx="2838450" cy="1885950"/>
          </a:xfrm>
          <a:prstGeom prst="rect">
            <a:avLst/>
          </a:prstGeom>
        </p:spPr>
      </p:pic>
      <p:pic>
        <p:nvPicPr>
          <p:cNvPr id="4" name="Recorded Sound">
            <a:hlinkClick r:id="" action="ppaction://media"/>
            <a:extLst>
              <a:ext uri="{FF2B5EF4-FFF2-40B4-BE49-F238E27FC236}">
                <a16:creationId xmlns:a16="http://schemas.microsoft.com/office/drawing/2014/main" id="{E8F68AF4-3A01-4565-9FE4-66E99CA9CB6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2291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6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6C83F-CF8D-4941-87A8-CE3C6E5EE280}"/>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Youth Offending Teams (YOTs)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8CE453-A738-47BE-B4CB-32A701C950BD}"/>
              </a:ext>
            </a:extLst>
          </p:cNvPr>
          <p:cNvSpPr>
            <a:spLocks noGrp="1"/>
          </p:cNvSpPr>
          <p:nvPr>
            <p:ph idx="1"/>
          </p:nvPr>
        </p:nvSpPr>
        <p:spPr>
          <a:xfrm>
            <a:off x="4976031" y="963877"/>
            <a:ext cx="6377769" cy="4930246"/>
          </a:xfrm>
        </p:spPr>
        <p:txBody>
          <a:bodyPr anchor="ctr">
            <a:normAutofit lnSpcReduction="10000"/>
          </a:bodyPr>
          <a:lstStyle/>
          <a:p>
            <a:r>
              <a:rPr lang="en-GB" sz="2600" dirty="0"/>
              <a:t>Local authority team</a:t>
            </a:r>
          </a:p>
          <a:p>
            <a:r>
              <a:rPr lang="en-GB" sz="2600" dirty="0"/>
              <a:t>Multi agency working</a:t>
            </a:r>
          </a:p>
          <a:p>
            <a:r>
              <a:rPr lang="en-GB" sz="2600" dirty="0"/>
              <a:t>Gets involved if a young person gets into trouble with police/arrested/charged/convicted</a:t>
            </a:r>
          </a:p>
          <a:p>
            <a:r>
              <a:rPr lang="en-GB" sz="2600" dirty="0"/>
              <a:t>They can also take referrals from schools to act in a preventive capacity before a crime has been committed (at risk of offending)</a:t>
            </a:r>
          </a:p>
          <a:p>
            <a:r>
              <a:rPr lang="en-GB" sz="2600" dirty="0"/>
              <a:t>Work with the police, probation officers, health, housing and children’s services, schools and education authorities, drugs services, NGOs, charities and the local community</a:t>
            </a:r>
          </a:p>
          <a:p>
            <a:endParaRPr lang="en-GB" sz="2400" dirty="0"/>
          </a:p>
        </p:txBody>
      </p:sp>
      <p:pic>
        <p:nvPicPr>
          <p:cNvPr id="4" name="Recorded Sound">
            <a:hlinkClick r:id="" action="ppaction://media"/>
            <a:extLst>
              <a:ext uri="{FF2B5EF4-FFF2-40B4-BE49-F238E27FC236}">
                <a16:creationId xmlns:a16="http://schemas.microsoft.com/office/drawing/2014/main" id="{C2325E22-5F31-48D4-80CA-D7D2AF6AF9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1092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25381C-611B-4786-9B81-08E57E5FFC4B}"/>
              </a:ext>
            </a:extLst>
          </p:cNvPr>
          <p:cNvSpPr txBox="1"/>
          <p:nvPr/>
        </p:nvSpPr>
        <p:spPr>
          <a:xfrm>
            <a:off x="1857080" y="2044005"/>
            <a:ext cx="9059158" cy="3170099"/>
          </a:xfrm>
          <a:prstGeom prst="rect">
            <a:avLst/>
          </a:prstGeom>
          <a:noFill/>
        </p:spPr>
        <p:txBody>
          <a:bodyPr wrap="square" rtlCol="0">
            <a:spAutoFit/>
          </a:bodyPr>
          <a:lstStyle/>
          <a:p>
            <a:pPr algn="ctr"/>
            <a:r>
              <a:rPr lang="en-GB" sz="4000" dirty="0"/>
              <a:t>Here ends our brief overview of the Criminal Justice System in England and Wales that shows how it all fits together. There will be a lot more on each aspect of it later! </a:t>
            </a:r>
          </a:p>
        </p:txBody>
      </p:sp>
    </p:spTree>
    <p:extLst>
      <p:ext uri="{BB962C8B-B14F-4D97-AF65-F5344CB8AC3E}">
        <p14:creationId xmlns:p14="http://schemas.microsoft.com/office/powerpoint/2010/main" val="17838400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3DB6-7216-48B8-B9DF-8C98E1161146}"/>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79EB53C0-8732-4B44-BA94-82C0589D63E0}"/>
              </a:ext>
            </a:extLst>
          </p:cNvPr>
          <p:cNvSpPr>
            <a:spLocks noGrp="1"/>
          </p:cNvSpPr>
          <p:nvPr>
            <p:ph sz="half" idx="1"/>
          </p:nvPr>
        </p:nvSpPr>
        <p:spPr/>
        <p:txBody>
          <a:bodyPr>
            <a:normAutofit fontScale="40000" lnSpcReduction="20000"/>
          </a:bodyPr>
          <a:lstStyle/>
          <a:p>
            <a:r>
              <a:rPr lang="en-GB" sz="5000" dirty="0"/>
              <a:t>Banks, S. (2014) </a:t>
            </a:r>
            <a:r>
              <a:rPr lang="en-GB" sz="5000" i="1" dirty="0"/>
              <a:t>Informal Justice in England and Wales 1760-1914</a:t>
            </a:r>
            <a:r>
              <a:rPr lang="en-GB" sz="5000" dirty="0"/>
              <a:t>. Boydell Press.</a:t>
            </a:r>
            <a:endParaRPr lang="en-GB" sz="5000" b="1" dirty="0"/>
          </a:p>
          <a:p>
            <a:r>
              <a:rPr lang="en-GB" sz="5000" b="1" dirty="0"/>
              <a:t>Briscoe, J. P. 1870. “Nottinghamshire Facts and Fictions” Shepherd Brothers of Nottingham.</a:t>
            </a:r>
          </a:p>
          <a:p>
            <a:r>
              <a:rPr lang="en-GB" sz="5000" b="1" dirty="0">
                <a:cs typeface="Calibri" panose="020F0502020204030204" pitchFamily="34" charset="0"/>
              </a:rPr>
              <a:t>Foucault, M. 1971. </a:t>
            </a:r>
            <a:r>
              <a:rPr lang="en-GB" sz="5000" b="1" i="1" dirty="0">
                <a:cs typeface="Calibri" panose="020F0502020204030204" pitchFamily="34" charset="0"/>
              </a:rPr>
              <a:t>Discipline &amp; Pu</a:t>
            </a:r>
            <a:r>
              <a:rPr lang="en-GB" sz="5000" b="1" dirty="0">
                <a:cs typeface="Calibri" panose="020F0502020204030204" pitchFamily="34" charset="0"/>
              </a:rPr>
              <a:t>nish. Penguin Books. </a:t>
            </a:r>
            <a:endParaRPr lang="en-US" sz="5000" dirty="0">
              <a:cs typeface="Calibri" panose="020F0502020204030204" pitchFamily="34" charset="0"/>
            </a:endParaRPr>
          </a:p>
          <a:p>
            <a:r>
              <a:rPr lang="en-US" sz="5000" dirty="0">
                <a:latin typeface="Calibri" panose="020F0502020204030204" pitchFamily="34" charset="0"/>
                <a:cs typeface="Calibri" panose="020F0502020204030204" pitchFamily="34" charset="0"/>
              </a:rPr>
              <a:t>Sanders, A., Young, R., &amp; Burton, M. (2010). </a:t>
            </a:r>
            <a:r>
              <a:rPr lang="en-US" sz="5000" i="1" dirty="0">
                <a:latin typeface="Calibri" panose="020F0502020204030204" pitchFamily="34" charset="0"/>
                <a:cs typeface="Calibri" panose="020F0502020204030204" pitchFamily="34" charset="0"/>
              </a:rPr>
              <a:t>Criminal justice</a:t>
            </a:r>
            <a:r>
              <a:rPr lang="en-US" sz="5000" dirty="0">
                <a:latin typeface="Calibri" panose="020F0502020204030204" pitchFamily="34" charset="0"/>
                <a:cs typeface="Calibri" panose="020F0502020204030204" pitchFamily="34" charset="0"/>
              </a:rPr>
              <a:t>. Oxford University Press. Chapters 7, 8 &amp; 9.</a:t>
            </a:r>
          </a:p>
          <a:p>
            <a:r>
              <a:rPr lang="en-GB" sz="5000" dirty="0"/>
              <a:t>CJS (2009), https://webarchive.nationalarchives.gov.uk</a:t>
            </a:r>
          </a:p>
          <a:p>
            <a:endParaRPr lang="en-GB" dirty="0">
              <a:solidFill>
                <a:srgbClr val="00B0F0"/>
              </a:solidFill>
              <a:hlinkClick r:id="rId2"/>
            </a:endParaRPr>
          </a:p>
          <a:p>
            <a:endParaRPr lang="en-GB" dirty="0"/>
          </a:p>
        </p:txBody>
      </p:sp>
      <p:sp>
        <p:nvSpPr>
          <p:cNvPr id="4" name="Content Placeholder 3">
            <a:extLst>
              <a:ext uri="{FF2B5EF4-FFF2-40B4-BE49-F238E27FC236}">
                <a16:creationId xmlns:a16="http://schemas.microsoft.com/office/drawing/2014/main" id="{770D65E4-84A3-4B80-BD78-DD1B6D63338C}"/>
              </a:ext>
            </a:extLst>
          </p:cNvPr>
          <p:cNvSpPr>
            <a:spLocks noGrp="1"/>
          </p:cNvSpPr>
          <p:nvPr>
            <p:ph sz="half" idx="2"/>
          </p:nvPr>
        </p:nvSpPr>
        <p:spPr/>
        <p:txBody>
          <a:bodyPr>
            <a:normAutofit fontScale="40000" lnSpcReduction="20000"/>
          </a:bodyPr>
          <a:lstStyle/>
          <a:p>
            <a:r>
              <a:rPr lang="en-GB" dirty="0">
                <a:solidFill>
                  <a:srgbClr val="00B0F0"/>
                </a:solidFill>
                <a:hlinkClick r:id="rId3">
                  <a:extLst>
                    <a:ext uri="{A12FA001-AC4F-418D-AE19-62706E023703}">
                      <ahyp:hlinkClr xmlns:ahyp="http://schemas.microsoft.com/office/drawing/2018/hyperlinkcolor" val="tx"/>
                    </a:ext>
                  </a:extLst>
                </a:hlinkClick>
              </a:rPr>
              <a:t>https://www.gov.uk/government/organisations/home-office</a:t>
            </a:r>
            <a:endParaRPr lang="en-GB" dirty="0">
              <a:solidFill>
                <a:srgbClr val="00B0F0"/>
              </a:solidFill>
            </a:endParaRPr>
          </a:p>
          <a:p>
            <a:r>
              <a:rPr lang="en-GB" dirty="0">
                <a:solidFill>
                  <a:srgbClr val="00B0F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http://www.prisonreformtrust.org.uk/ProjectsResearch/Remand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http://www.legislation.gov.uk/ukpga/1976/63/schedule/1/enacted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rPr>
              <a:t>https://media.nationalarchives.gov.uk/index.php/the-metropolitan-police-an-introduction-to-records-of-service-1829-1958-2/</a:t>
            </a:r>
          </a:p>
          <a:p>
            <a:r>
              <a:rPr lang="en-GB" dirty="0">
                <a:solidFill>
                  <a:srgbClr val="00B0F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http://www.cps.gov.uk</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2">
                  <a:extLst>
                    <a:ext uri="{A12FA001-AC4F-418D-AE19-62706E023703}">
                      <ahyp:hlinkClr xmlns:ahyp="http://schemas.microsoft.com/office/drawing/2018/hyperlinkcolor" val="tx"/>
                    </a:ext>
                  </a:extLst>
                </a:hlinkClick>
              </a:rPr>
              <a:t>https://www.gov.uk/government/organisations/ministry-of-justice</a:t>
            </a:r>
            <a:endParaRPr lang="en-GB" dirty="0">
              <a:solidFill>
                <a:srgbClr val="00B0F0"/>
              </a:solidFill>
            </a:endParaRPr>
          </a:p>
          <a:p>
            <a:r>
              <a:rPr lang="en-GB" dirty="0">
                <a:solidFill>
                  <a:srgbClr val="00B0F0"/>
                </a:solidFill>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http://www.cps.gov.uk/legal/s_to_u/termination_of_proceedings/</a:t>
            </a:r>
            <a:endParaRPr lang="en-GB" dirty="0">
              <a:solidFill>
                <a:srgbClr val="00B0F0"/>
              </a:solidFill>
              <a:latin typeface="Calibri Light" panose="020F0302020204030204" pitchFamily="34" charset="0"/>
              <a:cs typeface="Calibri Light" panose="020F0302020204030204" pitchFamily="34" charset="0"/>
            </a:endParaRPr>
          </a:p>
          <a:p>
            <a:r>
              <a:rPr lang="en-GB" dirty="0">
                <a:solidFill>
                  <a:srgbClr val="00B0F0"/>
                </a:solidFill>
                <a:hlinkClick r:id="rId8">
                  <a:extLst>
                    <a:ext uri="{A12FA001-AC4F-418D-AE19-62706E023703}">
                      <ahyp:hlinkClr xmlns:ahyp="http://schemas.microsoft.com/office/drawing/2018/hyperlinkcolor" val="tx"/>
                    </a:ext>
                  </a:extLst>
                </a:hlinkClick>
              </a:rPr>
              <a:t>www.justiceinspectorates.gov.uk/hmcpsi</a:t>
            </a:r>
            <a:endParaRPr lang="en-GB" dirty="0">
              <a:solidFill>
                <a:srgbClr val="00B0F0"/>
              </a:solidFill>
            </a:endParaRPr>
          </a:p>
          <a:p>
            <a:r>
              <a:rPr lang="en-GB" dirty="0">
                <a:solidFill>
                  <a:srgbClr val="00B0F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http://www.cps.gov.uk/legal/a_to_c/cautioning_and_diversion/</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10">
                  <a:extLst>
                    <a:ext uri="{A12FA001-AC4F-418D-AE19-62706E023703}">
                      <ahyp:hlinkClr xmlns:ahyp="http://schemas.microsoft.com/office/drawing/2018/hyperlinkcolor" val="tx"/>
                    </a:ext>
                  </a:extLst>
                </a:hlinkClick>
              </a:rPr>
              <a:t>https://www.gov.uk/government/organisations/youth-justice-board-for-england-and-wales</a:t>
            </a:r>
            <a:endParaRPr lang="en-GB" dirty="0">
              <a:solidFill>
                <a:srgbClr val="00B0F0"/>
              </a:solidFill>
            </a:endParaRPr>
          </a:p>
          <a:p>
            <a:r>
              <a:rPr lang="en-GB" dirty="0">
                <a:solidFill>
                  <a:srgbClr val="00B0F0"/>
                </a:solidFill>
                <a:hlinkClick r:id="rId11">
                  <a:extLst>
                    <a:ext uri="{A12FA001-AC4F-418D-AE19-62706E023703}">
                      <ahyp:hlinkClr xmlns:ahyp="http://schemas.microsoft.com/office/drawing/2018/hyperlinkcolor" val="tx"/>
                    </a:ext>
                  </a:extLst>
                </a:hlinkClick>
              </a:rPr>
              <a:t>https://howardleague.org</a:t>
            </a:r>
            <a:endParaRPr lang="en-GB" dirty="0">
              <a:solidFill>
                <a:srgbClr val="00B0F0"/>
              </a:solidFill>
            </a:endParaRPr>
          </a:p>
          <a:p>
            <a:r>
              <a:rPr lang="en-GB" dirty="0">
                <a:solidFill>
                  <a:srgbClr val="00B0F0"/>
                </a:solidFill>
                <a:hlinkClick r:id="rId12">
                  <a:extLst>
                    <a:ext uri="{A12FA001-AC4F-418D-AE19-62706E023703}">
                      <ahyp:hlinkClr xmlns:ahyp="http://schemas.microsoft.com/office/drawing/2018/hyperlinkcolor" val="tx"/>
                    </a:ext>
                  </a:extLst>
                </a:hlinkClick>
              </a:rPr>
              <a:t>https://justice.org.uk/youth-justice</a:t>
            </a:r>
            <a:endParaRPr lang="en-GB" dirty="0">
              <a:solidFill>
                <a:srgbClr val="00B0F0"/>
              </a:solidFill>
            </a:endParaRPr>
          </a:p>
          <a:p>
            <a:r>
              <a:rPr lang="en-GB" dirty="0">
                <a:solidFill>
                  <a:srgbClr val="00B0F0"/>
                </a:solidFill>
                <a:hlinkClick r:id="rId13">
                  <a:extLst>
                    <a:ext uri="{A12FA001-AC4F-418D-AE19-62706E023703}">
                      <ahyp:hlinkClr xmlns:ahyp="http://schemas.microsoft.com/office/drawing/2018/hyperlinkcolor" val="tx"/>
                    </a:ext>
                  </a:extLst>
                </a:hlinkClick>
              </a:rPr>
              <a:t>https://www.gov.uk/government/organisations/parole-board</a:t>
            </a:r>
            <a:endParaRPr lang="en-GB" dirty="0">
              <a:solidFill>
                <a:srgbClr val="00B0F0"/>
              </a:solidFill>
            </a:endParaRPr>
          </a:p>
          <a:p>
            <a:r>
              <a:rPr lang="en-GB" dirty="0">
                <a:solidFill>
                  <a:srgbClr val="00B0F0"/>
                </a:solidFill>
                <a:hlinkClick r:id="rId14">
                  <a:extLst>
                    <a:ext uri="{A12FA001-AC4F-418D-AE19-62706E023703}">
                      <ahyp:hlinkClr xmlns:ahyp="http://schemas.microsoft.com/office/drawing/2018/hyperlinkcolor" val="tx"/>
                    </a:ext>
                  </a:extLst>
                </a:hlinkClick>
              </a:rPr>
              <a:t>https://www.gov.uk/government/organisations/hm-prison-service</a:t>
            </a:r>
            <a:endParaRPr lang="en-GB" dirty="0">
              <a:solidFill>
                <a:srgbClr val="00B0F0"/>
              </a:solidFill>
            </a:endParaRPr>
          </a:p>
          <a:p>
            <a:r>
              <a:rPr lang="en-GB" dirty="0">
                <a:solidFill>
                  <a:srgbClr val="00B0F0"/>
                </a:solidFill>
                <a:hlinkClick r:id="rId15">
                  <a:extLst>
                    <a:ext uri="{A12FA001-AC4F-418D-AE19-62706E023703}">
                      <ahyp:hlinkClr xmlns:ahyp="http://schemas.microsoft.com/office/drawing/2018/hyperlinkcolor" val="tx"/>
                    </a:ext>
                  </a:extLst>
                </a:hlinkClick>
              </a:rPr>
              <a:t>https://www.gov.uk/government/organisations/national-probation-service</a:t>
            </a:r>
            <a:endParaRPr lang="en-GB" dirty="0">
              <a:solidFill>
                <a:srgbClr val="00B0F0"/>
              </a:solidFill>
            </a:endParaRPr>
          </a:p>
          <a:p>
            <a:r>
              <a:rPr lang="en-GB" dirty="0">
                <a:solidFill>
                  <a:srgbClr val="00B0F0"/>
                </a:solidFill>
                <a:hlinkClick r:id="rId16">
                  <a:extLst>
                    <a:ext uri="{A12FA001-AC4F-418D-AE19-62706E023703}">
                      <ahyp:hlinkClr xmlns:ahyp="http://schemas.microsoft.com/office/drawing/2018/hyperlinkcolor" val="tx"/>
                    </a:ext>
                  </a:extLst>
                </a:hlinkClick>
              </a:rPr>
              <a:t>https://www.gov.uk/government/organisations/her-majestys-prison-and-probation-service/about</a:t>
            </a:r>
            <a:endParaRPr lang="en-GB" dirty="0">
              <a:solidFill>
                <a:srgbClr val="00B0F0"/>
              </a:solidFill>
            </a:endParaRPr>
          </a:p>
          <a:p>
            <a:endParaRPr lang="en-GB" dirty="0"/>
          </a:p>
        </p:txBody>
      </p:sp>
    </p:spTree>
    <p:extLst>
      <p:ext uri="{BB962C8B-B14F-4D97-AF65-F5344CB8AC3E}">
        <p14:creationId xmlns:p14="http://schemas.microsoft.com/office/powerpoint/2010/main" val="21428157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A393F0-AAC2-42DD-829D-112004B8012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Image &amp; Video Sources: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B604CA-640F-4FA4-BEDB-54E71B6A081E}"/>
              </a:ext>
            </a:extLst>
          </p:cNvPr>
          <p:cNvSpPr>
            <a:spLocks noGrp="1"/>
          </p:cNvSpPr>
          <p:nvPr>
            <p:ph idx="1"/>
          </p:nvPr>
        </p:nvSpPr>
        <p:spPr>
          <a:xfrm>
            <a:off x="4976031" y="963877"/>
            <a:ext cx="6377769" cy="4930246"/>
          </a:xfrm>
        </p:spPr>
        <p:txBody>
          <a:bodyPr anchor="ctr">
            <a:normAutofit/>
          </a:bodyPr>
          <a:lstStyle/>
          <a:p>
            <a:r>
              <a:rPr lang="en-GB" sz="2400" dirty="0"/>
              <a:t>Monty Python’s </a:t>
            </a:r>
            <a:r>
              <a:rPr lang="en-GB" sz="2400" i="1" dirty="0"/>
              <a:t>Flying Circus</a:t>
            </a:r>
          </a:p>
          <a:p>
            <a:r>
              <a:rPr lang="en-GB" sz="2400" i="1" dirty="0"/>
              <a:t>The </a:t>
            </a:r>
            <a:r>
              <a:rPr lang="en-GB" sz="2400" i="1" dirty="0" err="1"/>
              <a:t>FallGuy</a:t>
            </a:r>
            <a:endParaRPr lang="en-GB" sz="2400" i="1" dirty="0"/>
          </a:p>
          <a:p>
            <a:r>
              <a:rPr lang="en-GB" sz="2400" dirty="0"/>
              <a:t>https://www.oldpolicecellsmuseum.org.uk/content/history/police_history/early_uniforms</a:t>
            </a:r>
          </a:p>
          <a:p>
            <a:r>
              <a:rPr lang="en-GB" sz="2400" dirty="0"/>
              <a:t>Child on remand. https://www.cypnow.co.uk</a:t>
            </a:r>
          </a:p>
          <a:p>
            <a:r>
              <a:rPr lang="en-GB" sz="2400" dirty="0" err="1"/>
              <a:t>Pixabay</a:t>
            </a:r>
            <a:endParaRPr lang="en-GB" sz="2400" dirty="0"/>
          </a:p>
          <a:p>
            <a:r>
              <a:rPr lang="en-GB" sz="2400" dirty="0"/>
              <a:t>Gov.uk</a:t>
            </a:r>
          </a:p>
        </p:txBody>
      </p:sp>
    </p:spTree>
    <p:extLst>
      <p:ext uri="{BB962C8B-B14F-4D97-AF65-F5344CB8AC3E}">
        <p14:creationId xmlns:p14="http://schemas.microsoft.com/office/powerpoint/2010/main" val="20504690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401</TotalTime>
  <Words>3496</Words>
  <Application>Microsoft Office PowerPoint</Application>
  <PresentationFormat>Widescreen</PresentationFormat>
  <Paragraphs>358</Paragraphs>
  <Slides>46</Slides>
  <Notes>0</Notes>
  <HiddenSlides>0</HiddenSlides>
  <MMClips>34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Times New Roman</vt:lpstr>
      <vt:lpstr>Office Theme</vt:lpstr>
      <vt:lpstr>The Criminal Justice System, Youth Justice &amp; Prison System in England and Wales</vt:lpstr>
      <vt:lpstr>An overview of the Criminal Justice System</vt:lpstr>
      <vt:lpstr>Why do we have a criminal justice system?</vt:lpstr>
      <vt:lpstr>What is criminal justice?</vt:lpstr>
      <vt:lpstr>Social control &amp; discipline</vt:lpstr>
      <vt:lpstr>Adversarial system</vt:lpstr>
      <vt:lpstr>PowerPoint Presentation</vt:lpstr>
      <vt:lpstr>Inquisitorial system</vt:lpstr>
      <vt:lpstr>PowerPoint Presentation</vt:lpstr>
      <vt:lpstr>Roles of the Criminal Justice System</vt:lpstr>
      <vt:lpstr>PowerPoint Presentation</vt:lpstr>
      <vt:lpstr>Primary Criminal Justice Agencies</vt:lpstr>
      <vt:lpstr>The Ministry of Justice</vt:lpstr>
      <vt:lpstr>The Home Office</vt:lpstr>
      <vt:lpstr>The Attorney General’s Office</vt:lpstr>
      <vt:lpstr>Other  criminal  justice agencies</vt:lpstr>
      <vt:lpstr>The police service</vt:lpstr>
      <vt:lpstr>PowerPoint Presentation</vt:lpstr>
      <vt:lpstr>Crown Prosecution Service</vt:lpstr>
      <vt:lpstr>Code for Crown Prosecutors: Decision to charge</vt:lpstr>
      <vt:lpstr>Evidential stage</vt:lpstr>
      <vt:lpstr>Public interest stage</vt:lpstr>
      <vt:lpstr>Threshold Test</vt:lpstr>
      <vt:lpstr>Two parts to evidential consideration of Threshold Test:</vt:lpstr>
      <vt:lpstr>Options for prosecution </vt:lpstr>
      <vt:lpstr>Charging</vt:lpstr>
      <vt:lpstr>Bail</vt:lpstr>
      <vt:lpstr>Remand</vt:lpstr>
      <vt:lpstr>Children &amp; women on remand</vt:lpstr>
      <vt:lpstr>Discontinuance &amp; cracked trials</vt:lpstr>
      <vt:lpstr>Guilty pleas</vt:lpstr>
      <vt:lpstr>Guilty pleas or guilty please?</vt:lpstr>
      <vt:lpstr>Her Majesty’s Crown Prosecution Service Inspectorate (HMCPSI)</vt:lpstr>
      <vt:lpstr>Criminal Courts – 2 tier </vt:lpstr>
      <vt:lpstr>‘Either way offences’</vt:lpstr>
      <vt:lpstr>The Probation Service</vt:lpstr>
      <vt:lpstr>The Prison Service</vt:lpstr>
      <vt:lpstr>Parole Board for England &amp; Wales</vt:lpstr>
      <vt:lpstr>PowerPoint Presentation</vt:lpstr>
      <vt:lpstr>Youth Justice System</vt:lpstr>
      <vt:lpstr>Youth Courts</vt:lpstr>
      <vt:lpstr>Youth Justice Board</vt:lpstr>
      <vt:lpstr>Youth Offending Teams (YOTs)</vt:lpstr>
      <vt:lpstr>PowerPoint Presentation</vt:lpstr>
      <vt:lpstr>Sources</vt:lpstr>
      <vt:lpstr>Image &amp; Video 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 Youth Justice &amp; Prison System in England and Wales</dc:title>
  <dc:creator>Claudine Young</dc:creator>
  <cp:lastModifiedBy>Claudine Young</cp:lastModifiedBy>
  <cp:revision>37</cp:revision>
  <dcterms:created xsi:type="dcterms:W3CDTF">2020-10-07T23:10:15Z</dcterms:created>
  <dcterms:modified xsi:type="dcterms:W3CDTF">2020-10-08T23:52:41Z</dcterms:modified>
</cp:coreProperties>
</file>