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307" r:id="rId3"/>
    <p:sldId id="29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94" r:id="rId13"/>
    <p:sldId id="289" r:id="rId14"/>
    <p:sldId id="290" r:id="rId15"/>
    <p:sldId id="292" r:id="rId16"/>
    <p:sldId id="293" r:id="rId17"/>
    <p:sldId id="300" r:id="rId18"/>
    <p:sldId id="295" r:id="rId19"/>
    <p:sldId id="301" r:id="rId20"/>
    <p:sldId id="297" r:id="rId21"/>
    <p:sldId id="305" r:id="rId22"/>
    <p:sldId id="303" r:id="rId23"/>
    <p:sldId id="299" r:id="rId24"/>
    <p:sldId id="30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2779F-1A8E-422B-8410-6681B656785A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3D3AA4-9191-459A-ABAC-DFD2ACA2C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37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00487-2DFF-4FB5-BE29-919483055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C31FA8-F6A7-49AC-9215-94915B3477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5F76B-0BAA-4528-9D3E-F8B58E91C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52AD8-A705-4F3A-A0C9-CF9C5EC68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5CF6D-A65A-42BB-AF13-FE4D69AB0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80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19B07-CC1E-4B83-8BFF-3BCB7C2BC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07C6A-2221-4D02-A2E2-C5FF5DB96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BD68F-6A42-45C6-9FE9-21357223F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E9F6E-8493-4827-B95F-DEC62F723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50A40-5B32-4E8E-9D31-C6D18A95E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82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E38DD-BB32-49AB-A7EA-B1ED96BB8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7631A-C7BA-416A-8216-380D647CF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CDA5E-A81B-4ECA-8FCF-2A714CAA0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AD01E-917E-41FA-A21B-B843D262E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64119-02A4-4035-B40E-B086EB329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14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1354D-6973-4BAE-9EAA-14918130A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DB5C4-F085-4C04-AC47-6D081EA6FC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B9D91-2A8A-4FC0-85B4-D77788E6B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8A633E-9281-4A00-8977-A0048C81B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52657E-18F0-4CEE-A8CD-1F48E5E68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CC5346-001E-484F-9196-3A10AE28D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538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B5B1D-92C5-4F9A-84A1-65B0F8364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F13B6A-7001-4156-916B-9BDA0DD28B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72D946-E887-41A9-98C2-C5492A9161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B4F91B-578D-407E-8734-ED2A5C0494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35AB53-8E51-42C9-9A1F-B59000151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5DDCFE-6F23-4B86-80F9-7ACAA260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668784-0375-45CF-8D6D-23A8741F2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301F5-5A53-4F86-9B4C-A1A8753E1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557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050F5-7492-49C2-BF6C-7F3435259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D2D020-2A29-4C54-9C7B-899979194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0261E4-DB8B-43E7-B9DE-B10195FD7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198BFD-5E0C-4C16-8755-81A5FFF47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767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71C84-3BD6-4FB3-88AB-CF6AFFCF5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7E7222-5CA4-48B2-B6C8-619C2D9C5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CB1265-82C6-4122-B353-6F1F957AF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37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D90F-1C16-4275-9C6A-86623D92B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A22B7-102C-485B-AF0E-8B9C0ACF0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8C26AA-64AF-42CE-87FA-4E6946609A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84722-6F9D-4FCC-9C89-BFF4EEA00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DCEC9B-8F6D-40A8-A17D-8D61BD93F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55A80C-DC0A-4C39-9B24-D1C053CDC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25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49745-A580-4591-AD37-A4C5AC198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AFAA75-ED4D-4D1A-910E-3E549E4179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6B2D75-764D-4EE4-8E13-F1E05BB63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97D0B-6122-4F0D-BE82-C377D5470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30B28B-C626-4146-8E71-7F655512D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C4EC18-028E-4C78-8F90-8EE82F77A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01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B1534-2936-4452-A7EE-FC60552A6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68ED43-6CF3-439A-B09E-2E878D3F92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4FCC9-4DED-4976-816F-C5C8C9C73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3435E-9D40-4D9A-A457-9D263191F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189E1-3E62-4D08-8CCF-6638B1D3D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033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B63AE2-398F-47C5-B4EC-E07F9B6877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49D00C-8489-47EE-B328-F9B0282FA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AE852-5F09-40A0-B0FC-56109B7BC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BA5E0-6764-4C7F-8C05-4B82687AB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504CF-3587-4AB2-AEAF-EC3CFC926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262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237CC7-39CD-458B-A956-1586764BD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8C1474-9CF1-44A3-8483-2E6BA88068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F8C5F-873C-4903-8E86-AA270E2C00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219E5-53BF-4167-9D9C-B8429A78FF7F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1D7FA-1CAE-4A02-935E-A25400F257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EA5B9-F2CF-4A59-ACE1-9C45E55ECA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056B8-4872-41D8-BCCF-1FA523D34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59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2jbYQP5mnU&amp;feature=youtu.be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604A4-45DA-4F76-94AD-CA53DE7CD2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Boundaries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0DC44B-8615-45F3-A191-474CBCC80D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SJYW4013 Passport to Youth Work</a:t>
            </a:r>
          </a:p>
        </p:txBody>
      </p:sp>
    </p:spTree>
    <p:extLst>
      <p:ext uri="{BB962C8B-B14F-4D97-AF65-F5344CB8AC3E}">
        <p14:creationId xmlns:p14="http://schemas.microsoft.com/office/powerpoint/2010/main" val="3821820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ADBF1-0DD5-4D33-B8A7-F496D485C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BBC86-2B04-4E9E-A28E-EE222D3EB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can you discuss what we covered last week and feedback any questions or concerns you have from then.</a:t>
            </a:r>
          </a:p>
        </p:txBody>
      </p:sp>
    </p:spTree>
    <p:extLst>
      <p:ext uri="{BB962C8B-B14F-4D97-AF65-F5344CB8AC3E}">
        <p14:creationId xmlns:p14="http://schemas.microsoft.com/office/powerpoint/2010/main" val="104950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4AE70-AADB-4AA0-A99F-3B15B5782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3D6DA-D4F9-42DB-8273-07BB90EFD37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en-GB" sz="4400" dirty="0"/>
              <a:t>Professional boundaries are not just about the young people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83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concept of professional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One of the ways that domain limitations are sometimes talked about is through the concept of professional distance (National Youth Agency 2002).</a:t>
            </a:r>
          </a:p>
          <a:p>
            <a:r>
              <a:rPr lang="en-GB" dirty="0"/>
              <a:t>This can refer to any of the domains mentioned last weeks lecture, but especially the degree of emotional connection or investment made in the relationship. </a:t>
            </a:r>
          </a:p>
          <a:p>
            <a:r>
              <a:rPr lang="en-GB" dirty="0"/>
              <a:t>You will hear workers talking about people becoming ‘too emotionally involved’, for example.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263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concept of professional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some professions, this way of understanding emotional boundaries makes sense. </a:t>
            </a:r>
          </a:p>
          <a:p>
            <a:r>
              <a:rPr lang="en-GB" dirty="0"/>
              <a:t>A surgeon, perhaps, needs to disregard the emotional life patient as they cut the patient open.</a:t>
            </a:r>
          </a:p>
          <a:p>
            <a:r>
              <a:rPr lang="en-GB" dirty="0"/>
              <a:t>A lawyer need to find appreciation for the logic of the narrative and which arguments will work in court, independently of a clients' outrage or feelings of injustice.</a:t>
            </a:r>
          </a:p>
          <a:p>
            <a:r>
              <a:rPr lang="en-GB" dirty="0"/>
              <a:t>Engineers need to put aside the wishful thinking of clients in making design recommendations.</a:t>
            </a:r>
          </a:p>
          <a:p>
            <a:r>
              <a:rPr lang="en-GB" dirty="0"/>
              <a:t>Youth work is not like that.</a:t>
            </a:r>
          </a:p>
        </p:txBody>
      </p:sp>
    </p:spTree>
    <p:extLst>
      <p:ext uri="{BB962C8B-B14F-4D97-AF65-F5344CB8AC3E}">
        <p14:creationId xmlns:p14="http://schemas.microsoft.com/office/powerpoint/2010/main" val="1178509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concept of professional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kind of transformation that we are interested in, as youth workers involves the emotions.</a:t>
            </a:r>
          </a:p>
          <a:p>
            <a:r>
              <a:rPr lang="en-GB" dirty="0"/>
              <a:t>Our capacity for empathy, to be able to connect with the emotional state of the young person we are working with, to understand the emotional space and to work with a young person in it – these are core skills of youth workers.</a:t>
            </a:r>
          </a:p>
          <a:p>
            <a:r>
              <a:rPr lang="en-GB" dirty="0"/>
              <a:t>You can’t do it if you are not emotionally available.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870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concept of professional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Young people’s disclosures  can often be shocking, and  a worker’s immediate emotional reactions can spill over in ways that aren’t helpful.</a:t>
            </a:r>
          </a:p>
          <a:p>
            <a:r>
              <a:rPr lang="en-GB" dirty="0"/>
              <a:t>For a variety of reasons, a worker’s emotional reactions can be disproportionate, for example, a worker’s grief reaction at hearing of a young person’ s loss may be bigger than the young person’s. </a:t>
            </a:r>
          </a:p>
          <a:p>
            <a:pPr lvl="1"/>
            <a:r>
              <a:rPr lang="en-GB" dirty="0"/>
              <a:t>Can you think of any examples?</a:t>
            </a:r>
          </a:p>
          <a:p>
            <a:r>
              <a:rPr lang="en-GB" dirty="0"/>
              <a:t>Or in a crisis we can be immobilised by our emotional reaction when young people need us to be cool and decisive and just to get things sorted.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203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concept of professional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positions where there is high emotional traffic, we may also need to discipline our emotional engagement so that we are not emotionally exhausted and burnt out.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897" y="3128021"/>
            <a:ext cx="4775489" cy="3460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8673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Sometimes our emotional state can be more about ourselves, our own histories, about unresolved conflicts or losses or disappointments in our own lives.</a:t>
            </a:r>
          </a:p>
          <a:p>
            <a:r>
              <a:rPr lang="en-GB" dirty="0"/>
              <a:t>Why did you want to become a youth worker?</a:t>
            </a:r>
          </a:p>
          <a:p>
            <a:r>
              <a:rPr lang="en-GB" dirty="0"/>
              <a:t>Emotional expressiveness can be indulgent, and some people enjoy the drama of emotional connectedness with a young person.</a:t>
            </a:r>
          </a:p>
          <a:p>
            <a:r>
              <a:rPr lang="en-GB" dirty="0"/>
              <a:t>Then, the intervention is no longer about the young person, but about us.</a:t>
            </a:r>
          </a:p>
        </p:txBody>
      </p:sp>
    </p:spTree>
    <p:extLst>
      <p:ext uri="{BB962C8B-B14F-4D97-AF65-F5344CB8AC3E}">
        <p14:creationId xmlns:p14="http://schemas.microsoft.com/office/powerpoint/2010/main" val="3456930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also have emotional reactions against the things young people say and do.</a:t>
            </a:r>
          </a:p>
          <a:p>
            <a:r>
              <a:rPr lang="en-GB" dirty="0"/>
              <a:t>This again needs to be disciplined.</a:t>
            </a:r>
          </a:p>
          <a:p>
            <a:r>
              <a:rPr lang="en-GB" dirty="0"/>
              <a:t>Young people may express opinions and lifestyles of which we disapprove, but our task is to work with young people on these things.</a:t>
            </a:r>
          </a:p>
          <a:p>
            <a:r>
              <a:rPr lang="en-GB" dirty="0"/>
              <a:t>Giving full rein to our emotional reactions may prevent effective intervention rather than facilitating it. </a:t>
            </a:r>
          </a:p>
          <a:p>
            <a:r>
              <a:rPr lang="en-GB" dirty="0"/>
              <a:t>However it is ok to give young people the opposite opinion to theirs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738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discipline is not about ‘distance’. A youth worker may be the ‘closest’ person in a young person’s life. The youth work relationship is often deeply emotionally engaged; the youth worker is emotionally present,</a:t>
            </a:r>
          </a:p>
          <a:p>
            <a:r>
              <a:rPr lang="en-GB" dirty="0"/>
              <a:t>It isn’t unprofessional to care about the young people you work with. On the contrary, it is precisely this kind of connection that can open up possibilities for life to be different.</a:t>
            </a:r>
          </a:p>
          <a:p>
            <a:r>
              <a:rPr lang="en-GB" dirty="0"/>
              <a:t>However, this real, authentic emotional reaction to young people happens within the context of a youth work relationship, and is shaped and disciplined by that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701451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A29E8-8A30-4121-9365-1518C68F9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do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D1006-55AC-4FE7-82D4-12419A920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have any examples of how you can manage your personal boundaries?</a:t>
            </a:r>
          </a:p>
          <a:p>
            <a:endParaRPr lang="en-GB" dirty="0"/>
          </a:p>
          <a:p>
            <a:r>
              <a:rPr lang="en-GB" dirty="0"/>
              <a:t>What are your professional experiences of this? </a:t>
            </a:r>
          </a:p>
        </p:txBody>
      </p:sp>
    </p:spTree>
    <p:extLst>
      <p:ext uri="{BB962C8B-B14F-4D97-AF65-F5344CB8AC3E}">
        <p14:creationId xmlns:p14="http://schemas.microsoft.com/office/powerpoint/2010/main" val="2225487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of Boundary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Accept responsibility for everything that happens within your boundary.</a:t>
            </a:r>
          </a:p>
          <a:p>
            <a:r>
              <a:rPr lang="en-GB" dirty="0"/>
              <a:t>Mark your boundary so others know where it lies. Make sure that you are the one to manage the four movements across your boundaries to and from the outside world.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resources      –  services</a:t>
            </a:r>
          </a:p>
          <a:p>
            <a:pPr marL="0" indent="0">
              <a:buNone/>
            </a:pPr>
            <a:r>
              <a:rPr lang="en-GB" dirty="0"/>
              <a:t>		image      -        relationships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Never let anyone add to your boundaries or remove pieces of your boundary without your agreement.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9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425" y="365124"/>
            <a:ext cx="11001375" cy="2263775"/>
          </a:xfrm>
        </p:spPr>
        <p:txBody>
          <a:bodyPr>
            <a:normAutofit/>
          </a:bodyPr>
          <a:lstStyle/>
          <a:p>
            <a:r>
              <a:rPr lang="en-GB" dirty="0"/>
              <a:t>Model of </a:t>
            </a:r>
            <a:br>
              <a:rPr lang="en-GB" dirty="0"/>
            </a:br>
            <a:r>
              <a:rPr lang="en-GB" dirty="0"/>
              <a:t>boundary </a:t>
            </a:r>
            <a:br>
              <a:rPr lang="en-GB" dirty="0"/>
            </a:br>
            <a:r>
              <a:rPr lang="en-GB" dirty="0"/>
              <a:t>management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4309C5-C3EE-4A59-B8CD-8A01ABE9C3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9050" y="313524"/>
            <a:ext cx="7886379" cy="602536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134B8A-E061-4A2C-A37A-6133000DC9D4}"/>
              </a:ext>
            </a:extLst>
          </p:cNvPr>
          <p:cNvSpPr txBox="1"/>
          <p:nvPr/>
        </p:nvSpPr>
        <p:spPr>
          <a:xfrm>
            <a:off x="476571" y="2488167"/>
            <a:ext cx="2867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Ingram and Harris p 61</a:t>
            </a:r>
          </a:p>
        </p:txBody>
      </p:sp>
    </p:spTree>
    <p:extLst>
      <p:ext uri="{BB962C8B-B14F-4D97-AF65-F5344CB8AC3E}">
        <p14:creationId xmlns:p14="http://schemas.microsoft.com/office/powerpoint/2010/main" val="852961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to follow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Corey et al (1993) suggest a reflective process to follow:</a:t>
            </a:r>
          </a:p>
          <a:p>
            <a:r>
              <a:rPr lang="en-GB" dirty="0"/>
              <a:t>Identify the problem or dilemma in clear terms.</a:t>
            </a:r>
          </a:p>
          <a:p>
            <a:r>
              <a:rPr lang="en-GB" dirty="0"/>
              <a:t>Identify the potential issues involved.</a:t>
            </a:r>
          </a:p>
          <a:p>
            <a:r>
              <a:rPr lang="en-GB" dirty="0"/>
              <a:t>Review relevant ethical guidelines, codes and legal requirements. </a:t>
            </a:r>
          </a:p>
          <a:p>
            <a:r>
              <a:rPr lang="en-GB" dirty="0"/>
              <a:t>Discuss and consult with colleagues.</a:t>
            </a:r>
          </a:p>
          <a:p>
            <a:r>
              <a:rPr lang="en-GB" dirty="0"/>
              <a:t>Consider possible and probable courses of action.</a:t>
            </a:r>
          </a:p>
          <a:p>
            <a:r>
              <a:rPr lang="en-GB" dirty="0"/>
              <a:t>Evaluate the possible consequences of various decisions.</a:t>
            </a:r>
          </a:p>
          <a:p>
            <a:r>
              <a:rPr lang="en-GB" dirty="0"/>
              <a:t>Decide what appears to be the best course of action.</a:t>
            </a:r>
          </a:p>
          <a:p>
            <a:r>
              <a:rPr lang="en-GB" dirty="0"/>
              <a:t>Document each step so that the decision-making process can be shown to be sound. </a:t>
            </a:r>
          </a:p>
        </p:txBody>
      </p:sp>
    </p:spTree>
    <p:extLst>
      <p:ext uri="{BB962C8B-B14F-4D97-AF65-F5344CB8AC3E}">
        <p14:creationId xmlns:p14="http://schemas.microsoft.com/office/powerpoint/2010/main" val="1979538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Grey Area’s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not have the answers for all of them! Don’t panic!!!</a:t>
            </a:r>
          </a:p>
          <a:p>
            <a:r>
              <a:rPr lang="en-GB" dirty="0"/>
              <a:t>Always check your organisations policies and procedures</a:t>
            </a:r>
          </a:p>
          <a:p>
            <a:r>
              <a:rPr lang="en-GB" dirty="0"/>
              <a:t>If you don’t know always talk to your line manager including using supervision</a:t>
            </a:r>
          </a:p>
          <a:p>
            <a:r>
              <a:rPr lang="en-GB" dirty="0"/>
              <a:t>Combination of : Policies, experience, professional judgement, organisational support and expert help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068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8ABB3-078B-404B-9AC3-CEB7AF30A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 minute comfort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CC44C-BC22-4FD1-A57F-8963C1674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96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5D4D9-7CA5-427B-BCD4-75D2DB9FD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the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E034C-0A3D-4033-AC3C-81D143C96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Considering what you have learnt last week and this. Watch the following documentary and consider the possible issues for youth work boundaries</a:t>
            </a:r>
          </a:p>
          <a:p>
            <a:pPr lvl="1"/>
            <a:r>
              <a:rPr lang="en-GB" dirty="0"/>
              <a:t>What was good?</a:t>
            </a:r>
          </a:p>
          <a:p>
            <a:pPr lvl="1"/>
            <a:r>
              <a:rPr lang="en-GB" dirty="0"/>
              <a:t>What could have been better?</a:t>
            </a:r>
          </a:p>
          <a:p>
            <a:pPr lvl="1"/>
            <a:r>
              <a:rPr lang="en-GB" dirty="0"/>
              <a:t>Was it positive empowering youth work on display?</a:t>
            </a:r>
          </a:p>
          <a:p>
            <a:pPr lvl="1"/>
            <a:r>
              <a:rPr lang="en-GB" dirty="0"/>
              <a:t>What are the boundaries that were crossed?</a:t>
            </a:r>
          </a:p>
          <a:p>
            <a:endParaRPr lang="en-GB" dirty="0"/>
          </a:p>
          <a:p>
            <a:r>
              <a:rPr lang="en-GB" dirty="0"/>
              <a:t>We will discuss these during and after the documentary or stop it at certain points throughout – which works best for you?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https://www.youtube.com/watch?v=p2jbYQP5mnU&amp;feature=youtu.be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413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56FE7-6F2E-4966-9C88-DDF5199F8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 minute comfort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79299-06F2-4BDE-99B5-3C6C52428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54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F49EA-0096-4787-9B08-92700D39E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Kids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CBBDF-423F-4FF7-B899-A8DB72422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do you think?</a:t>
            </a:r>
          </a:p>
          <a:p>
            <a:pPr lvl="1"/>
            <a:r>
              <a:rPr lang="en-GB" dirty="0"/>
              <a:t>What was good?</a:t>
            </a:r>
          </a:p>
          <a:p>
            <a:pPr lvl="1"/>
            <a:r>
              <a:rPr lang="en-GB" dirty="0"/>
              <a:t>What could have been better?</a:t>
            </a:r>
          </a:p>
          <a:p>
            <a:pPr lvl="1"/>
            <a:r>
              <a:rPr lang="en-GB" dirty="0"/>
              <a:t>Was it positive empowering youth work on display?</a:t>
            </a:r>
          </a:p>
          <a:p>
            <a:pPr lvl="1"/>
            <a:r>
              <a:rPr lang="en-GB" dirty="0"/>
              <a:t>What are the boundaries that were crossed?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this link to your assignment?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221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7B117-A07A-43B9-A692-1B8BB3ED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97802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Presentation conversation</a:t>
            </a:r>
            <a:br>
              <a:rPr lang="en-GB" dirty="0"/>
            </a:br>
            <a:r>
              <a:rPr lang="en-GB" sz="2700" dirty="0"/>
              <a:t>Utilising a reflective practice model, students are required to present a 10 minute seminar reflecting on a critical incident, subsequent enquiry based learning and implications for future practice (24</a:t>
            </a:r>
            <a:r>
              <a:rPr lang="en-GB" sz="2700" baseline="30000" dirty="0"/>
              <a:t>th</a:t>
            </a:r>
            <a:r>
              <a:rPr lang="en-GB" sz="2700" dirty="0"/>
              <a:t> March)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D9C6C-5681-4DC9-B802-ABA84E47DA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79675"/>
            <a:ext cx="5181600" cy="4013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GROUP 1</a:t>
            </a:r>
          </a:p>
          <a:p>
            <a:r>
              <a:rPr lang="en-GB" dirty="0"/>
              <a:t>9am – Toby</a:t>
            </a:r>
          </a:p>
          <a:p>
            <a:r>
              <a:rPr lang="en-GB" dirty="0"/>
              <a:t>9.15 – Laura J</a:t>
            </a:r>
          </a:p>
          <a:p>
            <a:r>
              <a:rPr lang="en-GB" dirty="0"/>
              <a:t>9.30 – Nadine</a:t>
            </a:r>
          </a:p>
          <a:p>
            <a:r>
              <a:rPr lang="en-GB" dirty="0"/>
              <a:t>9.45 – Rhian</a:t>
            </a:r>
          </a:p>
          <a:p>
            <a:r>
              <a:rPr lang="en-GB" dirty="0"/>
              <a:t>10.00 – Lyndsey</a:t>
            </a:r>
          </a:p>
          <a:p>
            <a:r>
              <a:rPr lang="en-GB" dirty="0"/>
              <a:t>10.15 – Rachel</a:t>
            </a:r>
          </a:p>
          <a:p>
            <a:r>
              <a:rPr lang="en-GB" dirty="0"/>
              <a:t>10.30 – Darren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EEB345-A287-4E87-BD17-134239E92F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79675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GROUP 2</a:t>
            </a:r>
          </a:p>
          <a:p>
            <a:r>
              <a:rPr lang="en-GB" dirty="0"/>
              <a:t>10.45 – Ashlie</a:t>
            </a:r>
          </a:p>
          <a:p>
            <a:r>
              <a:rPr lang="en-GB" dirty="0"/>
              <a:t>11.00 – Deirdre</a:t>
            </a:r>
          </a:p>
          <a:p>
            <a:r>
              <a:rPr lang="en-GB" dirty="0"/>
              <a:t>11.15 – Laura</a:t>
            </a:r>
          </a:p>
          <a:p>
            <a:r>
              <a:rPr lang="en-GB" dirty="0"/>
              <a:t>11.30 – Dana-Louise</a:t>
            </a:r>
          </a:p>
          <a:p>
            <a:r>
              <a:rPr lang="en-GB" dirty="0"/>
              <a:t>11.45 – Deena</a:t>
            </a:r>
          </a:p>
          <a:p>
            <a:r>
              <a:rPr lang="en-GB" dirty="0"/>
              <a:t>12.00 – Kennedy</a:t>
            </a:r>
          </a:p>
          <a:p>
            <a:r>
              <a:rPr lang="en-GB" dirty="0"/>
              <a:t>12.15 – Ellie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740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0848E-F1E6-4635-B647-5E6E55A3B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week…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5883A-DFEF-4FCE-B7DA-5DBECDDB5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Judgement and triggers</a:t>
            </a:r>
          </a:p>
        </p:txBody>
      </p:sp>
    </p:spTree>
    <p:extLst>
      <p:ext uri="{BB962C8B-B14F-4D97-AF65-F5344CB8AC3E}">
        <p14:creationId xmlns:p14="http://schemas.microsoft.com/office/powerpoint/2010/main" val="5576845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Corey, G., COREY, M.S and </a:t>
            </a:r>
            <a:r>
              <a:rPr lang="en-GB" dirty="0" err="1"/>
              <a:t>Callanan</a:t>
            </a:r>
            <a:r>
              <a:rPr lang="en-GB" dirty="0"/>
              <a:t>, P. (1993)  Issues and Ethics in the Helping Professions (4TH </a:t>
            </a:r>
            <a:r>
              <a:rPr lang="en-GB" dirty="0" err="1"/>
              <a:t>Edn</a:t>
            </a:r>
            <a:r>
              <a:rPr lang="en-GB" dirty="0"/>
              <a:t>.) California: Brooks/Cole. </a:t>
            </a:r>
          </a:p>
          <a:p>
            <a:r>
              <a:rPr lang="en-GB" dirty="0"/>
              <a:t>Ingram, G. &amp; Harris, J. (2001) Delivering Good Youth Work, Dorset: Russell House Publishing Ltd.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7030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00824-BFD8-4F6B-9B01-A3FBE44A0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abroad 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D74E60-2E60-486D-80D4-6A53DCC2F5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65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1226</Words>
  <Application>Microsoft Office PowerPoint</Application>
  <PresentationFormat>Widescreen</PresentationFormat>
  <Paragraphs>112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Boundaries Part 2</vt:lpstr>
      <vt:lpstr>Last week…</vt:lpstr>
      <vt:lpstr>PowerPoint Presentation</vt:lpstr>
      <vt:lpstr>The concept of professional distance</vt:lpstr>
      <vt:lpstr>The concept of professional distance</vt:lpstr>
      <vt:lpstr>The concept of professional distance</vt:lpstr>
      <vt:lpstr>The concept of professional distance</vt:lpstr>
      <vt:lpstr>The concept of professional distance</vt:lpstr>
      <vt:lpstr>PowerPoint Presentation</vt:lpstr>
      <vt:lpstr>PowerPoint Presentation</vt:lpstr>
      <vt:lpstr>Youth Work</vt:lpstr>
      <vt:lpstr>How can we do this?</vt:lpstr>
      <vt:lpstr>Principles of Boundary Management</vt:lpstr>
      <vt:lpstr>Model of  boundary  management</vt:lpstr>
      <vt:lpstr>Steps to follow</vt:lpstr>
      <vt:lpstr>The Grey Area’s</vt:lpstr>
      <vt:lpstr>20 minute comfort break</vt:lpstr>
      <vt:lpstr>Watch the video</vt:lpstr>
      <vt:lpstr>10 minute comfort break</vt:lpstr>
      <vt:lpstr>Kids Company</vt:lpstr>
      <vt:lpstr> Presentation conversation Utilising a reflective practice model, students are required to present a 10 minute seminar reflecting on a critical incident, subsequent enquiry based learning and implications for future practice (24th March) </vt:lpstr>
      <vt:lpstr>Next week… </vt:lpstr>
      <vt:lpstr>References</vt:lpstr>
      <vt:lpstr>Study abroad opportunities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gardner</dc:creator>
  <cp:lastModifiedBy>katie gardner</cp:lastModifiedBy>
  <cp:revision>16</cp:revision>
  <dcterms:created xsi:type="dcterms:W3CDTF">2020-02-21T22:08:17Z</dcterms:created>
  <dcterms:modified xsi:type="dcterms:W3CDTF">2020-03-01T15:38:55Z</dcterms:modified>
</cp:coreProperties>
</file>