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notesMasterIdLst>
    <p:notesMasterId r:id="rId12"/>
  </p:notesMasterIdLst>
  <p:sldIdLst>
    <p:sldId id="256" r:id="rId2"/>
    <p:sldId id="257" r:id="rId3"/>
    <p:sldId id="258" r:id="rId4"/>
    <p:sldId id="259" r:id="rId5"/>
    <p:sldId id="260" r:id="rId6"/>
    <p:sldId id="261" r:id="rId7"/>
    <p:sldId id="262"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7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4094D7-7B45-4E02-AF99-BCAEB349E36E}" type="datetimeFigureOut">
              <a:rPr lang="zh-CN" altLang="en-US" smtClean="0"/>
              <a:t>2024/4/30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93F891-C4D1-45D6-8F85-C25AAD75A9B2}" type="slidenum">
              <a:rPr lang="zh-CN" altLang="en-US" smtClean="0"/>
              <a:t>‹#›</a:t>
            </a:fld>
            <a:endParaRPr lang="zh-CN" altLang="en-US"/>
          </a:p>
        </p:txBody>
      </p:sp>
    </p:spTree>
    <p:extLst>
      <p:ext uri="{BB962C8B-B14F-4D97-AF65-F5344CB8AC3E}">
        <p14:creationId xmlns:p14="http://schemas.microsoft.com/office/powerpoint/2010/main" val="3138164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693F891-C4D1-45D6-8F85-C25AAD75A9B2}" type="slidenum">
              <a:rPr lang="zh-CN" altLang="en-US" smtClean="0"/>
              <a:t>3</a:t>
            </a:fld>
            <a:endParaRPr lang="zh-CN" altLang="en-US"/>
          </a:p>
        </p:txBody>
      </p:sp>
    </p:spTree>
    <p:extLst>
      <p:ext uri="{BB962C8B-B14F-4D97-AF65-F5344CB8AC3E}">
        <p14:creationId xmlns:p14="http://schemas.microsoft.com/office/powerpoint/2010/main" val="1150595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693F891-C4D1-45D6-8F85-C25AAD75A9B2}" type="slidenum">
              <a:rPr lang="zh-CN" altLang="en-US" smtClean="0"/>
              <a:t>8</a:t>
            </a:fld>
            <a:endParaRPr lang="zh-CN" altLang="en-US"/>
          </a:p>
        </p:txBody>
      </p:sp>
    </p:spTree>
    <p:extLst>
      <p:ext uri="{BB962C8B-B14F-4D97-AF65-F5344CB8AC3E}">
        <p14:creationId xmlns:p14="http://schemas.microsoft.com/office/powerpoint/2010/main" val="2934579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zh-CN" altLang="en-US"/>
              <a:t>单击此处编辑母版标题样式</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a:xfrm>
            <a:off x="3962399" y="5870575"/>
            <a:ext cx="4893958" cy="377825"/>
          </a:xfrm>
        </p:spPr>
        <p:txBody>
          <a:bodyPr/>
          <a:lstStyle/>
          <a:p>
            <a:endParaRPr lang="zh-CN" altLang="en-US"/>
          </a:p>
        </p:txBody>
      </p:sp>
      <p:sp>
        <p:nvSpPr>
          <p:cNvPr id="6" name="Slide Number Placeholder 5"/>
          <p:cNvSpPr>
            <a:spLocks noGrp="1"/>
          </p:cNvSpPr>
          <p:nvPr>
            <p:ph type="sldNum" sz="quarter" idx="12"/>
          </p:nvPr>
        </p:nvSpPr>
        <p:spPr>
          <a:xfrm>
            <a:off x="10608958" y="5870575"/>
            <a:ext cx="551167" cy="377825"/>
          </a:xfrm>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267446341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nchor="ct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4211398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zh-CN" altLang="en-US"/>
              <a:t>单击此处编辑母版标题样式</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1589755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2773688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228570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3415360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917641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4160098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zh-CN" altLang="en-US"/>
              <a:t>单击此处编辑母版标题样式</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1404509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3882231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3182916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zh-CN" altLang="en-US"/>
              <a:t>单击此处编辑母版标题样式</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240445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3824292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zh-CN" altLang="en-US"/>
              <a:t>单击此处编辑母版标题样式</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zh-CN" altLang="en-US"/>
              <a:t>单击此处编辑母版文本样式</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6835276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zh-CN" altLang="en-US"/>
              <a:t>单击此处编辑母版标题样式</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zh-CN" altLang="en-US"/>
              <a:t>单击此处编辑母版文本样式</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2575070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3847307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436563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5315A65-EC5B-4EB8-9BD8-B82611E09E61}" type="datetimeFigureOut">
              <a:rPr lang="zh-CN" altLang="en-US" smtClean="0"/>
              <a:t>2024/4/30</a:t>
            </a:fld>
            <a:endParaRPr lang="zh-CN" alt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zh-CN" alt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E5E42E6-8335-419F-BC62-79C087C2B790}" type="slidenum">
              <a:rPr lang="zh-CN" altLang="en-US" smtClean="0"/>
              <a:t>‹#›</a:t>
            </a:fld>
            <a:endParaRPr lang="zh-CN" altLang="en-US"/>
          </a:p>
        </p:txBody>
      </p:sp>
    </p:spTree>
    <p:extLst>
      <p:ext uri="{BB962C8B-B14F-4D97-AF65-F5344CB8AC3E}">
        <p14:creationId xmlns:p14="http://schemas.microsoft.com/office/powerpoint/2010/main" val="4073163760"/>
      </p:ext>
    </p:extLst>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blog/iapt-at-10-achievements-and-challenges/" TargetMode="External"/><Relationship Id="rId2" Type="http://schemas.openxmlformats.org/officeDocument/2006/relationships/hyperlink" Target="https://www.ncbi.nlm.nih.gov/books/NBK459380/" TargetMode="External"/><Relationship Id="rId1" Type="http://schemas.openxmlformats.org/officeDocument/2006/relationships/slideLayout" Target="../slideLayouts/slideLayout1.xml"/><Relationship Id="rId4" Type="http://schemas.openxmlformats.org/officeDocument/2006/relationships/hyperlink" Target="https://doi.org/10.2307/370780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cbi.nlm.nih.gov/books/NBK583074/" TargetMode="External"/><Relationship Id="rId2" Type="http://schemas.openxmlformats.org/officeDocument/2006/relationships/hyperlink" Target="https://digital.nhs.uk/data-and-information/publications/statistical/psychological-therapies-report-on-the-use-of-iapt-services/march-2023-final-including-a-report-on-the-iapt-employment-advisers-pilot/waiting-times" TargetMode="External"/><Relationship Id="rId1" Type="http://schemas.openxmlformats.org/officeDocument/2006/relationships/slideLayout" Target="../slideLayouts/slideLayout1.xml"/><Relationship Id="rId4" Type="http://schemas.openxmlformats.org/officeDocument/2006/relationships/hyperlink" Target="https://digital.nhs.uk/data-and-information/publications/statistical/psychological-therapies-annual-reports-on-the-use-of-iapt-services/annual-report-202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F566B54C-E79A-6C24-EA1F-3D88FDF14219}"/>
              </a:ext>
            </a:extLst>
          </p:cNvPr>
          <p:cNvSpPr txBox="1"/>
          <p:nvPr/>
        </p:nvSpPr>
        <p:spPr>
          <a:xfrm>
            <a:off x="4781550" y="2644170"/>
            <a:ext cx="8277225" cy="1569660"/>
          </a:xfrm>
          <a:prstGeom prst="rect">
            <a:avLst/>
          </a:prstGeom>
          <a:noFill/>
        </p:spPr>
        <p:txBody>
          <a:bodyPr wrap="square" rtlCol="0">
            <a:spAutoFit/>
          </a:bodyPr>
          <a:lstStyle/>
          <a:p>
            <a:r>
              <a:rPr lang="en-US" altLang="zh-CN" sz="4800" b="1" dirty="0">
                <a:latin typeface="Times New Roman" panose="02020603050405020304" pitchFamily="18" charset="0"/>
                <a:cs typeface="Times New Roman" panose="02020603050405020304" pitchFamily="18" charset="0"/>
              </a:rPr>
              <a:t>Change management</a:t>
            </a:r>
          </a:p>
          <a:p>
            <a:r>
              <a:rPr lang="en-US" altLang="zh-CN" sz="4800" b="1" dirty="0">
                <a:latin typeface="Times New Roman" panose="02020603050405020304" pitchFamily="18" charset="0"/>
                <a:cs typeface="Times New Roman" panose="02020603050405020304" pitchFamily="18" charset="0"/>
              </a:rPr>
              <a:t>  (Talking therapies)</a:t>
            </a:r>
            <a:endParaRPr lang="zh-CN" altLang="en-US" sz="4800" b="1" dirty="0">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544FA5C8-E81F-CC78-2760-E4F315C98DF9}"/>
              </a:ext>
            </a:extLst>
          </p:cNvPr>
          <p:cNvSpPr txBox="1"/>
          <p:nvPr/>
        </p:nvSpPr>
        <p:spPr>
          <a:xfrm>
            <a:off x="7400925" y="4943475"/>
            <a:ext cx="3752850" cy="523220"/>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By </a:t>
            </a:r>
            <a:r>
              <a:rPr lang="en-US" altLang="zh-CN" sz="2800" dirty="0" err="1">
                <a:latin typeface="Times New Roman" panose="02020603050405020304" pitchFamily="18" charset="0"/>
                <a:cs typeface="Times New Roman" panose="02020603050405020304" pitchFamily="18" charset="0"/>
              </a:rPr>
              <a:t>Kuiyou</a:t>
            </a:r>
            <a:r>
              <a:rPr lang="en-US" altLang="zh-CN" sz="2800" dirty="0">
                <a:latin typeface="Times New Roman" panose="02020603050405020304" pitchFamily="18" charset="0"/>
                <a:cs typeface="Times New Roman" panose="02020603050405020304" pitchFamily="18" charset="0"/>
              </a:rPr>
              <a:t> </a:t>
            </a:r>
            <a:endParaRPr lang="zh-CN"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9600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0A1FD12-DEFA-C485-3D41-56468D6FDC0B}"/>
              </a:ext>
            </a:extLst>
          </p:cNvPr>
          <p:cNvSpPr txBox="1"/>
          <p:nvPr/>
        </p:nvSpPr>
        <p:spPr>
          <a:xfrm>
            <a:off x="4062412" y="838200"/>
            <a:ext cx="4343400" cy="584775"/>
          </a:xfrm>
          <a:prstGeom prst="rect">
            <a:avLst/>
          </a:prstGeom>
          <a:noFill/>
        </p:spPr>
        <p:txBody>
          <a:bodyPr wrap="square" rtlCol="0">
            <a:spAutoFit/>
          </a:bodyPr>
          <a:lstStyle/>
          <a:p>
            <a:r>
              <a:rPr lang="en-US" altLang="zh-CN" sz="3200" b="1" dirty="0">
                <a:latin typeface="Times New Roman" panose="02020603050405020304" pitchFamily="18" charset="0"/>
                <a:cs typeface="Times New Roman" panose="02020603050405020304" pitchFamily="18" charset="0"/>
              </a:rPr>
              <a:t>Change management… </a:t>
            </a:r>
            <a:endParaRPr lang="zh-CN" altLang="en-US" sz="3200" b="1" dirty="0">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CE0720D2-19AB-C88C-682B-0C247551E5C1}"/>
              </a:ext>
            </a:extLst>
          </p:cNvPr>
          <p:cNvSpPr txBox="1"/>
          <p:nvPr/>
        </p:nvSpPr>
        <p:spPr>
          <a:xfrm>
            <a:off x="2038350" y="1724431"/>
            <a:ext cx="8648700" cy="1704569"/>
          </a:xfrm>
          <a:prstGeom prst="rect">
            <a:avLst/>
          </a:prstGeom>
          <a:noFill/>
        </p:spPr>
        <p:txBody>
          <a:bodyPr wrap="square" rtlCol="0">
            <a:spAutoFit/>
          </a:bodyPr>
          <a:lstStyle/>
          <a:p>
            <a:pPr>
              <a:lnSpc>
                <a:spcPct val="150000"/>
              </a:lnSpc>
            </a:pPr>
            <a:r>
              <a:rPr lang="en-US" altLang="zh-CN" dirty="0">
                <a:latin typeface="Times New Roman" panose="02020603050405020304" pitchFamily="18" charset="0"/>
                <a:cs typeface="Times New Roman" panose="02020603050405020304" pitchFamily="18" charset="0"/>
              </a:rPr>
              <a:t>According to Staff (2023), change management is defined as applying tools and structured processes to lead a team towards a common goal. In other words, change management needs to impetus leaders to guide their teams to engage and utilize change in their daily work. </a:t>
            </a:r>
            <a:endParaRPr lang="zh-CN" altLang="en-US"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C2F8BD31-8811-BC52-D18D-3DE7A6D06810}"/>
              </a:ext>
            </a:extLst>
          </p:cNvPr>
          <p:cNvSpPr txBox="1"/>
          <p:nvPr/>
        </p:nvSpPr>
        <p:spPr>
          <a:xfrm>
            <a:off x="2038350" y="3899732"/>
            <a:ext cx="8220075" cy="2120068"/>
          </a:xfrm>
          <a:prstGeom prst="rect">
            <a:avLst/>
          </a:prstGeom>
          <a:noFill/>
        </p:spPr>
        <p:txBody>
          <a:bodyPr wrap="square" rtlCol="0">
            <a:spAutoFit/>
          </a:bodyPr>
          <a:lstStyle/>
          <a:p>
            <a:pPr>
              <a:lnSpc>
                <a:spcPct val="150000"/>
              </a:lnSpc>
            </a:pPr>
            <a:r>
              <a:rPr lang="en-US" altLang="zh-CN" dirty="0">
                <a:latin typeface="Times New Roman" panose="02020603050405020304" pitchFamily="18" charset="0"/>
                <a:cs typeface="Times New Roman" panose="02020603050405020304" pitchFamily="18" charset="0"/>
              </a:rPr>
              <a:t>According to Creasey (2021), any change within an organization is accomplished by leaders and employees together. When each employee adapts, and agrees with the change in the way they work, they will bring successful change to the entire organization. However, if one employee is not on the right way, change management in the organization will not follow (Creasey, 2021).</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4516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p:tgtEl>
                                          <p:spTgt spid="5">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5">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6A0F21B4-BD61-64B4-FDF0-6182E150D5A3}"/>
              </a:ext>
            </a:extLst>
          </p:cNvPr>
          <p:cNvSpPr txBox="1"/>
          <p:nvPr/>
        </p:nvSpPr>
        <p:spPr>
          <a:xfrm>
            <a:off x="1307305" y="477936"/>
            <a:ext cx="9846469" cy="2951064"/>
          </a:xfrm>
          <a:prstGeom prst="rect">
            <a:avLst/>
          </a:prstGeom>
          <a:noFill/>
        </p:spPr>
        <p:txBody>
          <a:bodyPr wrap="square" rtlCol="0">
            <a:spAutoFit/>
          </a:bodyPr>
          <a:lstStyle/>
          <a:p>
            <a:pPr>
              <a:lnSpc>
                <a:spcPct val="150000"/>
              </a:lnSpc>
            </a:pPr>
            <a:r>
              <a:rPr lang="en-US" altLang="zh-CN" dirty="0">
                <a:latin typeface="Times New Roman" panose="02020603050405020304" pitchFamily="18" charset="0"/>
                <a:cs typeface="Times New Roman" panose="02020603050405020304" pitchFamily="18" charset="0"/>
              </a:rPr>
              <a:t>Nowadays, many organizations have adapted and upgraded their systems to keep up with the changing environment. However, many organizations experience problems in implementing change. The failure rate of change management is as high as 60 to 70 per cent (Hamlin, Ellinger and Jones, 2020). In the healthcare industry, similarly, almost 2 out of 3 changes fail (Barrow, </a:t>
            </a:r>
            <a:r>
              <a:rPr lang="en-US" altLang="zh-CN" dirty="0" err="1">
                <a:latin typeface="Times New Roman" panose="02020603050405020304" pitchFamily="18" charset="0"/>
                <a:cs typeface="Times New Roman" panose="02020603050405020304" pitchFamily="18" charset="0"/>
              </a:rPr>
              <a:t>Annamaraju</a:t>
            </a:r>
            <a:r>
              <a:rPr lang="en-US" altLang="zh-CN" dirty="0">
                <a:latin typeface="Times New Roman" panose="02020603050405020304" pitchFamily="18" charset="0"/>
                <a:cs typeface="Times New Roman" panose="02020603050405020304" pitchFamily="18" charset="0"/>
              </a:rPr>
              <a:t> and Toney-Butler, 2022). </a:t>
            </a:r>
          </a:p>
          <a:p>
            <a:pPr>
              <a:lnSpc>
                <a:spcPct val="150000"/>
              </a:lnSpc>
            </a:pPr>
            <a:endParaRPr lang="en-US" altLang="zh-CN" dirty="0">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l"/>
            </a:pPr>
            <a:endParaRPr lang="en-US" altLang="zh-CN" dirty="0">
              <a:latin typeface="Times New Roman" panose="02020603050405020304" pitchFamily="18" charset="0"/>
              <a:cs typeface="Times New Roman" panose="02020603050405020304" pitchFamily="18" charset="0"/>
            </a:endParaRPr>
          </a:p>
        </p:txBody>
      </p:sp>
      <p:pic>
        <p:nvPicPr>
          <p:cNvPr id="2" name="图片 1">
            <a:extLst>
              <a:ext uri="{FF2B5EF4-FFF2-40B4-BE49-F238E27FC236}">
                <a16:creationId xmlns:a16="http://schemas.microsoft.com/office/drawing/2014/main" id="{3247FBFF-E576-2116-14BF-504D33D622E3}"/>
              </a:ext>
            </a:extLst>
          </p:cNvPr>
          <p:cNvPicPr>
            <a:picLocks noChangeAspect="1"/>
          </p:cNvPicPr>
          <p:nvPr/>
        </p:nvPicPr>
        <p:blipFill>
          <a:blip r:embed="rId3"/>
          <a:stretch>
            <a:fillRect/>
          </a:stretch>
        </p:blipFill>
        <p:spPr>
          <a:xfrm>
            <a:off x="1412080" y="2934989"/>
            <a:ext cx="6991351" cy="3445075"/>
          </a:xfrm>
          <a:prstGeom prst="rect">
            <a:avLst/>
          </a:prstGeom>
        </p:spPr>
      </p:pic>
      <p:sp>
        <p:nvSpPr>
          <p:cNvPr id="3" name="文本框 2">
            <a:extLst>
              <a:ext uri="{FF2B5EF4-FFF2-40B4-BE49-F238E27FC236}">
                <a16:creationId xmlns:a16="http://schemas.microsoft.com/office/drawing/2014/main" id="{5E20FB54-9393-8344-1366-B09E6816E1C2}"/>
              </a:ext>
            </a:extLst>
          </p:cNvPr>
          <p:cNvSpPr txBox="1"/>
          <p:nvPr/>
        </p:nvSpPr>
        <p:spPr>
          <a:xfrm>
            <a:off x="8943975" y="2476410"/>
            <a:ext cx="2581275" cy="2120068"/>
          </a:xfrm>
          <a:prstGeom prst="rect">
            <a:avLst/>
          </a:prstGeom>
          <a:noFill/>
        </p:spPr>
        <p:txBody>
          <a:bodyPr wrap="square" rtlCol="0">
            <a:spAutoFit/>
          </a:bodyPr>
          <a:lstStyle/>
          <a:p>
            <a:pPr marL="285750" indent="-285750">
              <a:lnSpc>
                <a:spcPct val="150000"/>
              </a:lnSpc>
              <a:buFont typeface="Wingdings" panose="05000000000000000000" pitchFamily="2" charset="2"/>
              <a:buChar char="l"/>
            </a:pPr>
            <a:r>
              <a:rPr lang="en-US" altLang="zh-CN" dirty="0">
                <a:latin typeface="Times New Roman" panose="02020603050405020304" pitchFamily="18" charset="0"/>
                <a:cs typeface="Times New Roman" panose="02020603050405020304" pitchFamily="18" charset="0"/>
              </a:rPr>
              <a:t>Resistance from employees: the biggest factor contributing to change failure (Rehman et al., 2021)</a:t>
            </a:r>
          </a:p>
        </p:txBody>
      </p:sp>
      <p:sp>
        <p:nvSpPr>
          <p:cNvPr id="5" name="文本框 4">
            <a:extLst>
              <a:ext uri="{FF2B5EF4-FFF2-40B4-BE49-F238E27FC236}">
                <a16:creationId xmlns:a16="http://schemas.microsoft.com/office/drawing/2014/main" id="{1FBC60A8-17E7-216E-C01F-12CB5A7083F3}"/>
              </a:ext>
            </a:extLst>
          </p:cNvPr>
          <p:cNvSpPr txBox="1"/>
          <p:nvPr/>
        </p:nvSpPr>
        <p:spPr>
          <a:xfrm>
            <a:off x="8508206" y="5549067"/>
            <a:ext cx="2876550" cy="830997"/>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(This picture is available at: https://whatfix.com/blog/kubler-ross-change-curve/)</a:t>
            </a:r>
            <a:endParaRPr lang="zh-CN" alt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5517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DDCAEE85-D2F7-FC82-E97B-06261153D02C}"/>
              </a:ext>
            </a:extLst>
          </p:cNvPr>
          <p:cNvSpPr txBox="1"/>
          <p:nvPr/>
        </p:nvSpPr>
        <p:spPr>
          <a:xfrm>
            <a:off x="2847975" y="1004560"/>
            <a:ext cx="7115175" cy="523220"/>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Introduction of IAPT (Talking Therapies)</a:t>
            </a:r>
            <a:endParaRPr lang="zh-CN" altLang="en-US" sz="2800" dirty="0">
              <a:latin typeface="Times New Roman" panose="02020603050405020304" pitchFamily="18" charset="0"/>
              <a:cs typeface="Times New Roman" panose="02020603050405020304" pitchFamily="18" charset="0"/>
            </a:endParaRPr>
          </a:p>
        </p:txBody>
      </p:sp>
      <p:sp>
        <p:nvSpPr>
          <p:cNvPr id="2" name="文本框 1">
            <a:extLst>
              <a:ext uri="{FF2B5EF4-FFF2-40B4-BE49-F238E27FC236}">
                <a16:creationId xmlns:a16="http://schemas.microsoft.com/office/drawing/2014/main" id="{DE8DB72B-E241-4AF2-8A43-C088B30FF422}"/>
              </a:ext>
            </a:extLst>
          </p:cNvPr>
          <p:cNvSpPr txBox="1"/>
          <p:nvPr/>
        </p:nvSpPr>
        <p:spPr>
          <a:xfrm>
            <a:off x="1557337" y="2161217"/>
            <a:ext cx="9467850" cy="2535566"/>
          </a:xfrm>
          <a:prstGeom prst="rect">
            <a:avLst/>
          </a:prstGeom>
          <a:noFill/>
        </p:spPr>
        <p:txBody>
          <a:bodyPr wrap="square" rtlCol="0">
            <a:spAutoFit/>
          </a:bodyPr>
          <a:lstStyle/>
          <a:p>
            <a:pPr>
              <a:lnSpc>
                <a:spcPct val="150000"/>
              </a:lnSpc>
            </a:pPr>
            <a:r>
              <a:rPr lang="en-US" altLang="zh-CN" dirty="0">
                <a:latin typeface="Times New Roman" panose="02020603050405020304" pitchFamily="18" charset="0"/>
                <a:cs typeface="Times New Roman" panose="02020603050405020304" pitchFamily="18" charset="0"/>
              </a:rPr>
              <a:t>NHS talking therapies, initially called Improving Access to Psychological Therapies (IAPT), were rolled out across the national service in 2023. IAPT was set up in 2008 to provide more people suffering from anxiety and depression with access to appropriate mental health services (NICE, 2022). A report published by the London School of Economics (LSE) in 2022 highlighted the severity of mental health in the UK. They reported that around one in six people suffer from "major depression" and "chronic anxiety".</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9411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heel(1)">
                                      <p:cBhvr>
                                        <p:cTn id="7"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8836C847-3B82-F733-3DF0-CABB9FC6A07A}"/>
              </a:ext>
            </a:extLst>
          </p:cNvPr>
          <p:cNvSpPr txBox="1"/>
          <p:nvPr/>
        </p:nvSpPr>
        <p:spPr>
          <a:xfrm>
            <a:off x="3686175" y="609600"/>
            <a:ext cx="5848350" cy="523220"/>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Changes Over the Past Decade</a:t>
            </a:r>
            <a:endParaRPr lang="zh-CN" altLang="en-US" sz="2800"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3A31E832-269A-23C0-9724-6345D1546C6D}"/>
              </a:ext>
            </a:extLst>
          </p:cNvPr>
          <p:cNvSpPr txBox="1"/>
          <p:nvPr/>
        </p:nvSpPr>
        <p:spPr>
          <a:xfrm>
            <a:off x="2586037" y="1559064"/>
            <a:ext cx="6829425" cy="4247317"/>
          </a:xfrm>
          <a:prstGeom prst="rect">
            <a:avLst/>
          </a:prstGeom>
          <a:noFill/>
        </p:spPr>
        <p:txBody>
          <a:bodyPr wrap="square" rtlCol="0">
            <a:spAutoFit/>
          </a:bodyPr>
          <a:lstStyle/>
          <a:p>
            <a:pPr marL="342900" indent="-342900">
              <a:buFont typeface="+mj-ea"/>
              <a:buAutoNum type="circleNumDbPlain"/>
            </a:pPr>
            <a:r>
              <a:rPr lang="en-US" altLang="zh-CN" dirty="0">
                <a:latin typeface="Times New Roman" panose="02020603050405020304" pitchFamily="18" charset="0"/>
                <a:cs typeface="Times New Roman" panose="02020603050405020304" pitchFamily="18" charset="0"/>
              </a:rPr>
              <a:t>IAPT sent over 10,500 trained mental health counsellors to provide psychotherapy and are assigned to different areas of the NHS service (Clark, 2019).</a:t>
            </a:r>
          </a:p>
          <a:p>
            <a:pPr marL="342900" indent="-342900">
              <a:buFont typeface="+mj-ea"/>
              <a:buAutoNum type="circleNumDbPlain"/>
            </a:pPr>
            <a:endParaRPr lang="en-US" altLang="zh-CN" dirty="0">
              <a:latin typeface="Times New Roman" panose="02020603050405020304" pitchFamily="18" charset="0"/>
              <a:cs typeface="Times New Roman" panose="02020603050405020304" pitchFamily="18" charset="0"/>
            </a:endParaRPr>
          </a:p>
          <a:p>
            <a:pPr marL="342900" indent="-342900">
              <a:buFont typeface="+mj-ea"/>
              <a:buAutoNum type="circleNumDbPlain"/>
            </a:pPr>
            <a:r>
              <a:rPr lang="en-US" altLang="zh-CN" dirty="0">
                <a:latin typeface="Times New Roman" panose="02020603050405020304" pitchFamily="18" charset="0"/>
                <a:cs typeface="Times New Roman" panose="02020603050405020304" pitchFamily="18" charset="0"/>
              </a:rPr>
              <a:t>NICE approved services are provided. Guided self-help followed by cognitive behavioral therapy (CBT). Most people prefer psychological and talking therapies to pharmacotherapy (McHugh et al; 2013). </a:t>
            </a:r>
          </a:p>
          <a:p>
            <a:pPr marL="342900" indent="-342900">
              <a:buFont typeface="+mj-ea"/>
              <a:buAutoNum type="circleNumDbPlain"/>
            </a:pPr>
            <a:endParaRPr lang="en-US" altLang="zh-CN" dirty="0">
              <a:latin typeface="Times New Roman" panose="02020603050405020304" pitchFamily="18" charset="0"/>
              <a:cs typeface="Times New Roman" panose="02020603050405020304" pitchFamily="18" charset="0"/>
            </a:endParaRPr>
          </a:p>
          <a:p>
            <a:pPr marL="342900" indent="-342900">
              <a:buFont typeface="+mj-ea"/>
              <a:buAutoNum type="circleNumDbPlain"/>
            </a:pPr>
            <a:r>
              <a:rPr lang="en-US" altLang="zh-CN" dirty="0">
                <a:latin typeface="Times New Roman" panose="02020603050405020304" pitchFamily="18" charset="0"/>
                <a:cs typeface="Times New Roman" panose="02020603050405020304" pitchFamily="18" charset="0"/>
              </a:rPr>
              <a:t>IAPT published literature and papers in order to raise awareness of the seriousness of mental illness. In addition, IAPT reminded the importance of mental health and more funding by government. </a:t>
            </a:r>
          </a:p>
          <a:p>
            <a:pPr marL="342900" indent="-342900">
              <a:buFont typeface="+mj-ea"/>
              <a:buAutoNum type="circleNumDbPlain"/>
            </a:pPr>
            <a:endParaRPr lang="en-US" altLang="zh-CN" dirty="0">
              <a:latin typeface="Times New Roman" panose="02020603050405020304" pitchFamily="18" charset="0"/>
              <a:cs typeface="Times New Roman" panose="02020603050405020304" pitchFamily="18" charset="0"/>
            </a:endParaRPr>
          </a:p>
          <a:p>
            <a:pPr marL="342900" indent="-342900">
              <a:buFont typeface="+mj-ea"/>
              <a:buAutoNum type="circleNumDbPlain"/>
            </a:pPr>
            <a:r>
              <a:rPr lang="en-US" altLang="zh-CN" dirty="0">
                <a:latin typeface="Times New Roman" panose="02020603050405020304" pitchFamily="18" charset="0"/>
                <a:cs typeface="Times New Roman" panose="02020603050405020304" pitchFamily="18" charset="0"/>
              </a:rPr>
              <a:t>Increase transparency: baseline anxiety and depression were recorded (Clark et al., 2018). </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646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p:tgtEl>
                                          <p:spTgt spid="6">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6">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checkerboard(across)">
                                      <p:cBhvr>
                                        <p:cTn id="13" dur="500"/>
                                        <p:tgtEl>
                                          <p:spTgt spid="6">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7" presetClass="entr" presetSubtype="0" fill="hold" nodeType="clickEffect">
                                  <p:stCondLst>
                                    <p:cond delay="0"/>
                                  </p:stCondLst>
                                  <p:childTnLst>
                                    <p:set>
                                      <p:cBhvr>
                                        <p:cTn id="17" dur="1" fill="hold">
                                          <p:stCondLst>
                                            <p:cond delay="0"/>
                                          </p:stCondLst>
                                        </p:cTn>
                                        <p:tgtEl>
                                          <p:spTgt spid="6">
                                            <p:txEl>
                                              <p:pRg st="4" end="4"/>
                                            </p:txEl>
                                          </p:spTgt>
                                        </p:tgtEl>
                                        <p:attrNameLst>
                                          <p:attrName>style.visibility</p:attrName>
                                        </p:attrNameLst>
                                      </p:cBhvr>
                                      <p:to>
                                        <p:strVal val="visible"/>
                                      </p:to>
                                    </p:set>
                                    <p:animEffect transition="in" filter="fade">
                                      <p:cBhvr>
                                        <p:cTn id="18" dur="1000"/>
                                        <p:tgtEl>
                                          <p:spTgt spid="6">
                                            <p:txEl>
                                              <p:pRg st="4" end="4"/>
                                            </p:txEl>
                                          </p:spTgt>
                                        </p:tgtEl>
                                      </p:cBhvr>
                                    </p:animEffect>
                                    <p:anim calcmode="lin" valueType="num">
                                      <p:cBhvr>
                                        <p:cTn id="1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0" dur="900" decel="100000" fill="hold"/>
                                        <p:tgtEl>
                                          <p:spTgt spid="6">
                                            <p:txEl>
                                              <p:pRg st="4" end="4"/>
                                            </p:txEl>
                                          </p:spTgt>
                                        </p:tgtEl>
                                        <p:attrNameLst>
                                          <p:attrName>ppt_y</p:attrName>
                                        </p:attrNameLst>
                                      </p:cBhvr>
                                      <p:tavLst>
                                        <p:tav tm="0">
                                          <p:val>
                                            <p:strVal val="#ppt_y+1"/>
                                          </p:val>
                                        </p:tav>
                                        <p:tav tm="100000">
                                          <p:val>
                                            <p:strVal val="#ppt_y-.03"/>
                                          </p:val>
                                        </p:tav>
                                      </p:tavLst>
                                    </p:anim>
                                    <p:anim calcmode="lin" valueType="num">
                                      <p:cBhvr>
                                        <p:cTn id="21" dur="100" accel="100000" fill="hold">
                                          <p:stCondLst>
                                            <p:cond delay="900"/>
                                          </p:stCondLst>
                                        </p:cTn>
                                        <p:tgtEl>
                                          <p:spTgt spid="6">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7" presetClass="entr" presetSubtype="0" fill="hold" nodeType="clickEffect">
                                  <p:stCondLst>
                                    <p:cond delay="0"/>
                                  </p:stCondLst>
                                  <p:childTnLst>
                                    <p:set>
                                      <p:cBhvr>
                                        <p:cTn id="25" dur="1" fill="hold">
                                          <p:stCondLst>
                                            <p:cond delay="0"/>
                                          </p:stCondLst>
                                        </p:cTn>
                                        <p:tgtEl>
                                          <p:spTgt spid="6">
                                            <p:txEl>
                                              <p:pRg st="6" end="6"/>
                                            </p:txEl>
                                          </p:spTgt>
                                        </p:tgtEl>
                                        <p:attrNameLst>
                                          <p:attrName>style.visibility</p:attrName>
                                        </p:attrNameLst>
                                      </p:cBhvr>
                                      <p:to>
                                        <p:strVal val="visible"/>
                                      </p:to>
                                    </p:set>
                                    <p:animEffect transition="in" filter="fade">
                                      <p:cBhvr>
                                        <p:cTn id="26" dur="750"/>
                                        <p:tgtEl>
                                          <p:spTgt spid="6">
                                            <p:txEl>
                                              <p:pRg st="6" end="6"/>
                                            </p:txEl>
                                          </p:spTgt>
                                        </p:tgtEl>
                                      </p:cBhvr>
                                    </p:animEffect>
                                    <p:anim calcmode="lin" valueType="num">
                                      <p:cBhvr>
                                        <p:cTn id="27" dur="75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28" dur="75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8836C847-3B82-F733-3DF0-CABB9FC6A07A}"/>
              </a:ext>
            </a:extLst>
          </p:cNvPr>
          <p:cNvSpPr txBox="1"/>
          <p:nvPr/>
        </p:nvSpPr>
        <p:spPr>
          <a:xfrm>
            <a:off x="4381500" y="647719"/>
            <a:ext cx="5848350" cy="523220"/>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 Impacts of Changes</a:t>
            </a:r>
            <a:endParaRPr lang="zh-CN" altLang="en-US" sz="2800" dirty="0">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C4F20B4D-A850-9ED5-66E7-BA9C67676671}"/>
              </a:ext>
            </a:extLst>
          </p:cNvPr>
          <p:cNvSpPr txBox="1"/>
          <p:nvPr/>
        </p:nvSpPr>
        <p:spPr>
          <a:xfrm>
            <a:off x="1114425" y="1597223"/>
            <a:ext cx="9334500" cy="4613058"/>
          </a:xfrm>
          <a:prstGeom prst="rect">
            <a:avLst/>
          </a:prstGeom>
          <a:noFill/>
        </p:spPr>
        <p:txBody>
          <a:bodyPr wrap="square" rtlCol="0">
            <a:spAutoFit/>
          </a:bodyPr>
          <a:lstStyle/>
          <a:p>
            <a:pPr>
              <a:lnSpc>
                <a:spcPct val="150000"/>
              </a:lnSpc>
            </a:pPr>
            <a:r>
              <a:rPr lang="en-US" altLang="zh-CN" dirty="0">
                <a:latin typeface="Times New Roman" panose="02020603050405020304" pitchFamily="18" charset="0"/>
                <a:cs typeface="Times New Roman" panose="02020603050405020304" pitchFamily="18" charset="0"/>
              </a:rPr>
              <a:t>Change management models used in IAPT: </a:t>
            </a:r>
          </a:p>
          <a:p>
            <a:pPr>
              <a:lnSpc>
                <a:spcPct val="150000"/>
              </a:lnSpc>
            </a:pPr>
            <a:r>
              <a:rPr lang="en-US" altLang="zh-CN" dirty="0">
                <a:latin typeface="Times New Roman" panose="02020603050405020304" pitchFamily="18" charset="0"/>
                <a:cs typeface="Times New Roman" panose="02020603050405020304" pitchFamily="18" charset="0"/>
              </a:rPr>
              <a:t>Kurt Lewin's model (three stages: unfreezing, change and refreezing) </a:t>
            </a:r>
          </a:p>
          <a:p>
            <a:pPr>
              <a:lnSpc>
                <a:spcPct val="150000"/>
              </a:lnSpc>
            </a:pPr>
            <a:r>
              <a:rPr lang="en-US" altLang="zh-CN" dirty="0">
                <a:latin typeface="Times New Roman" panose="02020603050405020304" pitchFamily="18" charset="0"/>
                <a:cs typeface="Times New Roman" panose="02020603050405020304" pitchFamily="18" charset="0"/>
              </a:rPr>
              <a:t>John Kotter’s Eight-step Change Model. </a:t>
            </a:r>
          </a:p>
          <a:p>
            <a:pPr>
              <a:lnSpc>
                <a:spcPct val="150000"/>
              </a:lnSpc>
            </a:pPr>
            <a:endParaRPr lang="en-US" altLang="zh-CN" dirty="0">
              <a:latin typeface="Times New Roman" panose="02020603050405020304" pitchFamily="18" charset="0"/>
              <a:cs typeface="Times New Roman" panose="02020603050405020304" pitchFamily="18" charset="0"/>
            </a:endParaRPr>
          </a:p>
          <a:p>
            <a:pPr>
              <a:lnSpc>
                <a:spcPct val="150000"/>
              </a:lnSpc>
            </a:pPr>
            <a:r>
              <a:rPr lang="en-US" altLang="zh-CN" dirty="0">
                <a:latin typeface="Times New Roman" panose="02020603050405020304" pitchFamily="18" charset="0"/>
                <a:cs typeface="Times New Roman" panose="02020603050405020304" pitchFamily="18" charset="0"/>
              </a:rPr>
              <a:t>Some visible results:</a:t>
            </a:r>
          </a:p>
          <a:p>
            <a:pPr marL="285750" indent="-285750">
              <a:lnSpc>
                <a:spcPct val="150000"/>
              </a:lnSpc>
              <a:buFont typeface="Wingdings" panose="05000000000000000000" pitchFamily="2" charset="2"/>
              <a:buChar char="l"/>
            </a:pPr>
            <a:r>
              <a:rPr lang="en-US" altLang="zh-CN" dirty="0">
                <a:latin typeface="Times New Roman" panose="02020603050405020304" pitchFamily="18" charset="0"/>
                <a:cs typeface="Times New Roman" panose="02020603050405020304" pitchFamily="18" charset="0"/>
              </a:rPr>
              <a:t>Reduction in waiting time: from 18 months to 6 weeks (Clark and Whittington, 2023; NHS Digital, 2023).</a:t>
            </a:r>
          </a:p>
          <a:p>
            <a:pPr>
              <a:lnSpc>
                <a:spcPct val="150000"/>
              </a:lnSpc>
            </a:pPr>
            <a:endParaRPr lang="en-US" altLang="zh-CN" dirty="0">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l"/>
            </a:pPr>
            <a:r>
              <a:rPr lang="en-US" altLang="zh-CN" dirty="0">
                <a:latin typeface="Times New Roman" panose="02020603050405020304" pitchFamily="18" charset="0"/>
                <a:cs typeface="Times New Roman" panose="02020603050405020304" pitchFamily="18" charset="0"/>
              </a:rPr>
              <a:t>From 2021 to 2022, IAPT has provided talking therapies to 1.81 million clients, an increase of 24.5% from last year. In addition, 660,000 people completed therapy and almost half recovered (NHS Digital, 2022).</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2765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circle(in)">
                                      <p:cBhvr>
                                        <p:cTn id="26" dur="75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38E18044-28D4-29DE-67AF-2E0398B3BE5B}"/>
              </a:ext>
            </a:extLst>
          </p:cNvPr>
          <p:cNvSpPr txBox="1"/>
          <p:nvPr/>
        </p:nvSpPr>
        <p:spPr>
          <a:xfrm>
            <a:off x="3238500" y="485775"/>
            <a:ext cx="6591300" cy="584775"/>
          </a:xfrm>
          <a:prstGeom prst="rect">
            <a:avLst/>
          </a:prstGeom>
          <a:noFill/>
        </p:spPr>
        <p:txBody>
          <a:bodyPr wrap="square" rtlCol="0">
            <a:spAutoFit/>
          </a:bodyPr>
          <a:lstStyle/>
          <a:p>
            <a:r>
              <a:rPr lang="en-US" altLang="zh-CN" sz="3200" dirty="0">
                <a:latin typeface="Times New Roman" panose="02020603050405020304" pitchFamily="18" charset="0"/>
                <a:cs typeface="Times New Roman" panose="02020603050405020304" pitchFamily="18" charset="0"/>
              </a:rPr>
              <a:t>Evaluation and recommendations</a:t>
            </a:r>
            <a:endParaRPr lang="zh-CN" altLang="en-US" sz="3200" dirty="0">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F1BC1AE0-AA06-704B-AA03-0B040560A6E6}"/>
              </a:ext>
            </a:extLst>
          </p:cNvPr>
          <p:cNvSpPr txBox="1"/>
          <p:nvPr/>
        </p:nvSpPr>
        <p:spPr>
          <a:xfrm>
            <a:off x="1552575" y="1674400"/>
            <a:ext cx="8905875" cy="3782061"/>
          </a:xfrm>
          <a:prstGeom prst="rect">
            <a:avLst/>
          </a:prstGeom>
          <a:noFill/>
        </p:spPr>
        <p:txBody>
          <a:bodyPr wrap="square" rtlCol="0">
            <a:spAutoFit/>
          </a:bodyPr>
          <a:lstStyle/>
          <a:p>
            <a:pPr>
              <a:lnSpc>
                <a:spcPct val="150000"/>
              </a:lnSpc>
            </a:pPr>
            <a:r>
              <a:rPr lang="en-US" altLang="zh-CN" dirty="0">
                <a:latin typeface="Times New Roman" panose="02020603050405020304" pitchFamily="18" charset="0"/>
                <a:cs typeface="Times New Roman" panose="02020603050405020304" pitchFamily="18" charset="0"/>
              </a:rPr>
              <a:t>Overall, the effects of the changes that IAPT has made over the last decade are clear, as many data show. Regular monitoring and public reporting of psychotherapy outcomes has improved transparency and enhanced the guidance service. IAPT has also been achieving its goals of course there are many challenges: many people suffering from anxiety and depression are still unable to access treatment. As a result, the NHS has also expanded IAPT services in its long-term plan for 2019, with a target of providing services to 1.9 million people by 2024 (Clark, 2019). </a:t>
            </a:r>
          </a:p>
          <a:p>
            <a:pPr>
              <a:lnSpc>
                <a:spcPct val="150000"/>
              </a:lnSpc>
            </a:pPr>
            <a:endParaRPr lang="en-US" altLang="zh-CN" dirty="0">
              <a:latin typeface="Times New Roman" panose="02020603050405020304" pitchFamily="18" charset="0"/>
              <a:cs typeface="Times New Roman" panose="02020603050405020304" pitchFamily="18" charset="0"/>
            </a:endParaRPr>
          </a:p>
          <a:p>
            <a:pPr>
              <a:lnSpc>
                <a:spcPct val="150000"/>
              </a:lnSpc>
            </a:pPr>
            <a:r>
              <a:rPr lang="en-US" altLang="zh-CN" dirty="0">
                <a:latin typeface="Times New Roman" panose="02020603050405020304" pitchFamily="18" charset="0"/>
                <a:cs typeface="Times New Roman" panose="02020603050405020304" pitchFamily="18" charset="0"/>
              </a:rPr>
              <a:t>Recommendations: SMART</a:t>
            </a:r>
          </a:p>
        </p:txBody>
      </p:sp>
    </p:spTree>
    <p:extLst>
      <p:ext uri="{BB962C8B-B14F-4D97-AF65-F5344CB8AC3E}">
        <p14:creationId xmlns:p14="http://schemas.microsoft.com/office/powerpoint/2010/main" val="4064252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7D7CB8FE-E89A-2651-C437-4376461EF104}"/>
              </a:ext>
            </a:extLst>
          </p:cNvPr>
          <p:cNvSpPr/>
          <p:nvPr/>
        </p:nvSpPr>
        <p:spPr>
          <a:xfrm>
            <a:off x="2918344" y="2505670"/>
            <a:ext cx="6964920" cy="923330"/>
          </a:xfrm>
          <a:prstGeom prst="rect">
            <a:avLst/>
          </a:prstGeom>
          <a:noFill/>
        </p:spPr>
        <p:txBody>
          <a:bodyPr wrap="none" lIns="91440" tIns="45720" rIns="91440" bIns="45720">
            <a:spAutoFit/>
          </a:bodyPr>
          <a:lstStyle/>
          <a:p>
            <a:pPr algn="ctr"/>
            <a:r>
              <a:rPr lang="en-US" altLang="zh-CN"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Thank you for listening!</a:t>
            </a:r>
            <a:endParaRPr lang="zh-CN" alt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900570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A96FCC0-76C3-7440-2974-D7AFBAA96700}"/>
              </a:ext>
            </a:extLst>
          </p:cNvPr>
          <p:cNvSpPr txBox="1"/>
          <p:nvPr/>
        </p:nvSpPr>
        <p:spPr>
          <a:xfrm>
            <a:off x="1323975" y="211534"/>
            <a:ext cx="3838575" cy="584775"/>
          </a:xfrm>
          <a:prstGeom prst="rect">
            <a:avLst/>
          </a:prstGeom>
          <a:noFill/>
        </p:spPr>
        <p:txBody>
          <a:bodyPr wrap="square" rtlCol="0">
            <a:spAutoFit/>
          </a:bodyPr>
          <a:lstStyle/>
          <a:p>
            <a:r>
              <a:rPr lang="en-US" altLang="zh-CN" sz="3200" dirty="0">
                <a:latin typeface="Times New Roman" panose="02020603050405020304" pitchFamily="18" charset="0"/>
                <a:cs typeface="Times New Roman" panose="02020603050405020304" pitchFamily="18" charset="0"/>
              </a:rPr>
              <a:t>Reference list</a:t>
            </a:r>
            <a:endParaRPr lang="zh-CN" altLang="en-US" sz="3200"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9D334EB2-8259-0E33-FDE1-61CD6684F1C3}"/>
              </a:ext>
            </a:extLst>
          </p:cNvPr>
          <p:cNvSpPr txBox="1"/>
          <p:nvPr/>
        </p:nvSpPr>
        <p:spPr>
          <a:xfrm>
            <a:off x="971549" y="1002068"/>
            <a:ext cx="9315451" cy="5782609"/>
          </a:xfrm>
          <a:prstGeom prst="rect">
            <a:avLst/>
          </a:prstGeom>
          <a:noFill/>
        </p:spPr>
        <p:txBody>
          <a:bodyPr wrap="square" rtlCol="0">
            <a:spAutoFit/>
          </a:bodyPr>
          <a:lstStyle/>
          <a:p>
            <a:pPr algn="just"/>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Barrow, J.M., Toney-Butler, T.J. and </a:t>
            </a:r>
            <a:r>
              <a:rPr lang="en-US"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Annamaraju</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P. (2022)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Change Management</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PubMed. Available at: </a:t>
            </a:r>
            <a:r>
              <a:rPr lang="en-US" altLang="zh-CN" sz="1600" u="sng" kern="1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等线" panose="02010600030101010101" pitchFamily="2" charset="-122"/>
                <a:cs typeface="Times New Roman" panose="02020603050405020304" pitchFamily="18" charset="0"/>
                <a:hlinkClick r:id="rId2"/>
              </a:rPr>
              <a:t>https://www.ncbi.nlm.nih.gov/books/NBK459380/</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(Accessed 21 April 2024).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endParaRPr lang="en-US" altLang="zh-CN" sz="16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Creasey, T. (2021)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What is Change Management and How Does it Work?</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https://www.prosci.com/blog/what-is-change-management-and-how-does-it-work (Accessed 20 April 2024). </a:t>
            </a:r>
          </a:p>
          <a:p>
            <a:pPr algn="just"/>
            <a:endParaRPr lang="en-US" altLang="zh-CN" kern="100" dirty="0">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600" dirty="0">
                <a:effectLst/>
                <a:latin typeface="Times New Roman" panose="02020603050405020304" pitchFamily="18" charset="0"/>
                <a:ea typeface="等线" panose="02010600030101010101" pitchFamily="2" charset="-122"/>
                <a:cs typeface="Times New Roman" panose="02020603050405020304" pitchFamily="18" charset="0"/>
              </a:rPr>
              <a:t>Clark, D. (2019) </a:t>
            </a:r>
            <a:r>
              <a:rPr lang="en-US" altLang="zh-CN" sz="1600" i="1" dirty="0">
                <a:effectLst/>
                <a:latin typeface="Times New Roman" panose="02020603050405020304" pitchFamily="18" charset="0"/>
                <a:ea typeface="等线" panose="02010600030101010101" pitchFamily="2" charset="-122"/>
                <a:cs typeface="Times New Roman" panose="02020603050405020304" pitchFamily="18" charset="0"/>
              </a:rPr>
              <a:t>NHS England IAPT at 10: Achievements and challenges.</a:t>
            </a:r>
            <a:r>
              <a:rPr lang="en-US" altLang="zh-CN" sz="1600" dirty="0">
                <a:effectLst/>
                <a:latin typeface="Times New Roman" panose="02020603050405020304" pitchFamily="18" charset="0"/>
                <a:ea typeface="等线" panose="02010600030101010101" pitchFamily="2" charset="-122"/>
                <a:cs typeface="Times New Roman" panose="02020603050405020304" pitchFamily="18" charset="0"/>
              </a:rPr>
              <a:t> Available at: </a:t>
            </a:r>
            <a:r>
              <a:rPr lang="en-US" altLang="zh-CN" sz="1600" u="sng" dirty="0">
                <a:ln>
                  <a:noFill/>
                </a:ln>
                <a:solidFill>
                  <a:srgbClr val="000000"/>
                </a:solidFill>
                <a:effectLst>
                  <a:outerShdw blurRad="38100" dist="19050" dir="2700000" algn="tl">
                    <a:schemeClr val="dk1">
                      <a:alpha val="40000"/>
                    </a:schemeClr>
                  </a:outerShdw>
                </a:effectLst>
                <a:latin typeface="Times New Roman" panose="02020603050405020304" pitchFamily="18" charset="0"/>
                <a:cs typeface="Times New Roman" panose="02020603050405020304" pitchFamily="18" charset="0"/>
                <a:hlinkClick r:id="rId3"/>
              </a:rPr>
              <a:t>https://www.england.nhs.uk/blog/iapt-at-10-achievements-and-challenges/</a:t>
            </a:r>
            <a:r>
              <a:rPr lang="en-US" altLang="zh-CN" sz="1600" dirty="0">
                <a:effectLst/>
                <a:latin typeface="Times New Roman" panose="02020603050405020304" pitchFamily="18" charset="0"/>
                <a:ea typeface="等线" panose="02010600030101010101" pitchFamily="2" charset="-122"/>
                <a:cs typeface="Times New Roman" panose="02020603050405020304" pitchFamily="18" charset="0"/>
              </a:rPr>
              <a:t> (Accessed 21 April 2024).</a:t>
            </a:r>
            <a:endPar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endParaRPr lang="en-US" altLang="zh-CN" sz="16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lnSpc>
                <a:spcPct val="150000"/>
              </a:lnSpc>
            </a:pP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Clark, D. and Whittington, A. (2023)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NHS England What’s in a name? NHS Talking Therapies, for anxiety and depression – the new name for IAPT services</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https://www.england.nhs.uk/blog/whats-in-a-name-nhs-talking-therapies-for-anxiety-and-depression-the-new-name-for-iapt-services/ (Accessed 20 April 2024).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endPar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Hamlin, R., Ellinger, A. and Jones, J. (2020) ‘Evidence</a:t>
            </a:r>
            <a:r>
              <a:rPr lang="zh-CN" altLang="zh-CN" sz="1600" kern="1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Based Initiatives for Organizational Change and Development’,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New Horizons in Adult Education and Human Resource Development</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32(3), pp.85–87.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doi</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https://doi.org/10.1002/nha3.20291</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endPar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Lewin, K. (1951) ‘Field Theory in Social Science’,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The American Catholic Sociological Review</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12(2), pp.103. </a:t>
            </a:r>
            <a:r>
              <a:rPr lang="en-US"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doi</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hlinkClick r:id="rId4"/>
              </a:rPr>
              <a:t>https://doi.org/10.2307/3707800</a:t>
            </a:r>
            <a:endPar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lnSpc>
                <a:spcPct val="150000"/>
              </a:lnSpc>
            </a:pPr>
            <a:endParaRPr lang="en-US" altLang="zh-CN" kern="100" dirty="0">
              <a:latin typeface="Times New Roman" panose="02020603050405020304" pitchFamily="18" charset="0"/>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90912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A9E97043-27B3-6BCC-9E44-8DD38BA03AC2}"/>
              </a:ext>
            </a:extLst>
          </p:cNvPr>
          <p:cNvSpPr txBox="1"/>
          <p:nvPr/>
        </p:nvSpPr>
        <p:spPr>
          <a:xfrm>
            <a:off x="609600" y="361950"/>
            <a:ext cx="10801350" cy="6825908"/>
          </a:xfrm>
          <a:prstGeom prst="rect">
            <a:avLst/>
          </a:prstGeom>
          <a:noFill/>
        </p:spPr>
        <p:txBody>
          <a:bodyPr wrap="square" rtlCol="0">
            <a:spAutoFit/>
          </a:bodyPr>
          <a:lstStyle/>
          <a:p>
            <a:pPr marL="0" marR="0" lvl="0" indent="0" algn="just" defTabSz="457200" rtl="0" eaLnBrk="1" fontAlgn="auto" latinLnBrk="0" hangingPunct="1">
              <a:spcBef>
                <a:spcPts val="0"/>
              </a:spcBef>
              <a:spcAft>
                <a:spcPts val="0"/>
              </a:spcAft>
              <a:buClrTx/>
              <a:buSzTx/>
              <a:buFontTx/>
              <a:buNone/>
              <a:tabLst/>
              <a:defRPr/>
            </a:pP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McHugh, R.K., Whitton, S.W., Peckham, A.D., </a:t>
            </a:r>
            <a:r>
              <a:rPr kumimoji="0" lang="en-US" altLang="zh-CN" sz="1600" b="0" i="0" u="none" strike="noStrike" kern="100" cap="none" spc="0" normalizeH="0" baseline="0" noProof="0" dirty="0" err="1">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Welge</a:t>
            </a: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 J.A. and Otto, M.W. (2013) ‘Patient Preference for Psychological vs Pharmacologic Treatment of Psychiatric Disorders’, </a:t>
            </a:r>
            <a:r>
              <a:rPr kumimoji="0" lang="en-US" altLang="zh-CN" sz="1600" b="0" i="1"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The Journal of Clinical Psychiatry</a:t>
            </a: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 74(06), pp.595–602. </a:t>
            </a:r>
            <a:endParaRPr kumimoji="0" lang="zh-CN"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marL="0" marR="0" lvl="0" indent="0" algn="just" defTabSz="457200" rtl="0" eaLnBrk="1" fontAlgn="auto" latinLnBrk="0" hangingPunct="1">
              <a:spcBef>
                <a:spcPts val="0"/>
              </a:spcBef>
              <a:spcAft>
                <a:spcPts val="0"/>
              </a:spcAft>
              <a:buClrTx/>
              <a:buSzTx/>
              <a:buFontTx/>
              <a:buNone/>
              <a:tabLst/>
              <a:defRPr/>
            </a:pPr>
            <a:r>
              <a:rPr kumimoji="0" lang="en-US" altLang="zh-CN" sz="1600" b="0" i="0" u="none" strike="noStrike" kern="100" cap="none" spc="0" normalizeH="0" baseline="0" noProof="0" dirty="0" err="1">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doi</a:t>
            </a: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 https://doi.org/10.4088/jcp.12r07757</a:t>
            </a:r>
            <a:endParaRPr kumimoji="0" lang="zh-CN"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marL="0" marR="0" lvl="0" indent="0" algn="just" defTabSz="457200" rtl="0" eaLnBrk="1" fontAlgn="auto" latinLnBrk="0" hangingPunct="1">
              <a:spcBef>
                <a:spcPts val="0"/>
              </a:spcBef>
              <a:spcAft>
                <a:spcPts val="0"/>
              </a:spcAft>
              <a:buClrTx/>
              <a:buSzTx/>
              <a:buFontTx/>
              <a:buNone/>
              <a:tabLst/>
              <a:defRPr/>
            </a:pPr>
            <a:endPar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NHS Digital (2023)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Waiting Times</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Available at: </a:t>
            </a:r>
            <a:r>
              <a:rPr lang="en-US" altLang="zh-CN" sz="1600" u="sng" kern="1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等线" panose="02010600030101010101" pitchFamily="2" charset="-122"/>
                <a:cs typeface="Times New Roman" panose="02020603050405020304" pitchFamily="18" charset="0"/>
                <a:hlinkClick r:id="rId2"/>
              </a:rPr>
              <a:t>https://digital.nhs.uk/data-and-information/publications/statistical/psychological-therapies-report-on-the-use-of-iapt-services/march-2023-final-including-a-report-on-the-iapt-employment-advisers-pilot/waiting-times</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(Accessed 21  April 2024).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marL="0" marR="0" lvl="0" indent="0" algn="just" defTabSz="457200" rtl="0" eaLnBrk="1" fontAlgn="auto" latinLnBrk="0" hangingPunct="1">
              <a:spcBef>
                <a:spcPts val="0"/>
              </a:spcBef>
              <a:spcAft>
                <a:spcPts val="0"/>
              </a:spcAft>
              <a:buClrTx/>
              <a:buSzTx/>
              <a:buFontTx/>
              <a:buNone/>
              <a:tabLst/>
              <a:defRPr/>
            </a:pPr>
            <a:endPar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marL="0" marR="0" lvl="0" indent="0" algn="just" defTabSz="457200" rtl="0" eaLnBrk="1" fontAlgn="auto" latinLnBrk="0" hangingPunct="1">
              <a:spcBef>
                <a:spcPts val="0"/>
              </a:spcBef>
              <a:spcAft>
                <a:spcPts val="0"/>
              </a:spcAft>
              <a:buClrTx/>
              <a:buSzTx/>
              <a:buFontTx/>
              <a:buNone/>
              <a:tabLst/>
              <a:defRPr/>
            </a:pP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National Institute of Health and Care Excellence (NICE) (2022)</a:t>
            </a:r>
            <a:r>
              <a:rPr kumimoji="0" lang="en-US" altLang="zh-CN" sz="1600" b="0" i="1"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 Depression in adults: treatment and management</a:t>
            </a: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 PubMed.</a:t>
            </a:r>
            <a:endParaRPr kumimoji="0" lang="zh-CN"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marL="0" marR="0" lvl="0" indent="0" algn="just" defTabSz="457200" rtl="0" eaLnBrk="1" fontAlgn="auto" latinLnBrk="0" hangingPunct="1">
              <a:spcBef>
                <a:spcPts val="0"/>
              </a:spcBef>
              <a:spcAft>
                <a:spcPts val="0"/>
              </a:spcAft>
              <a:buClrTx/>
              <a:buSzTx/>
              <a:buFontTx/>
              <a:buNone/>
              <a:tabLst/>
              <a:defRPr/>
            </a:pP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Available at:</a:t>
            </a:r>
            <a:r>
              <a:rPr kumimoji="0" lang="en-US" altLang="zh-CN" sz="1600" b="0" i="0" u="none" strike="noStrike" kern="100" cap="none" spc="0" normalizeH="0" baseline="0" noProof="0" dirty="0">
                <a:ln>
                  <a:noFill/>
                </a:ln>
                <a:solidFill>
                  <a:srgbClr val="000000"/>
                </a:solidFill>
                <a:effectLst>
                  <a:outerShdw blurRad="38100" dist="19050" dir="2700000" algn="tl">
                    <a:prstClr val="black">
                      <a:alpha val="40000"/>
                    </a:prstClr>
                  </a:outerShdw>
                </a:effectLst>
                <a:uLnTx/>
                <a:uFillTx/>
                <a:latin typeface="Times New Roman" panose="02020603050405020304" pitchFamily="18" charset="0"/>
                <a:ea typeface="等线" panose="02010600030101010101" pitchFamily="2" charset="-122"/>
                <a:cs typeface="Times New Roman" panose="02020603050405020304" pitchFamily="18" charset="0"/>
              </a:rPr>
              <a:t> </a:t>
            </a:r>
            <a:r>
              <a:rPr kumimoji="0" lang="en-US" altLang="zh-CN" sz="1600" b="0" i="0" u="sng" strike="noStrike" kern="100" cap="none" spc="0" normalizeH="0" baseline="0" noProof="0" dirty="0">
                <a:ln>
                  <a:noFill/>
                </a:ln>
                <a:solidFill>
                  <a:srgbClr val="000000"/>
                </a:solidFill>
                <a:effectLst>
                  <a:outerShdw blurRad="38100" dist="19050" dir="2700000" algn="tl">
                    <a:prstClr val="black">
                      <a:alpha val="40000"/>
                    </a:prstClr>
                  </a:outerShdw>
                </a:effectLst>
                <a:uLnTx/>
                <a:uFillTx/>
                <a:latin typeface="Times New Roman" panose="02020603050405020304" pitchFamily="18" charset="0"/>
                <a:ea typeface="等线" panose="02010600030101010101" pitchFamily="2" charset="-122"/>
                <a:cs typeface="Times New Roman" panose="02020603050405020304" pitchFamily="18" charset="0"/>
                <a:hlinkClick r:id="rId3"/>
              </a:rPr>
              <a:t>https://www.ncbi.nlm.nih.gov/books/NBK583074/</a:t>
            </a: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 (Accessed 22 April 2024).  </a:t>
            </a:r>
            <a:endParaRPr kumimoji="0" lang="zh-CN"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algn="just"/>
            <a:endPar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lnSpc>
                <a:spcPct val="150000"/>
              </a:lnSpc>
            </a:pP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NHS Digital (2022)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Psychological Therapies, Annual report on the use of IAPT services, 2021-22</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Available at: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lnSpc>
                <a:spcPct val="150000"/>
              </a:lnSpc>
            </a:pPr>
            <a:r>
              <a:rPr lang="en-US" altLang="zh-CN" sz="1600" u="sng" kern="1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等线" panose="02010600030101010101" pitchFamily="2" charset="-122"/>
                <a:cs typeface="Times New Roman" panose="02020603050405020304" pitchFamily="18" charset="0"/>
                <a:hlinkClick r:id="rId4"/>
              </a:rPr>
              <a:t>https://digital.nhs.uk/data-and-information/publications/statistical/psychological-therapies-annual-reports-on-the-use-of-iapt-services/annual-report-2021-22</a:t>
            </a:r>
            <a:r>
              <a:rPr lang="en-US" altLang="zh-CN" sz="1600" kern="1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(Accessed 24 April 2024).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endParaRPr lang="en-US" altLang="zh-CN" sz="16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lnSpc>
                <a:spcPct val="150000"/>
              </a:lnSpc>
            </a:pP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Rehman, N., Mahmood, A., </a:t>
            </a:r>
            <a:r>
              <a:rPr lang="en-US"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Ibtasam</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M., Murtaza, S.A., Iqbal, N. and Molnár, E. (2021) ‘The Psychology of Resistance to Change: The Antidotal Effect of Organizational Justice, Support and Leader-Member Exchange’, </a:t>
            </a:r>
            <a:r>
              <a:rPr lang="en-US"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Frontiers in Psychology</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12(1), pp.1–15. </a:t>
            </a:r>
            <a:r>
              <a:rPr lang="en-US"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doi</a:t>
            </a:r>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https://doi.org/10.3389/fpsyg.2021.678952</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marL="0" marR="0" lvl="0" indent="0" algn="just" defTabSz="457200" rtl="0" eaLnBrk="1" fontAlgn="auto" latinLnBrk="0" hangingPunct="1">
              <a:spcBef>
                <a:spcPts val="0"/>
              </a:spcBef>
              <a:spcAft>
                <a:spcPts val="0"/>
              </a:spcAft>
              <a:buClrTx/>
              <a:buSzTx/>
              <a:buFontTx/>
              <a:buNone/>
              <a:tabLst/>
              <a:defRPr/>
            </a:pPr>
            <a:endPar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marL="0" marR="0" lvl="0" indent="0" algn="just" defTabSz="457200" rtl="0" eaLnBrk="1" fontAlgn="auto" latinLnBrk="0" hangingPunct="1">
              <a:spcBef>
                <a:spcPts val="0"/>
              </a:spcBef>
              <a:spcAft>
                <a:spcPts val="0"/>
              </a:spcAft>
              <a:buClrTx/>
              <a:buSzTx/>
              <a:buFontTx/>
              <a:buNone/>
              <a:tabLst/>
              <a:defRPr/>
            </a:pP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Staff, C. (2023) </a:t>
            </a:r>
            <a:r>
              <a:rPr kumimoji="0" lang="en-US" altLang="zh-CN" sz="1600" b="0" i="1"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Change Management Process: What Is It and Who Is It For?</a:t>
            </a:r>
            <a:r>
              <a:rPr kumimoji="0" lang="en-US"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rPr>
              <a:t> Available at: https://www.coursera.org/articles/change-management-process (Accessed 23 April 2024). </a:t>
            </a:r>
            <a:endParaRPr kumimoji="0" lang="zh-CN" altLang="zh-CN" sz="1600" b="0" i="0" u="none" strike="noStrike" kern="100" cap="none" spc="0" normalizeH="0" baseline="0" noProof="0" dirty="0">
              <a:ln>
                <a:noFill/>
              </a:ln>
              <a:solidFill>
                <a:prstClr val="white"/>
              </a:solidFill>
              <a:effectLst/>
              <a:uLnTx/>
              <a:uFillTx/>
              <a:latin typeface="Times New Roman" panose="02020603050405020304" pitchFamily="18" charset="0"/>
              <a:ea typeface="等线" panose="02010600030101010101" pitchFamily="2" charset="-122"/>
              <a:cs typeface="Times New Roman" panose="02020603050405020304" pitchFamily="18" charset="0"/>
            </a:endParaRPr>
          </a:p>
          <a:p>
            <a:pPr algn="just"/>
            <a:endParaRPr lang="en-US" altLang="zh-CN" sz="16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lnSpc>
                <a:spcPct val="150000"/>
              </a:lnSpc>
            </a:pPr>
            <a:endParaRPr lang="zh-CN" altLang="zh-CN" sz="16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7758242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天体">
  <a:themeElements>
    <a:clrScheme name="中性">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天体">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天体">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TM03457452[[fn=天体]]</Template>
  <TotalTime>1331</TotalTime>
  <Words>1257</Words>
  <Application>Microsoft Office PowerPoint</Application>
  <PresentationFormat>宽屏</PresentationFormat>
  <Paragraphs>62</Paragraphs>
  <Slides>10</Slides>
  <Notes>2</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10</vt:i4>
      </vt:variant>
    </vt:vector>
  </HeadingPairs>
  <TitlesOfParts>
    <vt:vector size="17" baseType="lpstr">
      <vt:lpstr>等线</vt:lpstr>
      <vt:lpstr>Arial</vt:lpstr>
      <vt:lpstr>Calibri</vt:lpstr>
      <vt:lpstr>Calibri Light</vt:lpstr>
      <vt:lpstr>Times New Roman</vt:lpstr>
      <vt:lpstr>Wingdings</vt:lpstr>
      <vt:lpstr>天体</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奎佑 刘</dc:creator>
  <cp:lastModifiedBy>奎佑 刘</cp:lastModifiedBy>
  <cp:revision>30</cp:revision>
  <dcterms:created xsi:type="dcterms:W3CDTF">2024-04-26T18:35:24Z</dcterms:created>
  <dcterms:modified xsi:type="dcterms:W3CDTF">2024-04-30T00:00:01Z</dcterms:modified>
</cp:coreProperties>
</file>