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8" r:id="rId4"/>
    <p:sldId id="260" r:id="rId5"/>
    <p:sldId id="261" r:id="rId6"/>
    <p:sldId id="262" r:id="rId7"/>
    <p:sldId id="263" r:id="rId8"/>
    <p:sldId id="264" r:id="rId9"/>
    <p:sldId id="265" r:id="rId10"/>
    <p:sldId id="266" r:id="rId11"/>
    <p:sldId id="267" r:id="rId12"/>
    <p:sldId id="25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9B8428-0F78-9EFA-4799-DDF00BEE4E34}" v="1740" dt="2024-05-08T21:46:42.054"/>
    <p1510:client id="{8D463177-A2D6-197A-7EC1-851975CDF01B}" v="454" dt="2024-05-08T20:16:11.1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5/8/2024</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16102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5/8/2024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3071396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5/8/2024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34451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5/8/2024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626082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5/8/2024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328471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5/8/2024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054475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5/8/2024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14652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5/8/2024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383045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5/8/2024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6387195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5/8/2024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9887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5/8/2024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093028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5/8/2024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318913528"/>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crimerate.co.uk/west-glamorgan/swansea" TargetMode="External"/><Relationship Id="rId3" Type="http://schemas.openxmlformats.org/officeDocument/2006/relationships/hyperlink" Target="https://eyst.org.uk/bame-map.php" TargetMode="External"/><Relationship Id="rId7" Type="http://schemas.openxmlformats.org/officeDocument/2006/relationships/hyperlink" Target="https://www.visitswanseabay.com/inspirations/beach-guide/three-cliffs-bay-beach/" TargetMode="External"/><Relationship Id="rId2" Type="http://schemas.openxmlformats.org/officeDocument/2006/relationships/hyperlink" Target="https://www.swansea.gov.uk/keyfacts" TargetMode="External"/><Relationship Id="rId1" Type="http://schemas.openxmlformats.org/officeDocument/2006/relationships/slideLayout" Target="../slideLayouts/slideLayout2.xml"/><Relationship Id="rId6" Type="http://schemas.openxmlformats.org/officeDocument/2006/relationships/hyperlink" Target="https://www.bing.com/search?q=friends+of+the+young+disabled+swansea&amp;qs=UT&amp;pq=friends+of+the+young&amp;sc=10-20&amp;cvid=019F421FD7ED4237A08679A1C58B6CB1&amp;FORM=QBRE&amp;sp=1&amp;ghc=1&amp;lq=0&amp;sm=csrmain" TargetMode="External"/><Relationship Id="rId5" Type="http://schemas.openxmlformats.org/officeDocument/2006/relationships/hyperlink" Target="https://www.autism.org.uk/what-we-do/branches/swansea" TargetMode="External"/><Relationship Id="rId4" Type="http://schemas.openxmlformats.org/officeDocument/2006/relationships/hyperlink" Target="https://www.bing.com/search?pglt=43&amp;q=minority+support+groups+swansea&amp;cvid=b68bf2d0904c426c8bed75b441ac5c1c&amp;gs_lcrp=EgZjaHJvbWUyBggAEEUYOTIGCAEQABhAMgYIAhAAGEAyBggDEAAYQDIGCAQQABhAMgYIBRAAGEAyBggGEAAYQDIGCAcQABhAMgYICBAAGEDSAQg2NDIzajBqMagCALACAA&amp;FORM=ANNTA1&amp;PC=SCOOB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6" name="Rectangle 15">
            <a:extLst>
              <a:ext uri="{FF2B5EF4-FFF2-40B4-BE49-F238E27FC236}">
                <a16:creationId xmlns:a16="http://schemas.microsoft.com/office/drawing/2014/main" id="{4A2DC5C2-CCA7-49E4-B67F-6F121D488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Picture 16" descr="Drawings on colourful paper">
            <a:extLst>
              <a:ext uri="{FF2B5EF4-FFF2-40B4-BE49-F238E27FC236}">
                <a16:creationId xmlns:a16="http://schemas.microsoft.com/office/drawing/2014/main" id="{15467DC4-E2F3-D726-44E4-658B399C749D}"/>
              </a:ext>
            </a:extLst>
          </p:cNvPr>
          <p:cNvPicPr>
            <a:picLocks noChangeAspect="1"/>
          </p:cNvPicPr>
          <p:nvPr/>
        </p:nvPicPr>
        <p:blipFill rotWithShape="1">
          <a:blip r:embed="rId2"/>
          <a:srcRect r="-2" b="15603"/>
          <a:stretch/>
        </p:blipFill>
        <p:spPr>
          <a:xfrm>
            <a:off x="-1" y="10"/>
            <a:ext cx="12192001" cy="6857990"/>
          </a:xfrm>
          <a:prstGeom prst="rect">
            <a:avLst/>
          </a:prstGeom>
        </p:spPr>
      </p:pic>
      <p:sp useBgFill="1">
        <p:nvSpPr>
          <p:cNvPr id="18" name="Freeform: Shape 17">
            <a:extLst>
              <a:ext uri="{FF2B5EF4-FFF2-40B4-BE49-F238E27FC236}">
                <a16:creationId xmlns:a16="http://schemas.microsoft.com/office/drawing/2014/main" id="{27966D5E-7857-415C-B50C-0DD96BCB7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986" y="0"/>
            <a:ext cx="10615629" cy="6858000"/>
          </a:xfrm>
          <a:custGeom>
            <a:avLst/>
            <a:gdLst>
              <a:gd name="connsiteX0" fmla="*/ 7169276 w 10615629"/>
              <a:gd name="connsiteY0" fmla="*/ 5704266 h 6858000"/>
              <a:gd name="connsiteX1" fmla="*/ 7514897 w 10615629"/>
              <a:gd name="connsiteY1" fmla="*/ 6049887 h 6858000"/>
              <a:gd name="connsiteX2" fmla="*/ 7169276 w 10615629"/>
              <a:gd name="connsiteY2" fmla="*/ 6395508 h 6858000"/>
              <a:gd name="connsiteX3" fmla="*/ 6823655 w 10615629"/>
              <a:gd name="connsiteY3" fmla="*/ 6049887 h 6858000"/>
              <a:gd name="connsiteX4" fmla="*/ 7169276 w 10615629"/>
              <a:gd name="connsiteY4" fmla="*/ 5704266 h 6858000"/>
              <a:gd name="connsiteX5" fmla="*/ 10010446 w 10615629"/>
              <a:gd name="connsiteY5" fmla="*/ 2324705 h 6858000"/>
              <a:gd name="connsiteX6" fmla="*/ 10456760 w 10615629"/>
              <a:gd name="connsiteY6" fmla="*/ 2771019 h 6858000"/>
              <a:gd name="connsiteX7" fmla="*/ 10010446 w 10615629"/>
              <a:gd name="connsiteY7" fmla="*/ 3217333 h 6858000"/>
              <a:gd name="connsiteX8" fmla="*/ 9564132 w 10615629"/>
              <a:gd name="connsiteY8" fmla="*/ 2771019 h 6858000"/>
              <a:gd name="connsiteX9" fmla="*/ 10010446 w 10615629"/>
              <a:gd name="connsiteY9" fmla="*/ 2324705 h 6858000"/>
              <a:gd name="connsiteX10" fmla="*/ 10354145 w 10615629"/>
              <a:gd name="connsiteY10" fmla="*/ 1665213 h 6858000"/>
              <a:gd name="connsiteX11" fmla="*/ 10615629 w 10615629"/>
              <a:gd name="connsiteY11" fmla="*/ 1926697 h 6858000"/>
              <a:gd name="connsiteX12" fmla="*/ 10354145 w 10615629"/>
              <a:gd name="connsiteY12" fmla="*/ 2188181 h 6858000"/>
              <a:gd name="connsiteX13" fmla="*/ 10092661 w 10615629"/>
              <a:gd name="connsiteY13" fmla="*/ 1926697 h 6858000"/>
              <a:gd name="connsiteX14" fmla="*/ 10354145 w 10615629"/>
              <a:gd name="connsiteY14" fmla="*/ 1665213 h 6858000"/>
              <a:gd name="connsiteX15" fmla="*/ 1458901 w 10615629"/>
              <a:gd name="connsiteY15" fmla="*/ 659644 h 6858000"/>
              <a:gd name="connsiteX16" fmla="*/ 1905215 w 10615629"/>
              <a:gd name="connsiteY16" fmla="*/ 1105958 h 6858000"/>
              <a:gd name="connsiteX17" fmla="*/ 1458901 w 10615629"/>
              <a:gd name="connsiteY17" fmla="*/ 1552272 h 6858000"/>
              <a:gd name="connsiteX18" fmla="*/ 1012587 w 10615629"/>
              <a:gd name="connsiteY18" fmla="*/ 1105958 h 6858000"/>
              <a:gd name="connsiteX19" fmla="*/ 1458901 w 10615629"/>
              <a:gd name="connsiteY19" fmla="*/ 659644 h 6858000"/>
              <a:gd name="connsiteX20" fmla="*/ 6674038 w 10615629"/>
              <a:gd name="connsiteY20" fmla="*/ 0 h 6858000"/>
              <a:gd name="connsiteX21" fmla="*/ 10121228 w 10615629"/>
              <a:gd name="connsiteY21" fmla="*/ 0 h 6858000"/>
              <a:gd name="connsiteX22" fmla="*/ 10122250 w 10615629"/>
              <a:gd name="connsiteY22" fmla="*/ 1542 h 6858000"/>
              <a:gd name="connsiteX23" fmla="*/ 9914575 w 10615629"/>
              <a:gd name="connsiteY23" fmla="*/ 1714821 h 6858000"/>
              <a:gd name="connsiteX24" fmla="*/ 9361609 w 10615629"/>
              <a:gd name="connsiteY24" fmla="*/ 2396453 h 6858000"/>
              <a:gd name="connsiteX25" fmla="*/ 9334635 w 10615629"/>
              <a:gd name="connsiteY25" fmla="*/ 3107486 h 6858000"/>
              <a:gd name="connsiteX26" fmla="*/ 9815042 w 10615629"/>
              <a:gd name="connsiteY26" fmla="*/ 3891891 h 6858000"/>
              <a:gd name="connsiteX27" fmla="*/ 9376176 w 10615629"/>
              <a:gd name="connsiteY27" fmla="*/ 5202286 h 6858000"/>
              <a:gd name="connsiteX28" fmla="*/ 7869813 w 10615629"/>
              <a:gd name="connsiteY28" fmla="*/ 5436960 h 6858000"/>
              <a:gd name="connsiteX29" fmla="*/ 6545392 w 10615629"/>
              <a:gd name="connsiteY29" fmla="*/ 5630362 h 6858000"/>
              <a:gd name="connsiteX30" fmla="*/ 5772723 w 10615629"/>
              <a:gd name="connsiteY30" fmla="*/ 6502431 h 6858000"/>
              <a:gd name="connsiteX31" fmla="*/ 5542129 w 10615629"/>
              <a:gd name="connsiteY31" fmla="*/ 6791052 h 6858000"/>
              <a:gd name="connsiteX32" fmla="*/ 5487454 w 10615629"/>
              <a:gd name="connsiteY32" fmla="*/ 6858000 h 6858000"/>
              <a:gd name="connsiteX33" fmla="*/ 3860772 w 10615629"/>
              <a:gd name="connsiteY33" fmla="*/ 6858000 h 6858000"/>
              <a:gd name="connsiteX34" fmla="*/ 3806309 w 10615629"/>
              <a:gd name="connsiteY34" fmla="*/ 6753976 h 6858000"/>
              <a:gd name="connsiteX35" fmla="*/ 3692626 w 10615629"/>
              <a:gd name="connsiteY35" fmla="*/ 6315366 h 6858000"/>
              <a:gd name="connsiteX36" fmla="*/ 2561203 w 10615629"/>
              <a:gd name="connsiteY36" fmla="*/ 5694965 h 6858000"/>
              <a:gd name="connsiteX37" fmla="*/ 69617 w 10615629"/>
              <a:gd name="connsiteY37" fmla="*/ 4316865 h 6858000"/>
              <a:gd name="connsiteX38" fmla="*/ 1643 w 10615629"/>
              <a:gd name="connsiteY38" fmla="*/ 3718987 h 6858000"/>
              <a:gd name="connsiteX39" fmla="*/ 368893 w 10615629"/>
              <a:gd name="connsiteY39" fmla="*/ 2555465 h 6858000"/>
              <a:gd name="connsiteX40" fmla="*/ 1113509 w 10615629"/>
              <a:gd name="connsiteY40" fmla="*/ 2231777 h 6858000"/>
              <a:gd name="connsiteX41" fmla="*/ 2037233 w 10615629"/>
              <a:gd name="connsiteY41" fmla="*/ 2044714 h 6858000"/>
              <a:gd name="connsiteX42" fmla="*/ 2547311 w 10615629"/>
              <a:gd name="connsiteY42" fmla="*/ 1444273 h 6858000"/>
              <a:gd name="connsiteX43" fmla="*/ 3900864 w 10615629"/>
              <a:gd name="connsiteY43" fmla="*/ 617925 h 6858000"/>
              <a:gd name="connsiteX44" fmla="*/ 4571572 w 10615629"/>
              <a:gd name="connsiteY44" fmla="*/ 899937 h 6858000"/>
              <a:gd name="connsiteX45" fmla="*/ 6039226 w 10615629"/>
              <a:gd name="connsiteY45" fmla="*/ 670658 h 6858000"/>
              <a:gd name="connsiteX46" fmla="*/ 6656610 w 10615629"/>
              <a:gd name="connsiteY46" fmla="*/ 1615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10615629" h="6858000">
                <a:moveTo>
                  <a:pt x="7169276" y="5704266"/>
                </a:moveTo>
                <a:cubicBezTo>
                  <a:pt x="7360157" y="5704266"/>
                  <a:pt x="7514897" y="5859006"/>
                  <a:pt x="7514897" y="6049887"/>
                </a:cubicBezTo>
                <a:cubicBezTo>
                  <a:pt x="7514897" y="6240768"/>
                  <a:pt x="7360157" y="6395508"/>
                  <a:pt x="7169276" y="6395508"/>
                </a:cubicBezTo>
                <a:cubicBezTo>
                  <a:pt x="6978395" y="6395508"/>
                  <a:pt x="6823655" y="6240768"/>
                  <a:pt x="6823655" y="6049887"/>
                </a:cubicBezTo>
                <a:cubicBezTo>
                  <a:pt x="6823655" y="5859006"/>
                  <a:pt x="6978395" y="5704266"/>
                  <a:pt x="7169276" y="5704266"/>
                </a:cubicBezTo>
                <a:close/>
                <a:moveTo>
                  <a:pt x="10010446" y="2324705"/>
                </a:moveTo>
                <a:cubicBezTo>
                  <a:pt x="10256938" y="2324705"/>
                  <a:pt x="10456760" y="2524528"/>
                  <a:pt x="10456760" y="2771019"/>
                </a:cubicBezTo>
                <a:cubicBezTo>
                  <a:pt x="10456760" y="3017511"/>
                  <a:pt x="10256938" y="3217333"/>
                  <a:pt x="10010446" y="3217333"/>
                </a:cubicBezTo>
                <a:cubicBezTo>
                  <a:pt x="9763954" y="3217333"/>
                  <a:pt x="9564132" y="3017511"/>
                  <a:pt x="9564132" y="2771019"/>
                </a:cubicBezTo>
                <a:cubicBezTo>
                  <a:pt x="9564132" y="2524528"/>
                  <a:pt x="9763954" y="2324705"/>
                  <a:pt x="10010446" y="2324705"/>
                </a:cubicBezTo>
                <a:close/>
                <a:moveTo>
                  <a:pt x="10354145" y="1665213"/>
                </a:moveTo>
                <a:cubicBezTo>
                  <a:pt x="10498559" y="1665213"/>
                  <a:pt x="10615629" y="1782283"/>
                  <a:pt x="10615629" y="1926697"/>
                </a:cubicBezTo>
                <a:cubicBezTo>
                  <a:pt x="10615629" y="2071111"/>
                  <a:pt x="10498559" y="2188181"/>
                  <a:pt x="10354145" y="2188181"/>
                </a:cubicBezTo>
                <a:cubicBezTo>
                  <a:pt x="10209731" y="2188181"/>
                  <a:pt x="10092661" y="2071111"/>
                  <a:pt x="10092661" y="1926697"/>
                </a:cubicBezTo>
                <a:cubicBezTo>
                  <a:pt x="10092661" y="1782283"/>
                  <a:pt x="10209731" y="1665213"/>
                  <a:pt x="10354145" y="1665213"/>
                </a:cubicBezTo>
                <a:close/>
                <a:moveTo>
                  <a:pt x="1458901" y="659644"/>
                </a:moveTo>
                <a:cubicBezTo>
                  <a:pt x="1705393" y="659644"/>
                  <a:pt x="1905215" y="859466"/>
                  <a:pt x="1905215" y="1105958"/>
                </a:cubicBezTo>
                <a:cubicBezTo>
                  <a:pt x="1905215" y="1352450"/>
                  <a:pt x="1705393" y="1552272"/>
                  <a:pt x="1458901" y="1552272"/>
                </a:cubicBezTo>
                <a:cubicBezTo>
                  <a:pt x="1212409" y="1552272"/>
                  <a:pt x="1012587" y="1352450"/>
                  <a:pt x="1012587" y="1105958"/>
                </a:cubicBezTo>
                <a:cubicBezTo>
                  <a:pt x="1012587" y="859466"/>
                  <a:pt x="1212409" y="659644"/>
                  <a:pt x="1458901" y="659644"/>
                </a:cubicBezTo>
                <a:close/>
                <a:moveTo>
                  <a:pt x="6674038" y="0"/>
                </a:moveTo>
                <a:lnTo>
                  <a:pt x="10121228" y="0"/>
                </a:lnTo>
                <a:lnTo>
                  <a:pt x="10122250" y="1542"/>
                </a:lnTo>
                <a:cubicBezTo>
                  <a:pt x="10407914" y="485220"/>
                  <a:pt x="10448238" y="1134713"/>
                  <a:pt x="9914575" y="1714821"/>
                </a:cubicBezTo>
                <a:cubicBezTo>
                  <a:pt x="9716856" y="1929804"/>
                  <a:pt x="9539638" y="2164208"/>
                  <a:pt x="9361609" y="2396453"/>
                </a:cubicBezTo>
                <a:cubicBezTo>
                  <a:pt x="9193292" y="2616157"/>
                  <a:pt x="9188572" y="2869712"/>
                  <a:pt x="9334635" y="3107486"/>
                </a:cubicBezTo>
                <a:cubicBezTo>
                  <a:pt x="9495670" y="3368730"/>
                  <a:pt x="9683004" y="3617025"/>
                  <a:pt x="9815042" y="3891891"/>
                </a:cubicBezTo>
                <a:cubicBezTo>
                  <a:pt x="10050525" y="4382007"/>
                  <a:pt x="9955575" y="4864841"/>
                  <a:pt x="9376176" y="5202286"/>
                </a:cubicBezTo>
                <a:cubicBezTo>
                  <a:pt x="8901029" y="5479039"/>
                  <a:pt x="8396077" y="5489829"/>
                  <a:pt x="7869813" y="5436960"/>
                </a:cubicBezTo>
                <a:cubicBezTo>
                  <a:pt x="7414764" y="5391373"/>
                  <a:pt x="6924917" y="5356038"/>
                  <a:pt x="6545392" y="5630362"/>
                </a:cubicBezTo>
                <a:cubicBezTo>
                  <a:pt x="6238294" y="5852628"/>
                  <a:pt x="6024795" y="6205178"/>
                  <a:pt x="5772723" y="6502431"/>
                </a:cubicBezTo>
                <a:cubicBezTo>
                  <a:pt x="5693285" y="6596233"/>
                  <a:pt x="5618533" y="6694485"/>
                  <a:pt x="5542129" y="6791052"/>
                </a:cubicBezTo>
                <a:lnTo>
                  <a:pt x="5487454" y="6858000"/>
                </a:lnTo>
                <a:lnTo>
                  <a:pt x="3860772" y="6858000"/>
                </a:lnTo>
                <a:lnTo>
                  <a:pt x="3806309" y="6753976"/>
                </a:lnTo>
                <a:cubicBezTo>
                  <a:pt x="3748311" y="6617180"/>
                  <a:pt x="3717510" y="6461835"/>
                  <a:pt x="3692626" y="6315366"/>
                </a:cubicBezTo>
                <a:cubicBezTo>
                  <a:pt x="3594980" y="5743923"/>
                  <a:pt x="2996563" y="5569132"/>
                  <a:pt x="2561203" y="5694965"/>
                </a:cubicBezTo>
                <a:cubicBezTo>
                  <a:pt x="1295584" y="6063834"/>
                  <a:pt x="405173" y="5417942"/>
                  <a:pt x="69617" y="4316865"/>
                </a:cubicBezTo>
                <a:cubicBezTo>
                  <a:pt x="12163" y="4128181"/>
                  <a:pt x="22818" y="3919404"/>
                  <a:pt x="1643" y="3718987"/>
                </a:cubicBezTo>
                <a:cubicBezTo>
                  <a:pt x="-11845" y="3285650"/>
                  <a:pt x="53163" y="2879692"/>
                  <a:pt x="368893" y="2555465"/>
                </a:cubicBezTo>
                <a:cubicBezTo>
                  <a:pt x="570254" y="2348709"/>
                  <a:pt x="826642" y="2266304"/>
                  <a:pt x="1113509" y="2231777"/>
                </a:cubicBezTo>
                <a:cubicBezTo>
                  <a:pt x="1425464" y="2194013"/>
                  <a:pt x="1739171" y="2139122"/>
                  <a:pt x="2037233" y="2044714"/>
                </a:cubicBezTo>
                <a:cubicBezTo>
                  <a:pt x="2313448" y="1957047"/>
                  <a:pt x="2430109" y="1689061"/>
                  <a:pt x="2547311" y="1444273"/>
                </a:cubicBezTo>
                <a:cubicBezTo>
                  <a:pt x="2839304" y="834121"/>
                  <a:pt x="3300290" y="529585"/>
                  <a:pt x="3900864" y="617925"/>
                </a:cubicBezTo>
                <a:cubicBezTo>
                  <a:pt x="4133785" y="652182"/>
                  <a:pt x="4362119" y="778959"/>
                  <a:pt x="4571572" y="899937"/>
                </a:cubicBezTo>
                <a:cubicBezTo>
                  <a:pt x="5133170" y="1224435"/>
                  <a:pt x="5641899" y="1068660"/>
                  <a:pt x="6039226" y="670658"/>
                </a:cubicBezTo>
                <a:cubicBezTo>
                  <a:pt x="6250634" y="458239"/>
                  <a:pt x="6444898" y="227157"/>
                  <a:pt x="6656610" y="16159"/>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2" name="Title 1"/>
          <p:cNvSpPr>
            <a:spLocks noGrp="1"/>
          </p:cNvSpPr>
          <p:nvPr>
            <p:ph type="ctrTitle"/>
          </p:nvPr>
        </p:nvSpPr>
        <p:spPr>
          <a:xfrm>
            <a:off x="2891743" y="1122363"/>
            <a:ext cx="6458556" cy="2387600"/>
          </a:xfrm>
        </p:spPr>
        <p:txBody>
          <a:bodyPr>
            <a:normAutofit/>
          </a:bodyPr>
          <a:lstStyle/>
          <a:p>
            <a:pPr algn="ctr"/>
            <a:r>
              <a:rPr lang="en-US" dirty="0"/>
              <a:t>Community Profile </a:t>
            </a:r>
            <a:endParaRPr lang="en-US"/>
          </a:p>
        </p:txBody>
      </p:sp>
      <p:sp>
        <p:nvSpPr>
          <p:cNvPr id="3" name="Subtitle 2"/>
          <p:cNvSpPr>
            <a:spLocks noGrp="1"/>
          </p:cNvSpPr>
          <p:nvPr>
            <p:ph type="subTitle" idx="1"/>
          </p:nvPr>
        </p:nvSpPr>
        <p:spPr>
          <a:xfrm>
            <a:off x="2891743" y="3602038"/>
            <a:ext cx="6458556" cy="1655762"/>
          </a:xfrm>
        </p:spPr>
        <p:txBody>
          <a:bodyPr vert="horz" lIns="91440" tIns="45720" rIns="91440" bIns="45720" rtlCol="0" anchor="t">
            <a:normAutofit/>
          </a:bodyPr>
          <a:lstStyle/>
          <a:p>
            <a:pPr algn="ctr"/>
            <a:r>
              <a:rPr lang="en-US" dirty="0"/>
              <a:t>Danielle Fender </a:t>
            </a:r>
          </a:p>
          <a:p>
            <a:pPr algn="ctr"/>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4"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39796C61-3902-4C2A-AD60-D926667F5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Freeform: Shape 47">
            <a:extLst>
              <a:ext uri="{FF2B5EF4-FFF2-40B4-BE49-F238E27FC236}">
                <a16:creationId xmlns:a16="http://schemas.microsoft.com/office/drawing/2014/main" id="{36A49EC6-053B-4ACB-9913-5C4B245E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9474" y="2353584"/>
            <a:ext cx="7276966" cy="4504413"/>
          </a:xfrm>
          <a:custGeom>
            <a:avLst/>
            <a:gdLst>
              <a:gd name="connsiteX0" fmla="*/ 1412408 w 8831334"/>
              <a:gd name="connsiteY0" fmla="*/ 4231273 h 4923095"/>
              <a:gd name="connsiteX1" fmla="*/ 1480115 w 8831334"/>
              <a:gd name="connsiteY1" fmla="*/ 4255873 h 4923095"/>
              <a:gd name="connsiteX2" fmla="*/ 1555026 w 8831334"/>
              <a:gd name="connsiteY2" fmla="*/ 4493895 h 4923095"/>
              <a:gd name="connsiteX3" fmla="*/ 1315323 w 8831334"/>
              <a:gd name="connsiteY3" fmla="*/ 4546785 h 4923095"/>
              <a:gd name="connsiteX4" fmla="*/ 1240411 w 8831334"/>
              <a:gd name="connsiteY4" fmla="*/ 4308763 h 4923095"/>
              <a:gd name="connsiteX5" fmla="*/ 1344748 w 8831334"/>
              <a:gd name="connsiteY5" fmla="*/ 4233023 h 4923095"/>
              <a:gd name="connsiteX6" fmla="*/ 1412408 w 8831334"/>
              <a:gd name="connsiteY6" fmla="*/ 4231273 h 4923095"/>
              <a:gd name="connsiteX7" fmla="*/ 622613 w 8831334"/>
              <a:gd name="connsiteY7" fmla="*/ 3711323 h 4923095"/>
              <a:gd name="connsiteX8" fmla="*/ 726058 w 8831334"/>
              <a:gd name="connsiteY8" fmla="*/ 3713477 h 4923095"/>
              <a:gd name="connsiteX9" fmla="*/ 862930 w 8831334"/>
              <a:gd name="connsiteY9" fmla="*/ 3763207 h 4923095"/>
              <a:gd name="connsiteX10" fmla="*/ 1014368 w 8831334"/>
              <a:gd name="connsiteY10" fmla="*/ 4244384 h 4923095"/>
              <a:gd name="connsiteX11" fmla="*/ 529792 w 8831334"/>
              <a:gd name="connsiteY11" fmla="*/ 4351304 h 4923095"/>
              <a:gd name="connsiteX12" fmla="*/ 378355 w 8831334"/>
              <a:gd name="connsiteY12" fmla="*/ 3870127 h 4923095"/>
              <a:gd name="connsiteX13" fmla="*/ 622613 w 8831334"/>
              <a:gd name="connsiteY13" fmla="*/ 3711323 h 4923095"/>
              <a:gd name="connsiteX14" fmla="*/ 0 w 8831334"/>
              <a:gd name="connsiteY14" fmla="*/ 0 h 4923095"/>
              <a:gd name="connsiteX15" fmla="*/ 7345477 w 8831334"/>
              <a:gd name="connsiteY15" fmla="*/ 0 h 4923095"/>
              <a:gd name="connsiteX16" fmla="*/ 7330937 w 8831334"/>
              <a:gd name="connsiteY16" fmla="*/ 57909 h 4923095"/>
              <a:gd name="connsiteX17" fmla="*/ 7204045 w 8831334"/>
              <a:gd name="connsiteY17" fmla="*/ 525057 h 4923095"/>
              <a:gd name="connsiteX18" fmla="*/ 7423939 w 8831334"/>
              <a:gd name="connsiteY18" fmla="*/ 1259431 h 4923095"/>
              <a:gd name="connsiteX19" fmla="*/ 8123848 w 8831334"/>
              <a:gd name="connsiteY19" fmla="*/ 1829863 h 4923095"/>
              <a:gd name="connsiteX20" fmla="*/ 8304560 w 8831334"/>
              <a:gd name="connsiteY20" fmla="*/ 4410617 h 4923095"/>
              <a:gd name="connsiteX21" fmla="*/ 5824906 w 8831334"/>
              <a:gd name="connsiteY21" fmla="*/ 4582246 h 4923095"/>
              <a:gd name="connsiteX22" fmla="*/ 4814027 w 8831334"/>
              <a:gd name="connsiteY22" fmla="*/ 3900391 h 4923095"/>
              <a:gd name="connsiteX23" fmla="*/ 3389336 w 8831334"/>
              <a:gd name="connsiteY23" fmla="*/ 4033298 h 4923095"/>
              <a:gd name="connsiteX24" fmla="*/ 2844266 w 8831334"/>
              <a:gd name="connsiteY24" fmla="*/ 4497245 h 4923095"/>
              <a:gd name="connsiteX25" fmla="*/ 1361823 w 8831334"/>
              <a:gd name="connsiteY25" fmla="*/ 3978831 h 4923095"/>
              <a:gd name="connsiteX26" fmla="*/ 723961 w 8831334"/>
              <a:gd name="connsiteY26" fmla="*/ 3482165 h 4923095"/>
              <a:gd name="connsiteX27" fmla="*/ 41451 w 8831334"/>
              <a:gd name="connsiteY27" fmla="*/ 3495177 h 4923095"/>
              <a:gd name="connsiteX28" fmla="*/ 0 w 8831334"/>
              <a:gd name="connsiteY28" fmla="*/ 3499960 h 492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831334" h="4923095">
                <a:moveTo>
                  <a:pt x="1412408" y="4231273"/>
                </a:moveTo>
                <a:cubicBezTo>
                  <a:pt x="1435398" y="4234988"/>
                  <a:pt x="1458395" y="4243092"/>
                  <a:pt x="1480115" y="4255873"/>
                </a:cubicBezTo>
                <a:cubicBezTo>
                  <a:pt x="1566994" y="4306997"/>
                  <a:pt x="1600533" y="4413563"/>
                  <a:pt x="1555026" y="4493895"/>
                </a:cubicBezTo>
                <a:cubicBezTo>
                  <a:pt x="1509520" y="4574228"/>
                  <a:pt x="1402201" y="4597907"/>
                  <a:pt x="1315323" y="4546785"/>
                </a:cubicBezTo>
                <a:cubicBezTo>
                  <a:pt x="1228444" y="4495662"/>
                  <a:pt x="1194905" y="4389095"/>
                  <a:pt x="1240411" y="4308763"/>
                </a:cubicBezTo>
                <a:cubicBezTo>
                  <a:pt x="1263164" y="4268597"/>
                  <a:pt x="1301371" y="4242593"/>
                  <a:pt x="1344748" y="4233023"/>
                </a:cubicBezTo>
                <a:cubicBezTo>
                  <a:pt x="1366437" y="4228237"/>
                  <a:pt x="1389419" y="4227559"/>
                  <a:pt x="1412408" y="4231273"/>
                </a:cubicBezTo>
                <a:close/>
                <a:moveTo>
                  <a:pt x="622613" y="3711323"/>
                </a:moveTo>
                <a:cubicBezTo>
                  <a:pt x="656354" y="3707209"/>
                  <a:pt x="691202" y="3707845"/>
                  <a:pt x="726058" y="3713477"/>
                </a:cubicBezTo>
                <a:cubicBezTo>
                  <a:pt x="772533" y="3720984"/>
                  <a:pt x="819023" y="3737370"/>
                  <a:pt x="862930" y="3763207"/>
                </a:cubicBezTo>
                <a:cubicBezTo>
                  <a:pt x="1038560" y="3866555"/>
                  <a:pt x="1106361" y="4081986"/>
                  <a:pt x="1014368" y="4244384"/>
                </a:cubicBezTo>
                <a:cubicBezTo>
                  <a:pt x="922373" y="4406782"/>
                  <a:pt x="705422" y="4454653"/>
                  <a:pt x="529792" y="4351304"/>
                </a:cubicBezTo>
                <a:cubicBezTo>
                  <a:pt x="354162" y="4247957"/>
                  <a:pt x="286361" y="4032525"/>
                  <a:pt x="378355" y="3870127"/>
                </a:cubicBezTo>
                <a:cubicBezTo>
                  <a:pt x="430102" y="3778778"/>
                  <a:pt x="521385" y="3723667"/>
                  <a:pt x="622613" y="3711323"/>
                </a:cubicBezTo>
                <a:close/>
                <a:moveTo>
                  <a:pt x="0" y="0"/>
                </a:moveTo>
                <a:lnTo>
                  <a:pt x="7345477" y="0"/>
                </a:lnTo>
                <a:lnTo>
                  <a:pt x="7330937" y="57909"/>
                </a:lnTo>
                <a:cubicBezTo>
                  <a:pt x="7288864" y="213626"/>
                  <a:pt x="7242961" y="368487"/>
                  <a:pt x="7204045" y="525057"/>
                </a:cubicBezTo>
                <a:cubicBezTo>
                  <a:pt x="7133676" y="809936"/>
                  <a:pt x="7207545" y="1073056"/>
                  <a:pt x="7423939" y="1259431"/>
                </a:cubicBezTo>
                <a:cubicBezTo>
                  <a:pt x="7652783" y="1456418"/>
                  <a:pt x="7881464" y="1655861"/>
                  <a:pt x="8123848" y="1829863"/>
                </a:cubicBezTo>
                <a:cubicBezTo>
                  <a:pt x="9170527" y="2581053"/>
                  <a:pt x="8902406" y="3889765"/>
                  <a:pt x="8304560" y="4410617"/>
                </a:cubicBezTo>
                <a:cubicBezTo>
                  <a:pt x="7554009" y="5063887"/>
                  <a:pt x="6697479" y="5060469"/>
                  <a:pt x="5824906" y="4582246"/>
                </a:cubicBezTo>
                <a:cubicBezTo>
                  <a:pt x="5473190" y="4390333"/>
                  <a:pt x="5153204" y="4124206"/>
                  <a:pt x="4814027" y="3900391"/>
                </a:cubicBezTo>
                <a:cubicBezTo>
                  <a:pt x="4336267" y="3586184"/>
                  <a:pt x="3821519" y="3552717"/>
                  <a:pt x="3389336" y="4033298"/>
                </a:cubicBezTo>
                <a:cubicBezTo>
                  <a:pt x="3228138" y="4212489"/>
                  <a:pt x="3051008" y="4402509"/>
                  <a:pt x="2844266" y="4497245"/>
                </a:cubicBezTo>
                <a:cubicBezTo>
                  <a:pt x="2311195" y="4741524"/>
                  <a:pt x="1799982" y="4540883"/>
                  <a:pt x="1361823" y="3978831"/>
                </a:cubicBezTo>
                <a:cubicBezTo>
                  <a:pt x="1185983" y="3753353"/>
                  <a:pt x="1004288" y="3503556"/>
                  <a:pt x="723961" y="3482165"/>
                </a:cubicBezTo>
                <a:cubicBezTo>
                  <a:pt x="497125" y="3465003"/>
                  <a:pt x="268214" y="3473242"/>
                  <a:pt x="41451" y="3495177"/>
                </a:cubicBezTo>
                <a:lnTo>
                  <a:pt x="0" y="349996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E12414D-E779-3269-DB37-03718FC3CC8D}"/>
              </a:ext>
            </a:extLst>
          </p:cNvPr>
          <p:cNvSpPr>
            <a:spLocks noGrp="1"/>
          </p:cNvSpPr>
          <p:nvPr>
            <p:ph type="title"/>
          </p:nvPr>
        </p:nvSpPr>
        <p:spPr>
          <a:xfrm>
            <a:off x="609600" y="810563"/>
            <a:ext cx="4618072" cy="1782986"/>
          </a:xfrm>
        </p:spPr>
        <p:txBody>
          <a:bodyPr anchor="t">
            <a:normAutofit/>
          </a:bodyPr>
          <a:lstStyle/>
          <a:p>
            <a:r>
              <a:rPr lang="en-US" dirty="0">
                <a:cs typeface="Posterama"/>
              </a:rPr>
              <a:t>Introduction</a:t>
            </a:r>
            <a:endParaRPr lang="en-US" dirty="0"/>
          </a:p>
        </p:txBody>
      </p:sp>
      <p:sp>
        <p:nvSpPr>
          <p:cNvPr id="3" name="Content Placeholder 2">
            <a:extLst>
              <a:ext uri="{FF2B5EF4-FFF2-40B4-BE49-F238E27FC236}">
                <a16:creationId xmlns:a16="http://schemas.microsoft.com/office/drawing/2014/main" id="{9246DD9D-A30E-95F3-4C98-6B2F20ED28F9}"/>
              </a:ext>
            </a:extLst>
          </p:cNvPr>
          <p:cNvSpPr>
            <a:spLocks noGrp="1"/>
          </p:cNvSpPr>
          <p:nvPr>
            <p:ph idx="1"/>
          </p:nvPr>
        </p:nvSpPr>
        <p:spPr>
          <a:xfrm>
            <a:off x="5981050" y="810562"/>
            <a:ext cx="4349198" cy="5033021"/>
          </a:xfrm>
        </p:spPr>
        <p:txBody>
          <a:bodyPr vert="horz" lIns="91440" tIns="45720" rIns="91440" bIns="45720" rtlCol="0" anchor="t">
            <a:normAutofit/>
          </a:bodyPr>
          <a:lstStyle/>
          <a:p>
            <a:r>
              <a:rPr lang="en-US" dirty="0"/>
              <a:t>My community profile is based on the city of Swansea, in southwest Wales. In this profile I will be mainly focusing on the area, and what living in Swansea has to offer young people as well as  young people's views on the city, and what it is like to grow up there. </a:t>
            </a:r>
          </a:p>
          <a:p>
            <a:r>
              <a:rPr lang="en-US" dirty="0"/>
              <a:t>I will also be sourcing statistics and figures from wider sources such as the office of national statists, and the Swansea council website. </a:t>
            </a:r>
          </a:p>
          <a:p>
            <a:endParaRPr lang="en-US"/>
          </a:p>
        </p:txBody>
      </p:sp>
      <p:pic>
        <p:nvPicPr>
          <p:cNvPr id="24" name="Picture 23" descr="A black background with red text&#10;&#10;Description automatically generated">
            <a:extLst>
              <a:ext uri="{FF2B5EF4-FFF2-40B4-BE49-F238E27FC236}">
                <a16:creationId xmlns:a16="http://schemas.microsoft.com/office/drawing/2014/main" id="{05048250-7C66-7AB8-3877-88714636DE35}"/>
              </a:ext>
            </a:extLst>
          </p:cNvPr>
          <p:cNvPicPr>
            <a:picLocks noChangeAspect="1"/>
          </p:cNvPicPr>
          <p:nvPr/>
        </p:nvPicPr>
        <p:blipFill rotWithShape="1">
          <a:blip r:embed="rId2"/>
          <a:srcRect l="-2508" t="-407" r="72157" b="407"/>
          <a:stretch/>
        </p:blipFill>
        <p:spPr>
          <a:xfrm>
            <a:off x="1893676" y="3268629"/>
            <a:ext cx="2049921" cy="2778808"/>
          </a:xfrm>
          <a:prstGeom prst="rect">
            <a:avLst/>
          </a:prstGeom>
        </p:spPr>
      </p:pic>
    </p:spTree>
    <p:extLst>
      <p:ext uri="{BB962C8B-B14F-4D97-AF65-F5344CB8AC3E}">
        <p14:creationId xmlns:p14="http://schemas.microsoft.com/office/powerpoint/2010/main" val="853069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495060B2-39C8-C429-9049-E1BDBFA44B2D}"/>
              </a:ext>
            </a:extLst>
          </p:cNvPr>
          <p:cNvSpPr>
            <a:spLocks noGrp="1"/>
          </p:cNvSpPr>
          <p:nvPr>
            <p:ph type="title"/>
          </p:nvPr>
        </p:nvSpPr>
        <p:spPr>
          <a:xfrm>
            <a:off x="841248" y="552782"/>
            <a:ext cx="10766774" cy="1514143"/>
          </a:xfrm>
        </p:spPr>
        <p:txBody>
          <a:bodyPr>
            <a:normAutofit/>
          </a:bodyPr>
          <a:lstStyle/>
          <a:p>
            <a:r>
              <a:rPr lang="en-US" dirty="0">
                <a:cs typeface="Posterama"/>
              </a:rPr>
              <a:t>Swansea</a:t>
            </a:r>
            <a:endParaRPr lang="en-US" dirty="0"/>
          </a:p>
        </p:txBody>
      </p:sp>
      <p:pic>
        <p:nvPicPr>
          <p:cNvPr id="4" name="Content Placeholder 3" descr="A city next to the water&#10;&#10;Description automatically generated">
            <a:extLst>
              <a:ext uri="{FF2B5EF4-FFF2-40B4-BE49-F238E27FC236}">
                <a16:creationId xmlns:a16="http://schemas.microsoft.com/office/drawing/2014/main" id="{7B27A2B8-6343-41A2-8478-A6F8E598F1CF}"/>
              </a:ext>
            </a:extLst>
          </p:cNvPr>
          <p:cNvPicPr>
            <a:picLocks noChangeAspect="1"/>
          </p:cNvPicPr>
          <p:nvPr/>
        </p:nvPicPr>
        <p:blipFill rotWithShape="1">
          <a:blip r:embed="rId2"/>
          <a:srcRect l="2147" r="17473" b="-2"/>
          <a:stretch/>
        </p:blipFill>
        <p:spPr>
          <a:xfrm>
            <a:off x="20" y="2914649"/>
            <a:ext cx="6361059" cy="3943347"/>
          </a:xfrm>
          <a:custGeom>
            <a:avLst/>
            <a:gdLst/>
            <a:ahLst/>
            <a:cxnLst/>
            <a:rect l="l" t="t" r="r" b="b"/>
            <a:pathLst>
              <a:path w="6361079" h="3943347">
                <a:moveTo>
                  <a:pt x="521474" y="414420"/>
                </a:moveTo>
                <a:cubicBezTo>
                  <a:pt x="604087" y="416876"/>
                  <a:pt x="680773" y="462341"/>
                  <a:pt x="722249" y="543640"/>
                </a:cubicBezTo>
                <a:cubicBezTo>
                  <a:pt x="788608" y="673720"/>
                  <a:pt x="739700" y="846277"/>
                  <a:pt x="613008" y="929058"/>
                </a:cubicBezTo>
                <a:cubicBezTo>
                  <a:pt x="581335" y="949753"/>
                  <a:pt x="547799" y="962878"/>
                  <a:pt x="514274" y="968891"/>
                </a:cubicBezTo>
                <a:cubicBezTo>
                  <a:pt x="489130" y="973403"/>
                  <a:pt x="463992" y="973912"/>
                  <a:pt x="439653" y="970617"/>
                </a:cubicBezTo>
                <a:cubicBezTo>
                  <a:pt x="366631" y="960729"/>
                  <a:pt x="300784" y="916586"/>
                  <a:pt x="263455" y="843416"/>
                </a:cubicBezTo>
                <a:cubicBezTo>
                  <a:pt x="197095" y="713337"/>
                  <a:pt x="246004" y="540779"/>
                  <a:pt x="372696" y="457999"/>
                </a:cubicBezTo>
                <a:cubicBezTo>
                  <a:pt x="420205" y="426956"/>
                  <a:pt x="471906" y="412946"/>
                  <a:pt x="521474" y="414420"/>
                </a:cubicBezTo>
                <a:close/>
                <a:moveTo>
                  <a:pt x="988185" y="281716"/>
                </a:moveTo>
                <a:cubicBezTo>
                  <a:pt x="1037936" y="272792"/>
                  <a:pt x="1087637" y="295525"/>
                  <a:pt x="1112257" y="343785"/>
                </a:cubicBezTo>
                <a:cubicBezTo>
                  <a:pt x="1145083" y="408130"/>
                  <a:pt x="1120890" y="493488"/>
                  <a:pt x="1058219" y="534438"/>
                </a:cubicBezTo>
                <a:cubicBezTo>
                  <a:pt x="1042551" y="544675"/>
                  <a:pt x="1025962" y="551167"/>
                  <a:pt x="1009378" y="554142"/>
                </a:cubicBezTo>
                <a:cubicBezTo>
                  <a:pt x="992795" y="557117"/>
                  <a:pt x="976216" y="556574"/>
                  <a:pt x="960571" y="552740"/>
                </a:cubicBezTo>
                <a:cubicBezTo>
                  <a:pt x="929280" y="545075"/>
                  <a:pt x="901719" y="524246"/>
                  <a:pt x="885306" y="492074"/>
                </a:cubicBezTo>
                <a:cubicBezTo>
                  <a:pt x="852480" y="427728"/>
                  <a:pt x="876674" y="342369"/>
                  <a:pt x="939345" y="301420"/>
                </a:cubicBezTo>
                <a:cubicBezTo>
                  <a:pt x="955012" y="291183"/>
                  <a:pt x="971601" y="284691"/>
                  <a:pt x="988185" y="281716"/>
                </a:cubicBezTo>
                <a:close/>
                <a:moveTo>
                  <a:pt x="5006427" y="845"/>
                </a:moveTo>
                <a:cubicBezTo>
                  <a:pt x="5347805" y="-11751"/>
                  <a:pt x="5676540" y="116155"/>
                  <a:pt x="5981087" y="410490"/>
                </a:cubicBezTo>
                <a:cubicBezTo>
                  <a:pt x="6412348" y="827687"/>
                  <a:pt x="6605759" y="1875951"/>
                  <a:pt x="5850729" y="2477646"/>
                </a:cubicBezTo>
                <a:cubicBezTo>
                  <a:pt x="5675883" y="2617020"/>
                  <a:pt x="5510922" y="2776772"/>
                  <a:pt x="5345844" y="2934556"/>
                </a:cubicBezTo>
                <a:cubicBezTo>
                  <a:pt x="5189746" y="3083841"/>
                  <a:pt x="5136460" y="3294597"/>
                  <a:pt x="5187221" y="3522782"/>
                </a:cubicBezTo>
                <a:cubicBezTo>
                  <a:pt x="5215294" y="3648193"/>
                  <a:pt x="5248406" y="3772235"/>
                  <a:pt x="5278756" y="3896963"/>
                </a:cubicBezTo>
                <a:lnTo>
                  <a:pt x="5289244" y="3943347"/>
                </a:lnTo>
                <a:lnTo>
                  <a:pt x="0" y="3943347"/>
                </a:lnTo>
                <a:lnTo>
                  <a:pt x="0" y="1141130"/>
                </a:lnTo>
                <a:lnTo>
                  <a:pt x="20427" y="1143747"/>
                </a:lnTo>
                <a:cubicBezTo>
                  <a:pt x="184004" y="1161317"/>
                  <a:pt x="349131" y="1167916"/>
                  <a:pt x="512761" y="1154170"/>
                </a:cubicBezTo>
                <a:cubicBezTo>
                  <a:pt x="714977" y="1137036"/>
                  <a:pt x="846044" y="936951"/>
                  <a:pt x="972888" y="756346"/>
                </a:cubicBezTo>
                <a:cubicBezTo>
                  <a:pt x="1288958" y="306148"/>
                  <a:pt x="1657725" y="145437"/>
                  <a:pt x="2042260" y="341101"/>
                </a:cubicBezTo>
                <a:cubicBezTo>
                  <a:pt x="2191395" y="416984"/>
                  <a:pt x="2319169" y="569188"/>
                  <a:pt x="2435451" y="712718"/>
                </a:cubicBezTo>
                <a:cubicBezTo>
                  <a:pt x="2747209" y="1097658"/>
                  <a:pt x="3118527" y="1070852"/>
                  <a:pt x="3463163" y="819175"/>
                </a:cubicBezTo>
                <a:cubicBezTo>
                  <a:pt x="3707831" y="639902"/>
                  <a:pt x="3938655" y="426737"/>
                  <a:pt x="4192369" y="273017"/>
                </a:cubicBezTo>
                <a:cubicBezTo>
                  <a:pt x="4467747" y="105432"/>
                  <a:pt x="4740911" y="10641"/>
                  <a:pt x="5006427" y="845"/>
                </a:cubicBezTo>
                <a:close/>
              </a:path>
            </a:pathLst>
          </a:custGeom>
        </p:spPr>
      </p:pic>
      <p:sp>
        <p:nvSpPr>
          <p:cNvPr id="8" name="Content Placeholder 7">
            <a:extLst>
              <a:ext uri="{FF2B5EF4-FFF2-40B4-BE49-F238E27FC236}">
                <a16:creationId xmlns:a16="http://schemas.microsoft.com/office/drawing/2014/main" id="{0ECD270B-B0F6-C1BA-1042-8A3C70D38EBE}"/>
              </a:ext>
            </a:extLst>
          </p:cNvPr>
          <p:cNvSpPr>
            <a:spLocks noGrp="1"/>
          </p:cNvSpPr>
          <p:nvPr>
            <p:ph idx="1"/>
          </p:nvPr>
        </p:nvSpPr>
        <p:spPr>
          <a:xfrm>
            <a:off x="6794270" y="2391995"/>
            <a:ext cx="4813752" cy="3174788"/>
          </a:xfrm>
        </p:spPr>
        <p:txBody>
          <a:bodyPr anchor="t">
            <a:normAutofit/>
          </a:bodyPr>
          <a:lstStyle/>
          <a:p>
            <a:r>
              <a:rPr lang="en-US" sz="1800" dirty="0">
                <a:latin typeface="Times New Roman"/>
                <a:cs typeface="Times New Roman"/>
              </a:rPr>
              <a:t>Swansea is the second largest city in Wales, with a population of </a:t>
            </a:r>
            <a:r>
              <a:rPr lang="en-US" sz="1800" dirty="0">
                <a:latin typeface="Times New Roman"/>
                <a:ea typeface="Roboto"/>
                <a:cs typeface="Roboto"/>
              </a:rPr>
              <a:t>241,300  ( Stats in June 2022). Between  the years 2021 to 2022, the estimated population of Swansea increased by 0.9 percent, with 2035 babies born and 2789 deaths in the city. Welsh language is reportedly on the rise with 11.2% of people in Swansea aged three and over able to speak Welsh (Jan 2021).</a:t>
            </a:r>
          </a:p>
          <a:p>
            <a:endParaRPr lang="en-US" sz="1800" dirty="0">
              <a:latin typeface="Roboto"/>
              <a:ea typeface="Roboto"/>
              <a:cs typeface="Roboto"/>
            </a:endParaRPr>
          </a:p>
        </p:txBody>
      </p:sp>
    </p:spTree>
    <p:extLst>
      <p:ext uri="{BB962C8B-B14F-4D97-AF65-F5344CB8AC3E}">
        <p14:creationId xmlns:p14="http://schemas.microsoft.com/office/powerpoint/2010/main" val="441091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76BDF4D-4826-490A-8307-7247A295E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2E0FF4CF-25CB-4537-9BBF-28B36C76BE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5328" y="1352190"/>
            <a:ext cx="7823624" cy="5505810"/>
          </a:xfrm>
          <a:custGeom>
            <a:avLst/>
            <a:gdLst>
              <a:gd name="connsiteX0" fmla="*/ 7676365 w 7823624"/>
              <a:gd name="connsiteY0" fmla="*/ 583688 h 5505810"/>
              <a:gd name="connsiteX1" fmla="*/ 7807957 w 7823624"/>
              <a:gd name="connsiteY1" fmla="*/ 609260 h 5505810"/>
              <a:gd name="connsiteX2" fmla="*/ 7823624 w 7823624"/>
              <a:gd name="connsiteY2" fmla="*/ 618028 h 5505810"/>
              <a:gd name="connsiteX3" fmla="*/ 7823624 w 7823624"/>
              <a:gd name="connsiteY3" fmla="*/ 1356037 h 5505810"/>
              <a:gd name="connsiteX4" fmla="*/ 7783921 w 7823624"/>
              <a:gd name="connsiteY4" fmla="*/ 1367061 h 5505810"/>
              <a:gd name="connsiteX5" fmla="*/ 7685829 w 7823624"/>
              <a:gd name="connsiteY5" fmla="*/ 1364631 h 5505810"/>
              <a:gd name="connsiteX6" fmla="*/ 7556041 w 7823624"/>
              <a:gd name="connsiteY6" fmla="*/ 1308528 h 5505810"/>
              <a:gd name="connsiteX7" fmla="*/ 7412440 w 7823624"/>
              <a:gd name="connsiteY7" fmla="*/ 765688 h 5505810"/>
              <a:gd name="connsiteX8" fmla="*/ 7676365 w 7823624"/>
              <a:gd name="connsiteY8" fmla="*/ 583688 h 5505810"/>
              <a:gd name="connsiteX9" fmla="*/ 7062857 w 7823624"/>
              <a:gd name="connsiteY9" fmla="*/ 396783 h 5505810"/>
              <a:gd name="connsiteX10" fmla="*/ 7127059 w 7823624"/>
              <a:gd name="connsiteY10" fmla="*/ 424535 h 5505810"/>
              <a:gd name="connsiteX11" fmla="*/ 7198094 w 7823624"/>
              <a:gd name="connsiteY11" fmla="*/ 693059 h 5505810"/>
              <a:gd name="connsiteX12" fmla="*/ 7099157 w 7823624"/>
              <a:gd name="connsiteY12" fmla="*/ 778505 h 5505810"/>
              <a:gd name="connsiteX13" fmla="*/ 7034998 w 7823624"/>
              <a:gd name="connsiteY13" fmla="*/ 780480 h 5505810"/>
              <a:gd name="connsiteX14" fmla="*/ 6970795 w 7823624"/>
              <a:gd name="connsiteY14" fmla="*/ 752727 h 5505810"/>
              <a:gd name="connsiteX15" fmla="*/ 6899760 w 7823624"/>
              <a:gd name="connsiteY15" fmla="*/ 484203 h 5505810"/>
              <a:gd name="connsiteX16" fmla="*/ 7062857 w 7823624"/>
              <a:gd name="connsiteY16" fmla="*/ 396783 h 5505810"/>
              <a:gd name="connsiteX17" fmla="*/ 1780739 w 7823624"/>
              <a:gd name="connsiteY17" fmla="*/ 1190 h 5505810"/>
              <a:gd name="connsiteX18" fmla="*/ 2850847 w 7823624"/>
              <a:gd name="connsiteY18" fmla="*/ 384530 h 5505810"/>
              <a:gd name="connsiteX19" fmla="*/ 3809413 w 7823624"/>
              <a:gd name="connsiteY19" fmla="*/ 1153764 h 5505810"/>
              <a:gd name="connsiteX20" fmla="*/ 5160376 w 7823624"/>
              <a:gd name="connsiteY20" fmla="*/ 1003825 h 5505810"/>
              <a:gd name="connsiteX21" fmla="*/ 5677238 w 7823624"/>
              <a:gd name="connsiteY21" fmla="*/ 480424 h 5505810"/>
              <a:gd name="connsiteX22" fmla="*/ 7082965 w 7823624"/>
              <a:gd name="connsiteY22" fmla="*/ 1065272 h 5505810"/>
              <a:gd name="connsiteX23" fmla="*/ 7687818 w 7823624"/>
              <a:gd name="connsiteY23" fmla="*/ 1625585 h 5505810"/>
              <a:gd name="connsiteX24" fmla="*/ 7823624 w 7823624"/>
              <a:gd name="connsiteY24" fmla="*/ 1633445 h 5505810"/>
              <a:gd name="connsiteX25" fmla="*/ 7823624 w 7823624"/>
              <a:gd name="connsiteY25" fmla="*/ 5505810 h 5505810"/>
              <a:gd name="connsiteX26" fmla="*/ 1419133 w 7823624"/>
              <a:gd name="connsiteY26" fmla="*/ 5505810 h 5505810"/>
              <a:gd name="connsiteX27" fmla="*/ 1422753 w 7823624"/>
              <a:gd name="connsiteY27" fmla="*/ 5488656 h 5505810"/>
              <a:gd name="connsiteX28" fmla="*/ 1543078 w 7823624"/>
              <a:gd name="connsiteY28" fmla="*/ 4961644 h 5505810"/>
              <a:gd name="connsiteX29" fmla="*/ 1334564 w 7823624"/>
              <a:gd name="connsiteY29" fmla="*/ 4133160 h 5505810"/>
              <a:gd name="connsiteX30" fmla="*/ 670875 w 7823624"/>
              <a:gd name="connsiteY30" fmla="*/ 3489628 h 5505810"/>
              <a:gd name="connsiteX31" fmla="*/ 499515 w 7823624"/>
              <a:gd name="connsiteY31" fmla="*/ 578153 h 5505810"/>
              <a:gd name="connsiteX32" fmla="*/ 1780739 w 7823624"/>
              <a:gd name="connsiteY32" fmla="*/ 1190 h 550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7823624" h="5505810">
                <a:moveTo>
                  <a:pt x="7676365" y="583688"/>
                </a:moveTo>
                <a:cubicBezTo>
                  <a:pt x="7719804" y="582304"/>
                  <a:pt x="7764489" y="590613"/>
                  <a:pt x="7807957" y="609260"/>
                </a:cubicBezTo>
                <a:lnTo>
                  <a:pt x="7823624" y="618028"/>
                </a:lnTo>
                <a:lnTo>
                  <a:pt x="7823624" y="1356037"/>
                </a:lnTo>
                <a:lnTo>
                  <a:pt x="7783921" y="1367061"/>
                </a:lnTo>
                <a:cubicBezTo>
                  <a:pt x="7751926" y="1371702"/>
                  <a:pt x="7718882" y="1370985"/>
                  <a:pt x="7685829" y="1364631"/>
                </a:cubicBezTo>
                <a:cubicBezTo>
                  <a:pt x="7641760" y="1356162"/>
                  <a:pt x="7597675" y="1337676"/>
                  <a:pt x="7556041" y="1308528"/>
                </a:cubicBezTo>
                <a:cubicBezTo>
                  <a:pt x="7389499" y="1191936"/>
                  <a:pt x="7325207" y="948898"/>
                  <a:pt x="7412440" y="765688"/>
                </a:cubicBezTo>
                <a:cubicBezTo>
                  <a:pt x="7466961" y="651183"/>
                  <a:pt x="7567768" y="587147"/>
                  <a:pt x="7676365" y="583688"/>
                </a:cubicBezTo>
                <a:close/>
                <a:moveTo>
                  <a:pt x="7062857" y="396783"/>
                </a:moveTo>
                <a:cubicBezTo>
                  <a:pt x="7084657" y="400973"/>
                  <a:pt x="7106463" y="410117"/>
                  <a:pt x="7127059" y="424535"/>
                </a:cubicBezTo>
                <a:cubicBezTo>
                  <a:pt x="7209442" y="482209"/>
                  <a:pt x="7241245" y="602433"/>
                  <a:pt x="7198094" y="693059"/>
                </a:cubicBezTo>
                <a:cubicBezTo>
                  <a:pt x="7176519" y="738373"/>
                  <a:pt x="7140289" y="767709"/>
                  <a:pt x="7099157" y="778505"/>
                </a:cubicBezTo>
                <a:cubicBezTo>
                  <a:pt x="7078590" y="783905"/>
                  <a:pt x="7056797" y="784670"/>
                  <a:pt x="7034998" y="780480"/>
                </a:cubicBezTo>
                <a:cubicBezTo>
                  <a:pt x="7013198" y="776289"/>
                  <a:pt x="6991391" y="767146"/>
                  <a:pt x="6970795" y="752727"/>
                </a:cubicBezTo>
                <a:cubicBezTo>
                  <a:pt x="6888412" y="695052"/>
                  <a:pt x="6856608" y="574829"/>
                  <a:pt x="6899760" y="484203"/>
                </a:cubicBezTo>
                <a:cubicBezTo>
                  <a:pt x="6932124" y="416232"/>
                  <a:pt x="6997458" y="384213"/>
                  <a:pt x="7062857" y="396783"/>
                </a:cubicBezTo>
                <a:close/>
                <a:moveTo>
                  <a:pt x="1780739" y="1190"/>
                </a:moveTo>
                <a:cubicBezTo>
                  <a:pt x="2129768" y="14988"/>
                  <a:pt x="2488852" y="148495"/>
                  <a:pt x="2850847" y="384530"/>
                </a:cubicBezTo>
                <a:cubicBezTo>
                  <a:pt x="3184362" y="601036"/>
                  <a:pt x="3487788" y="901267"/>
                  <a:pt x="3809413" y="1153764"/>
                </a:cubicBezTo>
                <a:cubicBezTo>
                  <a:pt x="4262448" y="1508236"/>
                  <a:pt x="4750558" y="1545992"/>
                  <a:pt x="5160376" y="1003825"/>
                </a:cubicBezTo>
                <a:cubicBezTo>
                  <a:pt x="5313232" y="801671"/>
                  <a:pt x="5481196" y="587300"/>
                  <a:pt x="5677238" y="480424"/>
                </a:cubicBezTo>
                <a:cubicBezTo>
                  <a:pt x="6182723" y="204840"/>
                  <a:pt x="6667481" y="431193"/>
                  <a:pt x="7082965" y="1065272"/>
                </a:cubicBezTo>
                <a:cubicBezTo>
                  <a:pt x="7249706" y="1319645"/>
                  <a:pt x="7421998" y="1601453"/>
                  <a:pt x="7687818" y="1625585"/>
                </a:cubicBezTo>
                <a:lnTo>
                  <a:pt x="7823624" y="1633445"/>
                </a:lnTo>
                <a:lnTo>
                  <a:pt x="7823624" y="5505810"/>
                </a:lnTo>
                <a:lnTo>
                  <a:pt x="1419133" y="5505810"/>
                </a:lnTo>
                <a:lnTo>
                  <a:pt x="1422753" y="5488656"/>
                </a:lnTo>
                <a:cubicBezTo>
                  <a:pt x="1462649" y="5312984"/>
                  <a:pt x="1506176" y="5138278"/>
                  <a:pt x="1543078" y="4961644"/>
                </a:cubicBezTo>
                <a:cubicBezTo>
                  <a:pt x="1609806" y="4640258"/>
                  <a:pt x="1539760" y="4343419"/>
                  <a:pt x="1334564" y="4133160"/>
                </a:cubicBezTo>
                <a:cubicBezTo>
                  <a:pt x="1117562" y="3910930"/>
                  <a:pt x="900716" y="3685928"/>
                  <a:pt x="670875" y="3489628"/>
                </a:cubicBezTo>
                <a:cubicBezTo>
                  <a:pt x="-321639" y="2642174"/>
                  <a:pt x="-67393" y="1165752"/>
                  <a:pt x="499515" y="578153"/>
                </a:cubicBezTo>
                <a:cubicBezTo>
                  <a:pt x="899852" y="163598"/>
                  <a:pt x="1331986" y="-16550"/>
                  <a:pt x="1780739" y="119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7D8DDFC-C8E0-3E6F-D888-FF2702AD0510}"/>
              </a:ext>
            </a:extLst>
          </p:cNvPr>
          <p:cNvSpPr>
            <a:spLocks noGrp="1"/>
          </p:cNvSpPr>
          <p:nvPr>
            <p:ph type="title"/>
          </p:nvPr>
        </p:nvSpPr>
        <p:spPr>
          <a:xfrm>
            <a:off x="609600" y="552783"/>
            <a:ext cx="10972800" cy="1570804"/>
          </a:xfrm>
        </p:spPr>
        <p:txBody>
          <a:bodyPr>
            <a:normAutofit/>
          </a:bodyPr>
          <a:lstStyle/>
          <a:p>
            <a:r>
              <a:rPr lang="en-US" dirty="0">
                <a:cs typeface="Posterama"/>
              </a:rPr>
              <a:t>Education </a:t>
            </a:r>
            <a:endParaRPr lang="en-US" dirty="0"/>
          </a:p>
        </p:txBody>
      </p:sp>
      <p:sp>
        <p:nvSpPr>
          <p:cNvPr id="3" name="Content Placeholder 2">
            <a:extLst>
              <a:ext uri="{FF2B5EF4-FFF2-40B4-BE49-F238E27FC236}">
                <a16:creationId xmlns:a16="http://schemas.microsoft.com/office/drawing/2014/main" id="{0DCAC142-51EC-C9FF-BBC4-99E807FBE2A1}"/>
              </a:ext>
            </a:extLst>
          </p:cNvPr>
          <p:cNvSpPr>
            <a:spLocks noGrp="1"/>
          </p:cNvSpPr>
          <p:nvPr>
            <p:ph idx="1"/>
          </p:nvPr>
        </p:nvSpPr>
        <p:spPr>
          <a:xfrm>
            <a:off x="609599" y="2397689"/>
            <a:ext cx="3750023" cy="3445893"/>
          </a:xfrm>
        </p:spPr>
        <p:txBody>
          <a:bodyPr vert="horz" lIns="91440" tIns="45720" rIns="91440" bIns="45720" rtlCol="0" anchor="t">
            <a:noAutofit/>
          </a:bodyPr>
          <a:lstStyle/>
          <a:p>
            <a:pPr>
              <a:lnSpc>
                <a:spcPct val="100000"/>
              </a:lnSpc>
            </a:pPr>
            <a:r>
              <a:rPr lang="en-US" sz="1400" dirty="0">
                <a:latin typeface="Times New Roman"/>
                <a:cs typeface="Times New Roman"/>
              </a:rPr>
              <a:t>In Swansea there are </a:t>
            </a:r>
            <a:r>
              <a:rPr lang="en-US" sz="1400" dirty="0">
                <a:latin typeface="Times New Roman"/>
                <a:ea typeface="Roboto"/>
                <a:cs typeface="Roboto"/>
              </a:rPr>
              <a:t>93 local authority-maintained schools (January 2023). These are broken down into primary and secondary schools. Swansea has 77 primary schools,14 secondary, and 12 schools who provide education through the medium of Welsh (Jan 2023).</a:t>
            </a:r>
            <a:endParaRPr lang="en-US" sz="1400">
              <a:latin typeface="Times New Roman"/>
              <a:cs typeface="Times New Roman"/>
            </a:endParaRPr>
          </a:p>
          <a:p>
            <a:pPr>
              <a:lnSpc>
                <a:spcPct val="100000"/>
              </a:lnSpc>
            </a:pPr>
            <a:r>
              <a:rPr lang="en-US" sz="1400" dirty="0">
                <a:latin typeface="Times New Roman"/>
                <a:ea typeface="Roboto"/>
                <a:cs typeface="Roboto"/>
              </a:rPr>
              <a:t> Along with schools, Swansea also has  provisions for 16 years plus young people , where they can access higher education through colleges and university. Gower college campuses, Swansea university and the university of Wales trinity St David support over 29000 full time students. Young people in Swansea have a variety of choice in progressing on to further education, with easily accessible campuses all over Swansea. </a:t>
            </a:r>
            <a:endParaRPr lang="en-US" sz="1400" dirty="0"/>
          </a:p>
        </p:txBody>
      </p:sp>
      <p:pic>
        <p:nvPicPr>
          <p:cNvPr id="4" name="Picture 3" descr="Home">
            <a:extLst>
              <a:ext uri="{FF2B5EF4-FFF2-40B4-BE49-F238E27FC236}">
                <a16:creationId xmlns:a16="http://schemas.microsoft.com/office/drawing/2014/main" id="{52D2BDE7-C7CB-AE7D-EC75-505AB126C396}"/>
              </a:ext>
            </a:extLst>
          </p:cNvPr>
          <p:cNvPicPr>
            <a:picLocks noChangeAspect="1"/>
          </p:cNvPicPr>
          <p:nvPr/>
        </p:nvPicPr>
        <p:blipFill>
          <a:blip r:embed="rId2"/>
          <a:stretch>
            <a:fillRect/>
          </a:stretch>
        </p:blipFill>
        <p:spPr>
          <a:xfrm>
            <a:off x="5441753" y="3435006"/>
            <a:ext cx="5352816" cy="789539"/>
          </a:xfrm>
          <a:prstGeom prst="rect">
            <a:avLst/>
          </a:prstGeom>
        </p:spPr>
      </p:pic>
    </p:spTree>
    <p:extLst>
      <p:ext uri="{BB962C8B-B14F-4D97-AF65-F5344CB8AC3E}">
        <p14:creationId xmlns:p14="http://schemas.microsoft.com/office/powerpoint/2010/main" val="12651756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76BDF4D-4826-490A-8307-7247A295E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Freeform: Shape 12">
            <a:extLst>
              <a:ext uri="{FF2B5EF4-FFF2-40B4-BE49-F238E27FC236}">
                <a16:creationId xmlns:a16="http://schemas.microsoft.com/office/drawing/2014/main" id="{2E0FF4CF-25CB-4537-9BBF-28B36C76BE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5328" y="1352190"/>
            <a:ext cx="7823624" cy="5505810"/>
          </a:xfrm>
          <a:custGeom>
            <a:avLst/>
            <a:gdLst>
              <a:gd name="connsiteX0" fmla="*/ 7676365 w 7823624"/>
              <a:gd name="connsiteY0" fmla="*/ 583688 h 5505810"/>
              <a:gd name="connsiteX1" fmla="*/ 7807957 w 7823624"/>
              <a:gd name="connsiteY1" fmla="*/ 609260 h 5505810"/>
              <a:gd name="connsiteX2" fmla="*/ 7823624 w 7823624"/>
              <a:gd name="connsiteY2" fmla="*/ 618028 h 5505810"/>
              <a:gd name="connsiteX3" fmla="*/ 7823624 w 7823624"/>
              <a:gd name="connsiteY3" fmla="*/ 1356037 h 5505810"/>
              <a:gd name="connsiteX4" fmla="*/ 7783921 w 7823624"/>
              <a:gd name="connsiteY4" fmla="*/ 1367061 h 5505810"/>
              <a:gd name="connsiteX5" fmla="*/ 7685829 w 7823624"/>
              <a:gd name="connsiteY5" fmla="*/ 1364631 h 5505810"/>
              <a:gd name="connsiteX6" fmla="*/ 7556041 w 7823624"/>
              <a:gd name="connsiteY6" fmla="*/ 1308528 h 5505810"/>
              <a:gd name="connsiteX7" fmla="*/ 7412440 w 7823624"/>
              <a:gd name="connsiteY7" fmla="*/ 765688 h 5505810"/>
              <a:gd name="connsiteX8" fmla="*/ 7676365 w 7823624"/>
              <a:gd name="connsiteY8" fmla="*/ 583688 h 5505810"/>
              <a:gd name="connsiteX9" fmla="*/ 7062857 w 7823624"/>
              <a:gd name="connsiteY9" fmla="*/ 396783 h 5505810"/>
              <a:gd name="connsiteX10" fmla="*/ 7127059 w 7823624"/>
              <a:gd name="connsiteY10" fmla="*/ 424535 h 5505810"/>
              <a:gd name="connsiteX11" fmla="*/ 7198094 w 7823624"/>
              <a:gd name="connsiteY11" fmla="*/ 693059 h 5505810"/>
              <a:gd name="connsiteX12" fmla="*/ 7099157 w 7823624"/>
              <a:gd name="connsiteY12" fmla="*/ 778505 h 5505810"/>
              <a:gd name="connsiteX13" fmla="*/ 7034998 w 7823624"/>
              <a:gd name="connsiteY13" fmla="*/ 780480 h 5505810"/>
              <a:gd name="connsiteX14" fmla="*/ 6970795 w 7823624"/>
              <a:gd name="connsiteY14" fmla="*/ 752727 h 5505810"/>
              <a:gd name="connsiteX15" fmla="*/ 6899760 w 7823624"/>
              <a:gd name="connsiteY15" fmla="*/ 484203 h 5505810"/>
              <a:gd name="connsiteX16" fmla="*/ 7062857 w 7823624"/>
              <a:gd name="connsiteY16" fmla="*/ 396783 h 5505810"/>
              <a:gd name="connsiteX17" fmla="*/ 1780739 w 7823624"/>
              <a:gd name="connsiteY17" fmla="*/ 1190 h 5505810"/>
              <a:gd name="connsiteX18" fmla="*/ 2850847 w 7823624"/>
              <a:gd name="connsiteY18" fmla="*/ 384530 h 5505810"/>
              <a:gd name="connsiteX19" fmla="*/ 3809413 w 7823624"/>
              <a:gd name="connsiteY19" fmla="*/ 1153764 h 5505810"/>
              <a:gd name="connsiteX20" fmla="*/ 5160376 w 7823624"/>
              <a:gd name="connsiteY20" fmla="*/ 1003825 h 5505810"/>
              <a:gd name="connsiteX21" fmla="*/ 5677238 w 7823624"/>
              <a:gd name="connsiteY21" fmla="*/ 480424 h 5505810"/>
              <a:gd name="connsiteX22" fmla="*/ 7082965 w 7823624"/>
              <a:gd name="connsiteY22" fmla="*/ 1065272 h 5505810"/>
              <a:gd name="connsiteX23" fmla="*/ 7687818 w 7823624"/>
              <a:gd name="connsiteY23" fmla="*/ 1625585 h 5505810"/>
              <a:gd name="connsiteX24" fmla="*/ 7823624 w 7823624"/>
              <a:gd name="connsiteY24" fmla="*/ 1633445 h 5505810"/>
              <a:gd name="connsiteX25" fmla="*/ 7823624 w 7823624"/>
              <a:gd name="connsiteY25" fmla="*/ 5505810 h 5505810"/>
              <a:gd name="connsiteX26" fmla="*/ 1419133 w 7823624"/>
              <a:gd name="connsiteY26" fmla="*/ 5505810 h 5505810"/>
              <a:gd name="connsiteX27" fmla="*/ 1422753 w 7823624"/>
              <a:gd name="connsiteY27" fmla="*/ 5488656 h 5505810"/>
              <a:gd name="connsiteX28" fmla="*/ 1543078 w 7823624"/>
              <a:gd name="connsiteY28" fmla="*/ 4961644 h 5505810"/>
              <a:gd name="connsiteX29" fmla="*/ 1334564 w 7823624"/>
              <a:gd name="connsiteY29" fmla="*/ 4133160 h 5505810"/>
              <a:gd name="connsiteX30" fmla="*/ 670875 w 7823624"/>
              <a:gd name="connsiteY30" fmla="*/ 3489628 h 5505810"/>
              <a:gd name="connsiteX31" fmla="*/ 499515 w 7823624"/>
              <a:gd name="connsiteY31" fmla="*/ 578153 h 5505810"/>
              <a:gd name="connsiteX32" fmla="*/ 1780739 w 7823624"/>
              <a:gd name="connsiteY32" fmla="*/ 1190 h 550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7823624" h="5505810">
                <a:moveTo>
                  <a:pt x="7676365" y="583688"/>
                </a:moveTo>
                <a:cubicBezTo>
                  <a:pt x="7719804" y="582304"/>
                  <a:pt x="7764489" y="590613"/>
                  <a:pt x="7807957" y="609260"/>
                </a:cubicBezTo>
                <a:lnTo>
                  <a:pt x="7823624" y="618028"/>
                </a:lnTo>
                <a:lnTo>
                  <a:pt x="7823624" y="1356037"/>
                </a:lnTo>
                <a:lnTo>
                  <a:pt x="7783921" y="1367061"/>
                </a:lnTo>
                <a:cubicBezTo>
                  <a:pt x="7751926" y="1371702"/>
                  <a:pt x="7718882" y="1370985"/>
                  <a:pt x="7685829" y="1364631"/>
                </a:cubicBezTo>
                <a:cubicBezTo>
                  <a:pt x="7641760" y="1356162"/>
                  <a:pt x="7597675" y="1337676"/>
                  <a:pt x="7556041" y="1308528"/>
                </a:cubicBezTo>
                <a:cubicBezTo>
                  <a:pt x="7389499" y="1191936"/>
                  <a:pt x="7325207" y="948898"/>
                  <a:pt x="7412440" y="765688"/>
                </a:cubicBezTo>
                <a:cubicBezTo>
                  <a:pt x="7466961" y="651183"/>
                  <a:pt x="7567768" y="587147"/>
                  <a:pt x="7676365" y="583688"/>
                </a:cubicBezTo>
                <a:close/>
                <a:moveTo>
                  <a:pt x="7062857" y="396783"/>
                </a:moveTo>
                <a:cubicBezTo>
                  <a:pt x="7084657" y="400973"/>
                  <a:pt x="7106463" y="410117"/>
                  <a:pt x="7127059" y="424535"/>
                </a:cubicBezTo>
                <a:cubicBezTo>
                  <a:pt x="7209442" y="482209"/>
                  <a:pt x="7241245" y="602433"/>
                  <a:pt x="7198094" y="693059"/>
                </a:cubicBezTo>
                <a:cubicBezTo>
                  <a:pt x="7176519" y="738373"/>
                  <a:pt x="7140289" y="767709"/>
                  <a:pt x="7099157" y="778505"/>
                </a:cubicBezTo>
                <a:cubicBezTo>
                  <a:pt x="7078590" y="783905"/>
                  <a:pt x="7056797" y="784670"/>
                  <a:pt x="7034998" y="780480"/>
                </a:cubicBezTo>
                <a:cubicBezTo>
                  <a:pt x="7013198" y="776289"/>
                  <a:pt x="6991391" y="767146"/>
                  <a:pt x="6970795" y="752727"/>
                </a:cubicBezTo>
                <a:cubicBezTo>
                  <a:pt x="6888412" y="695052"/>
                  <a:pt x="6856608" y="574829"/>
                  <a:pt x="6899760" y="484203"/>
                </a:cubicBezTo>
                <a:cubicBezTo>
                  <a:pt x="6932124" y="416232"/>
                  <a:pt x="6997458" y="384213"/>
                  <a:pt x="7062857" y="396783"/>
                </a:cubicBezTo>
                <a:close/>
                <a:moveTo>
                  <a:pt x="1780739" y="1190"/>
                </a:moveTo>
                <a:cubicBezTo>
                  <a:pt x="2129768" y="14988"/>
                  <a:pt x="2488852" y="148495"/>
                  <a:pt x="2850847" y="384530"/>
                </a:cubicBezTo>
                <a:cubicBezTo>
                  <a:pt x="3184362" y="601036"/>
                  <a:pt x="3487788" y="901267"/>
                  <a:pt x="3809413" y="1153764"/>
                </a:cubicBezTo>
                <a:cubicBezTo>
                  <a:pt x="4262448" y="1508236"/>
                  <a:pt x="4750558" y="1545992"/>
                  <a:pt x="5160376" y="1003825"/>
                </a:cubicBezTo>
                <a:cubicBezTo>
                  <a:pt x="5313232" y="801671"/>
                  <a:pt x="5481196" y="587300"/>
                  <a:pt x="5677238" y="480424"/>
                </a:cubicBezTo>
                <a:cubicBezTo>
                  <a:pt x="6182723" y="204840"/>
                  <a:pt x="6667481" y="431193"/>
                  <a:pt x="7082965" y="1065272"/>
                </a:cubicBezTo>
                <a:cubicBezTo>
                  <a:pt x="7249706" y="1319645"/>
                  <a:pt x="7421998" y="1601453"/>
                  <a:pt x="7687818" y="1625585"/>
                </a:cubicBezTo>
                <a:lnTo>
                  <a:pt x="7823624" y="1633445"/>
                </a:lnTo>
                <a:lnTo>
                  <a:pt x="7823624" y="5505810"/>
                </a:lnTo>
                <a:lnTo>
                  <a:pt x="1419133" y="5505810"/>
                </a:lnTo>
                <a:lnTo>
                  <a:pt x="1422753" y="5488656"/>
                </a:lnTo>
                <a:cubicBezTo>
                  <a:pt x="1462649" y="5312984"/>
                  <a:pt x="1506176" y="5138278"/>
                  <a:pt x="1543078" y="4961644"/>
                </a:cubicBezTo>
                <a:cubicBezTo>
                  <a:pt x="1609806" y="4640258"/>
                  <a:pt x="1539760" y="4343419"/>
                  <a:pt x="1334564" y="4133160"/>
                </a:cubicBezTo>
                <a:cubicBezTo>
                  <a:pt x="1117562" y="3910930"/>
                  <a:pt x="900716" y="3685928"/>
                  <a:pt x="670875" y="3489628"/>
                </a:cubicBezTo>
                <a:cubicBezTo>
                  <a:pt x="-321639" y="2642174"/>
                  <a:pt x="-67393" y="1165752"/>
                  <a:pt x="499515" y="578153"/>
                </a:cubicBezTo>
                <a:cubicBezTo>
                  <a:pt x="899852" y="163598"/>
                  <a:pt x="1331986" y="-16550"/>
                  <a:pt x="1780739" y="119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E29BD3F-104C-C1EC-F06C-129CFB984154}"/>
              </a:ext>
            </a:extLst>
          </p:cNvPr>
          <p:cNvSpPr>
            <a:spLocks noGrp="1"/>
          </p:cNvSpPr>
          <p:nvPr>
            <p:ph type="title"/>
          </p:nvPr>
        </p:nvSpPr>
        <p:spPr>
          <a:xfrm>
            <a:off x="609600" y="552783"/>
            <a:ext cx="10972800" cy="1570804"/>
          </a:xfrm>
        </p:spPr>
        <p:txBody>
          <a:bodyPr>
            <a:normAutofit/>
          </a:bodyPr>
          <a:lstStyle/>
          <a:p>
            <a:r>
              <a:rPr lang="en-US" dirty="0">
                <a:cs typeface="Posterama"/>
              </a:rPr>
              <a:t>Culture and diversity </a:t>
            </a:r>
            <a:endParaRPr lang="en-US" dirty="0"/>
          </a:p>
        </p:txBody>
      </p:sp>
      <p:sp>
        <p:nvSpPr>
          <p:cNvPr id="3" name="Content Placeholder 2">
            <a:extLst>
              <a:ext uri="{FF2B5EF4-FFF2-40B4-BE49-F238E27FC236}">
                <a16:creationId xmlns:a16="http://schemas.microsoft.com/office/drawing/2014/main" id="{B26E8233-4AC4-22ED-B002-3C1132B69B50}"/>
              </a:ext>
            </a:extLst>
          </p:cNvPr>
          <p:cNvSpPr>
            <a:spLocks noGrp="1"/>
          </p:cNvSpPr>
          <p:nvPr>
            <p:ph idx="1"/>
          </p:nvPr>
        </p:nvSpPr>
        <p:spPr>
          <a:xfrm>
            <a:off x="609599" y="2397689"/>
            <a:ext cx="3750023" cy="3445893"/>
          </a:xfrm>
        </p:spPr>
        <p:txBody>
          <a:bodyPr vert="horz" lIns="91440" tIns="45720" rIns="91440" bIns="45720" rtlCol="0" anchor="t">
            <a:noAutofit/>
          </a:bodyPr>
          <a:lstStyle/>
          <a:p>
            <a:pPr>
              <a:lnSpc>
                <a:spcPct val="100000"/>
              </a:lnSpc>
            </a:pPr>
            <a:r>
              <a:rPr lang="en-US" sz="1600" dirty="0">
                <a:latin typeface="Times New Roman"/>
                <a:cs typeface="Times New Roman"/>
              </a:rPr>
              <a:t>Swansea is a city that is considered diverse and to have several communities within it. Swansea has an </a:t>
            </a:r>
            <a:r>
              <a:rPr lang="en-US" sz="1600" dirty="0">
                <a:latin typeface="Times New Roman"/>
                <a:ea typeface="Roboto"/>
                <a:cs typeface="Roboto"/>
              </a:rPr>
              <a:t>ethnic group (non-White) population of around 20,400, which makes up 8.6% of the total population. There are support groups for minority groups in the city, along with charitable organizations that aim to support minority communities, whether this be race, disability or those from a certain type of background.  These support networks can have a positive effect  on Children and young people who live in the area.</a:t>
            </a:r>
          </a:p>
          <a:p>
            <a:pPr>
              <a:lnSpc>
                <a:spcPct val="100000"/>
              </a:lnSpc>
            </a:pPr>
            <a:endParaRPr lang="en-US" sz="1600" dirty="0">
              <a:latin typeface="Times New Roman"/>
              <a:ea typeface="Roboto"/>
              <a:cs typeface="Roboto"/>
            </a:endParaRPr>
          </a:p>
          <a:p>
            <a:pPr>
              <a:lnSpc>
                <a:spcPct val="100000"/>
              </a:lnSpc>
            </a:pPr>
            <a:endParaRPr lang="en-US" sz="1600" dirty="0">
              <a:latin typeface="Times New Roman"/>
              <a:ea typeface="Roboto"/>
              <a:cs typeface="Roboto"/>
            </a:endParaRPr>
          </a:p>
          <a:p>
            <a:pPr>
              <a:lnSpc>
                <a:spcPct val="100000"/>
              </a:lnSpc>
            </a:pPr>
            <a:endParaRPr lang="en-US" sz="700">
              <a:latin typeface="Roboto"/>
              <a:ea typeface="Roboto"/>
              <a:cs typeface="Roboto"/>
            </a:endParaRPr>
          </a:p>
          <a:p>
            <a:pPr>
              <a:lnSpc>
                <a:spcPct val="100000"/>
              </a:lnSpc>
            </a:pPr>
            <a:endParaRPr lang="en-US" sz="700">
              <a:latin typeface="Roboto"/>
              <a:ea typeface="Roboto"/>
              <a:cs typeface="Roboto"/>
            </a:endParaRPr>
          </a:p>
        </p:txBody>
      </p:sp>
      <p:pic>
        <p:nvPicPr>
          <p:cNvPr id="4" name="Picture 3" descr="Multi-colored cubes letters spelling inclusion">
            <a:extLst>
              <a:ext uri="{FF2B5EF4-FFF2-40B4-BE49-F238E27FC236}">
                <a16:creationId xmlns:a16="http://schemas.microsoft.com/office/drawing/2014/main" id="{BEEDE0DF-3976-3959-CCD4-AC5566FE7118}"/>
              </a:ext>
            </a:extLst>
          </p:cNvPr>
          <p:cNvPicPr>
            <a:picLocks noChangeAspect="1"/>
          </p:cNvPicPr>
          <p:nvPr/>
        </p:nvPicPr>
        <p:blipFill>
          <a:blip r:embed="rId2"/>
          <a:stretch>
            <a:fillRect/>
          </a:stretch>
        </p:blipFill>
        <p:spPr>
          <a:xfrm>
            <a:off x="5732133" y="2636356"/>
            <a:ext cx="5851812" cy="3699892"/>
          </a:xfrm>
          <a:prstGeom prst="rect">
            <a:avLst/>
          </a:prstGeom>
        </p:spPr>
      </p:pic>
    </p:spTree>
    <p:extLst>
      <p:ext uri="{BB962C8B-B14F-4D97-AF65-F5344CB8AC3E}">
        <p14:creationId xmlns:p14="http://schemas.microsoft.com/office/powerpoint/2010/main" val="27896467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2A271017-7CAE-64C5-A634-1DF4EC60BC72}"/>
              </a:ext>
            </a:extLst>
          </p:cNvPr>
          <p:cNvSpPr>
            <a:spLocks noGrp="1"/>
          </p:cNvSpPr>
          <p:nvPr>
            <p:ph type="title"/>
          </p:nvPr>
        </p:nvSpPr>
        <p:spPr>
          <a:xfrm>
            <a:off x="6433074" y="552782"/>
            <a:ext cx="5149326" cy="1643663"/>
          </a:xfrm>
        </p:spPr>
        <p:txBody>
          <a:bodyPr>
            <a:normAutofit/>
          </a:bodyPr>
          <a:lstStyle/>
          <a:p>
            <a:r>
              <a:rPr lang="en-US" dirty="0">
                <a:cs typeface="Posterama"/>
              </a:rPr>
              <a:t>Community Support </a:t>
            </a:r>
            <a:endParaRPr lang="en-US" dirty="0"/>
          </a:p>
        </p:txBody>
      </p:sp>
      <p:pic>
        <p:nvPicPr>
          <p:cNvPr id="4" name="Picture 3" descr="Person walking on Pride colors">
            <a:extLst>
              <a:ext uri="{FF2B5EF4-FFF2-40B4-BE49-F238E27FC236}">
                <a16:creationId xmlns:a16="http://schemas.microsoft.com/office/drawing/2014/main" id="{5D09D067-3666-D23E-5FAB-C6B7E74868AD}"/>
              </a:ext>
            </a:extLst>
          </p:cNvPr>
          <p:cNvPicPr>
            <a:picLocks noChangeAspect="1"/>
          </p:cNvPicPr>
          <p:nvPr/>
        </p:nvPicPr>
        <p:blipFill rotWithShape="1">
          <a:blip r:embed="rId2"/>
          <a:srcRect l="33391" r="2" b="2"/>
          <a:stretch/>
        </p:blipFill>
        <p:spPr>
          <a:xfrm>
            <a:off x="2" y="10"/>
            <a:ext cx="6164130" cy="5529421"/>
          </a:xfrm>
          <a:custGeom>
            <a:avLst/>
            <a:gdLst/>
            <a:ahLst/>
            <a:cxnLst/>
            <a:rect l="l" t="t" r="r" b="b"/>
            <a:pathLst>
              <a:path w="6972657" h="6356349">
                <a:moveTo>
                  <a:pt x="4162425" y="4810724"/>
                </a:moveTo>
                <a:cubicBezTo>
                  <a:pt x="4508954" y="4810724"/>
                  <a:pt x="4789872" y="5103559"/>
                  <a:pt x="4789872" y="5464789"/>
                </a:cubicBezTo>
                <a:cubicBezTo>
                  <a:pt x="4789872" y="5826019"/>
                  <a:pt x="4508954" y="6118855"/>
                  <a:pt x="4162425" y="6118855"/>
                </a:cubicBezTo>
                <a:cubicBezTo>
                  <a:pt x="3815896" y="6118855"/>
                  <a:pt x="3534978" y="5826019"/>
                  <a:pt x="3534978" y="5464789"/>
                </a:cubicBezTo>
                <a:cubicBezTo>
                  <a:pt x="3534978" y="5103559"/>
                  <a:pt x="3815896" y="4810724"/>
                  <a:pt x="4162425" y="4810724"/>
                </a:cubicBezTo>
                <a:close/>
                <a:moveTo>
                  <a:pt x="92101" y="4731176"/>
                </a:moveTo>
                <a:cubicBezTo>
                  <a:pt x="540880" y="4731176"/>
                  <a:pt x="904688" y="5094984"/>
                  <a:pt x="904688" y="5543763"/>
                </a:cubicBezTo>
                <a:cubicBezTo>
                  <a:pt x="904688" y="5964494"/>
                  <a:pt x="584935" y="6310542"/>
                  <a:pt x="175183" y="6352155"/>
                </a:cubicBezTo>
                <a:lnTo>
                  <a:pt x="92121" y="6356349"/>
                </a:lnTo>
                <a:lnTo>
                  <a:pt x="92081" y="6356349"/>
                </a:lnTo>
                <a:lnTo>
                  <a:pt x="9019" y="6352155"/>
                </a:lnTo>
                <a:lnTo>
                  <a:pt x="4079" y="6351401"/>
                </a:lnTo>
                <a:lnTo>
                  <a:pt x="0" y="6352492"/>
                </a:lnTo>
                <a:lnTo>
                  <a:pt x="0" y="4736748"/>
                </a:lnTo>
                <a:lnTo>
                  <a:pt x="9019" y="4735372"/>
                </a:lnTo>
                <a:cubicBezTo>
                  <a:pt x="36336" y="4732597"/>
                  <a:pt x="64052" y="4731176"/>
                  <a:pt x="92101" y="4731176"/>
                </a:cubicBezTo>
                <a:close/>
                <a:moveTo>
                  <a:pt x="6385770" y="2098604"/>
                </a:moveTo>
                <a:cubicBezTo>
                  <a:pt x="6543907" y="2107100"/>
                  <a:pt x="6698935" y="2178483"/>
                  <a:pt x="6813407" y="2310776"/>
                </a:cubicBezTo>
                <a:cubicBezTo>
                  <a:pt x="7042252" y="2575278"/>
                  <a:pt x="7022052" y="2983098"/>
                  <a:pt x="6768322" y="3221698"/>
                </a:cubicBezTo>
                <a:cubicBezTo>
                  <a:pt x="6718815" y="3268040"/>
                  <a:pt x="6662527" y="3305861"/>
                  <a:pt x="6601629" y="3333787"/>
                </a:cubicBezTo>
                <a:cubicBezTo>
                  <a:pt x="6357584" y="3444872"/>
                  <a:pt x="6072796" y="3380857"/>
                  <a:pt x="5894479" y="3174765"/>
                </a:cubicBezTo>
                <a:cubicBezTo>
                  <a:pt x="5665537" y="2910180"/>
                  <a:pt x="5685739" y="2502359"/>
                  <a:pt x="5939476" y="2263752"/>
                </a:cubicBezTo>
                <a:cubicBezTo>
                  <a:pt x="6066385" y="2144498"/>
                  <a:pt x="6227633" y="2090107"/>
                  <a:pt x="6385770" y="2098604"/>
                </a:cubicBezTo>
                <a:close/>
                <a:moveTo>
                  <a:pt x="0" y="0"/>
                </a:moveTo>
                <a:lnTo>
                  <a:pt x="5609109" y="0"/>
                </a:lnTo>
                <a:lnTo>
                  <a:pt x="5710855" y="100163"/>
                </a:lnTo>
                <a:cubicBezTo>
                  <a:pt x="5940043" y="363896"/>
                  <a:pt x="6060564" y="781193"/>
                  <a:pt x="5983550" y="1133306"/>
                </a:cubicBezTo>
                <a:cubicBezTo>
                  <a:pt x="5820740" y="1874471"/>
                  <a:pt x="4868226" y="1916819"/>
                  <a:pt x="4807924" y="2551785"/>
                </a:cubicBezTo>
                <a:cubicBezTo>
                  <a:pt x="4772098" y="2931077"/>
                  <a:pt x="5073952" y="3310271"/>
                  <a:pt x="5323480" y="3486493"/>
                </a:cubicBezTo>
                <a:cubicBezTo>
                  <a:pt x="5798207" y="3822498"/>
                  <a:pt x="6190925" y="3545085"/>
                  <a:pt x="6484693" y="3873055"/>
                </a:cubicBezTo>
                <a:cubicBezTo>
                  <a:pt x="6702769" y="4116667"/>
                  <a:pt x="6749067" y="4564067"/>
                  <a:pt x="6564699" y="4869471"/>
                </a:cubicBezTo>
                <a:cubicBezTo>
                  <a:pt x="6538929" y="4912110"/>
                  <a:pt x="6508772" y="4951720"/>
                  <a:pt x="6474766" y="4987555"/>
                </a:cubicBezTo>
                <a:lnTo>
                  <a:pt x="6475634" y="4987552"/>
                </a:lnTo>
                <a:cubicBezTo>
                  <a:pt x="6246183" y="5229347"/>
                  <a:pt x="5896158" y="5245005"/>
                  <a:pt x="5787911" y="5249784"/>
                </a:cubicBezTo>
                <a:cubicBezTo>
                  <a:pt x="5276208" y="5272608"/>
                  <a:pt x="5181583" y="4739335"/>
                  <a:pt x="4594647" y="4582595"/>
                </a:cubicBezTo>
                <a:cubicBezTo>
                  <a:pt x="4553401" y="4571414"/>
                  <a:pt x="4047262" y="4444111"/>
                  <a:pt x="3576692" y="4689896"/>
                </a:cubicBezTo>
                <a:cubicBezTo>
                  <a:pt x="2903508" y="5041365"/>
                  <a:pt x="3035835" y="5772616"/>
                  <a:pt x="2439534" y="6019748"/>
                </a:cubicBezTo>
                <a:cubicBezTo>
                  <a:pt x="2062607" y="6175963"/>
                  <a:pt x="1545662" y="6076257"/>
                  <a:pt x="1262869" y="5786450"/>
                </a:cubicBezTo>
                <a:cubicBezTo>
                  <a:pt x="864056" y="5377550"/>
                  <a:pt x="1125562" y="4799418"/>
                  <a:pt x="734842" y="4526254"/>
                </a:cubicBezTo>
                <a:cubicBezTo>
                  <a:pt x="506361" y="4366061"/>
                  <a:pt x="192715" y="4446641"/>
                  <a:pt x="19856" y="4511293"/>
                </a:cubicBezTo>
                <a:lnTo>
                  <a:pt x="0" y="4519330"/>
                </a:lnTo>
                <a:close/>
              </a:path>
            </a:pathLst>
          </a:custGeom>
        </p:spPr>
      </p:pic>
      <p:sp>
        <p:nvSpPr>
          <p:cNvPr id="3" name="Content Placeholder 2">
            <a:extLst>
              <a:ext uri="{FF2B5EF4-FFF2-40B4-BE49-F238E27FC236}">
                <a16:creationId xmlns:a16="http://schemas.microsoft.com/office/drawing/2014/main" id="{672F3188-A7B6-AF24-D627-3CCD4EAB63CC}"/>
              </a:ext>
            </a:extLst>
          </p:cNvPr>
          <p:cNvSpPr>
            <a:spLocks noGrp="1"/>
          </p:cNvSpPr>
          <p:nvPr>
            <p:ph idx="1"/>
          </p:nvPr>
        </p:nvSpPr>
        <p:spPr>
          <a:xfrm>
            <a:off x="6433074" y="2735229"/>
            <a:ext cx="5149326" cy="3108354"/>
          </a:xfrm>
        </p:spPr>
        <p:txBody>
          <a:bodyPr vert="horz" lIns="91440" tIns="45720" rIns="91440" bIns="45720" rtlCol="0" anchor="t">
            <a:noAutofit/>
          </a:bodyPr>
          <a:lstStyle/>
          <a:p>
            <a:pPr>
              <a:lnSpc>
                <a:spcPct val="100000"/>
              </a:lnSpc>
            </a:pPr>
            <a:r>
              <a:rPr lang="en-US" sz="1400" b="1" dirty="0">
                <a:latin typeface="Times New Roman"/>
                <a:cs typeface="Times New Roman"/>
              </a:rPr>
              <a:t>EYST</a:t>
            </a:r>
            <a:r>
              <a:rPr lang="en-US" sz="1400" dirty="0">
                <a:latin typeface="Times New Roman"/>
                <a:cs typeface="Times New Roman"/>
              </a:rPr>
              <a:t> – Ethnic youth support team – Aims to fill a gap in provision for young BME people aged 11-25 in Swansea city area.</a:t>
            </a:r>
          </a:p>
          <a:p>
            <a:pPr>
              <a:lnSpc>
                <a:spcPct val="100000"/>
              </a:lnSpc>
            </a:pPr>
            <a:r>
              <a:rPr lang="en-US" sz="1400" b="1" dirty="0">
                <a:latin typeface="Times New Roman"/>
                <a:cs typeface="Times New Roman"/>
              </a:rPr>
              <a:t>NAS</a:t>
            </a:r>
            <a:r>
              <a:rPr lang="en-US" sz="1400" dirty="0">
                <a:latin typeface="Times New Roman"/>
                <a:cs typeface="Times New Roman"/>
              </a:rPr>
              <a:t> – National Autistic society - NAS Swansea Branch is a volunteer-led charity that aims to support autistic children, young people and their families in and around Swansea.</a:t>
            </a:r>
          </a:p>
          <a:p>
            <a:pPr>
              <a:lnSpc>
                <a:spcPct val="100000"/>
              </a:lnSpc>
            </a:pPr>
            <a:r>
              <a:rPr lang="en-US" sz="1400" b="1" dirty="0">
                <a:latin typeface="Times New Roman"/>
                <a:cs typeface="Times New Roman"/>
              </a:rPr>
              <a:t>The Roots foundation Wales</a:t>
            </a:r>
            <a:r>
              <a:rPr lang="en-US" sz="1400" dirty="0">
                <a:latin typeface="Times New Roman"/>
                <a:cs typeface="Times New Roman"/>
              </a:rPr>
              <a:t> – Is a Swansea based charity that aims to support children, young people who are care experienced, along with care leavers.</a:t>
            </a:r>
          </a:p>
          <a:p>
            <a:pPr>
              <a:lnSpc>
                <a:spcPct val="100000"/>
              </a:lnSpc>
            </a:pPr>
            <a:r>
              <a:rPr lang="en-US" sz="1400" b="1" dirty="0">
                <a:latin typeface="Times New Roman"/>
                <a:cs typeface="Times New Roman"/>
              </a:rPr>
              <a:t>Friends of the young disabled</a:t>
            </a:r>
            <a:r>
              <a:rPr lang="en-US" sz="1400" dirty="0">
                <a:latin typeface="Times New Roman"/>
                <a:cs typeface="Times New Roman"/>
              </a:rPr>
              <a:t> – Aim to  provide a dedicated Centre with facilities catering for both disabled and able-bodied young people in Swansea. </a:t>
            </a:r>
          </a:p>
          <a:p>
            <a:pPr>
              <a:lnSpc>
                <a:spcPct val="100000"/>
              </a:lnSpc>
            </a:pPr>
            <a:endParaRPr lang="en-US" sz="1400" dirty="0">
              <a:latin typeface="Times New Roman"/>
              <a:cs typeface="Times New Roman"/>
            </a:endParaRPr>
          </a:p>
          <a:p>
            <a:pPr>
              <a:lnSpc>
                <a:spcPct val="100000"/>
              </a:lnSpc>
            </a:pPr>
            <a:r>
              <a:rPr lang="en-US" sz="1400" dirty="0">
                <a:latin typeface="Times New Roman"/>
                <a:cs typeface="Times New Roman"/>
              </a:rPr>
              <a:t>Swansea also hosts its own pride event, which is a yearly celebration for the LGBTQAPLUS community, which is growing in support and popularity each year since it started its first ever event in 2019</a:t>
            </a:r>
            <a:endParaRPr lang="en-US" sz="1400" dirty="0"/>
          </a:p>
        </p:txBody>
      </p:sp>
    </p:spTree>
    <p:extLst>
      <p:ext uri="{BB962C8B-B14F-4D97-AF65-F5344CB8AC3E}">
        <p14:creationId xmlns:p14="http://schemas.microsoft.com/office/powerpoint/2010/main" val="2620909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D5D2D2D1-3329-A018-7D45-80CE3D389F51}"/>
              </a:ext>
            </a:extLst>
          </p:cNvPr>
          <p:cNvSpPr>
            <a:spLocks noGrp="1"/>
          </p:cNvSpPr>
          <p:nvPr>
            <p:ph type="title"/>
          </p:nvPr>
        </p:nvSpPr>
        <p:spPr>
          <a:xfrm>
            <a:off x="609600" y="552782"/>
            <a:ext cx="5369169" cy="1614069"/>
          </a:xfrm>
        </p:spPr>
        <p:txBody>
          <a:bodyPr>
            <a:normAutofit/>
          </a:bodyPr>
          <a:lstStyle/>
          <a:p>
            <a:r>
              <a:rPr lang="en-US" dirty="0">
                <a:cs typeface="Posterama"/>
              </a:rPr>
              <a:t>Employment opportunities </a:t>
            </a:r>
            <a:endParaRPr lang="en-US" dirty="0"/>
          </a:p>
        </p:txBody>
      </p:sp>
      <p:sp>
        <p:nvSpPr>
          <p:cNvPr id="3" name="Content Placeholder 2">
            <a:extLst>
              <a:ext uri="{FF2B5EF4-FFF2-40B4-BE49-F238E27FC236}">
                <a16:creationId xmlns:a16="http://schemas.microsoft.com/office/drawing/2014/main" id="{8BB4475A-86FB-81A1-5369-F8C2D5F4C5C8}"/>
              </a:ext>
            </a:extLst>
          </p:cNvPr>
          <p:cNvSpPr>
            <a:spLocks noGrp="1"/>
          </p:cNvSpPr>
          <p:nvPr>
            <p:ph idx="1"/>
          </p:nvPr>
        </p:nvSpPr>
        <p:spPr>
          <a:xfrm>
            <a:off x="610198" y="2391995"/>
            <a:ext cx="5355276" cy="3174788"/>
          </a:xfrm>
        </p:spPr>
        <p:txBody>
          <a:bodyPr vert="horz" lIns="91440" tIns="45720" rIns="91440" bIns="45720" rtlCol="0" anchor="t">
            <a:normAutofit/>
          </a:bodyPr>
          <a:lstStyle/>
          <a:p>
            <a:pPr>
              <a:lnSpc>
                <a:spcPct val="100000"/>
              </a:lnSpc>
            </a:pPr>
            <a:r>
              <a:rPr lang="en-US" sz="1700" dirty="0">
                <a:latin typeface="Times New Roman"/>
                <a:cs typeface="Times New Roman"/>
              </a:rPr>
              <a:t>Swansea is not only a city, but is also described as  a tourist seaside town, which generates an income  of an estimated five hundred million in tourism each year (2022). With this brings sessional jobs, and opportunities for students and young people to secure a summer/ weekend job during the summer months. </a:t>
            </a:r>
            <a:r>
              <a:rPr lang="en-US" sz="1700" dirty="0">
                <a:latin typeface="Times New Roman"/>
                <a:ea typeface="Roboto"/>
                <a:cs typeface="Roboto"/>
              </a:rPr>
              <a:t>110,000 people work in Swansea, (2022), which indicates good opportunities for young people to be able to find work, with an estimated 4,700 people in Swansea (3.8% of the economically active population aged 16+) being unemployed, which is a small percentage. </a:t>
            </a:r>
            <a:endParaRPr lang="en-US" sz="1700" dirty="0">
              <a:latin typeface="Times New Roman"/>
            </a:endParaRPr>
          </a:p>
        </p:txBody>
      </p:sp>
      <p:pic>
        <p:nvPicPr>
          <p:cNvPr id="4" name="Picture 3" descr="People looking at laptop">
            <a:extLst>
              <a:ext uri="{FF2B5EF4-FFF2-40B4-BE49-F238E27FC236}">
                <a16:creationId xmlns:a16="http://schemas.microsoft.com/office/drawing/2014/main" id="{985C8AE2-9677-7152-6281-ED19F82B1979}"/>
              </a:ext>
            </a:extLst>
          </p:cNvPr>
          <p:cNvPicPr>
            <a:picLocks noChangeAspect="1"/>
          </p:cNvPicPr>
          <p:nvPr/>
        </p:nvPicPr>
        <p:blipFill rotWithShape="1">
          <a:blip r:embed="rId2"/>
          <a:srcRect l="26849" r="6911" b="-1"/>
          <a:stretch/>
        </p:blipFill>
        <p:spPr>
          <a:xfrm>
            <a:off x="6408746" y="341196"/>
            <a:ext cx="5783254" cy="5827839"/>
          </a:xfrm>
          <a:custGeom>
            <a:avLst/>
            <a:gdLst/>
            <a:ahLst/>
            <a:cxnLst/>
            <a:rect l="l" t="t" r="r" b="b"/>
            <a:pathLst>
              <a:path w="5783254" h="5827839">
                <a:moveTo>
                  <a:pt x="4737899" y="4735529"/>
                </a:moveTo>
                <a:cubicBezTo>
                  <a:pt x="5039532" y="4735529"/>
                  <a:pt x="5284054" y="4980051"/>
                  <a:pt x="5284054" y="5281684"/>
                </a:cubicBezTo>
                <a:cubicBezTo>
                  <a:pt x="5284054" y="5583317"/>
                  <a:pt x="5039532" y="5827839"/>
                  <a:pt x="4737899" y="5827839"/>
                </a:cubicBezTo>
                <a:cubicBezTo>
                  <a:pt x="4436266" y="5827839"/>
                  <a:pt x="4191744" y="5583317"/>
                  <a:pt x="4191744" y="5281684"/>
                </a:cubicBezTo>
                <a:cubicBezTo>
                  <a:pt x="4191744" y="4980051"/>
                  <a:pt x="4436266" y="4735529"/>
                  <a:pt x="4737899" y="4735529"/>
                </a:cubicBezTo>
                <a:close/>
                <a:moveTo>
                  <a:pt x="926278" y="4451445"/>
                </a:moveTo>
                <a:cubicBezTo>
                  <a:pt x="1155542" y="4451445"/>
                  <a:pt x="1341398" y="4637301"/>
                  <a:pt x="1341398" y="4866565"/>
                </a:cubicBezTo>
                <a:cubicBezTo>
                  <a:pt x="1341398" y="5095829"/>
                  <a:pt x="1155542" y="5281685"/>
                  <a:pt x="926278" y="5281685"/>
                </a:cubicBezTo>
                <a:cubicBezTo>
                  <a:pt x="697014" y="5281685"/>
                  <a:pt x="511158" y="5095829"/>
                  <a:pt x="511158" y="4866565"/>
                </a:cubicBezTo>
                <a:cubicBezTo>
                  <a:pt x="511158" y="4637301"/>
                  <a:pt x="697014" y="4451445"/>
                  <a:pt x="926278" y="4451445"/>
                </a:cubicBezTo>
                <a:close/>
                <a:moveTo>
                  <a:pt x="1681949" y="4088725"/>
                </a:moveTo>
                <a:cubicBezTo>
                  <a:pt x="1834038" y="4088725"/>
                  <a:pt x="1957331" y="4212018"/>
                  <a:pt x="1957331" y="4364107"/>
                </a:cubicBezTo>
                <a:cubicBezTo>
                  <a:pt x="1957331" y="4516196"/>
                  <a:pt x="1834038" y="4639489"/>
                  <a:pt x="1681949" y="4639489"/>
                </a:cubicBezTo>
                <a:cubicBezTo>
                  <a:pt x="1529860" y="4639489"/>
                  <a:pt x="1406567" y="4516196"/>
                  <a:pt x="1406567" y="4364107"/>
                </a:cubicBezTo>
                <a:cubicBezTo>
                  <a:pt x="1406567" y="4212018"/>
                  <a:pt x="1529860" y="4088725"/>
                  <a:pt x="1681949" y="4088725"/>
                </a:cubicBezTo>
                <a:close/>
                <a:moveTo>
                  <a:pt x="1693411" y="509182"/>
                </a:moveTo>
                <a:cubicBezTo>
                  <a:pt x="1845500" y="509182"/>
                  <a:pt x="1968793" y="632475"/>
                  <a:pt x="1968793" y="784564"/>
                </a:cubicBezTo>
                <a:cubicBezTo>
                  <a:pt x="1968793" y="936653"/>
                  <a:pt x="1845500" y="1059946"/>
                  <a:pt x="1693411" y="1059946"/>
                </a:cubicBezTo>
                <a:cubicBezTo>
                  <a:pt x="1541322" y="1059946"/>
                  <a:pt x="1418029" y="936653"/>
                  <a:pt x="1418029" y="784564"/>
                </a:cubicBezTo>
                <a:cubicBezTo>
                  <a:pt x="1418029" y="632475"/>
                  <a:pt x="1541322" y="509182"/>
                  <a:pt x="1693411" y="509182"/>
                </a:cubicBezTo>
                <a:close/>
                <a:moveTo>
                  <a:pt x="3016437" y="478512"/>
                </a:moveTo>
                <a:cubicBezTo>
                  <a:pt x="3052905" y="476034"/>
                  <a:pt x="3089701" y="476075"/>
                  <a:pt x="3126794" y="478680"/>
                </a:cubicBezTo>
                <a:cubicBezTo>
                  <a:pt x="3225709" y="485628"/>
                  <a:pt x="3326735" y="510816"/>
                  <a:pt x="3429286" y="555125"/>
                </a:cubicBezTo>
                <a:cubicBezTo>
                  <a:pt x="3588377" y="623860"/>
                  <a:pt x="3726579" y="757508"/>
                  <a:pt x="3852460" y="883435"/>
                </a:cubicBezTo>
                <a:cubicBezTo>
                  <a:pt x="4189958" y="1221166"/>
                  <a:pt x="4581366" y="1207328"/>
                  <a:pt x="4939713" y="1000031"/>
                </a:cubicBezTo>
                <a:cubicBezTo>
                  <a:pt x="5194103" y="852348"/>
                  <a:pt x="5433141" y="675268"/>
                  <a:pt x="5697634" y="549718"/>
                </a:cubicBezTo>
                <a:lnTo>
                  <a:pt x="5783254" y="513561"/>
                </a:lnTo>
                <a:lnTo>
                  <a:pt x="5783254" y="4871711"/>
                </a:lnTo>
                <a:lnTo>
                  <a:pt x="5743328" y="4864473"/>
                </a:lnTo>
                <a:cubicBezTo>
                  <a:pt x="5605918" y="4834320"/>
                  <a:pt x="5469797" y="4789559"/>
                  <a:pt x="5333250" y="4737862"/>
                </a:cubicBezTo>
                <a:cubicBezTo>
                  <a:pt x="5018374" y="4618749"/>
                  <a:pt x="4676802" y="4500296"/>
                  <a:pt x="4354677" y="4623045"/>
                </a:cubicBezTo>
                <a:cubicBezTo>
                  <a:pt x="4093969" y="4722577"/>
                  <a:pt x="3874992" y="4932580"/>
                  <a:pt x="3639124" y="5095915"/>
                </a:cubicBezTo>
                <a:cubicBezTo>
                  <a:pt x="3490411" y="5199039"/>
                  <a:pt x="3351637" y="5318395"/>
                  <a:pt x="3196098" y="5409413"/>
                </a:cubicBezTo>
                <a:cubicBezTo>
                  <a:pt x="2798576" y="5642084"/>
                  <a:pt x="2315054" y="5309217"/>
                  <a:pt x="2216541" y="5005202"/>
                </a:cubicBezTo>
                <a:cubicBezTo>
                  <a:pt x="2172959" y="4870183"/>
                  <a:pt x="2182102" y="4711777"/>
                  <a:pt x="2195718" y="4566594"/>
                </a:cubicBezTo>
                <a:cubicBezTo>
                  <a:pt x="2235161" y="4141667"/>
                  <a:pt x="1842961" y="3903370"/>
                  <a:pt x="1509426" y="3909896"/>
                </a:cubicBezTo>
                <a:cubicBezTo>
                  <a:pt x="539234" y="3931048"/>
                  <a:pt x="29168" y="3302144"/>
                  <a:pt x="354" y="2455296"/>
                </a:cubicBezTo>
                <a:cubicBezTo>
                  <a:pt x="-4549" y="2310187"/>
                  <a:pt x="42804" y="2163767"/>
                  <a:pt x="65932" y="2017226"/>
                </a:cubicBezTo>
                <a:cubicBezTo>
                  <a:pt x="138904" y="1706535"/>
                  <a:pt x="262471" y="1430265"/>
                  <a:pt x="548743" y="1259879"/>
                </a:cubicBezTo>
                <a:cubicBezTo>
                  <a:pt x="731311" y="1151231"/>
                  <a:pt x="929316" y="1141485"/>
                  <a:pt x="1139870" y="1171590"/>
                </a:cubicBezTo>
                <a:cubicBezTo>
                  <a:pt x="1368879" y="1204173"/>
                  <a:pt x="1602397" y="1224911"/>
                  <a:pt x="1832320" y="1214571"/>
                </a:cubicBezTo>
                <a:cubicBezTo>
                  <a:pt x="2045424" y="1204861"/>
                  <a:pt x="2179434" y="1036538"/>
                  <a:pt x="2309408" y="884812"/>
                </a:cubicBezTo>
                <a:cubicBezTo>
                  <a:pt x="2521947" y="636609"/>
                  <a:pt x="2761159" y="495859"/>
                  <a:pt x="3016437" y="478512"/>
                </a:cubicBezTo>
                <a:close/>
                <a:moveTo>
                  <a:pt x="4470143" y="0"/>
                </a:moveTo>
                <a:cubicBezTo>
                  <a:pt x="4685857" y="0"/>
                  <a:pt x="4860728" y="174871"/>
                  <a:pt x="4860728" y="390585"/>
                </a:cubicBezTo>
                <a:cubicBezTo>
                  <a:pt x="4860728" y="606299"/>
                  <a:pt x="4685857" y="781170"/>
                  <a:pt x="4470143" y="781170"/>
                </a:cubicBezTo>
                <a:cubicBezTo>
                  <a:pt x="4254429" y="781170"/>
                  <a:pt x="4079558" y="606299"/>
                  <a:pt x="4079558" y="390585"/>
                </a:cubicBezTo>
                <a:cubicBezTo>
                  <a:pt x="4079558" y="174871"/>
                  <a:pt x="4254429" y="0"/>
                  <a:pt x="4470143" y="0"/>
                </a:cubicBezTo>
                <a:close/>
              </a:path>
            </a:pathLst>
          </a:custGeom>
        </p:spPr>
      </p:pic>
    </p:spTree>
    <p:extLst>
      <p:ext uri="{BB962C8B-B14F-4D97-AF65-F5344CB8AC3E}">
        <p14:creationId xmlns:p14="http://schemas.microsoft.com/office/powerpoint/2010/main" val="3803632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46D48892-E86B-92DE-F9AD-5AD14833D588}"/>
              </a:ext>
            </a:extLst>
          </p:cNvPr>
          <p:cNvSpPr>
            <a:spLocks noGrp="1"/>
          </p:cNvSpPr>
          <p:nvPr>
            <p:ph type="title"/>
          </p:nvPr>
        </p:nvSpPr>
        <p:spPr>
          <a:xfrm>
            <a:off x="841248" y="1014417"/>
            <a:ext cx="4429999" cy="2967034"/>
          </a:xfrm>
        </p:spPr>
        <p:txBody>
          <a:bodyPr anchor="b">
            <a:normAutofit/>
          </a:bodyPr>
          <a:lstStyle/>
          <a:p>
            <a:r>
              <a:rPr lang="en-US" dirty="0">
                <a:cs typeface="Posterama"/>
              </a:rPr>
              <a:t>What can young people do in Swansea? </a:t>
            </a:r>
            <a:endParaRPr lang="en-US" dirty="0"/>
          </a:p>
        </p:txBody>
      </p:sp>
      <p:pic>
        <p:nvPicPr>
          <p:cNvPr id="4" name="Picture 3" descr="A white lizard and a blue background&#10;&#10;Description automatically generated">
            <a:extLst>
              <a:ext uri="{FF2B5EF4-FFF2-40B4-BE49-F238E27FC236}">
                <a16:creationId xmlns:a16="http://schemas.microsoft.com/office/drawing/2014/main" id="{1405823B-D487-0530-22C7-0AD9A794E586}"/>
              </a:ext>
            </a:extLst>
          </p:cNvPr>
          <p:cNvPicPr>
            <a:picLocks noChangeAspect="1"/>
          </p:cNvPicPr>
          <p:nvPr/>
        </p:nvPicPr>
        <p:blipFill rotWithShape="1">
          <a:blip r:embed="rId2"/>
          <a:srcRect t="15743" r="1" b="14307"/>
          <a:stretch/>
        </p:blipFill>
        <p:spPr>
          <a:xfrm>
            <a:off x="4612147" y="10"/>
            <a:ext cx="7411218" cy="3589076"/>
          </a:xfrm>
          <a:custGeom>
            <a:avLst/>
            <a:gdLst/>
            <a:ahLst/>
            <a:cxnLst/>
            <a:rect l="l" t="t" r="r" b="b"/>
            <a:pathLst>
              <a:path w="4991611" h="2417325">
                <a:moveTo>
                  <a:pt x="1698515" y="1777228"/>
                </a:moveTo>
                <a:cubicBezTo>
                  <a:pt x="1741089" y="1769773"/>
                  <a:pt x="1786507" y="1778559"/>
                  <a:pt x="1824679" y="1805354"/>
                </a:cubicBezTo>
                <a:cubicBezTo>
                  <a:pt x="1901020" y="1858944"/>
                  <a:pt x="1919464" y="1964275"/>
                  <a:pt x="1865874" y="2040617"/>
                </a:cubicBezTo>
                <a:cubicBezTo>
                  <a:pt x="1812284" y="2116959"/>
                  <a:pt x="1706954" y="2135403"/>
                  <a:pt x="1630612" y="2081813"/>
                </a:cubicBezTo>
                <a:cubicBezTo>
                  <a:pt x="1554269" y="2028223"/>
                  <a:pt x="1535825" y="1922892"/>
                  <a:pt x="1589415" y="1846551"/>
                </a:cubicBezTo>
                <a:cubicBezTo>
                  <a:pt x="1616210" y="1808379"/>
                  <a:pt x="1655940" y="1784683"/>
                  <a:pt x="1698515" y="1777228"/>
                </a:cubicBezTo>
                <a:close/>
                <a:moveTo>
                  <a:pt x="203804" y="138075"/>
                </a:moveTo>
                <a:cubicBezTo>
                  <a:pt x="242325" y="138765"/>
                  <a:pt x="281060" y="150569"/>
                  <a:pt x="314966" y="174370"/>
                </a:cubicBezTo>
                <a:cubicBezTo>
                  <a:pt x="405384" y="237841"/>
                  <a:pt x="427228" y="362591"/>
                  <a:pt x="363758" y="453009"/>
                </a:cubicBezTo>
                <a:cubicBezTo>
                  <a:pt x="300287" y="543426"/>
                  <a:pt x="175537" y="565271"/>
                  <a:pt x="85119" y="501800"/>
                </a:cubicBezTo>
                <a:cubicBezTo>
                  <a:pt x="-5298" y="438330"/>
                  <a:pt x="-27143" y="313579"/>
                  <a:pt x="36328" y="223162"/>
                </a:cubicBezTo>
                <a:cubicBezTo>
                  <a:pt x="75997" y="166651"/>
                  <a:pt x="139603" y="136926"/>
                  <a:pt x="203804" y="138075"/>
                </a:cubicBezTo>
                <a:close/>
                <a:moveTo>
                  <a:pt x="4523751" y="0"/>
                </a:moveTo>
                <a:lnTo>
                  <a:pt x="4991611" y="0"/>
                </a:lnTo>
                <a:lnTo>
                  <a:pt x="4990548" y="56396"/>
                </a:lnTo>
                <a:cubicBezTo>
                  <a:pt x="4984038" y="86656"/>
                  <a:pt x="4971488" y="116139"/>
                  <a:pt x="4952586" y="143066"/>
                </a:cubicBezTo>
                <a:cubicBezTo>
                  <a:pt x="4876979" y="250772"/>
                  <a:pt x="4728373" y="276794"/>
                  <a:pt x="4620666" y="201187"/>
                </a:cubicBezTo>
                <a:cubicBezTo>
                  <a:pt x="4566812" y="163383"/>
                  <a:pt x="4533379" y="107329"/>
                  <a:pt x="4522861" y="47263"/>
                </a:cubicBezTo>
                <a:close/>
                <a:moveTo>
                  <a:pt x="541421" y="0"/>
                </a:moveTo>
                <a:lnTo>
                  <a:pt x="4356714" y="0"/>
                </a:lnTo>
                <a:lnTo>
                  <a:pt x="4356205" y="34459"/>
                </a:lnTo>
                <a:cubicBezTo>
                  <a:pt x="4362464" y="136224"/>
                  <a:pt x="4407157" y="234699"/>
                  <a:pt x="4484237" y="308330"/>
                </a:cubicBezTo>
                <a:cubicBezTo>
                  <a:pt x="4486133" y="310151"/>
                  <a:pt x="4488029" y="311972"/>
                  <a:pt x="4489907" y="313811"/>
                </a:cubicBezTo>
                <a:cubicBezTo>
                  <a:pt x="4733674" y="552267"/>
                  <a:pt x="4749088" y="944782"/>
                  <a:pt x="4524822" y="1201671"/>
                </a:cubicBezTo>
                <a:cubicBezTo>
                  <a:pt x="4437309" y="1301892"/>
                  <a:pt x="4326199" y="1368457"/>
                  <a:pt x="4207357" y="1400707"/>
                </a:cubicBezTo>
                <a:cubicBezTo>
                  <a:pt x="4066155" y="1439039"/>
                  <a:pt x="3957711" y="1552796"/>
                  <a:pt x="3920694" y="1694333"/>
                </a:cubicBezTo>
                <a:cubicBezTo>
                  <a:pt x="3882006" y="1842233"/>
                  <a:pt x="3807745" y="1983116"/>
                  <a:pt x="3697275" y="2103649"/>
                </a:cubicBezTo>
                <a:cubicBezTo>
                  <a:pt x="3339919" y="2493573"/>
                  <a:pt x="2728866" y="2524228"/>
                  <a:pt x="2334530" y="2171713"/>
                </a:cubicBezTo>
                <a:cubicBezTo>
                  <a:pt x="2237292" y="2084783"/>
                  <a:pt x="2161737" y="1982852"/>
                  <a:pt x="2108126" y="1872607"/>
                </a:cubicBezTo>
                <a:cubicBezTo>
                  <a:pt x="2041917" y="1736456"/>
                  <a:pt x="1902913" y="1651778"/>
                  <a:pt x="1751632" y="1647497"/>
                </a:cubicBezTo>
                <a:cubicBezTo>
                  <a:pt x="1363811" y="1636421"/>
                  <a:pt x="978655" y="1451953"/>
                  <a:pt x="721917" y="1088629"/>
                </a:cubicBezTo>
                <a:cubicBezTo>
                  <a:pt x="514495" y="795116"/>
                  <a:pt x="442915" y="431247"/>
                  <a:pt x="515690" y="89522"/>
                </a:cubicBezTo>
                <a:close/>
              </a:path>
            </a:pathLst>
          </a:custGeom>
        </p:spPr>
      </p:pic>
      <p:sp>
        <p:nvSpPr>
          <p:cNvPr id="3" name="Content Placeholder 2">
            <a:extLst>
              <a:ext uri="{FF2B5EF4-FFF2-40B4-BE49-F238E27FC236}">
                <a16:creationId xmlns:a16="http://schemas.microsoft.com/office/drawing/2014/main" id="{DF5B2179-93E4-10FA-9C9A-A20744ED12EC}"/>
              </a:ext>
            </a:extLst>
          </p:cNvPr>
          <p:cNvSpPr>
            <a:spLocks noGrp="1"/>
          </p:cNvSpPr>
          <p:nvPr>
            <p:ph idx="1"/>
          </p:nvPr>
        </p:nvSpPr>
        <p:spPr>
          <a:xfrm>
            <a:off x="841248" y="4238625"/>
            <a:ext cx="10741152" cy="1981200"/>
          </a:xfrm>
        </p:spPr>
        <p:txBody>
          <a:bodyPr vert="horz" lIns="91440" tIns="45720" rIns="91440" bIns="45720" rtlCol="0" anchor="t">
            <a:normAutofit/>
          </a:bodyPr>
          <a:lstStyle/>
          <a:p>
            <a:r>
              <a:rPr lang="en-US" sz="1600" dirty="0">
                <a:latin typeface="Times New Roman"/>
                <a:cs typeface="Times New Roman"/>
              </a:rPr>
              <a:t>Swansea council provides  weekly youth clubs in the Swansea area, which young people can access free of charge. The </a:t>
            </a:r>
            <a:r>
              <a:rPr lang="en-US" sz="1600" dirty="0">
                <a:latin typeface="Times New Roman"/>
                <a:ea typeface="+mn-lt"/>
                <a:cs typeface="+mn-lt"/>
              </a:rPr>
              <a:t>Evolve youth service also provides  a wide range of opportunities for young people, including the use of Gower Activity Centre's, offering a range of residential and outdoor activities. This service supports 11–21-year-olds in the Swansea area. Evolve is a vital source of community engagement, where youth workers work alongside young people directly or indirectly, providing both outreach and detached work with young people in the Swansea community. </a:t>
            </a:r>
            <a:endParaRPr lang="en-US" sz="1600" dirty="0">
              <a:latin typeface="Times New Roman"/>
            </a:endParaRPr>
          </a:p>
        </p:txBody>
      </p:sp>
    </p:spTree>
    <p:extLst>
      <p:ext uri="{BB962C8B-B14F-4D97-AF65-F5344CB8AC3E}">
        <p14:creationId xmlns:p14="http://schemas.microsoft.com/office/powerpoint/2010/main" val="34184831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FA8E92A5-269C-9415-3909-AAF76D5F8058}"/>
              </a:ext>
            </a:extLst>
          </p:cNvPr>
          <p:cNvSpPr>
            <a:spLocks noGrp="1"/>
          </p:cNvSpPr>
          <p:nvPr>
            <p:ph type="title"/>
          </p:nvPr>
        </p:nvSpPr>
        <p:spPr>
          <a:xfrm>
            <a:off x="5748752" y="552782"/>
            <a:ext cx="5919373" cy="1611920"/>
          </a:xfrm>
        </p:spPr>
        <p:txBody>
          <a:bodyPr>
            <a:normAutofit/>
          </a:bodyPr>
          <a:lstStyle/>
          <a:p>
            <a:r>
              <a:rPr lang="en-US" dirty="0">
                <a:cs typeface="Posterama"/>
              </a:rPr>
              <a:t>Indoor/ Outdoor space </a:t>
            </a:r>
            <a:endParaRPr lang="en-US" dirty="0"/>
          </a:p>
        </p:txBody>
      </p:sp>
      <p:pic>
        <p:nvPicPr>
          <p:cNvPr id="7" name="Picture 6" descr="A beach with rocks and water&#10;&#10;Description automatically generated">
            <a:extLst>
              <a:ext uri="{FF2B5EF4-FFF2-40B4-BE49-F238E27FC236}">
                <a16:creationId xmlns:a16="http://schemas.microsoft.com/office/drawing/2014/main" id="{4A37DFBF-BA10-68E2-2CA1-CEB70716E537}"/>
              </a:ext>
            </a:extLst>
          </p:cNvPr>
          <p:cNvPicPr>
            <a:picLocks noChangeAspect="1"/>
          </p:cNvPicPr>
          <p:nvPr/>
        </p:nvPicPr>
        <p:blipFill rotWithShape="1">
          <a:blip r:embed="rId2"/>
          <a:srcRect l="5278" r="22037" b="2"/>
          <a:stretch/>
        </p:blipFill>
        <p:spPr>
          <a:xfrm>
            <a:off x="20" y="10"/>
            <a:ext cx="5710632" cy="6857990"/>
          </a:xfrm>
          <a:custGeom>
            <a:avLst/>
            <a:gdLst/>
            <a:ahLst/>
            <a:cxnLst/>
            <a:rect l="l" t="t" r="r" b="b"/>
            <a:pathLst>
              <a:path w="5710652" h="6858000">
                <a:moveTo>
                  <a:pt x="4831301" y="0"/>
                </a:moveTo>
                <a:lnTo>
                  <a:pt x="5696109" y="0"/>
                </a:lnTo>
                <a:lnTo>
                  <a:pt x="5706418" y="42969"/>
                </a:lnTo>
                <a:cubicBezTo>
                  <a:pt x="5714414" y="100391"/>
                  <a:pt x="5711283" y="160329"/>
                  <a:pt x="5695333" y="219852"/>
                </a:cubicBezTo>
                <a:cubicBezTo>
                  <a:pt x="5631536" y="457945"/>
                  <a:pt x="5386806" y="599240"/>
                  <a:pt x="5148712" y="535443"/>
                </a:cubicBezTo>
                <a:cubicBezTo>
                  <a:pt x="4940381" y="479621"/>
                  <a:pt x="4806160" y="285271"/>
                  <a:pt x="4818599" y="78052"/>
                </a:cubicBezTo>
                <a:close/>
                <a:moveTo>
                  <a:pt x="0" y="0"/>
                </a:moveTo>
                <a:lnTo>
                  <a:pt x="545808" y="0"/>
                </a:lnTo>
                <a:lnTo>
                  <a:pt x="4212872" y="0"/>
                </a:lnTo>
                <a:lnTo>
                  <a:pt x="4204748" y="184996"/>
                </a:lnTo>
                <a:cubicBezTo>
                  <a:pt x="4203390" y="263520"/>
                  <a:pt x="4204263" y="341910"/>
                  <a:pt x="4207775" y="419995"/>
                </a:cubicBezTo>
                <a:cubicBezTo>
                  <a:pt x="4220964" y="709488"/>
                  <a:pt x="4449625" y="891535"/>
                  <a:pt x="4655737" y="1068099"/>
                </a:cubicBezTo>
                <a:cubicBezTo>
                  <a:pt x="5169527" y="1508061"/>
                  <a:pt x="5344373" y="2032158"/>
                  <a:pt x="5103604" y="2589405"/>
                </a:cubicBezTo>
                <a:cubicBezTo>
                  <a:pt x="5010230" y="2805523"/>
                  <a:pt x="4828675" y="2993264"/>
                  <a:pt x="4657611" y="3164269"/>
                </a:cubicBezTo>
                <a:cubicBezTo>
                  <a:pt x="4198817" y="3622744"/>
                  <a:pt x="4217616" y="4154456"/>
                  <a:pt x="4499219" y="4641255"/>
                </a:cubicBezTo>
                <a:cubicBezTo>
                  <a:pt x="4699839" y="4986832"/>
                  <a:pt x="4940395" y="5311556"/>
                  <a:pt x="5110950" y="5670858"/>
                </a:cubicBezTo>
                <a:cubicBezTo>
                  <a:pt x="5277001" y="6019042"/>
                  <a:pt x="5375520" y="6366409"/>
                  <a:pt x="5396522" y="6707670"/>
                </a:cubicBezTo>
                <a:lnTo>
                  <a:pt x="5398895" y="6858000"/>
                </a:lnTo>
                <a:lnTo>
                  <a:pt x="0" y="6858000"/>
                </a:lnTo>
                <a:close/>
              </a:path>
            </a:pathLst>
          </a:custGeom>
        </p:spPr>
      </p:pic>
      <p:sp>
        <p:nvSpPr>
          <p:cNvPr id="6" name="Content Placeholder 5">
            <a:extLst>
              <a:ext uri="{FF2B5EF4-FFF2-40B4-BE49-F238E27FC236}">
                <a16:creationId xmlns:a16="http://schemas.microsoft.com/office/drawing/2014/main" id="{C371B6C0-EA5A-4544-B943-D32CECC8AF64}"/>
              </a:ext>
            </a:extLst>
          </p:cNvPr>
          <p:cNvSpPr>
            <a:spLocks noGrp="1"/>
          </p:cNvSpPr>
          <p:nvPr>
            <p:ph idx="1"/>
          </p:nvPr>
        </p:nvSpPr>
        <p:spPr>
          <a:xfrm>
            <a:off x="5745083" y="2391995"/>
            <a:ext cx="5904056" cy="3174788"/>
          </a:xfrm>
        </p:spPr>
        <p:txBody>
          <a:bodyPr vert="horz" lIns="91440" tIns="45720" rIns="91440" bIns="45720" rtlCol="0" anchor="t">
            <a:noAutofit/>
          </a:bodyPr>
          <a:lstStyle/>
          <a:p>
            <a:pPr>
              <a:lnSpc>
                <a:spcPct val="100000"/>
              </a:lnSpc>
            </a:pPr>
            <a:r>
              <a:rPr lang="en-US" sz="1600" dirty="0">
                <a:latin typeface="Times New Roman"/>
                <a:cs typeface="Times New Roman"/>
              </a:rPr>
              <a:t>Swansea has acres of open space for young people to enjoy, with over 50 parks and nature reserves in the area, most of which have undergone a seven-million-pound makeover </a:t>
            </a:r>
            <a:r>
              <a:rPr lang="en-US" sz="1600">
                <a:latin typeface="Times New Roman"/>
                <a:cs typeface="Times New Roman"/>
              </a:rPr>
              <a:t>curtesy</a:t>
            </a:r>
            <a:r>
              <a:rPr lang="en-US" sz="1600" dirty="0">
                <a:latin typeface="Times New Roman"/>
                <a:cs typeface="Times New Roman"/>
              </a:rPr>
              <a:t> of Swansea council. </a:t>
            </a:r>
          </a:p>
          <a:p>
            <a:pPr>
              <a:lnSpc>
                <a:spcPct val="100000"/>
              </a:lnSpc>
            </a:pPr>
            <a:r>
              <a:rPr lang="en-US" sz="1600" dirty="0">
                <a:latin typeface="Times New Roman"/>
                <a:cs typeface="Times New Roman"/>
              </a:rPr>
              <a:t>Swansea also has an outdoor lido, in the black pill area, along with a pier and arcade. Swansea also has cinemas, bowling alleys, soft play areas, Lazer tag, a tropical zoo, community farm and a coastline full of award-winning beaches. Young people can access a range of facilities which can be enjoyed at either a small fee, or free activities. Swansea council has recently started a free transport service on the buses in the area, during half terms to help young people get around and to enable them to enjoy the area that they live in. </a:t>
            </a:r>
          </a:p>
        </p:txBody>
      </p:sp>
    </p:spTree>
    <p:extLst>
      <p:ext uri="{BB962C8B-B14F-4D97-AF65-F5344CB8AC3E}">
        <p14:creationId xmlns:p14="http://schemas.microsoft.com/office/powerpoint/2010/main" val="2119509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76BDF4D-4826-490A-8307-7247A295E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2E0FF4CF-25CB-4537-9BBF-28B36C76BE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5328" y="1352190"/>
            <a:ext cx="7823624" cy="5505810"/>
          </a:xfrm>
          <a:custGeom>
            <a:avLst/>
            <a:gdLst>
              <a:gd name="connsiteX0" fmla="*/ 7676365 w 7823624"/>
              <a:gd name="connsiteY0" fmla="*/ 583688 h 5505810"/>
              <a:gd name="connsiteX1" fmla="*/ 7807957 w 7823624"/>
              <a:gd name="connsiteY1" fmla="*/ 609260 h 5505810"/>
              <a:gd name="connsiteX2" fmla="*/ 7823624 w 7823624"/>
              <a:gd name="connsiteY2" fmla="*/ 618028 h 5505810"/>
              <a:gd name="connsiteX3" fmla="*/ 7823624 w 7823624"/>
              <a:gd name="connsiteY3" fmla="*/ 1356037 h 5505810"/>
              <a:gd name="connsiteX4" fmla="*/ 7783921 w 7823624"/>
              <a:gd name="connsiteY4" fmla="*/ 1367061 h 5505810"/>
              <a:gd name="connsiteX5" fmla="*/ 7685829 w 7823624"/>
              <a:gd name="connsiteY5" fmla="*/ 1364631 h 5505810"/>
              <a:gd name="connsiteX6" fmla="*/ 7556041 w 7823624"/>
              <a:gd name="connsiteY6" fmla="*/ 1308528 h 5505810"/>
              <a:gd name="connsiteX7" fmla="*/ 7412440 w 7823624"/>
              <a:gd name="connsiteY7" fmla="*/ 765688 h 5505810"/>
              <a:gd name="connsiteX8" fmla="*/ 7676365 w 7823624"/>
              <a:gd name="connsiteY8" fmla="*/ 583688 h 5505810"/>
              <a:gd name="connsiteX9" fmla="*/ 7062857 w 7823624"/>
              <a:gd name="connsiteY9" fmla="*/ 396783 h 5505810"/>
              <a:gd name="connsiteX10" fmla="*/ 7127059 w 7823624"/>
              <a:gd name="connsiteY10" fmla="*/ 424535 h 5505810"/>
              <a:gd name="connsiteX11" fmla="*/ 7198094 w 7823624"/>
              <a:gd name="connsiteY11" fmla="*/ 693059 h 5505810"/>
              <a:gd name="connsiteX12" fmla="*/ 7099157 w 7823624"/>
              <a:gd name="connsiteY12" fmla="*/ 778505 h 5505810"/>
              <a:gd name="connsiteX13" fmla="*/ 7034998 w 7823624"/>
              <a:gd name="connsiteY13" fmla="*/ 780480 h 5505810"/>
              <a:gd name="connsiteX14" fmla="*/ 6970795 w 7823624"/>
              <a:gd name="connsiteY14" fmla="*/ 752727 h 5505810"/>
              <a:gd name="connsiteX15" fmla="*/ 6899760 w 7823624"/>
              <a:gd name="connsiteY15" fmla="*/ 484203 h 5505810"/>
              <a:gd name="connsiteX16" fmla="*/ 7062857 w 7823624"/>
              <a:gd name="connsiteY16" fmla="*/ 396783 h 5505810"/>
              <a:gd name="connsiteX17" fmla="*/ 1780739 w 7823624"/>
              <a:gd name="connsiteY17" fmla="*/ 1190 h 5505810"/>
              <a:gd name="connsiteX18" fmla="*/ 2850847 w 7823624"/>
              <a:gd name="connsiteY18" fmla="*/ 384530 h 5505810"/>
              <a:gd name="connsiteX19" fmla="*/ 3809413 w 7823624"/>
              <a:gd name="connsiteY19" fmla="*/ 1153764 h 5505810"/>
              <a:gd name="connsiteX20" fmla="*/ 5160376 w 7823624"/>
              <a:gd name="connsiteY20" fmla="*/ 1003825 h 5505810"/>
              <a:gd name="connsiteX21" fmla="*/ 5677238 w 7823624"/>
              <a:gd name="connsiteY21" fmla="*/ 480424 h 5505810"/>
              <a:gd name="connsiteX22" fmla="*/ 7082965 w 7823624"/>
              <a:gd name="connsiteY22" fmla="*/ 1065272 h 5505810"/>
              <a:gd name="connsiteX23" fmla="*/ 7687818 w 7823624"/>
              <a:gd name="connsiteY23" fmla="*/ 1625585 h 5505810"/>
              <a:gd name="connsiteX24" fmla="*/ 7823624 w 7823624"/>
              <a:gd name="connsiteY24" fmla="*/ 1633445 h 5505810"/>
              <a:gd name="connsiteX25" fmla="*/ 7823624 w 7823624"/>
              <a:gd name="connsiteY25" fmla="*/ 5505810 h 5505810"/>
              <a:gd name="connsiteX26" fmla="*/ 1419133 w 7823624"/>
              <a:gd name="connsiteY26" fmla="*/ 5505810 h 5505810"/>
              <a:gd name="connsiteX27" fmla="*/ 1422753 w 7823624"/>
              <a:gd name="connsiteY27" fmla="*/ 5488656 h 5505810"/>
              <a:gd name="connsiteX28" fmla="*/ 1543078 w 7823624"/>
              <a:gd name="connsiteY28" fmla="*/ 4961644 h 5505810"/>
              <a:gd name="connsiteX29" fmla="*/ 1334564 w 7823624"/>
              <a:gd name="connsiteY29" fmla="*/ 4133160 h 5505810"/>
              <a:gd name="connsiteX30" fmla="*/ 670875 w 7823624"/>
              <a:gd name="connsiteY30" fmla="*/ 3489628 h 5505810"/>
              <a:gd name="connsiteX31" fmla="*/ 499515 w 7823624"/>
              <a:gd name="connsiteY31" fmla="*/ 578153 h 5505810"/>
              <a:gd name="connsiteX32" fmla="*/ 1780739 w 7823624"/>
              <a:gd name="connsiteY32" fmla="*/ 1190 h 550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7823624" h="5505810">
                <a:moveTo>
                  <a:pt x="7676365" y="583688"/>
                </a:moveTo>
                <a:cubicBezTo>
                  <a:pt x="7719804" y="582304"/>
                  <a:pt x="7764489" y="590613"/>
                  <a:pt x="7807957" y="609260"/>
                </a:cubicBezTo>
                <a:lnTo>
                  <a:pt x="7823624" y="618028"/>
                </a:lnTo>
                <a:lnTo>
                  <a:pt x="7823624" y="1356037"/>
                </a:lnTo>
                <a:lnTo>
                  <a:pt x="7783921" y="1367061"/>
                </a:lnTo>
                <a:cubicBezTo>
                  <a:pt x="7751926" y="1371702"/>
                  <a:pt x="7718882" y="1370985"/>
                  <a:pt x="7685829" y="1364631"/>
                </a:cubicBezTo>
                <a:cubicBezTo>
                  <a:pt x="7641760" y="1356162"/>
                  <a:pt x="7597675" y="1337676"/>
                  <a:pt x="7556041" y="1308528"/>
                </a:cubicBezTo>
                <a:cubicBezTo>
                  <a:pt x="7389499" y="1191936"/>
                  <a:pt x="7325207" y="948898"/>
                  <a:pt x="7412440" y="765688"/>
                </a:cubicBezTo>
                <a:cubicBezTo>
                  <a:pt x="7466961" y="651183"/>
                  <a:pt x="7567768" y="587147"/>
                  <a:pt x="7676365" y="583688"/>
                </a:cubicBezTo>
                <a:close/>
                <a:moveTo>
                  <a:pt x="7062857" y="396783"/>
                </a:moveTo>
                <a:cubicBezTo>
                  <a:pt x="7084657" y="400973"/>
                  <a:pt x="7106463" y="410117"/>
                  <a:pt x="7127059" y="424535"/>
                </a:cubicBezTo>
                <a:cubicBezTo>
                  <a:pt x="7209442" y="482209"/>
                  <a:pt x="7241245" y="602433"/>
                  <a:pt x="7198094" y="693059"/>
                </a:cubicBezTo>
                <a:cubicBezTo>
                  <a:pt x="7176519" y="738373"/>
                  <a:pt x="7140289" y="767709"/>
                  <a:pt x="7099157" y="778505"/>
                </a:cubicBezTo>
                <a:cubicBezTo>
                  <a:pt x="7078590" y="783905"/>
                  <a:pt x="7056797" y="784670"/>
                  <a:pt x="7034998" y="780480"/>
                </a:cubicBezTo>
                <a:cubicBezTo>
                  <a:pt x="7013198" y="776289"/>
                  <a:pt x="6991391" y="767146"/>
                  <a:pt x="6970795" y="752727"/>
                </a:cubicBezTo>
                <a:cubicBezTo>
                  <a:pt x="6888412" y="695052"/>
                  <a:pt x="6856608" y="574829"/>
                  <a:pt x="6899760" y="484203"/>
                </a:cubicBezTo>
                <a:cubicBezTo>
                  <a:pt x="6932124" y="416232"/>
                  <a:pt x="6997458" y="384213"/>
                  <a:pt x="7062857" y="396783"/>
                </a:cubicBezTo>
                <a:close/>
                <a:moveTo>
                  <a:pt x="1780739" y="1190"/>
                </a:moveTo>
                <a:cubicBezTo>
                  <a:pt x="2129768" y="14988"/>
                  <a:pt x="2488852" y="148495"/>
                  <a:pt x="2850847" y="384530"/>
                </a:cubicBezTo>
                <a:cubicBezTo>
                  <a:pt x="3184362" y="601036"/>
                  <a:pt x="3487788" y="901267"/>
                  <a:pt x="3809413" y="1153764"/>
                </a:cubicBezTo>
                <a:cubicBezTo>
                  <a:pt x="4262448" y="1508236"/>
                  <a:pt x="4750558" y="1545992"/>
                  <a:pt x="5160376" y="1003825"/>
                </a:cubicBezTo>
                <a:cubicBezTo>
                  <a:pt x="5313232" y="801671"/>
                  <a:pt x="5481196" y="587300"/>
                  <a:pt x="5677238" y="480424"/>
                </a:cubicBezTo>
                <a:cubicBezTo>
                  <a:pt x="6182723" y="204840"/>
                  <a:pt x="6667481" y="431193"/>
                  <a:pt x="7082965" y="1065272"/>
                </a:cubicBezTo>
                <a:cubicBezTo>
                  <a:pt x="7249706" y="1319645"/>
                  <a:pt x="7421998" y="1601453"/>
                  <a:pt x="7687818" y="1625585"/>
                </a:cubicBezTo>
                <a:lnTo>
                  <a:pt x="7823624" y="1633445"/>
                </a:lnTo>
                <a:lnTo>
                  <a:pt x="7823624" y="5505810"/>
                </a:lnTo>
                <a:lnTo>
                  <a:pt x="1419133" y="5505810"/>
                </a:lnTo>
                <a:lnTo>
                  <a:pt x="1422753" y="5488656"/>
                </a:lnTo>
                <a:cubicBezTo>
                  <a:pt x="1462649" y="5312984"/>
                  <a:pt x="1506176" y="5138278"/>
                  <a:pt x="1543078" y="4961644"/>
                </a:cubicBezTo>
                <a:cubicBezTo>
                  <a:pt x="1609806" y="4640258"/>
                  <a:pt x="1539760" y="4343419"/>
                  <a:pt x="1334564" y="4133160"/>
                </a:cubicBezTo>
                <a:cubicBezTo>
                  <a:pt x="1117562" y="3910930"/>
                  <a:pt x="900716" y="3685928"/>
                  <a:pt x="670875" y="3489628"/>
                </a:cubicBezTo>
                <a:cubicBezTo>
                  <a:pt x="-321639" y="2642174"/>
                  <a:pt x="-67393" y="1165752"/>
                  <a:pt x="499515" y="578153"/>
                </a:cubicBezTo>
                <a:cubicBezTo>
                  <a:pt x="899852" y="163598"/>
                  <a:pt x="1331986" y="-16550"/>
                  <a:pt x="1780739" y="119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8E35EDC-AE63-1837-64BB-48DF48A55C79}"/>
              </a:ext>
            </a:extLst>
          </p:cNvPr>
          <p:cNvSpPr>
            <a:spLocks noGrp="1"/>
          </p:cNvSpPr>
          <p:nvPr>
            <p:ph type="title"/>
          </p:nvPr>
        </p:nvSpPr>
        <p:spPr>
          <a:xfrm>
            <a:off x="609600" y="552783"/>
            <a:ext cx="10972800" cy="1570804"/>
          </a:xfrm>
        </p:spPr>
        <p:txBody>
          <a:bodyPr>
            <a:normAutofit/>
          </a:bodyPr>
          <a:lstStyle/>
          <a:p>
            <a:r>
              <a:rPr lang="en-US" dirty="0">
                <a:cs typeface="Posterama"/>
              </a:rPr>
              <a:t>Crime statistics </a:t>
            </a:r>
            <a:endParaRPr lang="en-US" dirty="0"/>
          </a:p>
        </p:txBody>
      </p:sp>
      <p:sp>
        <p:nvSpPr>
          <p:cNvPr id="3" name="Content Placeholder 2">
            <a:extLst>
              <a:ext uri="{FF2B5EF4-FFF2-40B4-BE49-F238E27FC236}">
                <a16:creationId xmlns:a16="http://schemas.microsoft.com/office/drawing/2014/main" id="{BEDBD77F-9F53-3BA1-3BBB-8FE8C26B2EF6}"/>
              </a:ext>
            </a:extLst>
          </p:cNvPr>
          <p:cNvSpPr>
            <a:spLocks noGrp="1"/>
          </p:cNvSpPr>
          <p:nvPr>
            <p:ph idx="1"/>
          </p:nvPr>
        </p:nvSpPr>
        <p:spPr>
          <a:xfrm>
            <a:off x="464456" y="2119499"/>
            <a:ext cx="3750023" cy="3445893"/>
          </a:xfrm>
        </p:spPr>
        <p:txBody>
          <a:bodyPr vert="horz" lIns="91440" tIns="45720" rIns="91440" bIns="45720" rtlCol="0" anchor="t">
            <a:noAutofit/>
          </a:bodyPr>
          <a:lstStyle/>
          <a:p>
            <a:pPr>
              <a:lnSpc>
                <a:spcPct val="100000"/>
              </a:lnSpc>
            </a:pPr>
            <a:r>
              <a:rPr lang="en-US" sz="1500" dirty="0">
                <a:latin typeface="Times New Roman"/>
                <a:cs typeface="Times New Roman"/>
              </a:rPr>
              <a:t>Although Swansea has many positive points for young people living in the area, Swansea does have a high rate of crime. </a:t>
            </a:r>
            <a:endParaRPr lang="en-US" sz="1500">
              <a:latin typeface="Times New Roman"/>
              <a:ea typeface="+mn-lt"/>
              <a:cs typeface="Times New Roman"/>
            </a:endParaRPr>
          </a:p>
          <a:p>
            <a:pPr>
              <a:lnSpc>
                <a:spcPct val="100000"/>
              </a:lnSpc>
            </a:pPr>
            <a:r>
              <a:rPr lang="en-US" sz="1500" i="1" dirty="0">
                <a:latin typeface="Times New Roman"/>
                <a:ea typeface="+mn-lt"/>
                <a:cs typeface="+mn-lt"/>
              </a:rPr>
              <a:t>Swansea is the most dangerous city in West Glamorgan and is among the top 10 most dangerous overall out of West Glamorgan's 67 towns, villages, and cities. The overall crime rate in Swansea in 2023 was 107 crimes per 1,000 people.</a:t>
            </a:r>
            <a:r>
              <a:rPr lang="en-US" sz="1500" dirty="0">
                <a:latin typeface="Times New Roman"/>
                <a:ea typeface="+mn-lt"/>
                <a:cs typeface="+mn-lt"/>
              </a:rPr>
              <a:t> ( Crime rate</a:t>
            </a:r>
            <a:r>
              <a:rPr lang="en-US" sz="1500" i="1" dirty="0">
                <a:latin typeface="Times New Roman"/>
                <a:ea typeface="+mn-lt"/>
                <a:cs typeface="+mn-lt"/>
              </a:rPr>
              <a:t> </a:t>
            </a:r>
            <a:r>
              <a:rPr lang="en-US" sz="1500" dirty="0">
                <a:latin typeface="Times New Roman"/>
                <a:ea typeface="+mn-lt"/>
                <a:cs typeface="+mn-lt"/>
              </a:rPr>
              <a:t>May 2024)</a:t>
            </a:r>
          </a:p>
          <a:p>
            <a:pPr>
              <a:lnSpc>
                <a:spcPct val="100000"/>
              </a:lnSpc>
            </a:pPr>
            <a:r>
              <a:rPr lang="en-US" sz="1500" dirty="0">
                <a:latin typeface="Times New Roman"/>
                <a:cs typeface="Times New Roman"/>
              </a:rPr>
              <a:t>This can have a negative impact on the lives of young people, as this could indicate that they are at a higher risk of falling victim to a crime in their hometown. By providing safe spaces in the communities such as the youth clubs and entertainment facilities it is hoped that young people will access these provisions and be able to make safe choices and to prevent them engaging in risky and anti-social behaviors. </a:t>
            </a:r>
          </a:p>
        </p:txBody>
      </p:sp>
      <p:pic>
        <p:nvPicPr>
          <p:cNvPr id="4" name="Picture 3" descr="Swansea violent crime rate">
            <a:extLst>
              <a:ext uri="{FF2B5EF4-FFF2-40B4-BE49-F238E27FC236}">
                <a16:creationId xmlns:a16="http://schemas.microsoft.com/office/drawing/2014/main" id="{00B39C74-45BA-2E94-8535-4973829C082E}"/>
              </a:ext>
            </a:extLst>
          </p:cNvPr>
          <p:cNvPicPr>
            <a:picLocks noChangeAspect="1"/>
          </p:cNvPicPr>
          <p:nvPr/>
        </p:nvPicPr>
        <p:blipFill>
          <a:blip r:embed="rId2"/>
          <a:stretch>
            <a:fillRect/>
          </a:stretch>
        </p:blipFill>
        <p:spPr>
          <a:xfrm>
            <a:off x="4221775" y="2128874"/>
            <a:ext cx="7360625" cy="3868189"/>
          </a:xfrm>
          <a:prstGeom prst="rect">
            <a:avLst/>
          </a:prstGeom>
        </p:spPr>
      </p:pic>
    </p:spTree>
    <p:extLst>
      <p:ext uri="{BB962C8B-B14F-4D97-AF65-F5344CB8AC3E}">
        <p14:creationId xmlns:p14="http://schemas.microsoft.com/office/powerpoint/2010/main" val="892995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92A43-AD0D-9840-6148-2EDEDECD9C8A}"/>
              </a:ext>
            </a:extLst>
          </p:cNvPr>
          <p:cNvSpPr>
            <a:spLocks noGrp="1"/>
          </p:cNvSpPr>
          <p:nvPr>
            <p:ph type="title"/>
          </p:nvPr>
        </p:nvSpPr>
        <p:spPr/>
        <p:txBody>
          <a:bodyPr/>
          <a:lstStyle/>
          <a:p>
            <a:r>
              <a:rPr lang="en-US" dirty="0">
                <a:cs typeface="Posterama"/>
              </a:rPr>
              <a:t>Testimonies </a:t>
            </a:r>
          </a:p>
        </p:txBody>
      </p:sp>
      <p:sp>
        <p:nvSpPr>
          <p:cNvPr id="3" name="Content Placeholder 2">
            <a:extLst>
              <a:ext uri="{FF2B5EF4-FFF2-40B4-BE49-F238E27FC236}">
                <a16:creationId xmlns:a16="http://schemas.microsoft.com/office/drawing/2014/main" id="{17B7E532-2A84-A004-4A45-3FF5736DCB63}"/>
              </a:ext>
            </a:extLst>
          </p:cNvPr>
          <p:cNvSpPr>
            <a:spLocks noGrp="1"/>
          </p:cNvSpPr>
          <p:nvPr>
            <p:ph idx="1"/>
          </p:nvPr>
        </p:nvSpPr>
        <p:spPr/>
        <p:txBody>
          <a:bodyPr vert="horz" lIns="91440" tIns="45720" rIns="91440" bIns="45720" rtlCol="0" anchor="t">
            <a:normAutofit fontScale="92500" lnSpcReduction="10000"/>
          </a:bodyPr>
          <a:lstStyle/>
          <a:p>
            <a:r>
              <a:rPr lang="en-US" dirty="0"/>
              <a:t>When engaging with young people in an activity about living in the Swansea area, the following testimonies were recorded. These views are from a group of four young people aged 14- years, 2 male and two female young people who have lived in Swansea all their lives. </a:t>
            </a:r>
          </a:p>
          <a:p>
            <a:r>
              <a:rPr lang="en-US" b="1" i="1" dirty="0"/>
              <a:t>YP A – "Swansea has it's good and bad points really, I like where I live, but it can be rough in some places"</a:t>
            </a:r>
          </a:p>
          <a:p>
            <a:r>
              <a:rPr lang="en-US" b="1" i="1" dirty="0"/>
              <a:t>YP B – I love living in Swansea, we are close to the beach, so even when I don't have money, I can still have a nice day out with my friends"</a:t>
            </a:r>
          </a:p>
          <a:p>
            <a:r>
              <a:rPr lang="en-US" b="1" i="1" dirty="0"/>
              <a:t>YP C – I won't go out in my area in the dark, because there is always gangs hanging around on the streets, the police just leave them and don't do nothing about it"</a:t>
            </a:r>
          </a:p>
          <a:p>
            <a:r>
              <a:rPr lang="en-US" b="1" i="1" dirty="0"/>
              <a:t>YP D – Swansea used to be good, but now it's full of gangs and drugs, I am glad I have somewhere like Roots to come to, as I feel safe here" </a:t>
            </a:r>
          </a:p>
        </p:txBody>
      </p:sp>
    </p:spTree>
    <p:extLst>
      <p:ext uri="{BB962C8B-B14F-4D97-AF65-F5344CB8AC3E}">
        <p14:creationId xmlns:p14="http://schemas.microsoft.com/office/powerpoint/2010/main" val="20216616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C58A5-37A6-D85F-3868-72DEA1DE0CDD}"/>
              </a:ext>
            </a:extLst>
          </p:cNvPr>
          <p:cNvSpPr>
            <a:spLocks noGrp="1"/>
          </p:cNvSpPr>
          <p:nvPr>
            <p:ph type="title"/>
          </p:nvPr>
        </p:nvSpPr>
        <p:spPr/>
        <p:txBody>
          <a:bodyPr/>
          <a:lstStyle/>
          <a:p>
            <a:r>
              <a:rPr lang="en-US" dirty="0" err="1">
                <a:cs typeface="Posterama"/>
              </a:rPr>
              <a:t>Referances</a:t>
            </a:r>
            <a:r>
              <a:rPr lang="en-US" dirty="0">
                <a:cs typeface="Posterama"/>
              </a:rPr>
              <a:t> </a:t>
            </a:r>
            <a:endParaRPr lang="en-US" dirty="0"/>
          </a:p>
        </p:txBody>
      </p:sp>
      <p:sp>
        <p:nvSpPr>
          <p:cNvPr id="3" name="Content Placeholder 2">
            <a:extLst>
              <a:ext uri="{FF2B5EF4-FFF2-40B4-BE49-F238E27FC236}">
                <a16:creationId xmlns:a16="http://schemas.microsoft.com/office/drawing/2014/main" id="{8233E481-0461-DD6B-7D1C-7F54D350D6AF}"/>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Key facts - Swansea</a:t>
            </a:r>
            <a:r>
              <a:rPr lang="en-US" dirty="0">
                <a:ea typeface="+mn-lt"/>
                <a:cs typeface="+mn-lt"/>
              </a:rPr>
              <a:t> </a:t>
            </a:r>
            <a:r>
              <a:rPr lang="en-US" err="1">
                <a:ea typeface="+mn-lt"/>
                <a:cs typeface="+mn-lt"/>
              </a:rPr>
              <a:t>Accsessed</a:t>
            </a:r>
            <a:r>
              <a:rPr lang="en-US" dirty="0">
                <a:ea typeface="+mn-lt"/>
                <a:cs typeface="+mn-lt"/>
              </a:rPr>
              <a:t> on 05.05.24</a:t>
            </a:r>
          </a:p>
          <a:p>
            <a:r>
              <a:rPr lang="en-US" dirty="0">
                <a:ea typeface="+mn-lt"/>
                <a:cs typeface="+mn-lt"/>
                <a:hlinkClick r:id="rId3"/>
              </a:rPr>
              <a:t>BAME Groups / Organisations in Wales (eyst.org.uk)</a:t>
            </a:r>
            <a:r>
              <a:rPr lang="en-US" dirty="0">
                <a:ea typeface="+mn-lt"/>
                <a:cs typeface="+mn-lt"/>
              </a:rPr>
              <a:t> </a:t>
            </a:r>
            <a:r>
              <a:rPr lang="en-US" dirty="0" err="1">
                <a:ea typeface="+mn-lt"/>
                <a:cs typeface="+mn-lt"/>
              </a:rPr>
              <a:t>accsessed</a:t>
            </a:r>
            <a:r>
              <a:rPr lang="en-US" dirty="0">
                <a:ea typeface="+mn-lt"/>
                <a:cs typeface="+mn-lt"/>
              </a:rPr>
              <a:t> 06.05.24</a:t>
            </a:r>
          </a:p>
          <a:p>
            <a:r>
              <a:rPr lang="en-US" dirty="0">
                <a:ea typeface="+mn-lt"/>
                <a:cs typeface="+mn-lt"/>
                <a:hlinkClick r:id="rId4"/>
              </a:rPr>
              <a:t>minority support groups swansea - Search (bing.com)</a:t>
            </a:r>
            <a:r>
              <a:rPr lang="en-US" dirty="0">
                <a:ea typeface="+mn-lt"/>
                <a:cs typeface="+mn-lt"/>
              </a:rPr>
              <a:t> </a:t>
            </a:r>
            <a:r>
              <a:rPr lang="en-US" dirty="0" err="1">
                <a:ea typeface="+mn-lt"/>
                <a:cs typeface="+mn-lt"/>
              </a:rPr>
              <a:t>accsesed</a:t>
            </a:r>
            <a:r>
              <a:rPr lang="en-US" dirty="0">
                <a:ea typeface="+mn-lt"/>
                <a:cs typeface="+mn-lt"/>
              </a:rPr>
              <a:t> on 06.05.24</a:t>
            </a:r>
          </a:p>
          <a:p>
            <a:r>
              <a:rPr lang="en-US" dirty="0">
                <a:ea typeface="+mn-lt"/>
                <a:cs typeface="+mn-lt"/>
                <a:hlinkClick r:id="rId5"/>
              </a:rPr>
              <a:t>Swansea (autism.org.uk)</a:t>
            </a:r>
            <a:r>
              <a:rPr lang="en-US" dirty="0">
                <a:ea typeface="+mn-lt"/>
                <a:cs typeface="+mn-lt"/>
              </a:rPr>
              <a:t> </a:t>
            </a:r>
            <a:r>
              <a:rPr lang="en-US" dirty="0" err="1">
                <a:ea typeface="+mn-lt"/>
                <a:cs typeface="+mn-lt"/>
              </a:rPr>
              <a:t>Acsessed</a:t>
            </a:r>
            <a:r>
              <a:rPr lang="en-US" dirty="0">
                <a:ea typeface="+mn-lt"/>
                <a:cs typeface="+mn-lt"/>
              </a:rPr>
              <a:t> on 06.05.24</a:t>
            </a:r>
            <a:endParaRPr lang="en-US" dirty="0"/>
          </a:p>
          <a:p>
            <a:r>
              <a:rPr lang="en-US" dirty="0">
                <a:ea typeface="+mn-lt"/>
                <a:cs typeface="+mn-lt"/>
                <a:hlinkClick r:id="rId6"/>
              </a:rPr>
              <a:t>friends of the young disabled swansea - Search (bing.com)</a:t>
            </a:r>
            <a:r>
              <a:rPr lang="en-US" dirty="0">
                <a:ea typeface="+mn-lt"/>
                <a:cs typeface="+mn-lt"/>
              </a:rPr>
              <a:t> </a:t>
            </a:r>
            <a:r>
              <a:rPr lang="en-US" dirty="0" err="1">
                <a:ea typeface="+mn-lt"/>
                <a:cs typeface="+mn-lt"/>
              </a:rPr>
              <a:t>acsessed</a:t>
            </a:r>
            <a:r>
              <a:rPr lang="en-US" dirty="0">
                <a:ea typeface="+mn-lt"/>
                <a:cs typeface="+mn-lt"/>
              </a:rPr>
              <a:t> on 06.05.24</a:t>
            </a:r>
            <a:endParaRPr lang="en-US" dirty="0"/>
          </a:p>
          <a:p>
            <a:r>
              <a:rPr lang="en-US" dirty="0">
                <a:ea typeface="+mn-lt"/>
                <a:cs typeface="+mn-lt"/>
                <a:hlinkClick r:id="rId7"/>
              </a:rPr>
              <a:t>Three Cliffs Bay beach - Visit Swansea Bay</a:t>
            </a:r>
            <a:r>
              <a:rPr lang="en-US" dirty="0">
                <a:ea typeface="+mn-lt"/>
                <a:cs typeface="+mn-lt"/>
              </a:rPr>
              <a:t> </a:t>
            </a:r>
            <a:r>
              <a:rPr lang="en-US" dirty="0" err="1">
                <a:ea typeface="+mn-lt"/>
                <a:cs typeface="+mn-lt"/>
              </a:rPr>
              <a:t>acsessed</a:t>
            </a:r>
            <a:r>
              <a:rPr lang="en-US" dirty="0">
                <a:ea typeface="+mn-lt"/>
                <a:cs typeface="+mn-lt"/>
              </a:rPr>
              <a:t> on 08.04.24</a:t>
            </a:r>
            <a:endParaRPr lang="en-US" dirty="0"/>
          </a:p>
          <a:p>
            <a:r>
              <a:rPr lang="en-US" dirty="0">
                <a:ea typeface="+mn-lt"/>
                <a:cs typeface="+mn-lt"/>
                <a:hlinkClick r:id="rId8"/>
              </a:rPr>
              <a:t>Swansea Crime and Safety Statistics | CrimeRate</a:t>
            </a:r>
            <a:r>
              <a:rPr lang="en-US" dirty="0">
                <a:ea typeface="+mn-lt"/>
                <a:cs typeface="+mn-lt"/>
              </a:rPr>
              <a:t> </a:t>
            </a:r>
            <a:r>
              <a:rPr lang="en-US" dirty="0" err="1">
                <a:ea typeface="+mn-lt"/>
                <a:cs typeface="+mn-lt"/>
              </a:rPr>
              <a:t>acsessed</a:t>
            </a:r>
            <a:r>
              <a:rPr lang="en-US" dirty="0">
                <a:ea typeface="+mn-lt"/>
                <a:cs typeface="+mn-lt"/>
              </a:rPr>
              <a:t> on 08.04.24</a:t>
            </a:r>
            <a:endParaRPr lang="en-US" dirty="0"/>
          </a:p>
          <a:p>
            <a:endParaRPr lang="en-US" dirty="0"/>
          </a:p>
          <a:p>
            <a:endParaRPr lang="en-US" dirty="0"/>
          </a:p>
          <a:p>
            <a:endParaRPr lang="en-US" dirty="0"/>
          </a:p>
        </p:txBody>
      </p:sp>
    </p:spTree>
    <p:extLst>
      <p:ext uri="{BB962C8B-B14F-4D97-AF65-F5344CB8AC3E}">
        <p14:creationId xmlns:p14="http://schemas.microsoft.com/office/powerpoint/2010/main" val="2837875272"/>
      </p:ext>
    </p:extLst>
  </p:cSld>
  <p:clrMapOvr>
    <a:masterClrMapping/>
  </p:clrMapOvr>
</p:sld>
</file>

<file path=ppt/theme/theme1.xml><?xml version="1.0" encoding="utf-8"?>
<a:theme xmlns:a="http://schemas.openxmlformats.org/drawingml/2006/main" name="SplashVTI">
  <a:themeElements>
    <a:clrScheme name="AnalogousFromLightSeedRightStep">
      <a:dk1>
        <a:srgbClr val="000000"/>
      </a:dk1>
      <a:lt1>
        <a:srgbClr val="FFFFFF"/>
      </a:lt1>
      <a:dk2>
        <a:srgbClr val="2F361E"/>
      </a:dk2>
      <a:lt2>
        <a:srgbClr val="E8E2E4"/>
      </a:lt2>
      <a:accent1>
        <a:srgbClr val="75AA99"/>
      </a:accent1>
      <a:accent2>
        <a:srgbClr val="6AABB2"/>
      </a:accent2>
      <a:accent3>
        <a:srgbClr val="82A5C9"/>
      </a:accent3>
      <a:accent4>
        <a:srgbClr val="757BC4"/>
      </a:accent4>
      <a:accent5>
        <a:srgbClr val="A48ECE"/>
      </a:accent5>
      <a:accent6>
        <a:srgbClr val="B175C4"/>
      </a:accent6>
      <a:hlink>
        <a:srgbClr val="AE6980"/>
      </a:hlink>
      <a:folHlink>
        <a:srgbClr val="7F7F7F"/>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SplashVTI</vt:lpstr>
      <vt:lpstr>Community Profile </vt:lpstr>
      <vt:lpstr>Introduction</vt:lpstr>
      <vt:lpstr>Swansea</vt:lpstr>
      <vt:lpstr>Education </vt:lpstr>
      <vt:lpstr>Culture and diversity </vt:lpstr>
      <vt:lpstr>Community Support </vt:lpstr>
      <vt:lpstr>Employment opportunities </vt:lpstr>
      <vt:lpstr>What can young people do in Swansea? </vt:lpstr>
      <vt:lpstr>Indoor/ Outdoor space </vt:lpstr>
      <vt:lpstr>Crime statistics </vt:lpstr>
      <vt:lpstr>Testimonies </vt:lpstr>
      <vt:lpstr>Referances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652</cp:revision>
  <dcterms:created xsi:type="dcterms:W3CDTF">2024-05-05T18:45:02Z</dcterms:created>
  <dcterms:modified xsi:type="dcterms:W3CDTF">2024-05-08T21:47:07Z</dcterms:modified>
</cp:coreProperties>
</file>