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media/image-1-1.jpg" ContentType="image/jpg"/>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extended-properties" Target="docProps/app.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6"/>
  </p:sldIdLst>
  <p:notesMasterIdLst>
    <p:notesMasterId r:id="rId21"/>
  </p:notesMasterIdLst>
  <p:sldSz cx="12191695" cy="6858000"/>
  <p:notesSz cx="6858000" cy="12191695"/>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26" Type="http://schemas.openxmlformats.org/officeDocument/2006/relationships/slide" Target="slides/slide2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pic>
        <p:nvPicPr>
          <p:cNvPr id="3" name="Image 0" descr="/mnt/data/image2.jpg">    </p:cNvPr>
          <p:cNvPicPr>
            <a:picLocks noChangeAspect="1"/>
          </p:cNvPicPr>
          <p:nvPr/>
        </p:nvPicPr>
        <p:blipFill>
          <a:blip r:embed="rId1"/>
          <a:srcRect l="6000" r="47640" t="6000" b="6000"/>
          <a:stretch/>
        </p:blipFill>
        <p:spPr>
          <a:xfrm>
            <a:off x="6537960" y="0"/>
            <a:ext cx="5650992" cy="6858000"/>
          </a:xfrm>
          <a:prstGeom prst="rect">
            <a:avLst/>
          </a:prstGeom>
        </p:spPr>
      </p:pic>
      <p:sp>
        <p:nvSpPr>
          <p:cNvPr id="4" name="Shape 1"/>
          <p:cNvSpPr/>
          <p:nvPr/>
        </p:nvSpPr>
        <p:spPr>
          <a:xfrm>
            <a:off x="0" y="0"/>
            <a:ext cx="658368" cy="6858000"/>
          </a:xfrm>
          <a:prstGeom prst="rect">
            <a:avLst/>
          </a:prstGeom>
          <a:solidFill>
            <a:srgbClr val="D8A928"/>
          </a:solidFill>
          <a:ln w="6350">
            <a:solidFill>
              <a:srgbClr val="D8A928">
                <a:alpha val="0"/>
              </a:srgbClr>
            </a:solidFill>
            <a:prstDash val="solid"/>
          </a:ln>
        </p:spPr>
      </p:sp>
      <p:sp>
        <p:nvSpPr>
          <p:cNvPr id="5" name="Text 2"/>
          <p:cNvSpPr/>
          <p:nvPr/>
        </p:nvSpPr>
        <p:spPr>
          <a:xfrm>
            <a:off x="950976" y="658368"/>
            <a:ext cx="1828800" cy="256032"/>
          </a:xfrm>
          <a:prstGeom prst="rect">
            <a:avLst/>
          </a:prstGeom>
          <a:noFill/>
          <a:ln/>
        </p:spPr>
        <p:txBody>
          <a:bodyPr wrap="square" lIns="762" tIns="762" rIns="762" bIns="762" rtlCol="0" anchor="t">
            <a:normAutofit/>
          </a:bodyPr>
          <a:lstStyle/>
          <a:p>
            <a:pPr algn="l" indent="0" marL="0">
              <a:buNone/>
            </a:pPr>
            <a:r>
              <a:rPr lang="en-US" sz="1100" b="1" dirty="0">
                <a:solidFill>
                  <a:srgbClr val="F0C75A"/>
                </a:solidFill>
                <a:latin typeface="Aptos" pitchFamily="34" charset="0"/>
                <a:ea typeface="Aptos" pitchFamily="34" charset="-122"/>
                <a:cs typeface="Aptos" pitchFamily="34" charset="-120"/>
              </a:rPr>
              <a:t>BUSINESS PLAN</a:t>
            </a:r>
            <a:endParaRPr lang="en-US" sz="1100" dirty="0"/>
          </a:p>
        </p:txBody>
      </p:sp>
      <p:sp>
        <p:nvSpPr>
          <p:cNvPr id="6" name="Text 3"/>
          <p:cNvSpPr/>
          <p:nvPr/>
        </p:nvSpPr>
        <p:spPr>
          <a:xfrm>
            <a:off x="932688" y="1078992"/>
            <a:ext cx="5120640" cy="1298448"/>
          </a:xfrm>
          <a:prstGeom prst="rect">
            <a:avLst/>
          </a:prstGeom>
          <a:noFill/>
          <a:ln/>
        </p:spPr>
        <p:txBody>
          <a:bodyPr wrap="square" lIns="762" tIns="762" rIns="762" bIns="762" rtlCol="0" anchor="t">
            <a:normAutofit/>
          </a:bodyPr>
          <a:lstStyle/>
          <a:p>
            <a:pPr algn="l" indent="0" marL="0">
              <a:buNone/>
            </a:pPr>
            <a:r>
              <a:rPr lang="en-US" sz="3900" b="1" dirty="0">
                <a:solidFill>
                  <a:srgbClr val="F8F3E3"/>
                </a:solidFill>
                <a:latin typeface="Aptos Display" pitchFamily="34" charset="0"/>
                <a:ea typeface="Aptos Display" pitchFamily="34" charset="-122"/>
                <a:cs typeface="Aptos Display" pitchFamily="34" charset="-120"/>
              </a:rPr>
              <a:t>D&amp;G Cleaning</a:t>
            </a:r>
            <a:endParaRPr lang="en-US" sz="3900" dirty="0"/>
          </a:p>
          <a:p>
            <a:pPr algn="l" indent="0" marL="0">
              <a:buNone/>
            </a:pPr>
            <a:r>
              <a:rPr lang="en-US" sz="3900" b="1" dirty="0">
                <a:solidFill>
                  <a:srgbClr val="F8F3E3"/>
                </a:solidFill>
                <a:latin typeface="Aptos Display" pitchFamily="34" charset="0"/>
                <a:ea typeface="Aptos Display" pitchFamily="34" charset="-122"/>
                <a:cs typeface="Aptos Display" pitchFamily="34" charset="-120"/>
              </a:rPr>
              <a:t>Service</a:t>
            </a:r>
            <a:endParaRPr lang="en-US" sz="3900" dirty="0"/>
          </a:p>
        </p:txBody>
      </p:sp>
      <p:sp>
        <p:nvSpPr>
          <p:cNvPr id="7" name="Shape 4"/>
          <p:cNvSpPr/>
          <p:nvPr/>
        </p:nvSpPr>
        <p:spPr>
          <a:xfrm>
            <a:off x="960120" y="2670048"/>
            <a:ext cx="4069080" cy="0"/>
          </a:xfrm>
          <a:prstGeom prst="line">
            <a:avLst/>
          </a:prstGeom>
          <a:noFill/>
          <a:ln w="27940">
            <a:solidFill>
              <a:srgbClr val="F0C75A"/>
            </a:solidFill>
            <a:prstDash val="solid"/>
          </a:ln>
        </p:spPr>
      </p:sp>
      <p:sp>
        <p:nvSpPr>
          <p:cNvPr id="8" name="Text 5"/>
          <p:cNvSpPr/>
          <p:nvPr/>
        </p:nvSpPr>
        <p:spPr>
          <a:xfrm>
            <a:off x="960120" y="2907792"/>
            <a:ext cx="4526280" cy="347472"/>
          </a:xfrm>
          <a:prstGeom prst="rect">
            <a:avLst/>
          </a:prstGeom>
          <a:noFill/>
          <a:ln/>
        </p:spPr>
        <p:txBody>
          <a:bodyPr wrap="square" lIns="762" tIns="762" rIns="762" bIns="762" rtlCol="0" anchor="t">
            <a:normAutofit/>
          </a:bodyPr>
          <a:lstStyle/>
          <a:p>
            <a:pPr algn="l" indent="0" marL="0">
              <a:buNone/>
            </a:pPr>
            <a:r>
              <a:rPr lang="en-US" sz="1800" dirty="0">
                <a:solidFill>
                  <a:srgbClr val="F0C75A"/>
                </a:solidFill>
                <a:latin typeface="Aptos" pitchFamily="34" charset="0"/>
                <a:ea typeface="Aptos" pitchFamily="34" charset="-122"/>
                <a:cs typeface="Aptos" pitchFamily="34" charset="-120"/>
              </a:rPr>
              <a:t>Professional cleaning for homes and businesses</a:t>
            </a:r>
            <a:endParaRPr lang="en-US" sz="1800" dirty="0"/>
          </a:p>
        </p:txBody>
      </p:sp>
      <p:sp>
        <p:nvSpPr>
          <p:cNvPr id="9" name="Text 6"/>
          <p:cNvSpPr/>
          <p:nvPr/>
        </p:nvSpPr>
        <p:spPr>
          <a:xfrm>
            <a:off x="960120" y="3950208"/>
            <a:ext cx="4709160" cy="950976"/>
          </a:xfrm>
          <a:prstGeom prst="rect">
            <a:avLst/>
          </a:prstGeom>
          <a:noFill/>
          <a:ln/>
        </p:spPr>
        <p:txBody>
          <a:bodyPr wrap="square" lIns="762" tIns="762" rIns="762" bIns="762" rtlCol="0" anchor="t">
            <a:normAutofit/>
          </a:bodyPr>
          <a:lstStyle/>
          <a:p>
            <a:pPr algn="l" indent="0" marL="0">
              <a:buNone/>
            </a:pPr>
            <a:r>
              <a:rPr lang="en-US" sz="1400" dirty="0">
                <a:solidFill>
                  <a:srgbClr val="D7D0BD"/>
                </a:solidFill>
                <a:latin typeface="Aptos" pitchFamily="34" charset="0"/>
                <a:ea typeface="Aptos" pitchFamily="34" charset="-122"/>
                <a:cs typeface="Aptos" pitchFamily="34" charset="-120"/>
              </a:rPr>
              <a:t>Prepared by Gemma Hammond</a:t>
            </a:r>
            <a:endParaRPr lang="en-US" sz="1400" dirty="0"/>
          </a:p>
          <a:p>
            <a:pPr algn="l" indent="0" marL="0">
              <a:buNone/>
            </a:pPr>
            <a:r>
              <a:rPr lang="en-US" sz="1400" dirty="0">
                <a:solidFill>
                  <a:srgbClr val="D7D0BD"/>
                </a:solidFill>
                <a:latin typeface="Aptos" pitchFamily="34" charset="0"/>
                <a:ea typeface="Aptos" pitchFamily="34" charset="-122"/>
                <a:cs typeface="Aptos" pitchFamily="34" charset="-120"/>
              </a:rPr>
              <a:t>Managing Enterprise in the 21st Century</a:t>
            </a:r>
            <a:endParaRPr lang="en-US" sz="1400" dirty="0"/>
          </a:p>
          <a:p>
            <a:pPr algn="l" indent="0" marL="0">
              <a:buNone/>
            </a:pPr>
            <a:r>
              <a:rPr lang="en-US" sz="1400" dirty="0">
                <a:solidFill>
                  <a:srgbClr val="D7D0BD"/>
                </a:solidFill>
                <a:latin typeface="Aptos" pitchFamily="34" charset="0"/>
                <a:ea typeface="Aptos" pitchFamily="34" charset="-122"/>
                <a:cs typeface="Aptos" pitchFamily="34" charset="-120"/>
              </a:rPr>
              <a:t>Lecturer: Mohammad Rahman</a:t>
            </a:r>
            <a:endParaRPr lang="en-US" sz="1400" dirty="0"/>
          </a:p>
          <a:p>
            <a:pPr algn="l" indent="0" marL="0">
              <a:buNone/>
            </a:pPr>
            <a:r>
              <a:rPr lang="en-US" sz="1400" dirty="0">
                <a:solidFill>
                  <a:srgbClr val="D7D0BD"/>
                </a:solidFill>
                <a:latin typeface="Aptos" pitchFamily="34" charset="0"/>
                <a:ea typeface="Aptos" pitchFamily="34" charset="-122"/>
                <a:cs typeface="Aptos" pitchFamily="34" charset="-120"/>
              </a:rPr>
              <a:t>Submission date: 26 July 2026</a:t>
            </a:r>
            <a:endParaRPr lang="en-US" sz="1400" dirty="0"/>
          </a:p>
        </p:txBody>
      </p:sp>
      <p:pic>
        <p:nvPicPr>
          <p:cNvPr id="10" name="Image 1" descr="/mnt/data/image1.png">    </p:cNvPr>
          <p:cNvPicPr>
            <a:picLocks noChangeAspect="1"/>
          </p:cNvPicPr>
          <p:nvPr/>
        </p:nvPicPr>
        <p:blipFill>
          <a:blip r:embed="rId2"/>
          <a:stretch>
            <a:fillRect/>
          </a:stretch>
        </p:blipFill>
        <p:spPr>
          <a:xfrm>
            <a:off x="1659383" y="5650992"/>
            <a:ext cx="1929889" cy="64008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Presentation Roadmap</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What the deck covers and how the business plan is organised.</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02</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10515600" cy="493776"/>
          </a:xfrm>
          <a:prstGeom prst="rect">
            <a:avLst/>
          </a:prstGeom>
          <a:solidFill>
            <a:srgbClr val="181818"/>
          </a:solidFill>
          <a:ln w="6350">
            <a:solidFill>
              <a:srgbClr val="3C3216"/>
            </a:solidFill>
            <a:prstDash val="solid"/>
          </a:ln>
        </p:spPr>
      </p:sp>
      <p:sp>
        <p:nvSpPr>
          <p:cNvPr id="15" name="Text 13"/>
          <p:cNvSpPr/>
          <p:nvPr/>
        </p:nvSpPr>
        <p:spPr>
          <a:xfrm>
            <a:off x="1033272" y="1847088"/>
            <a:ext cx="384048" cy="256032"/>
          </a:xfrm>
          <a:prstGeom prst="rect">
            <a:avLst/>
          </a:prstGeom>
          <a:noFill/>
          <a:ln/>
        </p:spPr>
        <p:txBody>
          <a:bodyPr wrap="square" lIns="762" tIns="762" rIns="762" bIns="762" rtlCol="0" anchor="t">
            <a:normAutofit/>
          </a:bodyPr>
          <a:lstStyle/>
          <a:p>
            <a:pPr algn="ctr" indent="0" marL="0">
              <a:buNone/>
            </a:pPr>
            <a:r>
              <a:rPr lang="en-US" sz="1600" b="1" dirty="0">
                <a:solidFill>
                  <a:srgbClr val="F0C75A"/>
                </a:solidFill>
                <a:latin typeface="Aptos" pitchFamily="34" charset="0"/>
                <a:ea typeface="Aptos" pitchFamily="34" charset="-122"/>
                <a:cs typeface="Aptos" pitchFamily="34" charset="-120"/>
              </a:rPr>
              <a:t>1</a:t>
            </a:r>
            <a:endParaRPr lang="en-US" sz="1600" dirty="0"/>
          </a:p>
        </p:txBody>
      </p:sp>
      <p:sp>
        <p:nvSpPr>
          <p:cNvPr id="16" name="Text 14"/>
          <p:cNvSpPr/>
          <p:nvPr/>
        </p:nvSpPr>
        <p:spPr>
          <a:xfrm>
            <a:off x="1572768" y="1847088"/>
            <a:ext cx="2011680" cy="228600"/>
          </a:xfrm>
          <a:prstGeom prst="rect">
            <a:avLst/>
          </a:prstGeom>
          <a:noFill/>
          <a:ln/>
        </p:spPr>
        <p:txBody>
          <a:bodyPr wrap="square" lIns="762" tIns="762" rIns="762" bIns="762" rtlCol="0" anchor="t">
            <a:normAutofit/>
          </a:bodyPr>
          <a:lstStyle/>
          <a:p>
            <a:pPr algn="l" indent="0" marL="0">
              <a:buNone/>
            </a:pPr>
            <a:r>
              <a:rPr lang="en-US" sz="1400" b="1" dirty="0">
                <a:solidFill>
                  <a:srgbClr val="F8F3E3"/>
                </a:solidFill>
                <a:latin typeface="Aptos" pitchFamily="34" charset="0"/>
                <a:ea typeface="Aptos" pitchFamily="34" charset="-122"/>
                <a:cs typeface="Aptos" pitchFamily="34" charset="-120"/>
              </a:rPr>
              <a:t>Executive summary</a:t>
            </a:r>
            <a:endParaRPr lang="en-US" sz="1400" dirty="0"/>
          </a:p>
        </p:txBody>
      </p:sp>
      <p:sp>
        <p:nvSpPr>
          <p:cNvPr id="17" name="Text 15"/>
          <p:cNvSpPr/>
          <p:nvPr/>
        </p:nvSpPr>
        <p:spPr>
          <a:xfrm>
            <a:off x="3703320" y="1856232"/>
            <a:ext cx="7406640" cy="219456"/>
          </a:xfrm>
          <a:prstGeom prst="rect">
            <a:avLst/>
          </a:prstGeom>
          <a:noFill/>
          <a:ln/>
        </p:spPr>
        <p:txBody>
          <a:bodyPr wrap="square" lIns="762" tIns="762" rIns="762" bIns="762" rtlCol="0" anchor="t">
            <a:normAutofit/>
          </a:bodyPr>
          <a:lstStyle/>
          <a:p>
            <a:pPr algn="l" indent="0" marL="0">
              <a:buNone/>
            </a:pPr>
            <a:r>
              <a:rPr lang="en-US" sz="1240" dirty="0">
                <a:solidFill>
                  <a:srgbClr val="D7D0BD"/>
                </a:solidFill>
                <a:latin typeface="Aptos" pitchFamily="34" charset="0"/>
                <a:ea typeface="Aptos" pitchFamily="34" charset="-122"/>
                <a:cs typeface="Aptos" pitchFamily="34" charset="-120"/>
              </a:rPr>
              <a:t>Core business idea, purpose and first-year focus.</a:t>
            </a:r>
            <a:endParaRPr lang="en-US" sz="1240" dirty="0"/>
          </a:p>
        </p:txBody>
      </p:sp>
      <p:sp>
        <p:nvSpPr>
          <p:cNvPr id="18" name="Shape 16"/>
          <p:cNvSpPr/>
          <p:nvPr/>
        </p:nvSpPr>
        <p:spPr>
          <a:xfrm>
            <a:off x="914400" y="2432304"/>
            <a:ext cx="10515600" cy="493776"/>
          </a:xfrm>
          <a:prstGeom prst="rect">
            <a:avLst/>
          </a:prstGeom>
          <a:solidFill>
            <a:srgbClr val="202020"/>
          </a:solidFill>
          <a:ln w="6350">
            <a:solidFill>
              <a:srgbClr val="3C3216"/>
            </a:solidFill>
            <a:prstDash val="solid"/>
          </a:ln>
        </p:spPr>
      </p:sp>
      <p:sp>
        <p:nvSpPr>
          <p:cNvPr id="19" name="Text 17"/>
          <p:cNvSpPr/>
          <p:nvPr/>
        </p:nvSpPr>
        <p:spPr>
          <a:xfrm>
            <a:off x="1033272" y="2523744"/>
            <a:ext cx="384048" cy="256032"/>
          </a:xfrm>
          <a:prstGeom prst="rect">
            <a:avLst/>
          </a:prstGeom>
          <a:noFill/>
          <a:ln/>
        </p:spPr>
        <p:txBody>
          <a:bodyPr wrap="square" lIns="762" tIns="762" rIns="762" bIns="762" rtlCol="0" anchor="t">
            <a:normAutofit/>
          </a:bodyPr>
          <a:lstStyle/>
          <a:p>
            <a:pPr algn="ctr" indent="0" marL="0">
              <a:buNone/>
            </a:pPr>
            <a:r>
              <a:rPr lang="en-US" sz="1600" b="1" dirty="0">
                <a:solidFill>
                  <a:srgbClr val="F0C75A"/>
                </a:solidFill>
                <a:latin typeface="Aptos" pitchFamily="34" charset="0"/>
                <a:ea typeface="Aptos" pitchFamily="34" charset="-122"/>
                <a:cs typeface="Aptos" pitchFamily="34" charset="-120"/>
              </a:rPr>
              <a:t>2</a:t>
            </a:r>
            <a:endParaRPr lang="en-US" sz="1600" dirty="0"/>
          </a:p>
        </p:txBody>
      </p:sp>
      <p:sp>
        <p:nvSpPr>
          <p:cNvPr id="20" name="Text 18"/>
          <p:cNvSpPr/>
          <p:nvPr/>
        </p:nvSpPr>
        <p:spPr>
          <a:xfrm>
            <a:off x="1572768" y="2523744"/>
            <a:ext cx="2011680" cy="228600"/>
          </a:xfrm>
          <a:prstGeom prst="rect">
            <a:avLst/>
          </a:prstGeom>
          <a:noFill/>
          <a:ln/>
        </p:spPr>
        <p:txBody>
          <a:bodyPr wrap="square" lIns="762" tIns="762" rIns="762" bIns="762" rtlCol="0" anchor="t">
            <a:normAutofit/>
          </a:bodyPr>
          <a:lstStyle/>
          <a:p>
            <a:pPr algn="l" indent="0" marL="0">
              <a:buNone/>
            </a:pPr>
            <a:r>
              <a:rPr lang="en-US" sz="1400" b="1" dirty="0">
                <a:solidFill>
                  <a:srgbClr val="F8F3E3"/>
                </a:solidFill>
                <a:latin typeface="Aptos" pitchFamily="34" charset="0"/>
                <a:ea typeface="Aptos" pitchFamily="34" charset="-122"/>
                <a:cs typeface="Aptos" pitchFamily="34" charset="-120"/>
              </a:rPr>
              <a:t>Business overview</a:t>
            </a:r>
            <a:endParaRPr lang="en-US" sz="1400" dirty="0"/>
          </a:p>
        </p:txBody>
      </p:sp>
      <p:sp>
        <p:nvSpPr>
          <p:cNvPr id="21" name="Text 19"/>
          <p:cNvSpPr/>
          <p:nvPr/>
        </p:nvSpPr>
        <p:spPr>
          <a:xfrm>
            <a:off x="3703320" y="2532888"/>
            <a:ext cx="7406640" cy="219456"/>
          </a:xfrm>
          <a:prstGeom prst="rect">
            <a:avLst/>
          </a:prstGeom>
          <a:noFill/>
          <a:ln/>
        </p:spPr>
        <p:txBody>
          <a:bodyPr wrap="square" lIns="762" tIns="762" rIns="762" bIns="762" rtlCol="0" anchor="t">
            <a:normAutofit/>
          </a:bodyPr>
          <a:lstStyle/>
          <a:p>
            <a:pPr algn="l" indent="0" marL="0">
              <a:buNone/>
            </a:pPr>
            <a:r>
              <a:rPr lang="en-US" sz="1240" dirty="0">
                <a:solidFill>
                  <a:srgbClr val="D7D0BD"/>
                </a:solidFill>
                <a:latin typeface="Aptos" pitchFamily="34" charset="0"/>
                <a:ea typeface="Aptos" pitchFamily="34" charset="-122"/>
                <a:cs typeface="Aptos" pitchFamily="34" charset="-120"/>
              </a:rPr>
              <a:t>Service offer, business description and customer promise.</a:t>
            </a:r>
            <a:endParaRPr lang="en-US" sz="1240" dirty="0"/>
          </a:p>
        </p:txBody>
      </p:sp>
      <p:sp>
        <p:nvSpPr>
          <p:cNvPr id="22" name="Shape 20"/>
          <p:cNvSpPr/>
          <p:nvPr/>
        </p:nvSpPr>
        <p:spPr>
          <a:xfrm>
            <a:off x="914400" y="3108960"/>
            <a:ext cx="10515600" cy="493776"/>
          </a:xfrm>
          <a:prstGeom prst="rect">
            <a:avLst/>
          </a:prstGeom>
          <a:solidFill>
            <a:srgbClr val="181818"/>
          </a:solidFill>
          <a:ln w="6350">
            <a:solidFill>
              <a:srgbClr val="3C3216"/>
            </a:solidFill>
            <a:prstDash val="solid"/>
          </a:ln>
        </p:spPr>
      </p:sp>
      <p:sp>
        <p:nvSpPr>
          <p:cNvPr id="23" name="Text 21"/>
          <p:cNvSpPr/>
          <p:nvPr/>
        </p:nvSpPr>
        <p:spPr>
          <a:xfrm>
            <a:off x="1033272" y="3200400"/>
            <a:ext cx="384048" cy="256032"/>
          </a:xfrm>
          <a:prstGeom prst="rect">
            <a:avLst/>
          </a:prstGeom>
          <a:noFill/>
          <a:ln/>
        </p:spPr>
        <p:txBody>
          <a:bodyPr wrap="square" lIns="762" tIns="762" rIns="762" bIns="762" rtlCol="0" anchor="t">
            <a:normAutofit/>
          </a:bodyPr>
          <a:lstStyle/>
          <a:p>
            <a:pPr algn="ctr" indent="0" marL="0">
              <a:buNone/>
            </a:pPr>
            <a:r>
              <a:rPr lang="en-US" sz="1600" b="1" dirty="0">
                <a:solidFill>
                  <a:srgbClr val="F0C75A"/>
                </a:solidFill>
                <a:latin typeface="Aptos" pitchFamily="34" charset="0"/>
                <a:ea typeface="Aptos" pitchFamily="34" charset="-122"/>
                <a:cs typeface="Aptos" pitchFamily="34" charset="-120"/>
              </a:rPr>
              <a:t>3</a:t>
            </a:r>
            <a:endParaRPr lang="en-US" sz="1600" dirty="0"/>
          </a:p>
        </p:txBody>
      </p:sp>
      <p:sp>
        <p:nvSpPr>
          <p:cNvPr id="24" name="Text 22"/>
          <p:cNvSpPr/>
          <p:nvPr/>
        </p:nvSpPr>
        <p:spPr>
          <a:xfrm>
            <a:off x="1572768" y="3200400"/>
            <a:ext cx="2011680" cy="228600"/>
          </a:xfrm>
          <a:prstGeom prst="rect">
            <a:avLst/>
          </a:prstGeom>
          <a:noFill/>
          <a:ln/>
        </p:spPr>
        <p:txBody>
          <a:bodyPr wrap="square" lIns="762" tIns="762" rIns="762" bIns="762" rtlCol="0" anchor="t">
            <a:normAutofit/>
          </a:bodyPr>
          <a:lstStyle/>
          <a:p>
            <a:pPr algn="l" indent="0" marL="0">
              <a:buNone/>
            </a:pPr>
            <a:r>
              <a:rPr lang="en-US" sz="1400" b="1" dirty="0">
                <a:solidFill>
                  <a:srgbClr val="F8F3E3"/>
                </a:solidFill>
                <a:latin typeface="Aptos" pitchFamily="34" charset="0"/>
                <a:ea typeface="Aptos" pitchFamily="34" charset="-122"/>
                <a:cs typeface="Aptos" pitchFamily="34" charset="-120"/>
              </a:rPr>
              <a:t>Objectives</a:t>
            </a:r>
            <a:endParaRPr lang="en-US" sz="1400" dirty="0"/>
          </a:p>
        </p:txBody>
      </p:sp>
      <p:sp>
        <p:nvSpPr>
          <p:cNvPr id="25" name="Text 23"/>
          <p:cNvSpPr/>
          <p:nvPr/>
        </p:nvSpPr>
        <p:spPr>
          <a:xfrm>
            <a:off x="3703320" y="3209544"/>
            <a:ext cx="7406640" cy="219456"/>
          </a:xfrm>
          <a:prstGeom prst="rect">
            <a:avLst/>
          </a:prstGeom>
          <a:noFill/>
          <a:ln/>
        </p:spPr>
        <p:txBody>
          <a:bodyPr wrap="square" lIns="762" tIns="762" rIns="762" bIns="762" rtlCol="0" anchor="t">
            <a:normAutofit/>
          </a:bodyPr>
          <a:lstStyle/>
          <a:p>
            <a:pPr algn="l" indent="0" marL="0">
              <a:buNone/>
            </a:pPr>
            <a:r>
              <a:rPr lang="en-US" sz="1240" dirty="0">
                <a:solidFill>
                  <a:srgbClr val="D7D0BD"/>
                </a:solidFill>
                <a:latin typeface="Aptos" pitchFamily="34" charset="0"/>
                <a:ea typeface="Aptos" pitchFamily="34" charset="-122"/>
                <a:cs typeface="Aptos" pitchFamily="34" charset="-120"/>
              </a:rPr>
              <a:t>Short-term and long-term SMART objectives.</a:t>
            </a:r>
            <a:endParaRPr lang="en-US" sz="1240" dirty="0"/>
          </a:p>
        </p:txBody>
      </p:sp>
      <p:sp>
        <p:nvSpPr>
          <p:cNvPr id="26" name="Shape 24"/>
          <p:cNvSpPr/>
          <p:nvPr/>
        </p:nvSpPr>
        <p:spPr>
          <a:xfrm>
            <a:off x="914400" y="3785616"/>
            <a:ext cx="10515600" cy="493776"/>
          </a:xfrm>
          <a:prstGeom prst="rect">
            <a:avLst/>
          </a:prstGeom>
          <a:solidFill>
            <a:srgbClr val="202020"/>
          </a:solidFill>
          <a:ln w="6350">
            <a:solidFill>
              <a:srgbClr val="3C3216"/>
            </a:solidFill>
            <a:prstDash val="solid"/>
          </a:ln>
        </p:spPr>
      </p:sp>
      <p:sp>
        <p:nvSpPr>
          <p:cNvPr id="27" name="Text 25"/>
          <p:cNvSpPr/>
          <p:nvPr/>
        </p:nvSpPr>
        <p:spPr>
          <a:xfrm>
            <a:off x="1033272" y="3877056"/>
            <a:ext cx="384048" cy="256032"/>
          </a:xfrm>
          <a:prstGeom prst="rect">
            <a:avLst/>
          </a:prstGeom>
          <a:noFill/>
          <a:ln/>
        </p:spPr>
        <p:txBody>
          <a:bodyPr wrap="square" lIns="762" tIns="762" rIns="762" bIns="762" rtlCol="0" anchor="t">
            <a:normAutofit/>
          </a:bodyPr>
          <a:lstStyle/>
          <a:p>
            <a:pPr algn="ctr" indent="0" marL="0">
              <a:buNone/>
            </a:pPr>
            <a:r>
              <a:rPr lang="en-US" sz="1600" b="1" dirty="0">
                <a:solidFill>
                  <a:srgbClr val="F0C75A"/>
                </a:solidFill>
                <a:latin typeface="Aptos" pitchFamily="34" charset="0"/>
                <a:ea typeface="Aptos" pitchFamily="34" charset="-122"/>
                <a:cs typeface="Aptos" pitchFamily="34" charset="-120"/>
              </a:rPr>
              <a:t>4</a:t>
            </a:r>
            <a:endParaRPr lang="en-US" sz="1600" dirty="0"/>
          </a:p>
        </p:txBody>
      </p:sp>
      <p:sp>
        <p:nvSpPr>
          <p:cNvPr id="28" name="Text 26"/>
          <p:cNvSpPr/>
          <p:nvPr/>
        </p:nvSpPr>
        <p:spPr>
          <a:xfrm>
            <a:off x="1572768" y="3877056"/>
            <a:ext cx="2011680" cy="228600"/>
          </a:xfrm>
          <a:prstGeom prst="rect">
            <a:avLst/>
          </a:prstGeom>
          <a:noFill/>
          <a:ln/>
        </p:spPr>
        <p:txBody>
          <a:bodyPr wrap="square" lIns="762" tIns="762" rIns="762" bIns="762" rtlCol="0" anchor="t">
            <a:normAutofit/>
          </a:bodyPr>
          <a:lstStyle/>
          <a:p>
            <a:pPr algn="l" indent="0" marL="0">
              <a:buNone/>
            </a:pPr>
            <a:r>
              <a:rPr lang="en-US" sz="1400" b="1" dirty="0">
                <a:solidFill>
                  <a:srgbClr val="F8F3E3"/>
                </a:solidFill>
                <a:latin typeface="Aptos" pitchFamily="34" charset="0"/>
                <a:ea typeface="Aptos" pitchFamily="34" charset="-122"/>
                <a:cs typeface="Aptos" pitchFamily="34" charset="-120"/>
              </a:rPr>
              <a:t>Market plan</a:t>
            </a:r>
            <a:endParaRPr lang="en-US" sz="1400" dirty="0"/>
          </a:p>
        </p:txBody>
      </p:sp>
      <p:sp>
        <p:nvSpPr>
          <p:cNvPr id="29" name="Text 27"/>
          <p:cNvSpPr/>
          <p:nvPr/>
        </p:nvSpPr>
        <p:spPr>
          <a:xfrm>
            <a:off x="3703320" y="3886200"/>
            <a:ext cx="7406640" cy="219456"/>
          </a:xfrm>
          <a:prstGeom prst="rect">
            <a:avLst/>
          </a:prstGeom>
          <a:noFill/>
          <a:ln/>
        </p:spPr>
        <p:txBody>
          <a:bodyPr wrap="square" lIns="762" tIns="762" rIns="762" bIns="762" rtlCol="0" anchor="t">
            <a:normAutofit/>
          </a:bodyPr>
          <a:lstStyle/>
          <a:p>
            <a:pPr algn="l" indent="0" marL="0">
              <a:buNone/>
            </a:pPr>
            <a:r>
              <a:rPr lang="en-US" sz="1240" dirty="0">
                <a:solidFill>
                  <a:srgbClr val="D7D0BD"/>
                </a:solidFill>
                <a:latin typeface="Aptos" pitchFamily="34" charset="0"/>
                <a:ea typeface="Aptos" pitchFamily="34" charset="-122"/>
                <a:cs typeface="Aptos" pitchFamily="34" charset="-120"/>
              </a:rPr>
              <a:t>Target customers, competitors, SWOT and 4Ps.</a:t>
            </a:r>
            <a:endParaRPr lang="en-US" sz="1240" dirty="0"/>
          </a:p>
        </p:txBody>
      </p:sp>
      <p:sp>
        <p:nvSpPr>
          <p:cNvPr id="30" name="Shape 28"/>
          <p:cNvSpPr/>
          <p:nvPr/>
        </p:nvSpPr>
        <p:spPr>
          <a:xfrm>
            <a:off x="914400" y="4462272"/>
            <a:ext cx="10515600" cy="493776"/>
          </a:xfrm>
          <a:prstGeom prst="rect">
            <a:avLst/>
          </a:prstGeom>
          <a:solidFill>
            <a:srgbClr val="181818"/>
          </a:solidFill>
          <a:ln w="6350">
            <a:solidFill>
              <a:srgbClr val="3C3216"/>
            </a:solidFill>
            <a:prstDash val="solid"/>
          </a:ln>
        </p:spPr>
      </p:sp>
      <p:sp>
        <p:nvSpPr>
          <p:cNvPr id="31" name="Text 29"/>
          <p:cNvSpPr/>
          <p:nvPr/>
        </p:nvSpPr>
        <p:spPr>
          <a:xfrm>
            <a:off x="1033272" y="4553712"/>
            <a:ext cx="384048" cy="256032"/>
          </a:xfrm>
          <a:prstGeom prst="rect">
            <a:avLst/>
          </a:prstGeom>
          <a:noFill/>
          <a:ln/>
        </p:spPr>
        <p:txBody>
          <a:bodyPr wrap="square" lIns="762" tIns="762" rIns="762" bIns="762" rtlCol="0" anchor="t">
            <a:normAutofit/>
          </a:bodyPr>
          <a:lstStyle/>
          <a:p>
            <a:pPr algn="ctr" indent="0" marL="0">
              <a:buNone/>
            </a:pPr>
            <a:r>
              <a:rPr lang="en-US" sz="1600" b="1" dirty="0">
                <a:solidFill>
                  <a:srgbClr val="F0C75A"/>
                </a:solidFill>
                <a:latin typeface="Aptos" pitchFamily="34" charset="0"/>
                <a:ea typeface="Aptos" pitchFamily="34" charset="-122"/>
                <a:cs typeface="Aptos" pitchFamily="34" charset="-120"/>
              </a:rPr>
              <a:t>5</a:t>
            </a:r>
            <a:endParaRPr lang="en-US" sz="1600" dirty="0"/>
          </a:p>
        </p:txBody>
      </p:sp>
      <p:sp>
        <p:nvSpPr>
          <p:cNvPr id="32" name="Text 30"/>
          <p:cNvSpPr/>
          <p:nvPr/>
        </p:nvSpPr>
        <p:spPr>
          <a:xfrm>
            <a:off x="1572768" y="4553712"/>
            <a:ext cx="2011680" cy="228600"/>
          </a:xfrm>
          <a:prstGeom prst="rect">
            <a:avLst/>
          </a:prstGeom>
          <a:noFill/>
          <a:ln/>
        </p:spPr>
        <p:txBody>
          <a:bodyPr wrap="square" lIns="762" tIns="762" rIns="762" bIns="762" rtlCol="0" anchor="t">
            <a:normAutofit/>
          </a:bodyPr>
          <a:lstStyle/>
          <a:p>
            <a:pPr algn="l" indent="0" marL="0">
              <a:buNone/>
            </a:pPr>
            <a:r>
              <a:rPr lang="en-US" sz="1400" b="1" dirty="0">
                <a:solidFill>
                  <a:srgbClr val="F8F3E3"/>
                </a:solidFill>
                <a:latin typeface="Aptos" pitchFamily="34" charset="0"/>
                <a:ea typeface="Aptos" pitchFamily="34" charset="-122"/>
                <a:cs typeface="Aptos" pitchFamily="34" charset="-120"/>
              </a:rPr>
              <a:t>Operations &amp; finances</a:t>
            </a:r>
            <a:endParaRPr lang="en-US" sz="1400" dirty="0"/>
          </a:p>
        </p:txBody>
      </p:sp>
      <p:sp>
        <p:nvSpPr>
          <p:cNvPr id="33" name="Text 31"/>
          <p:cNvSpPr/>
          <p:nvPr/>
        </p:nvSpPr>
        <p:spPr>
          <a:xfrm>
            <a:off x="3703320" y="4562856"/>
            <a:ext cx="7406640" cy="219456"/>
          </a:xfrm>
          <a:prstGeom prst="rect">
            <a:avLst/>
          </a:prstGeom>
          <a:noFill/>
          <a:ln/>
        </p:spPr>
        <p:txBody>
          <a:bodyPr wrap="square" lIns="762" tIns="762" rIns="762" bIns="762" rtlCol="0" anchor="t">
            <a:normAutofit/>
          </a:bodyPr>
          <a:lstStyle/>
          <a:p>
            <a:pPr algn="l" indent="0" marL="0">
              <a:buNone/>
            </a:pPr>
            <a:r>
              <a:rPr lang="en-US" sz="1240" dirty="0">
                <a:solidFill>
                  <a:srgbClr val="D7D0BD"/>
                </a:solidFill>
                <a:latin typeface="Aptos" pitchFamily="34" charset="0"/>
                <a:ea typeface="Aptos" pitchFamily="34" charset="-122"/>
                <a:cs typeface="Aptos" pitchFamily="34" charset="-120"/>
              </a:rPr>
              <a:t>Management, milestones, cash flow, costs and break-even.</a:t>
            </a:r>
            <a:endParaRPr lang="en-US" sz="1240" dirty="0"/>
          </a:p>
        </p:txBody>
      </p:sp>
      <p:sp>
        <p:nvSpPr>
          <p:cNvPr id="34" name="Shape 32"/>
          <p:cNvSpPr/>
          <p:nvPr/>
        </p:nvSpPr>
        <p:spPr>
          <a:xfrm>
            <a:off x="914400" y="5138928"/>
            <a:ext cx="10515600" cy="493776"/>
          </a:xfrm>
          <a:prstGeom prst="rect">
            <a:avLst/>
          </a:prstGeom>
          <a:solidFill>
            <a:srgbClr val="202020"/>
          </a:solidFill>
          <a:ln w="6350">
            <a:solidFill>
              <a:srgbClr val="3C3216"/>
            </a:solidFill>
            <a:prstDash val="solid"/>
          </a:ln>
        </p:spPr>
      </p:sp>
      <p:sp>
        <p:nvSpPr>
          <p:cNvPr id="35" name="Text 33"/>
          <p:cNvSpPr/>
          <p:nvPr/>
        </p:nvSpPr>
        <p:spPr>
          <a:xfrm>
            <a:off x="1033272" y="5230368"/>
            <a:ext cx="384048" cy="256032"/>
          </a:xfrm>
          <a:prstGeom prst="rect">
            <a:avLst/>
          </a:prstGeom>
          <a:noFill/>
          <a:ln/>
        </p:spPr>
        <p:txBody>
          <a:bodyPr wrap="square" lIns="762" tIns="762" rIns="762" bIns="762" rtlCol="0" anchor="t">
            <a:normAutofit/>
          </a:bodyPr>
          <a:lstStyle/>
          <a:p>
            <a:pPr algn="ctr" indent="0" marL="0">
              <a:buNone/>
            </a:pPr>
            <a:r>
              <a:rPr lang="en-US" sz="1600" b="1" dirty="0">
                <a:solidFill>
                  <a:srgbClr val="F0C75A"/>
                </a:solidFill>
                <a:latin typeface="Aptos" pitchFamily="34" charset="0"/>
                <a:ea typeface="Aptos" pitchFamily="34" charset="-122"/>
                <a:cs typeface="Aptos" pitchFamily="34" charset="-120"/>
              </a:rPr>
              <a:t>6</a:t>
            </a:r>
            <a:endParaRPr lang="en-US" sz="1600" dirty="0"/>
          </a:p>
        </p:txBody>
      </p:sp>
      <p:sp>
        <p:nvSpPr>
          <p:cNvPr id="36" name="Text 34"/>
          <p:cNvSpPr/>
          <p:nvPr/>
        </p:nvSpPr>
        <p:spPr>
          <a:xfrm>
            <a:off x="1572768" y="5230368"/>
            <a:ext cx="2011680" cy="228600"/>
          </a:xfrm>
          <a:prstGeom prst="rect">
            <a:avLst/>
          </a:prstGeom>
          <a:noFill/>
          <a:ln/>
        </p:spPr>
        <p:txBody>
          <a:bodyPr wrap="square" lIns="762" tIns="762" rIns="762" bIns="762" rtlCol="0" anchor="t">
            <a:normAutofit/>
          </a:bodyPr>
          <a:lstStyle/>
          <a:p>
            <a:pPr algn="l" indent="0" marL="0">
              <a:buNone/>
            </a:pPr>
            <a:r>
              <a:rPr lang="en-US" sz="1400" b="1" dirty="0">
                <a:solidFill>
                  <a:srgbClr val="F8F3E3"/>
                </a:solidFill>
                <a:latin typeface="Aptos" pitchFamily="34" charset="0"/>
                <a:ea typeface="Aptos" pitchFamily="34" charset="-122"/>
                <a:cs typeface="Aptos" pitchFamily="34" charset="-120"/>
              </a:rPr>
              <a:t>Expansion &amp; references</a:t>
            </a:r>
            <a:endParaRPr lang="en-US" sz="1400" dirty="0"/>
          </a:p>
        </p:txBody>
      </p:sp>
      <p:sp>
        <p:nvSpPr>
          <p:cNvPr id="37" name="Text 35"/>
          <p:cNvSpPr/>
          <p:nvPr/>
        </p:nvSpPr>
        <p:spPr>
          <a:xfrm>
            <a:off x="3703320" y="5239512"/>
            <a:ext cx="7406640" cy="219456"/>
          </a:xfrm>
          <a:prstGeom prst="rect">
            <a:avLst/>
          </a:prstGeom>
          <a:noFill/>
          <a:ln/>
        </p:spPr>
        <p:txBody>
          <a:bodyPr wrap="square" lIns="762" tIns="762" rIns="762" bIns="762" rtlCol="0" anchor="t">
            <a:normAutofit/>
          </a:bodyPr>
          <a:lstStyle/>
          <a:p>
            <a:pPr algn="l" indent="0" marL="0">
              <a:buNone/>
            </a:pPr>
            <a:r>
              <a:rPr lang="en-US" sz="1240" dirty="0">
                <a:solidFill>
                  <a:srgbClr val="D7D0BD"/>
                </a:solidFill>
                <a:latin typeface="Aptos" pitchFamily="34" charset="0"/>
                <a:ea typeface="Aptos" pitchFamily="34" charset="-122"/>
                <a:cs typeface="Aptos" pitchFamily="34" charset="-120"/>
              </a:rPr>
              <a:t>Growth plan, source list and appendices.</a:t>
            </a:r>
            <a:endParaRPr lang="en-US" sz="124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Executive Summary</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A dependable cleaning business aimed at homes, businesses and property operators.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03</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Text 12"/>
          <p:cNvSpPr/>
          <p:nvPr/>
        </p:nvSpPr>
        <p:spPr>
          <a:xfrm>
            <a:off x="914400" y="1664208"/>
            <a:ext cx="10515600" cy="658368"/>
          </a:xfrm>
          <a:prstGeom prst="rect">
            <a:avLst/>
          </a:prstGeom>
          <a:noFill/>
          <a:ln/>
        </p:spPr>
        <p:txBody>
          <a:bodyPr wrap="square" lIns="762" tIns="762" rIns="762" bIns="762" rtlCol="0" anchor="t">
            <a:normAutofit/>
          </a:bodyPr>
          <a:lstStyle/>
          <a:p>
            <a:pPr algn="l" indent="0" marL="0">
              <a:buNone/>
            </a:pPr>
            <a:r>
              <a:rPr lang="en-US" sz="1700" dirty="0">
                <a:solidFill>
                  <a:srgbClr val="F8F3E3"/>
                </a:solidFill>
                <a:latin typeface="Aptos" pitchFamily="34" charset="0"/>
                <a:ea typeface="Aptos" pitchFamily="34" charset="-122"/>
                <a:cs typeface="Aptos" pitchFamily="34" charset="-120"/>
              </a:rPr>
              <a:t>D&amp;G Cleaning Service will provide reliable, affordable and high-quality domestic and commercial cleaning. The company will focus on dependable service, attention to detail, professional products and strong customer care.</a:t>
            </a:r>
            <a:endParaRPr lang="en-US" sz="1700" dirty="0"/>
          </a:p>
        </p:txBody>
      </p:sp>
      <p:sp>
        <p:nvSpPr>
          <p:cNvPr id="15" name="Shape 13"/>
          <p:cNvSpPr/>
          <p:nvPr/>
        </p:nvSpPr>
        <p:spPr>
          <a:xfrm>
            <a:off x="914400" y="2633472"/>
            <a:ext cx="3246120" cy="2057400"/>
          </a:xfrm>
          <a:prstGeom prst="rect">
            <a:avLst/>
          </a:prstGeom>
          <a:solidFill>
            <a:srgbClr val="181818"/>
          </a:solidFill>
          <a:ln w="6350">
            <a:solidFill>
              <a:srgbClr val="3C3216"/>
            </a:solidFill>
            <a:prstDash val="solid"/>
          </a:ln>
        </p:spPr>
      </p:sp>
      <p:sp>
        <p:nvSpPr>
          <p:cNvPr id="16" name="Text 14"/>
          <p:cNvSpPr/>
          <p:nvPr/>
        </p:nvSpPr>
        <p:spPr>
          <a:xfrm>
            <a:off x="1060704" y="2770632"/>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Core services</a:t>
            </a:r>
            <a:endParaRPr lang="en-US" sz="1320" dirty="0"/>
          </a:p>
        </p:txBody>
      </p:sp>
      <p:sp>
        <p:nvSpPr>
          <p:cNvPr id="17" name="Text 15"/>
          <p:cNvSpPr/>
          <p:nvPr/>
        </p:nvSpPr>
        <p:spPr>
          <a:xfrm>
            <a:off x="1078992" y="3108960"/>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Domestic cleaning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Office and commercial cleaning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Deep cleaning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End-of-tenancy cleaning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Airbnb and holiday-let changeovers</a:t>
            </a:r>
            <a:endParaRPr lang="en-US" sz="1280" dirty="0"/>
          </a:p>
        </p:txBody>
      </p:sp>
      <p:sp>
        <p:nvSpPr>
          <p:cNvPr id="18" name="Shape 16"/>
          <p:cNvSpPr/>
          <p:nvPr/>
        </p:nvSpPr>
        <p:spPr>
          <a:xfrm>
            <a:off x="4434840" y="2633472"/>
            <a:ext cx="3246120" cy="2057400"/>
          </a:xfrm>
          <a:prstGeom prst="rect">
            <a:avLst/>
          </a:prstGeom>
          <a:solidFill>
            <a:srgbClr val="181818"/>
          </a:solidFill>
          <a:ln w="6350">
            <a:solidFill>
              <a:srgbClr val="3C3216"/>
            </a:solidFill>
            <a:prstDash val="solid"/>
          </a:ln>
        </p:spPr>
      </p:sp>
      <p:sp>
        <p:nvSpPr>
          <p:cNvPr id="19" name="Text 17"/>
          <p:cNvSpPr/>
          <p:nvPr/>
        </p:nvSpPr>
        <p:spPr>
          <a:xfrm>
            <a:off x="4581144" y="2770632"/>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First-year focus</a:t>
            </a:r>
            <a:endParaRPr lang="en-US" sz="1320" dirty="0"/>
          </a:p>
        </p:txBody>
      </p:sp>
      <p:sp>
        <p:nvSpPr>
          <p:cNvPr id="20" name="Text 18"/>
          <p:cNvSpPr/>
          <p:nvPr/>
        </p:nvSpPr>
        <p:spPr>
          <a:xfrm>
            <a:off x="4599432" y="3108960"/>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Build loyal local customers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Generate repeat bookings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Develop referrals with landlords and estate agents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Protect service quality while growing</a:t>
            </a:r>
            <a:endParaRPr lang="en-US" sz="1280" dirty="0"/>
          </a:p>
        </p:txBody>
      </p:sp>
      <p:sp>
        <p:nvSpPr>
          <p:cNvPr id="21" name="Shape 19"/>
          <p:cNvSpPr/>
          <p:nvPr/>
        </p:nvSpPr>
        <p:spPr>
          <a:xfrm>
            <a:off x="7955280" y="2633472"/>
            <a:ext cx="3246120" cy="2057400"/>
          </a:xfrm>
          <a:prstGeom prst="rect">
            <a:avLst/>
          </a:prstGeom>
          <a:solidFill>
            <a:srgbClr val="181818"/>
          </a:solidFill>
          <a:ln w="6350">
            <a:solidFill>
              <a:srgbClr val="3C3216"/>
            </a:solidFill>
            <a:prstDash val="solid"/>
          </a:ln>
        </p:spPr>
      </p:sp>
      <p:sp>
        <p:nvSpPr>
          <p:cNvPr id="22" name="Text 20"/>
          <p:cNvSpPr/>
          <p:nvPr/>
        </p:nvSpPr>
        <p:spPr>
          <a:xfrm>
            <a:off x="8101584" y="2770632"/>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Long-term direction</a:t>
            </a:r>
            <a:endParaRPr lang="en-US" sz="1320" dirty="0"/>
          </a:p>
        </p:txBody>
      </p:sp>
      <p:sp>
        <p:nvSpPr>
          <p:cNvPr id="23" name="Text 21"/>
          <p:cNvSpPr/>
          <p:nvPr/>
        </p:nvSpPr>
        <p:spPr>
          <a:xfrm>
            <a:off x="8119872" y="3108960"/>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Expand across the West Midlands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Recruit trained cleaners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Secure commercial contracts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Invest in a company vehicle and equipment</a:t>
            </a:r>
            <a:endParaRPr lang="en-US" sz="1280" dirty="0"/>
          </a:p>
        </p:txBody>
      </p:sp>
      <p:sp>
        <p:nvSpPr>
          <p:cNvPr id="24" name="Shape 22"/>
          <p:cNvSpPr/>
          <p:nvPr/>
        </p:nvSpPr>
        <p:spPr>
          <a:xfrm>
            <a:off x="914400" y="5138928"/>
            <a:ext cx="960120" cy="256032"/>
          </a:xfrm>
          <a:prstGeom prst="rect">
            <a:avLst/>
          </a:prstGeom>
          <a:solidFill>
            <a:srgbClr val="D8A928"/>
          </a:solidFill>
          <a:ln w="6350">
            <a:solidFill>
              <a:srgbClr val="D8A928">
                <a:alpha val="0"/>
              </a:srgbClr>
            </a:solidFill>
            <a:prstDash val="solid"/>
          </a:ln>
        </p:spPr>
      </p:sp>
      <p:sp>
        <p:nvSpPr>
          <p:cNvPr id="25" name="Text 23"/>
          <p:cNvSpPr/>
          <p:nvPr/>
        </p:nvSpPr>
        <p:spPr>
          <a:xfrm>
            <a:off x="987552" y="5180076"/>
            <a:ext cx="813816" cy="146304"/>
          </a:xfrm>
          <a:prstGeom prst="rect">
            <a:avLst/>
          </a:prstGeom>
          <a:noFill/>
          <a:ln/>
        </p:spPr>
        <p:txBody>
          <a:bodyPr wrap="square" lIns="762" tIns="762" rIns="762" bIns="762" rtlCol="0" anchor="t">
            <a:normAutofit/>
          </a:bodyPr>
          <a:lstStyle/>
          <a:p>
            <a:pPr algn="ctr" indent="0" marL="0">
              <a:buNone/>
            </a:pPr>
            <a:r>
              <a:rPr lang="en-US" sz="770" b="1" dirty="0">
                <a:solidFill>
                  <a:srgbClr val="080808"/>
                </a:solidFill>
                <a:latin typeface="Aptos" pitchFamily="34" charset="0"/>
                <a:ea typeface="Aptos" pitchFamily="34" charset="-122"/>
                <a:cs typeface="Aptos" pitchFamily="34" charset="-120"/>
              </a:rPr>
              <a:t>PURPOSE</a:t>
            </a:r>
            <a:endParaRPr lang="en-US" sz="770" dirty="0"/>
          </a:p>
        </p:txBody>
      </p:sp>
      <p:sp>
        <p:nvSpPr>
          <p:cNvPr id="26" name="Text 24"/>
          <p:cNvSpPr/>
          <p:nvPr/>
        </p:nvSpPr>
        <p:spPr>
          <a:xfrm>
            <a:off x="2011680" y="5120640"/>
            <a:ext cx="9189720" cy="475488"/>
          </a:xfrm>
          <a:prstGeom prst="rect">
            <a:avLst/>
          </a:prstGeom>
          <a:noFill/>
          <a:ln/>
        </p:spPr>
        <p:txBody>
          <a:bodyPr wrap="square" lIns="762" tIns="762" rIns="762" bIns="762" rtlCol="0" anchor="t">
            <a:normAutofit/>
          </a:bodyPr>
          <a:lstStyle/>
          <a:p>
            <a:pPr algn="l" indent="0" marL="0">
              <a:buNone/>
            </a:pPr>
            <a:r>
              <a:rPr lang="en-US" sz="1700" b="1" dirty="0">
                <a:solidFill>
                  <a:srgbClr val="F0C75A"/>
                </a:solidFill>
                <a:latin typeface="Aptos" pitchFamily="34" charset="0"/>
                <a:ea typeface="Aptos" pitchFamily="34" charset="-122"/>
                <a:cs typeface="Aptos" pitchFamily="34" charset="-120"/>
              </a:rPr>
              <a:t>To create clean, safe and hygienic environments while giving customers a trustworthy service they can rely on.</a:t>
            </a:r>
            <a:endParaRPr lang="en-US"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Business Overview</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What the business does, how it operates, and the service standards it must maintain.</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04</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19072"/>
            <a:ext cx="5166360" cy="1965960"/>
          </a:xfrm>
          <a:prstGeom prst="rect">
            <a:avLst/>
          </a:prstGeom>
          <a:solidFill>
            <a:srgbClr val="181818"/>
          </a:solidFill>
          <a:ln w="6350">
            <a:solidFill>
              <a:srgbClr val="3C3216"/>
            </a:solidFill>
            <a:prstDash val="solid"/>
          </a:ln>
        </p:spPr>
      </p:sp>
      <p:sp>
        <p:nvSpPr>
          <p:cNvPr id="15" name="Text 13"/>
          <p:cNvSpPr/>
          <p:nvPr/>
        </p:nvSpPr>
        <p:spPr>
          <a:xfrm>
            <a:off x="1060704" y="1856232"/>
            <a:ext cx="487375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Business concept</a:t>
            </a:r>
            <a:endParaRPr lang="en-US" sz="1320" dirty="0"/>
          </a:p>
        </p:txBody>
      </p:sp>
      <p:sp>
        <p:nvSpPr>
          <p:cNvPr id="16" name="Text 14"/>
          <p:cNvSpPr/>
          <p:nvPr/>
        </p:nvSpPr>
        <p:spPr>
          <a:xfrm>
            <a:off x="1060704" y="2194560"/>
            <a:ext cx="4873752" cy="1371600"/>
          </a:xfrm>
          <a:prstGeom prst="rect">
            <a:avLst/>
          </a:prstGeom>
          <a:noFill/>
          <a:ln/>
        </p:spPr>
        <p:txBody>
          <a:bodyPr wrap="square" lIns="762" tIns="762" rIns="762" bIns="762" rtlCol="0" anchor="t">
            <a:normAutofit/>
          </a:bodyPr>
          <a:lstStyle/>
          <a:p>
            <a:pPr algn="l" indent="0" marL="0">
              <a:buNone/>
            </a:pPr>
            <a:r>
              <a:rPr lang="en-US" sz="1520" dirty="0">
                <a:solidFill>
                  <a:srgbClr val="F8F3E3"/>
                </a:solidFill>
                <a:latin typeface="Aptos" pitchFamily="34" charset="0"/>
                <a:ea typeface="Aptos" pitchFamily="34" charset="-122"/>
                <a:cs typeface="Aptos" pitchFamily="34" charset="-120"/>
              </a:rPr>
              <a:t>D&amp;G Cleaning Service will deliver commercial, end-of-tenancy, deep, Airbnb and office cleaning. Services will use professional products, suitable equipment and safe working methods.</a:t>
            </a:r>
            <a:endParaRPr lang="en-US" sz="1520" dirty="0"/>
          </a:p>
        </p:txBody>
      </p:sp>
      <p:sp>
        <p:nvSpPr>
          <p:cNvPr id="17" name="Shape 15"/>
          <p:cNvSpPr/>
          <p:nvPr/>
        </p:nvSpPr>
        <p:spPr>
          <a:xfrm>
            <a:off x="6355080" y="1719072"/>
            <a:ext cx="4937760" cy="1965960"/>
          </a:xfrm>
          <a:prstGeom prst="rect">
            <a:avLst/>
          </a:prstGeom>
          <a:solidFill>
            <a:srgbClr val="181818"/>
          </a:solidFill>
          <a:ln w="6350">
            <a:solidFill>
              <a:srgbClr val="3C3216"/>
            </a:solidFill>
            <a:prstDash val="solid"/>
          </a:ln>
        </p:spPr>
      </p:sp>
      <p:sp>
        <p:nvSpPr>
          <p:cNvPr id="18" name="Text 16"/>
          <p:cNvSpPr/>
          <p:nvPr/>
        </p:nvSpPr>
        <p:spPr>
          <a:xfrm>
            <a:off x="6501384" y="1856232"/>
            <a:ext cx="464515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Business description</a:t>
            </a:r>
            <a:endParaRPr lang="en-US" sz="1320" dirty="0"/>
          </a:p>
        </p:txBody>
      </p:sp>
      <p:sp>
        <p:nvSpPr>
          <p:cNvPr id="19" name="Text 17"/>
          <p:cNvSpPr/>
          <p:nvPr/>
        </p:nvSpPr>
        <p:spPr>
          <a:xfrm>
            <a:off x="6501384" y="2194560"/>
            <a:ext cx="4645152" cy="1371600"/>
          </a:xfrm>
          <a:prstGeom prst="rect">
            <a:avLst/>
          </a:prstGeom>
          <a:noFill/>
          <a:ln/>
        </p:spPr>
        <p:txBody>
          <a:bodyPr wrap="square" lIns="762" tIns="762" rIns="762" bIns="762" rtlCol="0" anchor="t">
            <a:normAutofit/>
          </a:bodyPr>
          <a:lstStyle/>
          <a:p>
            <a:pPr algn="l" indent="0" marL="0">
              <a:buNone/>
            </a:pPr>
            <a:r>
              <a:rPr lang="en-US" sz="1520" dirty="0">
                <a:solidFill>
                  <a:srgbClr val="F8F3E3"/>
                </a:solidFill>
                <a:latin typeface="Aptos" pitchFamily="34" charset="0"/>
                <a:ea typeface="Aptos" pitchFamily="34" charset="-122"/>
                <a:cs typeface="Aptos" pitchFamily="34" charset="-120"/>
              </a:rPr>
              <a:t>The business aims to create clean, safe and hygienic environments by delivering consistent standards, excellent customer service and close attention to detail on every job.</a:t>
            </a:r>
            <a:endParaRPr lang="en-US" sz="1520" dirty="0"/>
          </a:p>
        </p:txBody>
      </p:sp>
      <p:sp>
        <p:nvSpPr>
          <p:cNvPr id="20" name="Shape 18"/>
          <p:cNvSpPr/>
          <p:nvPr/>
        </p:nvSpPr>
        <p:spPr>
          <a:xfrm>
            <a:off x="914400" y="4069080"/>
            <a:ext cx="1280160" cy="256032"/>
          </a:xfrm>
          <a:prstGeom prst="rect">
            <a:avLst/>
          </a:prstGeom>
          <a:solidFill>
            <a:srgbClr val="D8A928"/>
          </a:solidFill>
          <a:ln w="6350">
            <a:solidFill>
              <a:srgbClr val="D8A928">
                <a:alpha val="0"/>
              </a:srgbClr>
            </a:solidFill>
            <a:prstDash val="solid"/>
          </a:ln>
        </p:spPr>
      </p:sp>
      <p:sp>
        <p:nvSpPr>
          <p:cNvPr id="21" name="Text 19"/>
          <p:cNvSpPr/>
          <p:nvPr/>
        </p:nvSpPr>
        <p:spPr>
          <a:xfrm>
            <a:off x="987552" y="4110228"/>
            <a:ext cx="1133856" cy="146304"/>
          </a:xfrm>
          <a:prstGeom prst="rect">
            <a:avLst/>
          </a:prstGeom>
          <a:noFill/>
          <a:ln/>
        </p:spPr>
        <p:txBody>
          <a:bodyPr wrap="square" lIns="762" tIns="762" rIns="762" bIns="762" rtlCol="0" anchor="t">
            <a:normAutofit/>
          </a:bodyPr>
          <a:lstStyle/>
          <a:p>
            <a:pPr algn="ctr" indent="0" marL="0">
              <a:buNone/>
            </a:pPr>
            <a:r>
              <a:rPr lang="en-US" sz="770" b="1" dirty="0">
                <a:solidFill>
                  <a:srgbClr val="080808"/>
                </a:solidFill>
                <a:latin typeface="Aptos" pitchFamily="34" charset="0"/>
                <a:ea typeface="Aptos" pitchFamily="34" charset="-122"/>
                <a:cs typeface="Aptos" pitchFamily="34" charset="-120"/>
              </a:rPr>
              <a:t>SERVICE OFFER</a:t>
            </a:r>
            <a:endParaRPr lang="en-US" sz="770" dirty="0"/>
          </a:p>
        </p:txBody>
      </p:sp>
      <p:sp>
        <p:nvSpPr>
          <p:cNvPr id="22" name="Shape 20"/>
          <p:cNvSpPr/>
          <p:nvPr/>
        </p:nvSpPr>
        <p:spPr>
          <a:xfrm>
            <a:off x="914400" y="4553712"/>
            <a:ext cx="1828800" cy="329184"/>
          </a:xfrm>
          <a:prstGeom prst="rect">
            <a:avLst/>
          </a:prstGeom>
          <a:solidFill>
            <a:srgbClr val="202020"/>
          </a:solidFill>
          <a:ln w="6350">
            <a:solidFill>
              <a:srgbClr val="8A6413"/>
            </a:solidFill>
            <a:prstDash val="solid"/>
          </a:ln>
        </p:spPr>
      </p:sp>
      <p:sp>
        <p:nvSpPr>
          <p:cNvPr id="23" name="Text 21"/>
          <p:cNvSpPr/>
          <p:nvPr/>
        </p:nvSpPr>
        <p:spPr>
          <a:xfrm>
            <a:off x="978408" y="4606747"/>
            <a:ext cx="1700784" cy="256032"/>
          </a:xfrm>
          <a:prstGeom prst="rect">
            <a:avLst/>
          </a:prstGeom>
          <a:noFill/>
          <a:ln/>
        </p:spPr>
        <p:txBody>
          <a:bodyPr wrap="square" lIns="762" tIns="762" rIns="762" bIns="762" rtlCol="0" anchor="t">
            <a:normAutofit/>
          </a:bodyPr>
          <a:lstStyle/>
          <a:p>
            <a:pPr algn="ctr" indent="0" marL="0">
              <a:buNone/>
            </a:pPr>
            <a:r>
              <a:rPr lang="en-US" sz="870" b="1" dirty="0">
                <a:solidFill>
                  <a:srgbClr val="F0C75A"/>
                </a:solidFill>
                <a:latin typeface="Aptos" pitchFamily="34" charset="0"/>
                <a:ea typeface="Aptos" pitchFamily="34" charset="-122"/>
                <a:cs typeface="Aptos" pitchFamily="34" charset="-120"/>
              </a:rPr>
              <a:t>Domestic cleaning</a:t>
            </a:r>
            <a:endParaRPr lang="en-US" sz="870" dirty="0"/>
          </a:p>
        </p:txBody>
      </p:sp>
      <p:sp>
        <p:nvSpPr>
          <p:cNvPr id="24" name="Shape 22"/>
          <p:cNvSpPr/>
          <p:nvPr/>
        </p:nvSpPr>
        <p:spPr>
          <a:xfrm>
            <a:off x="2962656" y="4553712"/>
            <a:ext cx="1828800" cy="329184"/>
          </a:xfrm>
          <a:prstGeom prst="rect">
            <a:avLst/>
          </a:prstGeom>
          <a:solidFill>
            <a:srgbClr val="202020"/>
          </a:solidFill>
          <a:ln w="6350">
            <a:solidFill>
              <a:srgbClr val="8A6413"/>
            </a:solidFill>
            <a:prstDash val="solid"/>
          </a:ln>
        </p:spPr>
      </p:sp>
      <p:sp>
        <p:nvSpPr>
          <p:cNvPr id="25" name="Text 23"/>
          <p:cNvSpPr/>
          <p:nvPr/>
        </p:nvSpPr>
        <p:spPr>
          <a:xfrm>
            <a:off x="3026664" y="4606747"/>
            <a:ext cx="1700784" cy="256032"/>
          </a:xfrm>
          <a:prstGeom prst="rect">
            <a:avLst/>
          </a:prstGeom>
          <a:noFill/>
          <a:ln/>
        </p:spPr>
        <p:txBody>
          <a:bodyPr wrap="square" lIns="762" tIns="762" rIns="762" bIns="762" rtlCol="0" anchor="t">
            <a:normAutofit/>
          </a:bodyPr>
          <a:lstStyle/>
          <a:p>
            <a:pPr algn="ctr" indent="0" marL="0">
              <a:buNone/>
            </a:pPr>
            <a:r>
              <a:rPr lang="en-US" sz="870" b="1" dirty="0">
                <a:solidFill>
                  <a:srgbClr val="F0C75A"/>
                </a:solidFill>
                <a:latin typeface="Aptos" pitchFamily="34" charset="0"/>
                <a:ea typeface="Aptos" pitchFamily="34" charset="-122"/>
                <a:cs typeface="Aptos" pitchFamily="34" charset="-120"/>
              </a:rPr>
              <a:t>Office cleaning</a:t>
            </a:r>
            <a:endParaRPr lang="en-US" sz="870" dirty="0"/>
          </a:p>
        </p:txBody>
      </p:sp>
      <p:sp>
        <p:nvSpPr>
          <p:cNvPr id="26" name="Shape 24"/>
          <p:cNvSpPr/>
          <p:nvPr/>
        </p:nvSpPr>
        <p:spPr>
          <a:xfrm>
            <a:off x="5010912" y="4553712"/>
            <a:ext cx="1828800" cy="329184"/>
          </a:xfrm>
          <a:prstGeom prst="rect">
            <a:avLst/>
          </a:prstGeom>
          <a:solidFill>
            <a:srgbClr val="202020"/>
          </a:solidFill>
          <a:ln w="6350">
            <a:solidFill>
              <a:srgbClr val="8A6413"/>
            </a:solidFill>
            <a:prstDash val="solid"/>
          </a:ln>
        </p:spPr>
      </p:sp>
      <p:sp>
        <p:nvSpPr>
          <p:cNvPr id="27" name="Text 25"/>
          <p:cNvSpPr/>
          <p:nvPr/>
        </p:nvSpPr>
        <p:spPr>
          <a:xfrm>
            <a:off x="5074920" y="4606747"/>
            <a:ext cx="1700784" cy="256032"/>
          </a:xfrm>
          <a:prstGeom prst="rect">
            <a:avLst/>
          </a:prstGeom>
          <a:noFill/>
          <a:ln/>
        </p:spPr>
        <p:txBody>
          <a:bodyPr wrap="square" lIns="762" tIns="762" rIns="762" bIns="762" rtlCol="0" anchor="t">
            <a:normAutofit/>
          </a:bodyPr>
          <a:lstStyle/>
          <a:p>
            <a:pPr algn="ctr" indent="0" marL="0">
              <a:buNone/>
            </a:pPr>
            <a:r>
              <a:rPr lang="en-US" sz="870" b="1" dirty="0">
                <a:solidFill>
                  <a:srgbClr val="F0C75A"/>
                </a:solidFill>
                <a:latin typeface="Aptos" pitchFamily="34" charset="0"/>
                <a:ea typeface="Aptos" pitchFamily="34" charset="-122"/>
                <a:cs typeface="Aptos" pitchFamily="34" charset="-120"/>
              </a:rPr>
              <a:t>Deep cleaning</a:t>
            </a:r>
            <a:endParaRPr lang="en-US" sz="870" dirty="0"/>
          </a:p>
        </p:txBody>
      </p:sp>
      <p:sp>
        <p:nvSpPr>
          <p:cNvPr id="28" name="Shape 26"/>
          <p:cNvSpPr/>
          <p:nvPr/>
        </p:nvSpPr>
        <p:spPr>
          <a:xfrm>
            <a:off x="7059168" y="4553712"/>
            <a:ext cx="1828800" cy="329184"/>
          </a:xfrm>
          <a:prstGeom prst="rect">
            <a:avLst/>
          </a:prstGeom>
          <a:solidFill>
            <a:srgbClr val="202020"/>
          </a:solidFill>
          <a:ln w="6350">
            <a:solidFill>
              <a:srgbClr val="8A6413"/>
            </a:solidFill>
            <a:prstDash val="solid"/>
          </a:ln>
        </p:spPr>
      </p:sp>
      <p:sp>
        <p:nvSpPr>
          <p:cNvPr id="29" name="Text 27"/>
          <p:cNvSpPr/>
          <p:nvPr/>
        </p:nvSpPr>
        <p:spPr>
          <a:xfrm>
            <a:off x="7123176" y="4606747"/>
            <a:ext cx="1700784" cy="256032"/>
          </a:xfrm>
          <a:prstGeom prst="rect">
            <a:avLst/>
          </a:prstGeom>
          <a:noFill/>
          <a:ln/>
        </p:spPr>
        <p:txBody>
          <a:bodyPr wrap="square" lIns="762" tIns="762" rIns="762" bIns="762" rtlCol="0" anchor="t">
            <a:normAutofit/>
          </a:bodyPr>
          <a:lstStyle/>
          <a:p>
            <a:pPr algn="ctr" indent="0" marL="0">
              <a:buNone/>
            </a:pPr>
            <a:r>
              <a:rPr lang="en-US" sz="870" b="1" dirty="0">
                <a:solidFill>
                  <a:srgbClr val="F0C75A"/>
                </a:solidFill>
                <a:latin typeface="Aptos" pitchFamily="34" charset="0"/>
                <a:ea typeface="Aptos" pitchFamily="34" charset="-122"/>
                <a:cs typeface="Aptos" pitchFamily="34" charset="-120"/>
              </a:rPr>
              <a:t>End-of-tenancy</a:t>
            </a:r>
            <a:endParaRPr lang="en-US" sz="870" dirty="0"/>
          </a:p>
        </p:txBody>
      </p:sp>
      <p:sp>
        <p:nvSpPr>
          <p:cNvPr id="30" name="Shape 28"/>
          <p:cNvSpPr/>
          <p:nvPr/>
        </p:nvSpPr>
        <p:spPr>
          <a:xfrm>
            <a:off x="9107424" y="4553712"/>
            <a:ext cx="1828800" cy="329184"/>
          </a:xfrm>
          <a:prstGeom prst="rect">
            <a:avLst/>
          </a:prstGeom>
          <a:solidFill>
            <a:srgbClr val="202020"/>
          </a:solidFill>
          <a:ln w="6350">
            <a:solidFill>
              <a:srgbClr val="8A6413"/>
            </a:solidFill>
            <a:prstDash val="solid"/>
          </a:ln>
        </p:spPr>
      </p:sp>
      <p:sp>
        <p:nvSpPr>
          <p:cNvPr id="31" name="Text 29"/>
          <p:cNvSpPr/>
          <p:nvPr/>
        </p:nvSpPr>
        <p:spPr>
          <a:xfrm>
            <a:off x="9171432" y="4606747"/>
            <a:ext cx="1700784" cy="256032"/>
          </a:xfrm>
          <a:prstGeom prst="rect">
            <a:avLst/>
          </a:prstGeom>
          <a:noFill/>
          <a:ln/>
        </p:spPr>
        <p:txBody>
          <a:bodyPr wrap="square" lIns="762" tIns="762" rIns="762" bIns="762" rtlCol="0" anchor="t">
            <a:normAutofit/>
          </a:bodyPr>
          <a:lstStyle/>
          <a:p>
            <a:pPr algn="ctr" indent="0" marL="0">
              <a:buNone/>
            </a:pPr>
            <a:r>
              <a:rPr lang="en-US" sz="870" b="1" dirty="0">
                <a:solidFill>
                  <a:srgbClr val="F0C75A"/>
                </a:solidFill>
                <a:latin typeface="Aptos" pitchFamily="34" charset="0"/>
                <a:ea typeface="Aptos" pitchFamily="34" charset="-122"/>
                <a:cs typeface="Aptos" pitchFamily="34" charset="-120"/>
              </a:rPr>
              <a:t>Airbnb changeovers</a:t>
            </a:r>
            <a:endParaRPr lang="en-US" sz="870" dirty="0"/>
          </a:p>
        </p:txBody>
      </p:sp>
      <p:sp>
        <p:nvSpPr>
          <p:cNvPr id="32" name="Text 30"/>
          <p:cNvSpPr/>
          <p:nvPr/>
        </p:nvSpPr>
        <p:spPr>
          <a:xfrm>
            <a:off x="914400" y="5138928"/>
            <a:ext cx="10332720" cy="566928"/>
          </a:xfrm>
          <a:prstGeom prst="rect">
            <a:avLst/>
          </a:prstGeom>
          <a:noFill/>
          <a:ln/>
        </p:spPr>
        <p:txBody>
          <a:bodyPr wrap="square" lIns="762" tIns="762" rIns="762" bIns="762" rtlCol="0" anchor="t">
            <a:normAutofit/>
          </a:bodyPr>
          <a:lstStyle/>
          <a:p>
            <a:pPr algn="l" indent="0" marL="0">
              <a:buNone/>
            </a:pPr>
            <a:r>
              <a:rPr lang="en-US" sz="1620" dirty="0">
                <a:solidFill>
                  <a:srgbClr val="F8F3E3"/>
                </a:solidFill>
                <a:latin typeface="Aptos" pitchFamily="34" charset="0"/>
                <a:ea typeface="Aptos" pitchFamily="34" charset="-122"/>
                <a:cs typeface="Aptos" pitchFamily="34" charset="-120"/>
              </a:rPr>
              <a:t>The offer is designed to cover routine, specialist and changeover work. This gives the business several ways to win repeat customers rather than depending on one-off bookings only.</a:t>
            </a:r>
            <a:endParaRPr lang="en-US" sz="162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SMART Objectives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Short-term and long-term targets that can be checked as the business grows.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05</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1874520" cy="1508760"/>
          </a:xfrm>
          <a:prstGeom prst="rect">
            <a:avLst/>
          </a:prstGeom>
          <a:solidFill>
            <a:srgbClr val="181818"/>
          </a:solidFill>
          <a:ln w="6350">
            <a:solidFill>
              <a:srgbClr val="8A6413"/>
            </a:solidFill>
            <a:prstDash val="solid"/>
          </a:ln>
        </p:spPr>
      </p:sp>
      <p:sp>
        <p:nvSpPr>
          <p:cNvPr id="15" name="Text 13"/>
          <p:cNvSpPr/>
          <p:nvPr/>
        </p:nvSpPr>
        <p:spPr>
          <a:xfrm>
            <a:off x="1024128" y="1901952"/>
            <a:ext cx="1655064" cy="420624"/>
          </a:xfrm>
          <a:prstGeom prst="rect">
            <a:avLst/>
          </a:prstGeom>
          <a:noFill/>
          <a:ln/>
        </p:spPr>
        <p:txBody>
          <a:bodyPr wrap="square" lIns="762" tIns="762" rIns="762" bIns="762" rtlCol="0" anchor="t">
            <a:normAutofit/>
          </a:bodyPr>
          <a:lstStyle/>
          <a:p>
            <a:pPr algn="ctr" indent="0" marL="0">
              <a:buNone/>
            </a:pPr>
            <a:r>
              <a:rPr lang="en-US" sz="2700" b="1" dirty="0">
                <a:solidFill>
                  <a:srgbClr val="F0C75A"/>
                </a:solidFill>
                <a:latin typeface="Aptos Display" pitchFamily="34" charset="0"/>
                <a:ea typeface="Aptos Display" pitchFamily="34" charset="-122"/>
                <a:cs typeface="Aptos Display" pitchFamily="34" charset="-120"/>
              </a:rPr>
              <a:t>20</a:t>
            </a:r>
            <a:endParaRPr lang="en-US" sz="2700" dirty="0"/>
          </a:p>
        </p:txBody>
      </p:sp>
      <p:sp>
        <p:nvSpPr>
          <p:cNvPr id="16" name="Text 14"/>
          <p:cNvSpPr/>
          <p:nvPr/>
        </p:nvSpPr>
        <p:spPr>
          <a:xfrm>
            <a:off x="1051560" y="2414016"/>
            <a:ext cx="1600200" cy="310896"/>
          </a:xfrm>
          <a:prstGeom prst="rect">
            <a:avLst/>
          </a:prstGeom>
          <a:noFill/>
          <a:ln/>
        </p:spPr>
        <p:txBody>
          <a:bodyPr wrap="square" lIns="762" tIns="762" rIns="762" bIns="762" rtlCol="0" anchor="t">
            <a:normAutofit/>
          </a:bodyPr>
          <a:lstStyle/>
          <a:p>
            <a:pPr algn="ctr" indent="0" marL="0">
              <a:buNone/>
            </a:pPr>
            <a:r>
              <a:rPr lang="en-US" sz="1150" b="1" dirty="0">
                <a:solidFill>
                  <a:srgbClr val="F8F3E3"/>
                </a:solidFill>
                <a:latin typeface="Aptos" pitchFamily="34" charset="0"/>
                <a:ea typeface="Aptos" pitchFamily="34" charset="-122"/>
                <a:cs typeface="Aptos" pitchFamily="34" charset="-120"/>
              </a:rPr>
              <a:t>regular customers</a:t>
            </a:r>
            <a:endParaRPr lang="en-US" sz="1150" dirty="0"/>
          </a:p>
        </p:txBody>
      </p:sp>
      <p:sp>
        <p:nvSpPr>
          <p:cNvPr id="17" name="Text 15"/>
          <p:cNvSpPr/>
          <p:nvPr/>
        </p:nvSpPr>
        <p:spPr>
          <a:xfrm>
            <a:off x="1051560" y="2743200"/>
            <a:ext cx="1600200" cy="411480"/>
          </a:xfrm>
          <a:prstGeom prst="rect">
            <a:avLst/>
          </a:prstGeom>
          <a:noFill/>
          <a:ln/>
        </p:spPr>
        <p:txBody>
          <a:bodyPr wrap="square" lIns="762" tIns="762" rIns="762" bIns="762" rtlCol="0" anchor="t">
            <a:normAutofit/>
          </a:bodyPr>
          <a:lstStyle/>
          <a:p>
            <a:pPr algn="ctr" indent="0" marL="0">
              <a:buNone/>
            </a:pPr>
            <a:r>
              <a:rPr lang="en-US" sz="970" dirty="0">
                <a:solidFill>
                  <a:srgbClr val="B8B8B8"/>
                </a:solidFill>
                <a:latin typeface="Aptos" pitchFamily="34" charset="0"/>
                <a:ea typeface="Aptos" pitchFamily="34" charset="-122"/>
                <a:cs typeface="Aptos" pitchFamily="34" charset="-120"/>
              </a:rPr>
              <a:t>Targeted within the first 12 months through social media, flyers and referrals.</a:t>
            </a:r>
            <a:endParaRPr lang="en-US" sz="970" dirty="0"/>
          </a:p>
        </p:txBody>
      </p:sp>
      <p:sp>
        <p:nvSpPr>
          <p:cNvPr id="18" name="Shape 16"/>
          <p:cNvSpPr/>
          <p:nvPr/>
        </p:nvSpPr>
        <p:spPr>
          <a:xfrm>
            <a:off x="3044952" y="1755648"/>
            <a:ext cx="1874520" cy="1508760"/>
          </a:xfrm>
          <a:prstGeom prst="rect">
            <a:avLst/>
          </a:prstGeom>
          <a:solidFill>
            <a:srgbClr val="181818"/>
          </a:solidFill>
          <a:ln w="6350">
            <a:solidFill>
              <a:srgbClr val="8A6413"/>
            </a:solidFill>
            <a:prstDash val="solid"/>
          </a:ln>
        </p:spPr>
      </p:sp>
      <p:sp>
        <p:nvSpPr>
          <p:cNvPr id="19" name="Text 17"/>
          <p:cNvSpPr/>
          <p:nvPr/>
        </p:nvSpPr>
        <p:spPr>
          <a:xfrm>
            <a:off x="3154680" y="1901952"/>
            <a:ext cx="1655064" cy="420624"/>
          </a:xfrm>
          <a:prstGeom prst="rect">
            <a:avLst/>
          </a:prstGeom>
          <a:noFill/>
          <a:ln/>
        </p:spPr>
        <p:txBody>
          <a:bodyPr wrap="square" lIns="762" tIns="762" rIns="762" bIns="762" rtlCol="0" anchor="t">
            <a:normAutofit/>
          </a:bodyPr>
          <a:lstStyle/>
          <a:p>
            <a:pPr algn="ctr" indent="0" marL="0">
              <a:buNone/>
            </a:pPr>
            <a:r>
              <a:rPr lang="en-US" sz="2700" b="1" dirty="0">
                <a:solidFill>
                  <a:srgbClr val="F0C75A"/>
                </a:solidFill>
                <a:latin typeface="Aptos Display" pitchFamily="34" charset="0"/>
                <a:ea typeface="Aptos Display" pitchFamily="34" charset="-122"/>
                <a:cs typeface="Aptos Display" pitchFamily="34" charset="-120"/>
              </a:rPr>
              <a:t>£2,000</a:t>
            </a:r>
            <a:endParaRPr lang="en-US" sz="2700" dirty="0"/>
          </a:p>
        </p:txBody>
      </p:sp>
      <p:sp>
        <p:nvSpPr>
          <p:cNvPr id="20" name="Text 18"/>
          <p:cNvSpPr/>
          <p:nvPr/>
        </p:nvSpPr>
        <p:spPr>
          <a:xfrm>
            <a:off x="3182112" y="2414016"/>
            <a:ext cx="1600200" cy="310896"/>
          </a:xfrm>
          <a:prstGeom prst="rect">
            <a:avLst/>
          </a:prstGeom>
          <a:noFill/>
          <a:ln/>
        </p:spPr>
        <p:txBody>
          <a:bodyPr wrap="square" lIns="762" tIns="762" rIns="762" bIns="762" rtlCol="0" anchor="t">
            <a:normAutofit/>
          </a:bodyPr>
          <a:lstStyle/>
          <a:p>
            <a:pPr algn="ctr" indent="0" marL="0">
              <a:buNone/>
            </a:pPr>
            <a:r>
              <a:rPr lang="en-US" sz="1150" b="1" dirty="0">
                <a:solidFill>
                  <a:srgbClr val="F8F3E3"/>
                </a:solidFill>
                <a:latin typeface="Aptos" pitchFamily="34" charset="0"/>
                <a:ea typeface="Aptos" pitchFamily="34" charset="-122"/>
                <a:cs typeface="Aptos" pitchFamily="34" charset="-120"/>
              </a:rPr>
              <a:t>monthly sales</a:t>
            </a:r>
            <a:endParaRPr lang="en-US" sz="1150" dirty="0"/>
          </a:p>
        </p:txBody>
      </p:sp>
      <p:sp>
        <p:nvSpPr>
          <p:cNvPr id="21" name="Text 19"/>
          <p:cNvSpPr/>
          <p:nvPr/>
        </p:nvSpPr>
        <p:spPr>
          <a:xfrm>
            <a:off x="3182112" y="2743200"/>
            <a:ext cx="1600200" cy="411480"/>
          </a:xfrm>
          <a:prstGeom prst="rect">
            <a:avLst/>
          </a:prstGeom>
          <a:noFill/>
          <a:ln/>
        </p:spPr>
        <p:txBody>
          <a:bodyPr wrap="square" lIns="762" tIns="762" rIns="762" bIns="762" rtlCol="0" anchor="t">
            <a:normAutofit/>
          </a:bodyPr>
          <a:lstStyle/>
          <a:p>
            <a:pPr algn="ctr" indent="0" marL="0">
              <a:buNone/>
            </a:pPr>
            <a:r>
              <a:rPr lang="en-US" sz="970" dirty="0">
                <a:solidFill>
                  <a:srgbClr val="B8B8B8"/>
                </a:solidFill>
                <a:latin typeface="Aptos" pitchFamily="34" charset="0"/>
                <a:ea typeface="Aptos" pitchFamily="34" charset="-122"/>
                <a:cs typeface="Aptos" pitchFamily="34" charset="-120"/>
              </a:rPr>
              <a:t>First-year target to be reached by month 12.</a:t>
            </a:r>
            <a:endParaRPr lang="en-US" sz="970" dirty="0"/>
          </a:p>
        </p:txBody>
      </p:sp>
      <p:sp>
        <p:nvSpPr>
          <p:cNvPr id="22" name="Shape 20"/>
          <p:cNvSpPr/>
          <p:nvPr/>
        </p:nvSpPr>
        <p:spPr>
          <a:xfrm>
            <a:off x="5175504" y="1755648"/>
            <a:ext cx="1874520" cy="1508760"/>
          </a:xfrm>
          <a:prstGeom prst="rect">
            <a:avLst/>
          </a:prstGeom>
          <a:solidFill>
            <a:srgbClr val="181818"/>
          </a:solidFill>
          <a:ln w="6350">
            <a:solidFill>
              <a:srgbClr val="8A6413"/>
            </a:solidFill>
            <a:prstDash val="solid"/>
          </a:ln>
        </p:spPr>
      </p:sp>
      <p:sp>
        <p:nvSpPr>
          <p:cNvPr id="23" name="Text 21"/>
          <p:cNvSpPr/>
          <p:nvPr/>
        </p:nvSpPr>
        <p:spPr>
          <a:xfrm>
            <a:off x="5285232" y="1901952"/>
            <a:ext cx="1655064" cy="420624"/>
          </a:xfrm>
          <a:prstGeom prst="rect">
            <a:avLst/>
          </a:prstGeom>
          <a:noFill/>
          <a:ln/>
        </p:spPr>
        <p:txBody>
          <a:bodyPr wrap="square" lIns="762" tIns="762" rIns="762" bIns="762" rtlCol="0" anchor="t">
            <a:normAutofit/>
          </a:bodyPr>
          <a:lstStyle/>
          <a:p>
            <a:pPr algn="ctr" indent="0" marL="0">
              <a:buNone/>
            </a:pPr>
            <a:r>
              <a:rPr lang="en-US" sz="2700" b="1" dirty="0">
                <a:solidFill>
                  <a:srgbClr val="F0C75A"/>
                </a:solidFill>
                <a:latin typeface="Aptos Display" pitchFamily="34" charset="0"/>
                <a:ea typeface="Aptos Display" pitchFamily="34" charset="-122"/>
                <a:cs typeface="Aptos Display" pitchFamily="34" charset="-120"/>
              </a:rPr>
              <a:t>95%</a:t>
            </a:r>
            <a:endParaRPr lang="en-US" sz="2700" dirty="0"/>
          </a:p>
        </p:txBody>
      </p:sp>
      <p:sp>
        <p:nvSpPr>
          <p:cNvPr id="24" name="Text 22"/>
          <p:cNvSpPr/>
          <p:nvPr/>
        </p:nvSpPr>
        <p:spPr>
          <a:xfrm>
            <a:off x="5312664" y="2414016"/>
            <a:ext cx="1600200" cy="310896"/>
          </a:xfrm>
          <a:prstGeom prst="rect">
            <a:avLst/>
          </a:prstGeom>
          <a:noFill/>
          <a:ln/>
        </p:spPr>
        <p:txBody>
          <a:bodyPr wrap="square" lIns="762" tIns="762" rIns="762" bIns="762" rtlCol="0" anchor="t">
            <a:normAutofit/>
          </a:bodyPr>
          <a:lstStyle/>
          <a:p>
            <a:pPr algn="ctr" indent="0" marL="0">
              <a:buNone/>
            </a:pPr>
            <a:r>
              <a:rPr lang="en-US" sz="1150" b="1" dirty="0">
                <a:solidFill>
                  <a:srgbClr val="F8F3E3"/>
                </a:solidFill>
                <a:latin typeface="Aptos" pitchFamily="34" charset="0"/>
                <a:ea typeface="Aptos" pitchFamily="34" charset="-122"/>
                <a:cs typeface="Aptos" pitchFamily="34" charset="-120"/>
              </a:rPr>
              <a:t>satisfaction</a:t>
            </a:r>
            <a:endParaRPr lang="en-US" sz="1150" dirty="0"/>
          </a:p>
        </p:txBody>
      </p:sp>
      <p:sp>
        <p:nvSpPr>
          <p:cNvPr id="25" name="Text 23"/>
          <p:cNvSpPr/>
          <p:nvPr/>
        </p:nvSpPr>
        <p:spPr>
          <a:xfrm>
            <a:off x="5312664" y="2743200"/>
            <a:ext cx="1600200" cy="411480"/>
          </a:xfrm>
          <a:prstGeom prst="rect">
            <a:avLst/>
          </a:prstGeom>
          <a:noFill/>
          <a:ln/>
        </p:spPr>
        <p:txBody>
          <a:bodyPr wrap="square" lIns="762" tIns="762" rIns="762" bIns="762" rtlCol="0" anchor="t">
            <a:normAutofit/>
          </a:bodyPr>
          <a:lstStyle/>
          <a:p>
            <a:pPr algn="ctr" indent="0" marL="0">
              <a:buNone/>
            </a:pPr>
            <a:r>
              <a:rPr lang="en-US" sz="970" dirty="0">
                <a:solidFill>
                  <a:srgbClr val="B8B8B8"/>
                </a:solidFill>
                <a:latin typeface="Aptos" pitchFamily="34" charset="0"/>
                <a:ea typeface="Aptos" pitchFamily="34" charset="-122"/>
                <a:cs typeface="Aptos" pitchFamily="34" charset="-120"/>
              </a:rPr>
              <a:t>Measured by reliable, high-quality service and feedback.</a:t>
            </a:r>
            <a:endParaRPr lang="en-US" sz="970" dirty="0"/>
          </a:p>
        </p:txBody>
      </p:sp>
      <p:sp>
        <p:nvSpPr>
          <p:cNvPr id="26" name="Shape 24"/>
          <p:cNvSpPr/>
          <p:nvPr/>
        </p:nvSpPr>
        <p:spPr>
          <a:xfrm>
            <a:off x="7306056" y="1755648"/>
            <a:ext cx="1874520" cy="1508760"/>
          </a:xfrm>
          <a:prstGeom prst="rect">
            <a:avLst/>
          </a:prstGeom>
          <a:solidFill>
            <a:srgbClr val="181818"/>
          </a:solidFill>
          <a:ln w="6350">
            <a:solidFill>
              <a:srgbClr val="8A6413"/>
            </a:solidFill>
            <a:prstDash val="solid"/>
          </a:ln>
        </p:spPr>
      </p:sp>
      <p:sp>
        <p:nvSpPr>
          <p:cNvPr id="27" name="Text 25"/>
          <p:cNvSpPr/>
          <p:nvPr/>
        </p:nvSpPr>
        <p:spPr>
          <a:xfrm>
            <a:off x="7415784" y="1901952"/>
            <a:ext cx="1655064" cy="420624"/>
          </a:xfrm>
          <a:prstGeom prst="rect">
            <a:avLst/>
          </a:prstGeom>
          <a:noFill/>
          <a:ln/>
        </p:spPr>
        <p:txBody>
          <a:bodyPr wrap="square" lIns="762" tIns="762" rIns="762" bIns="762" rtlCol="0" anchor="t">
            <a:normAutofit/>
          </a:bodyPr>
          <a:lstStyle/>
          <a:p>
            <a:pPr algn="ctr" indent="0" marL="0">
              <a:buNone/>
            </a:pPr>
            <a:r>
              <a:rPr lang="en-US" sz="2700" b="1" dirty="0">
                <a:solidFill>
                  <a:srgbClr val="F0C75A"/>
                </a:solidFill>
                <a:latin typeface="Aptos Display" pitchFamily="34" charset="0"/>
                <a:ea typeface="Aptos Display" pitchFamily="34" charset="-122"/>
                <a:cs typeface="Aptos Display" pitchFamily="34" charset="-120"/>
              </a:rPr>
              <a:t>3–5</a:t>
            </a:r>
            <a:endParaRPr lang="en-US" sz="2700" dirty="0"/>
          </a:p>
        </p:txBody>
      </p:sp>
      <p:sp>
        <p:nvSpPr>
          <p:cNvPr id="28" name="Text 26"/>
          <p:cNvSpPr/>
          <p:nvPr/>
        </p:nvSpPr>
        <p:spPr>
          <a:xfrm>
            <a:off x="7443216" y="2414016"/>
            <a:ext cx="1600200" cy="310896"/>
          </a:xfrm>
          <a:prstGeom prst="rect">
            <a:avLst/>
          </a:prstGeom>
          <a:noFill/>
          <a:ln/>
        </p:spPr>
        <p:txBody>
          <a:bodyPr wrap="square" lIns="762" tIns="762" rIns="762" bIns="762" rtlCol="0" anchor="t">
            <a:normAutofit/>
          </a:bodyPr>
          <a:lstStyle/>
          <a:p>
            <a:pPr algn="ctr" indent="0" marL="0">
              <a:buNone/>
            </a:pPr>
            <a:r>
              <a:rPr lang="en-US" sz="1150" b="1" dirty="0">
                <a:solidFill>
                  <a:srgbClr val="F8F3E3"/>
                </a:solidFill>
                <a:latin typeface="Aptos" pitchFamily="34" charset="0"/>
                <a:ea typeface="Aptos" pitchFamily="34" charset="-122"/>
                <a:cs typeface="Aptos" pitchFamily="34" charset="-120"/>
              </a:rPr>
              <a:t>trained cleaners</a:t>
            </a:r>
            <a:endParaRPr lang="en-US" sz="1150" dirty="0"/>
          </a:p>
        </p:txBody>
      </p:sp>
      <p:sp>
        <p:nvSpPr>
          <p:cNvPr id="29" name="Text 27"/>
          <p:cNvSpPr/>
          <p:nvPr/>
        </p:nvSpPr>
        <p:spPr>
          <a:xfrm>
            <a:off x="7443216" y="2743200"/>
            <a:ext cx="1600200" cy="411480"/>
          </a:xfrm>
          <a:prstGeom prst="rect">
            <a:avLst/>
          </a:prstGeom>
          <a:noFill/>
          <a:ln/>
        </p:spPr>
        <p:txBody>
          <a:bodyPr wrap="square" lIns="762" tIns="762" rIns="762" bIns="762" rtlCol="0" anchor="t">
            <a:normAutofit/>
          </a:bodyPr>
          <a:lstStyle/>
          <a:p>
            <a:pPr algn="ctr" indent="0" marL="0">
              <a:buNone/>
            </a:pPr>
            <a:r>
              <a:rPr lang="en-US" sz="970" dirty="0">
                <a:solidFill>
                  <a:srgbClr val="B8B8B8"/>
                </a:solidFill>
                <a:latin typeface="Aptos" pitchFamily="34" charset="0"/>
                <a:ea typeface="Aptos" pitchFamily="34" charset="-122"/>
                <a:cs typeface="Aptos" pitchFamily="34" charset="-120"/>
              </a:rPr>
              <a:t>Planned in years two to three as demand increases.</a:t>
            </a:r>
            <a:endParaRPr lang="en-US" sz="970" dirty="0"/>
          </a:p>
        </p:txBody>
      </p:sp>
      <p:sp>
        <p:nvSpPr>
          <p:cNvPr id="30" name="Shape 28"/>
          <p:cNvSpPr/>
          <p:nvPr/>
        </p:nvSpPr>
        <p:spPr>
          <a:xfrm>
            <a:off x="9436608" y="1755648"/>
            <a:ext cx="1874520" cy="1508760"/>
          </a:xfrm>
          <a:prstGeom prst="rect">
            <a:avLst/>
          </a:prstGeom>
          <a:solidFill>
            <a:srgbClr val="181818"/>
          </a:solidFill>
          <a:ln w="6350">
            <a:solidFill>
              <a:srgbClr val="8A6413"/>
            </a:solidFill>
            <a:prstDash val="solid"/>
          </a:ln>
        </p:spPr>
      </p:sp>
      <p:sp>
        <p:nvSpPr>
          <p:cNvPr id="31" name="Text 29"/>
          <p:cNvSpPr/>
          <p:nvPr/>
        </p:nvSpPr>
        <p:spPr>
          <a:xfrm>
            <a:off x="9546336" y="1901952"/>
            <a:ext cx="1655064" cy="420624"/>
          </a:xfrm>
          <a:prstGeom prst="rect">
            <a:avLst/>
          </a:prstGeom>
          <a:noFill/>
          <a:ln/>
        </p:spPr>
        <p:txBody>
          <a:bodyPr wrap="square" lIns="762" tIns="762" rIns="762" bIns="762" rtlCol="0" anchor="t">
            <a:normAutofit/>
          </a:bodyPr>
          <a:lstStyle/>
          <a:p>
            <a:pPr algn="ctr" indent="0" marL="0">
              <a:buNone/>
            </a:pPr>
            <a:r>
              <a:rPr lang="en-US" sz="2700" b="1" dirty="0">
                <a:solidFill>
                  <a:srgbClr val="F0C75A"/>
                </a:solidFill>
                <a:latin typeface="Aptos Display" pitchFamily="34" charset="0"/>
                <a:ea typeface="Aptos Display" pitchFamily="34" charset="-122"/>
                <a:cs typeface="Aptos Display" pitchFamily="34" charset="-120"/>
              </a:rPr>
              <a:t>10</a:t>
            </a:r>
            <a:endParaRPr lang="en-US" sz="2700" dirty="0"/>
          </a:p>
        </p:txBody>
      </p:sp>
      <p:sp>
        <p:nvSpPr>
          <p:cNvPr id="32" name="Text 30"/>
          <p:cNvSpPr/>
          <p:nvPr/>
        </p:nvSpPr>
        <p:spPr>
          <a:xfrm>
            <a:off x="9573768" y="2414016"/>
            <a:ext cx="1600200" cy="310896"/>
          </a:xfrm>
          <a:prstGeom prst="rect">
            <a:avLst/>
          </a:prstGeom>
          <a:noFill/>
          <a:ln/>
        </p:spPr>
        <p:txBody>
          <a:bodyPr wrap="square" lIns="762" tIns="762" rIns="762" bIns="762" rtlCol="0" anchor="t">
            <a:normAutofit/>
          </a:bodyPr>
          <a:lstStyle/>
          <a:p>
            <a:pPr algn="ctr" indent="0" marL="0">
              <a:buNone/>
            </a:pPr>
            <a:r>
              <a:rPr lang="en-US" sz="1150" b="1" dirty="0">
                <a:solidFill>
                  <a:srgbClr val="F8F3E3"/>
                </a:solidFill>
                <a:latin typeface="Aptos" pitchFamily="34" charset="0"/>
                <a:ea typeface="Aptos" pitchFamily="34" charset="-122"/>
                <a:cs typeface="Aptos" pitchFamily="34" charset="-120"/>
              </a:rPr>
              <a:t>commercial contracts</a:t>
            </a:r>
            <a:endParaRPr lang="en-US" sz="1150" dirty="0"/>
          </a:p>
        </p:txBody>
      </p:sp>
      <p:sp>
        <p:nvSpPr>
          <p:cNvPr id="33" name="Text 31"/>
          <p:cNvSpPr/>
          <p:nvPr/>
        </p:nvSpPr>
        <p:spPr>
          <a:xfrm>
            <a:off x="9573768" y="2743200"/>
            <a:ext cx="1600200" cy="411480"/>
          </a:xfrm>
          <a:prstGeom prst="rect">
            <a:avLst/>
          </a:prstGeom>
          <a:noFill/>
          <a:ln/>
        </p:spPr>
        <p:txBody>
          <a:bodyPr wrap="square" lIns="762" tIns="762" rIns="762" bIns="762" rtlCol="0" anchor="t">
            <a:normAutofit/>
          </a:bodyPr>
          <a:lstStyle/>
          <a:p>
            <a:pPr algn="ctr" indent="0" marL="0">
              <a:buNone/>
            </a:pPr>
            <a:r>
              <a:rPr lang="en-US" sz="970" dirty="0">
                <a:solidFill>
                  <a:srgbClr val="B8B8B8"/>
                </a:solidFill>
                <a:latin typeface="Aptos" pitchFamily="34" charset="0"/>
                <a:ea typeface="Aptos" pitchFamily="34" charset="-122"/>
                <a:cs typeface="Aptos" pitchFamily="34" charset="-120"/>
              </a:rPr>
              <a:t>Targeted within five years with offices, schools or local businesses.</a:t>
            </a:r>
            <a:endParaRPr lang="en-US" sz="970" dirty="0"/>
          </a:p>
        </p:txBody>
      </p:sp>
      <p:sp>
        <p:nvSpPr>
          <p:cNvPr id="34" name="Shape 32"/>
          <p:cNvSpPr/>
          <p:nvPr/>
        </p:nvSpPr>
        <p:spPr>
          <a:xfrm>
            <a:off x="914400" y="3776472"/>
            <a:ext cx="4983480" cy="1664208"/>
          </a:xfrm>
          <a:prstGeom prst="rect">
            <a:avLst/>
          </a:prstGeom>
          <a:solidFill>
            <a:srgbClr val="181818"/>
          </a:solidFill>
          <a:ln w="6350">
            <a:solidFill>
              <a:srgbClr val="3C3216"/>
            </a:solidFill>
            <a:prstDash val="solid"/>
          </a:ln>
        </p:spPr>
      </p:sp>
      <p:sp>
        <p:nvSpPr>
          <p:cNvPr id="35" name="Text 33"/>
          <p:cNvSpPr/>
          <p:nvPr/>
        </p:nvSpPr>
        <p:spPr>
          <a:xfrm>
            <a:off x="1060704" y="3913632"/>
            <a:ext cx="469087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First 12 months</a:t>
            </a:r>
            <a:endParaRPr lang="en-US" sz="1320" dirty="0"/>
          </a:p>
        </p:txBody>
      </p:sp>
      <p:sp>
        <p:nvSpPr>
          <p:cNvPr id="36" name="Text 34"/>
          <p:cNvSpPr/>
          <p:nvPr/>
        </p:nvSpPr>
        <p:spPr>
          <a:xfrm>
            <a:off x="1078992" y="4251960"/>
            <a:ext cx="4672584" cy="1069848"/>
          </a:xfrm>
          <a:prstGeom prst="rect">
            <a:avLst/>
          </a:prstGeom>
          <a:noFill/>
          <a:ln/>
        </p:spPr>
        <p:txBody>
          <a:bodyPr wrap="square" lIns="508" tIns="508" rIns="508" bIns="508" rtlCol="0" anchor="ctr">
            <a:normAutofit/>
          </a:bodyPr>
          <a:lstStyle/>
          <a:p>
            <a:pPr marL="152400" indent="-152400">
              <a:buSzPct val="100000"/>
              <a:buChar char="•"/>
            </a:pPr>
            <a:r>
              <a:rPr lang="en-US" sz="1250" dirty="0">
                <a:solidFill>
                  <a:srgbClr val="F8F3E3"/>
                </a:solidFill>
                <a:latin typeface="Aptos" pitchFamily="34" charset="0"/>
                <a:ea typeface="Aptos" pitchFamily="34" charset="-122"/>
                <a:cs typeface="Aptos" pitchFamily="34" charset="-120"/>
              </a:rPr>
              <a:t>Register the business and obtain insurance before trading</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Purchase essential equipment and products before launch</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Create a Facebook page and Google Business Profile within three months</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Build estate-agent and local-business relationships</a:t>
            </a:r>
            <a:endParaRPr lang="en-US" sz="1250" dirty="0"/>
          </a:p>
        </p:txBody>
      </p:sp>
      <p:sp>
        <p:nvSpPr>
          <p:cNvPr id="37" name="Shape 35"/>
          <p:cNvSpPr/>
          <p:nvPr/>
        </p:nvSpPr>
        <p:spPr>
          <a:xfrm>
            <a:off x="6263640" y="3776472"/>
            <a:ext cx="5029200" cy="1664208"/>
          </a:xfrm>
          <a:prstGeom prst="rect">
            <a:avLst/>
          </a:prstGeom>
          <a:solidFill>
            <a:srgbClr val="181818"/>
          </a:solidFill>
          <a:ln w="6350">
            <a:solidFill>
              <a:srgbClr val="3C3216"/>
            </a:solidFill>
            <a:prstDash val="solid"/>
          </a:ln>
        </p:spPr>
      </p:sp>
      <p:sp>
        <p:nvSpPr>
          <p:cNvPr id="38" name="Text 36"/>
          <p:cNvSpPr/>
          <p:nvPr/>
        </p:nvSpPr>
        <p:spPr>
          <a:xfrm>
            <a:off x="6409944" y="3913632"/>
            <a:ext cx="473659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One to five years</a:t>
            </a:r>
            <a:endParaRPr lang="en-US" sz="1320" dirty="0"/>
          </a:p>
        </p:txBody>
      </p:sp>
      <p:sp>
        <p:nvSpPr>
          <p:cNvPr id="39" name="Text 37"/>
          <p:cNvSpPr/>
          <p:nvPr/>
        </p:nvSpPr>
        <p:spPr>
          <a:xfrm>
            <a:off x="6428232" y="4251960"/>
            <a:ext cx="4718304" cy="1069848"/>
          </a:xfrm>
          <a:prstGeom prst="rect">
            <a:avLst/>
          </a:prstGeom>
          <a:noFill/>
          <a:ln/>
        </p:spPr>
        <p:txBody>
          <a:bodyPr wrap="square" lIns="508" tIns="508" rIns="508" bIns="508" rtlCol="0" anchor="ctr">
            <a:normAutofit/>
          </a:bodyPr>
          <a:lstStyle/>
          <a:p>
            <a:pPr marL="152400" indent="-152400">
              <a:buSzPct val="100000"/>
              <a:buChar char="•"/>
            </a:pPr>
            <a:r>
              <a:rPr lang="en-US" sz="1250" dirty="0">
                <a:solidFill>
                  <a:srgbClr val="F8F3E3"/>
                </a:solidFill>
                <a:latin typeface="Aptos" pitchFamily="34" charset="0"/>
                <a:ea typeface="Aptos" pitchFamily="34" charset="-122"/>
                <a:cs typeface="Aptos" pitchFamily="34" charset="-120"/>
              </a:rPr>
              <a:t>Expand across the West Midlands within three to five years</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Increase annual revenue by at least 20% each year</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Buy a company van and additional equipment within three years</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Open premises within five years if growth requires it</a:t>
            </a:r>
            <a:endParaRPr lang="en-US" sz="12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Market Analysis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Who the business is selling to and what those customers need from a cleaner.</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06</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37360"/>
            <a:ext cx="10378440" cy="557784"/>
          </a:xfrm>
          <a:prstGeom prst="rect">
            <a:avLst/>
          </a:prstGeom>
          <a:solidFill>
            <a:srgbClr val="181818"/>
          </a:solidFill>
          <a:ln w="6350">
            <a:solidFill>
              <a:srgbClr val="3C3216"/>
            </a:solidFill>
            <a:prstDash val="solid"/>
          </a:ln>
        </p:spPr>
      </p:sp>
      <p:sp>
        <p:nvSpPr>
          <p:cNvPr id="15" name="Text 13"/>
          <p:cNvSpPr/>
          <p:nvPr/>
        </p:nvSpPr>
        <p:spPr>
          <a:xfrm>
            <a:off x="1078992" y="1874520"/>
            <a:ext cx="2560320" cy="219456"/>
          </a:xfrm>
          <a:prstGeom prst="rect">
            <a:avLst/>
          </a:prstGeom>
          <a:noFill/>
          <a:ln/>
        </p:spPr>
        <p:txBody>
          <a:bodyPr wrap="square" lIns="762" tIns="762" rIns="762" bIns="762" rtlCol="0" anchor="t">
            <a:normAutofit/>
          </a:bodyPr>
          <a:lstStyle/>
          <a:p>
            <a:pPr algn="l" indent="0" marL="0">
              <a:buNone/>
            </a:pPr>
            <a:r>
              <a:rPr lang="en-US" sz="1340" b="1" dirty="0">
                <a:solidFill>
                  <a:srgbClr val="F0C75A"/>
                </a:solidFill>
                <a:latin typeface="Aptos" pitchFamily="34" charset="0"/>
                <a:ea typeface="Aptos" pitchFamily="34" charset="-122"/>
                <a:cs typeface="Aptos" pitchFamily="34" charset="-120"/>
              </a:rPr>
              <a:t>Homeowners</a:t>
            </a:r>
            <a:endParaRPr lang="en-US" sz="1340" dirty="0"/>
          </a:p>
        </p:txBody>
      </p:sp>
      <p:sp>
        <p:nvSpPr>
          <p:cNvPr id="16" name="Text 14"/>
          <p:cNvSpPr/>
          <p:nvPr/>
        </p:nvSpPr>
        <p:spPr>
          <a:xfrm>
            <a:off x="3794760" y="1874520"/>
            <a:ext cx="7132320" cy="219456"/>
          </a:xfrm>
          <a:prstGeom prst="rect">
            <a:avLst/>
          </a:prstGeom>
          <a:noFill/>
          <a:ln/>
        </p:spPr>
        <p:txBody>
          <a:bodyPr wrap="square" lIns="762" tIns="762" rIns="762" bIns="762" rtlCol="0" anchor="t">
            <a:normAutofit/>
          </a:bodyPr>
          <a:lstStyle/>
          <a:p>
            <a:pPr algn="l" indent="0" marL="0">
              <a:buNone/>
            </a:pPr>
            <a:r>
              <a:rPr lang="en-US" sz="1320" dirty="0">
                <a:solidFill>
                  <a:srgbClr val="F8F3E3"/>
                </a:solidFill>
                <a:latin typeface="Aptos" pitchFamily="34" charset="0"/>
                <a:ea typeface="Aptos" pitchFamily="34" charset="-122"/>
                <a:cs typeface="Aptos" pitchFamily="34" charset="-120"/>
              </a:rPr>
              <a:t>Regular domestic cleaning and occasional deep cleaning.</a:t>
            </a:r>
            <a:endParaRPr lang="en-US" sz="1320" dirty="0"/>
          </a:p>
        </p:txBody>
      </p:sp>
      <p:sp>
        <p:nvSpPr>
          <p:cNvPr id="17" name="Shape 15"/>
          <p:cNvSpPr/>
          <p:nvPr/>
        </p:nvSpPr>
        <p:spPr>
          <a:xfrm>
            <a:off x="914400" y="2496312"/>
            <a:ext cx="10378440" cy="557784"/>
          </a:xfrm>
          <a:prstGeom prst="rect">
            <a:avLst/>
          </a:prstGeom>
          <a:solidFill>
            <a:srgbClr val="202020"/>
          </a:solidFill>
          <a:ln w="6350">
            <a:solidFill>
              <a:srgbClr val="3C3216"/>
            </a:solidFill>
            <a:prstDash val="solid"/>
          </a:ln>
        </p:spPr>
      </p:sp>
      <p:sp>
        <p:nvSpPr>
          <p:cNvPr id="18" name="Text 16"/>
          <p:cNvSpPr/>
          <p:nvPr/>
        </p:nvSpPr>
        <p:spPr>
          <a:xfrm>
            <a:off x="1078992" y="2633472"/>
            <a:ext cx="2560320" cy="219456"/>
          </a:xfrm>
          <a:prstGeom prst="rect">
            <a:avLst/>
          </a:prstGeom>
          <a:noFill/>
          <a:ln/>
        </p:spPr>
        <p:txBody>
          <a:bodyPr wrap="square" lIns="762" tIns="762" rIns="762" bIns="762" rtlCol="0" anchor="t">
            <a:normAutofit/>
          </a:bodyPr>
          <a:lstStyle/>
          <a:p>
            <a:pPr algn="l" indent="0" marL="0">
              <a:buNone/>
            </a:pPr>
            <a:r>
              <a:rPr lang="en-US" sz="1340" b="1" dirty="0">
                <a:solidFill>
                  <a:srgbClr val="F0C75A"/>
                </a:solidFill>
                <a:latin typeface="Aptos" pitchFamily="34" charset="0"/>
                <a:ea typeface="Aptos" pitchFamily="34" charset="-122"/>
                <a:cs typeface="Aptos" pitchFamily="34" charset="-120"/>
              </a:rPr>
              <a:t>Tenants</a:t>
            </a:r>
            <a:endParaRPr lang="en-US" sz="1340" dirty="0"/>
          </a:p>
        </p:txBody>
      </p:sp>
      <p:sp>
        <p:nvSpPr>
          <p:cNvPr id="19" name="Text 17"/>
          <p:cNvSpPr/>
          <p:nvPr/>
        </p:nvSpPr>
        <p:spPr>
          <a:xfrm>
            <a:off x="3794760" y="2633472"/>
            <a:ext cx="7132320" cy="219456"/>
          </a:xfrm>
          <a:prstGeom prst="rect">
            <a:avLst/>
          </a:prstGeom>
          <a:noFill/>
          <a:ln/>
        </p:spPr>
        <p:txBody>
          <a:bodyPr wrap="square" lIns="762" tIns="762" rIns="762" bIns="762" rtlCol="0" anchor="t">
            <a:normAutofit/>
          </a:bodyPr>
          <a:lstStyle/>
          <a:p>
            <a:pPr algn="l" indent="0" marL="0">
              <a:buNone/>
            </a:pPr>
            <a:r>
              <a:rPr lang="en-US" sz="1320" dirty="0">
                <a:solidFill>
                  <a:srgbClr val="F8F3E3"/>
                </a:solidFill>
                <a:latin typeface="Aptos" pitchFamily="34" charset="0"/>
                <a:ea typeface="Aptos" pitchFamily="34" charset="-122"/>
                <a:cs typeface="Aptos" pitchFamily="34" charset="-120"/>
              </a:rPr>
              <a:t>Routine cleaning and end-of-tenancy cleaning.</a:t>
            </a:r>
            <a:endParaRPr lang="en-US" sz="1320" dirty="0"/>
          </a:p>
        </p:txBody>
      </p:sp>
      <p:sp>
        <p:nvSpPr>
          <p:cNvPr id="20" name="Shape 18"/>
          <p:cNvSpPr/>
          <p:nvPr/>
        </p:nvSpPr>
        <p:spPr>
          <a:xfrm>
            <a:off x="914400" y="3255264"/>
            <a:ext cx="10378440" cy="557784"/>
          </a:xfrm>
          <a:prstGeom prst="rect">
            <a:avLst/>
          </a:prstGeom>
          <a:solidFill>
            <a:srgbClr val="181818"/>
          </a:solidFill>
          <a:ln w="6350">
            <a:solidFill>
              <a:srgbClr val="3C3216"/>
            </a:solidFill>
            <a:prstDash val="solid"/>
          </a:ln>
        </p:spPr>
      </p:sp>
      <p:sp>
        <p:nvSpPr>
          <p:cNvPr id="21" name="Text 19"/>
          <p:cNvSpPr/>
          <p:nvPr/>
        </p:nvSpPr>
        <p:spPr>
          <a:xfrm>
            <a:off x="1078992" y="3392424"/>
            <a:ext cx="2560320" cy="219456"/>
          </a:xfrm>
          <a:prstGeom prst="rect">
            <a:avLst/>
          </a:prstGeom>
          <a:noFill/>
          <a:ln/>
        </p:spPr>
        <p:txBody>
          <a:bodyPr wrap="square" lIns="762" tIns="762" rIns="762" bIns="762" rtlCol="0" anchor="t">
            <a:normAutofit/>
          </a:bodyPr>
          <a:lstStyle/>
          <a:p>
            <a:pPr algn="l" indent="0" marL="0">
              <a:buNone/>
            </a:pPr>
            <a:r>
              <a:rPr lang="en-US" sz="1340" b="1" dirty="0">
                <a:solidFill>
                  <a:srgbClr val="F0C75A"/>
                </a:solidFill>
                <a:latin typeface="Aptos" pitchFamily="34" charset="0"/>
                <a:ea typeface="Aptos" pitchFamily="34" charset="-122"/>
                <a:cs typeface="Aptos" pitchFamily="34" charset="-120"/>
              </a:rPr>
              <a:t>Landlords &amp; estate agents</a:t>
            </a:r>
            <a:endParaRPr lang="en-US" sz="1340" dirty="0"/>
          </a:p>
        </p:txBody>
      </p:sp>
      <p:sp>
        <p:nvSpPr>
          <p:cNvPr id="22" name="Text 20"/>
          <p:cNvSpPr/>
          <p:nvPr/>
        </p:nvSpPr>
        <p:spPr>
          <a:xfrm>
            <a:off x="3794760" y="3392424"/>
            <a:ext cx="7132320" cy="219456"/>
          </a:xfrm>
          <a:prstGeom prst="rect">
            <a:avLst/>
          </a:prstGeom>
          <a:noFill/>
          <a:ln/>
        </p:spPr>
        <p:txBody>
          <a:bodyPr wrap="square" lIns="762" tIns="762" rIns="762" bIns="762" rtlCol="0" anchor="t">
            <a:normAutofit/>
          </a:bodyPr>
          <a:lstStyle/>
          <a:p>
            <a:pPr algn="l" indent="0" marL="0">
              <a:buNone/>
            </a:pPr>
            <a:r>
              <a:rPr lang="en-US" sz="1320" dirty="0">
                <a:solidFill>
                  <a:srgbClr val="F8F3E3"/>
                </a:solidFill>
                <a:latin typeface="Aptos" pitchFamily="34" charset="0"/>
                <a:ea typeface="Aptos" pitchFamily="34" charset="-122"/>
                <a:cs typeface="Aptos" pitchFamily="34" charset="-120"/>
              </a:rPr>
              <a:t>Fast turnaround cleaning between tenancies.</a:t>
            </a:r>
            <a:endParaRPr lang="en-US" sz="1320" dirty="0"/>
          </a:p>
        </p:txBody>
      </p:sp>
      <p:sp>
        <p:nvSpPr>
          <p:cNvPr id="23" name="Shape 21"/>
          <p:cNvSpPr/>
          <p:nvPr/>
        </p:nvSpPr>
        <p:spPr>
          <a:xfrm>
            <a:off x="914400" y="4014216"/>
            <a:ext cx="10378440" cy="557784"/>
          </a:xfrm>
          <a:prstGeom prst="rect">
            <a:avLst/>
          </a:prstGeom>
          <a:solidFill>
            <a:srgbClr val="202020"/>
          </a:solidFill>
          <a:ln w="6350">
            <a:solidFill>
              <a:srgbClr val="3C3216"/>
            </a:solidFill>
            <a:prstDash val="solid"/>
          </a:ln>
        </p:spPr>
      </p:sp>
      <p:sp>
        <p:nvSpPr>
          <p:cNvPr id="24" name="Text 22"/>
          <p:cNvSpPr/>
          <p:nvPr/>
        </p:nvSpPr>
        <p:spPr>
          <a:xfrm>
            <a:off x="1078992" y="4151376"/>
            <a:ext cx="2560320" cy="219456"/>
          </a:xfrm>
          <a:prstGeom prst="rect">
            <a:avLst/>
          </a:prstGeom>
          <a:noFill/>
          <a:ln/>
        </p:spPr>
        <p:txBody>
          <a:bodyPr wrap="square" lIns="762" tIns="762" rIns="762" bIns="762" rtlCol="0" anchor="t">
            <a:normAutofit/>
          </a:bodyPr>
          <a:lstStyle/>
          <a:p>
            <a:pPr algn="l" indent="0" marL="0">
              <a:buNone/>
            </a:pPr>
            <a:r>
              <a:rPr lang="en-US" sz="1340" b="1" dirty="0">
                <a:solidFill>
                  <a:srgbClr val="F0C75A"/>
                </a:solidFill>
                <a:latin typeface="Aptos" pitchFamily="34" charset="0"/>
                <a:ea typeface="Aptos" pitchFamily="34" charset="-122"/>
                <a:cs typeface="Aptos" pitchFamily="34" charset="-120"/>
              </a:rPr>
              <a:t>Offices &amp; local businesses</a:t>
            </a:r>
            <a:endParaRPr lang="en-US" sz="1340" dirty="0"/>
          </a:p>
        </p:txBody>
      </p:sp>
      <p:sp>
        <p:nvSpPr>
          <p:cNvPr id="25" name="Text 23"/>
          <p:cNvSpPr/>
          <p:nvPr/>
        </p:nvSpPr>
        <p:spPr>
          <a:xfrm>
            <a:off x="3794760" y="4151376"/>
            <a:ext cx="7132320" cy="219456"/>
          </a:xfrm>
          <a:prstGeom prst="rect">
            <a:avLst/>
          </a:prstGeom>
          <a:noFill/>
          <a:ln/>
        </p:spPr>
        <p:txBody>
          <a:bodyPr wrap="square" lIns="762" tIns="762" rIns="762" bIns="762" rtlCol="0" anchor="t">
            <a:normAutofit/>
          </a:bodyPr>
          <a:lstStyle/>
          <a:p>
            <a:pPr algn="l" indent="0" marL="0">
              <a:buNone/>
            </a:pPr>
            <a:r>
              <a:rPr lang="en-US" sz="1320" dirty="0">
                <a:solidFill>
                  <a:srgbClr val="F8F3E3"/>
                </a:solidFill>
                <a:latin typeface="Aptos" pitchFamily="34" charset="0"/>
                <a:ea typeface="Aptos" pitchFamily="34" charset="-122"/>
                <a:cs typeface="Aptos" pitchFamily="34" charset="-120"/>
              </a:rPr>
              <a:t>Reliable scheduled cleaning around business hours.</a:t>
            </a:r>
            <a:endParaRPr lang="en-US" sz="1320" dirty="0"/>
          </a:p>
        </p:txBody>
      </p:sp>
      <p:sp>
        <p:nvSpPr>
          <p:cNvPr id="26" name="Shape 24"/>
          <p:cNvSpPr/>
          <p:nvPr/>
        </p:nvSpPr>
        <p:spPr>
          <a:xfrm>
            <a:off x="914400" y="4773168"/>
            <a:ext cx="10378440" cy="557784"/>
          </a:xfrm>
          <a:prstGeom prst="rect">
            <a:avLst/>
          </a:prstGeom>
          <a:solidFill>
            <a:srgbClr val="181818"/>
          </a:solidFill>
          <a:ln w="6350">
            <a:solidFill>
              <a:srgbClr val="3C3216"/>
            </a:solidFill>
            <a:prstDash val="solid"/>
          </a:ln>
        </p:spPr>
      </p:sp>
      <p:sp>
        <p:nvSpPr>
          <p:cNvPr id="27" name="Text 25"/>
          <p:cNvSpPr/>
          <p:nvPr/>
        </p:nvSpPr>
        <p:spPr>
          <a:xfrm>
            <a:off x="1078992" y="4910328"/>
            <a:ext cx="2560320" cy="219456"/>
          </a:xfrm>
          <a:prstGeom prst="rect">
            <a:avLst/>
          </a:prstGeom>
          <a:noFill/>
          <a:ln/>
        </p:spPr>
        <p:txBody>
          <a:bodyPr wrap="square" lIns="762" tIns="762" rIns="762" bIns="762" rtlCol="0" anchor="t">
            <a:normAutofit/>
          </a:bodyPr>
          <a:lstStyle/>
          <a:p>
            <a:pPr algn="l" indent="0" marL="0">
              <a:buNone/>
            </a:pPr>
            <a:r>
              <a:rPr lang="en-US" sz="1340" b="1" dirty="0">
                <a:solidFill>
                  <a:srgbClr val="F0C75A"/>
                </a:solidFill>
                <a:latin typeface="Aptos" pitchFamily="34" charset="0"/>
                <a:ea typeface="Aptos" pitchFamily="34" charset="-122"/>
                <a:cs typeface="Aptos" pitchFamily="34" charset="-120"/>
              </a:rPr>
              <a:t>Airbnb &amp; holiday-let owners</a:t>
            </a:r>
            <a:endParaRPr lang="en-US" sz="1340" dirty="0"/>
          </a:p>
        </p:txBody>
      </p:sp>
      <p:sp>
        <p:nvSpPr>
          <p:cNvPr id="28" name="Text 26"/>
          <p:cNvSpPr/>
          <p:nvPr/>
        </p:nvSpPr>
        <p:spPr>
          <a:xfrm>
            <a:off x="3794760" y="4910328"/>
            <a:ext cx="7132320" cy="219456"/>
          </a:xfrm>
          <a:prstGeom prst="rect">
            <a:avLst/>
          </a:prstGeom>
          <a:noFill/>
          <a:ln/>
        </p:spPr>
        <p:txBody>
          <a:bodyPr wrap="square" lIns="762" tIns="762" rIns="762" bIns="762" rtlCol="0" anchor="t">
            <a:normAutofit/>
          </a:bodyPr>
          <a:lstStyle/>
          <a:p>
            <a:pPr algn="l" indent="0" marL="0">
              <a:buNone/>
            </a:pPr>
            <a:r>
              <a:rPr lang="en-US" sz="1320" dirty="0">
                <a:solidFill>
                  <a:srgbClr val="F8F3E3"/>
                </a:solidFill>
                <a:latin typeface="Aptos" pitchFamily="34" charset="0"/>
                <a:ea typeface="Aptos" pitchFamily="34" charset="-122"/>
                <a:cs typeface="Aptos" pitchFamily="34" charset="-120"/>
              </a:rPr>
              <a:t>Consistent changeover cleaning between guests.</a:t>
            </a:r>
            <a:endParaRPr lang="en-US" sz="1320" dirty="0"/>
          </a:p>
        </p:txBody>
      </p:sp>
      <p:sp>
        <p:nvSpPr>
          <p:cNvPr id="29" name="Text 27"/>
          <p:cNvSpPr/>
          <p:nvPr/>
        </p:nvSpPr>
        <p:spPr>
          <a:xfrm>
            <a:off x="914400" y="5715000"/>
            <a:ext cx="10332720" cy="438912"/>
          </a:xfrm>
          <a:prstGeom prst="rect">
            <a:avLst/>
          </a:prstGeom>
          <a:noFill/>
          <a:ln/>
        </p:spPr>
        <p:txBody>
          <a:bodyPr wrap="square" lIns="762" tIns="762" rIns="762" bIns="762" rtlCol="0" anchor="t">
            <a:normAutofit/>
          </a:bodyPr>
          <a:lstStyle/>
          <a:p>
            <a:pPr algn="l" indent="0" marL="0">
              <a:buNone/>
            </a:pPr>
            <a:r>
              <a:rPr lang="en-US" sz="1520" dirty="0">
                <a:solidFill>
                  <a:srgbClr val="D7D0BD"/>
                </a:solidFill>
                <a:latin typeface="Aptos" pitchFamily="34" charset="0"/>
                <a:ea typeface="Aptos" pitchFamily="34" charset="-122"/>
                <a:cs typeface="Aptos" pitchFamily="34" charset="-120"/>
              </a:rPr>
              <a:t>Market implication: the business should prioritise repeat bookings, clear quotations and reliable standards because these features matter to both domestic customers and commercial/property clients.</a:t>
            </a:r>
            <a:endParaRPr lang="en-US" sz="152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Competitors and Promotion</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The business needs clear positioning because cleaning services are a competitive local market.</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07</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83080"/>
            <a:ext cx="3246120" cy="2816352"/>
          </a:xfrm>
          <a:prstGeom prst="rect">
            <a:avLst/>
          </a:prstGeom>
          <a:solidFill>
            <a:srgbClr val="181818"/>
          </a:solidFill>
          <a:ln w="6350">
            <a:solidFill>
              <a:srgbClr val="3C3216"/>
            </a:solidFill>
            <a:prstDash val="solid"/>
          </a:ln>
        </p:spPr>
      </p:sp>
      <p:sp>
        <p:nvSpPr>
          <p:cNvPr id="15" name="Text 13"/>
          <p:cNvSpPr/>
          <p:nvPr/>
        </p:nvSpPr>
        <p:spPr>
          <a:xfrm>
            <a:off x="1060704" y="192024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Competitors</a:t>
            </a:r>
            <a:endParaRPr lang="en-US" sz="1320" dirty="0"/>
          </a:p>
        </p:txBody>
      </p:sp>
      <p:sp>
        <p:nvSpPr>
          <p:cNvPr id="16" name="Text 14"/>
          <p:cNvSpPr/>
          <p:nvPr/>
        </p:nvSpPr>
        <p:spPr>
          <a:xfrm>
            <a:off x="1078992" y="2258568"/>
            <a:ext cx="2935224" cy="2221992"/>
          </a:xfrm>
          <a:prstGeom prst="rect">
            <a:avLst/>
          </a:prstGeom>
          <a:noFill/>
          <a:ln/>
        </p:spPr>
        <p:txBody>
          <a:bodyPr wrap="square" lIns="508" tIns="508" rIns="508" bIns="508" rtlCol="0" anchor="ctr">
            <a:normAutofit/>
          </a:bodyPr>
          <a:lstStyle/>
          <a:p>
            <a:pPr marL="152400" indent="-152400">
              <a:buSzPct val="100000"/>
              <a:buChar char="•"/>
            </a:pPr>
            <a:r>
              <a:rPr lang="en-US" sz="1360" dirty="0">
                <a:solidFill>
                  <a:srgbClr val="F8F3E3"/>
                </a:solidFill>
                <a:latin typeface="Aptos" pitchFamily="34" charset="0"/>
                <a:ea typeface="Aptos" pitchFamily="34" charset="-122"/>
                <a:cs typeface="Aptos" pitchFamily="34" charset="-120"/>
              </a:rPr>
              <a:t>Local cleaning companies</a:t>
            </a:r>
            <a:endParaRPr lang="en-US" sz="1360" dirty="0"/>
          </a:p>
          <a:p>
            <a:pPr marL="152400" indent="-152400">
              <a:buSzPct val="100000"/>
              <a:buChar char="•"/>
            </a:pPr>
            <a:r>
              <a:rPr lang="en-US" sz="1360" dirty="0">
                <a:solidFill>
                  <a:srgbClr val="F8F3E3"/>
                </a:solidFill>
                <a:latin typeface="Aptos" pitchFamily="34" charset="0"/>
                <a:ea typeface="Aptos" pitchFamily="34" charset="-122"/>
                <a:cs typeface="Aptos" pitchFamily="34" charset="-120"/>
              </a:rPr>
              <a:t>Independent self-employed cleaners</a:t>
            </a:r>
            <a:endParaRPr lang="en-US" sz="1360" dirty="0"/>
          </a:p>
          <a:p>
            <a:pPr marL="152400" indent="-152400">
              <a:buSzPct val="100000"/>
              <a:buChar char="•"/>
            </a:pPr>
            <a:r>
              <a:rPr lang="en-US" sz="1360" dirty="0">
                <a:solidFill>
                  <a:srgbClr val="F8F3E3"/>
                </a:solidFill>
                <a:latin typeface="Aptos" pitchFamily="34" charset="0"/>
                <a:ea typeface="Aptos" pitchFamily="34" charset="-122"/>
                <a:cs typeface="Aptos" pitchFamily="34" charset="-120"/>
              </a:rPr>
              <a:t>National cleaning businesses</a:t>
            </a:r>
            <a:endParaRPr lang="en-US" sz="1360" dirty="0"/>
          </a:p>
          <a:p>
            <a:pPr marL="152400" indent="-152400">
              <a:buSzPct val="100000"/>
              <a:buChar char="•"/>
            </a:pPr>
            <a:r>
              <a:rPr lang="en-US" sz="1360" dirty="0">
                <a:solidFill>
                  <a:srgbClr val="F8F3E3"/>
                </a:solidFill>
                <a:latin typeface="Aptos" pitchFamily="34" charset="0"/>
                <a:ea typeface="Aptos" pitchFamily="34" charset="-122"/>
                <a:cs typeface="Aptos" pitchFamily="34" charset="-120"/>
              </a:rPr>
              <a:t>Online directories and local recommendations</a:t>
            </a:r>
            <a:endParaRPr lang="en-US" sz="1360" dirty="0"/>
          </a:p>
        </p:txBody>
      </p:sp>
      <p:sp>
        <p:nvSpPr>
          <p:cNvPr id="17" name="Shape 15"/>
          <p:cNvSpPr/>
          <p:nvPr/>
        </p:nvSpPr>
        <p:spPr>
          <a:xfrm>
            <a:off x="4480560" y="1783080"/>
            <a:ext cx="3246120" cy="2816352"/>
          </a:xfrm>
          <a:prstGeom prst="rect">
            <a:avLst/>
          </a:prstGeom>
          <a:solidFill>
            <a:srgbClr val="181818"/>
          </a:solidFill>
          <a:ln w="6350">
            <a:solidFill>
              <a:srgbClr val="3C3216"/>
            </a:solidFill>
            <a:prstDash val="solid"/>
          </a:ln>
        </p:spPr>
      </p:sp>
      <p:sp>
        <p:nvSpPr>
          <p:cNvPr id="18" name="Text 16"/>
          <p:cNvSpPr/>
          <p:nvPr/>
        </p:nvSpPr>
        <p:spPr>
          <a:xfrm>
            <a:off x="4626864" y="192024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Marketing activity</a:t>
            </a:r>
            <a:endParaRPr lang="en-US" sz="1320" dirty="0"/>
          </a:p>
        </p:txBody>
      </p:sp>
      <p:sp>
        <p:nvSpPr>
          <p:cNvPr id="19" name="Text 17"/>
          <p:cNvSpPr/>
          <p:nvPr/>
        </p:nvSpPr>
        <p:spPr>
          <a:xfrm>
            <a:off x="4645152" y="2258568"/>
            <a:ext cx="2935224" cy="2221992"/>
          </a:xfrm>
          <a:prstGeom prst="rect">
            <a:avLst/>
          </a:prstGeom>
          <a:noFill/>
          <a:ln/>
        </p:spPr>
        <p:txBody>
          <a:bodyPr wrap="square" lIns="508" tIns="508" rIns="508" bIns="508" rtlCol="0" anchor="ctr">
            <a:normAutofit/>
          </a:bodyPr>
          <a:lstStyle/>
          <a:p>
            <a:pPr marL="152400" indent="-152400">
              <a:buSzPct val="100000"/>
              <a:buChar char="•"/>
            </a:pPr>
            <a:r>
              <a:rPr lang="en-US" sz="1300" dirty="0">
                <a:solidFill>
                  <a:srgbClr val="F8F3E3"/>
                </a:solidFill>
                <a:latin typeface="Aptos" pitchFamily="34" charset="0"/>
                <a:ea typeface="Aptos" pitchFamily="34" charset="-122"/>
                <a:cs typeface="Aptos" pitchFamily="34" charset="-120"/>
              </a:rPr>
              <a:t>Facebook and Instagram service posts</a:t>
            </a:r>
            <a:endParaRPr lang="en-US" sz="1300" dirty="0"/>
          </a:p>
          <a:p>
            <a:pPr marL="152400" indent="-152400">
              <a:buSzPct val="100000"/>
              <a:buChar char="•"/>
            </a:pPr>
            <a:r>
              <a:rPr lang="en-US" sz="1300" dirty="0">
                <a:solidFill>
                  <a:srgbClr val="F8F3E3"/>
                </a:solidFill>
                <a:latin typeface="Aptos" pitchFamily="34" charset="0"/>
                <a:ea typeface="Aptos" pitchFamily="34" charset="-122"/>
                <a:cs typeface="Aptos" pitchFamily="34" charset="-120"/>
              </a:rPr>
              <a:t>Professional flyers and business cards</a:t>
            </a:r>
            <a:endParaRPr lang="en-US" sz="1300" dirty="0"/>
          </a:p>
          <a:p>
            <a:pPr marL="152400" indent="-152400">
              <a:buSzPct val="100000"/>
              <a:buChar char="•"/>
            </a:pPr>
            <a:r>
              <a:rPr lang="en-US" sz="1300" dirty="0">
                <a:solidFill>
                  <a:srgbClr val="F8F3E3"/>
                </a:solidFill>
                <a:latin typeface="Aptos" pitchFamily="34" charset="0"/>
                <a:ea typeface="Aptos" pitchFamily="34" charset="-122"/>
                <a:cs typeface="Aptos" pitchFamily="34" charset="-120"/>
              </a:rPr>
              <a:t>Google Business Profile with reviews</a:t>
            </a:r>
            <a:endParaRPr lang="en-US" sz="1300" dirty="0"/>
          </a:p>
          <a:p>
            <a:pPr marL="152400" indent="-152400">
              <a:buSzPct val="100000"/>
              <a:buChar char="•"/>
            </a:pPr>
            <a:r>
              <a:rPr lang="en-US" sz="1300" dirty="0">
                <a:solidFill>
                  <a:srgbClr val="F8F3E3"/>
                </a:solidFill>
                <a:latin typeface="Aptos" pitchFamily="34" charset="0"/>
                <a:ea typeface="Aptos" pitchFamily="34" charset="-122"/>
                <a:cs typeface="Aptos" pitchFamily="34" charset="-120"/>
              </a:rPr>
              <a:t>Introductory discounts for new customers</a:t>
            </a:r>
            <a:endParaRPr lang="en-US" sz="1300" dirty="0"/>
          </a:p>
          <a:p>
            <a:pPr marL="152400" indent="-152400">
              <a:buSzPct val="100000"/>
              <a:buChar char="•"/>
            </a:pPr>
            <a:r>
              <a:rPr lang="en-US" sz="1300" dirty="0">
                <a:solidFill>
                  <a:srgbClr val="F8F3E3"/>
                </a:solidFill>
                <a:latin typeface="Aptos" pitchFamily="34" charset="0"/>
                <a:ea typeface="Aptos" pitchFamily="34" charset="-122"/>
                <a:cs typeface="Aptos" pitchFamily="34" charset="-120"/>
              </a:rPr>
              <a:t>Referral relationships with landlords and agents</a:t>
            </a:r>
            <a:endParaRPr lang="en-US" sz="1300" dirty="0"/>
          </a:p>
        </p:txBody>
      </p:sp>
      <p:sp>
        <p:nvSpPr>
          <p:cNvPr id="20" name="Shape 18"/>
          <p:cNvSpPr/>
          <p:nvPr/>
        </p:nvSpPr>
        <p:spPr>
          <a:xfrm>
            <a:off x="8046720" y="1783080"/>
            <a:ext cx="3246120" cy="2816352"/>
          </a:xfrm>
          <a:prstGeom prst="rect">
            <a:avLst/>
          </a:prstGeom>
          <a:solidFill>
            <a:srgbClr val="181818"/>
          </a:solidFill>
          <a:ln w="6350">
            <a:solidFill>
              <a:srgbClr val="3C3216"/>
            </a:solidFill>
            <a:prstDash val="solid"/>
          </a:ln>
        </p:spPr>
      </p:sp>
      <p:sp>
        <p:nvSpPr>
          <p:cNvPr id="21" name="Text 19"/>
          <p:cNvSpPr/>
          <p:nvPr/>
        </p:nvSpPr>
        <p:spPr>
          <a:xfrm>
            <a:off x="8193024" y="192024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Positioning</a:t>
            </a:r>
            <a:endParaRPr lang="en-US" sz="1320" dirty="0"/>
          </a:p>
        </p:txBody>
      </p:sp>
      <p:sp>
        <p:nvSpPr>
          <p:cNvPr id="22" name="Text 20"/>
          <p:cNvSpPr/>
          <p:nvPr/>
        </p:nvSpPr>
        <p:spPr>
          <a:xfrm>
            <a:off x="8193024" y="2258568"/>
            <a:ext cx="2953512" cy="2221992"/>
          </a:xfrm>
          <a:prstGeom prst="rect">
            <a:avLst/>
          </a:prstGeom>
          <a:noFill/>
          <a:ln/>
        </p:spPr>
        <p:txBody>
          <a:bodyPr wrap="square" lIns="762" tIns="762" rIns="762" bIns="762" rtlCol="0" anchor="t">
            <a:normAutofit/>
          </a:bodyPr>
          <a:lstStyle/>
          <a:p>
            <a:pPr algn="l" indent="0" marL="0">
              <a:buNone/>
            </a:pPr>
            <a:r>
              <a:rPr lang="en-US" sz="1410" dirty="0">
                <a:solidFill>
                  <a:srgbClr val="F8F3E3"/>
                </a:solidFill>
                <a:latin typeface="Aptos" pitchFamily="34" charset="0"/>
                <a:ea typeface="Aptos" pitchFamily="34" charset="-122"/>
                <a:cs typeface="Aptos" pitchFamily="34" charset="-120"/>
              </a:rPr>
              <a:t>D&amp;G should be presented as a dependable local cleaning service combining professional standards with friendly, flexible customer care. This is important because trust and reliability are central buying factors.</a:t>
            </a:r>
            <a:endParaRPr lang="en-US" sz="1410" dirty="0"/>
          </a:p>
        </p:txBody>
      </p:sp>
      <p:sp>
        <p:nvSpPr>
          <p:cNvPr id="23" name="Shape 21"/>
          <p:cNvSpPr/>
          <p:nvPr/>
        </p:nvSpPr>
        <p:spPr>
          <a:xfrm>
            <a:off x="914400" y="5074920"/>
            <a:ext cx="1508760" cy="256032"/>
          </a:xfrm>
          <a:prstGeom prst="rect">
            <a:avLst/>
          </a:prstGeom>
          <a:solidFill>
            <a:srgbClr val="D8A928"/>
          </a:solidFill>
          <a:ln w="6350">
            <a:solidFill>
              <a:srgbClr val="D8A928">
                <a:alpha val="0"/>
              </a:srgbClr>
            </a:solidFill>
            <a:prstDash val="solid"/>
          </a:ln>
        </p:spPr>
      </p:sp>
      <p:sp>
        <p:nvSpPr>
          <p:cNvPr id="24" name="Text 22"/>
          <p:cNvSpPr/>
          <p:nvPr/>
        </p:nvSpPr>
        <p:spPr>
          <a:xfrm>
            <a:off x="987552" y="5116068"/>
            <a:ext cx="1362456" cy="146304"/>
          </a:xfrm>
          <a:prstGeom prst="rect">
            <a:avLst/>
          </a:prstGeom>
          <a:noFill/>
          <a:ln/>
        </p:spPr>
        <p:txBody>
          <a:bodyPr wrap="square" lIns="762" tIns="762" rIns="762" bIns="762" rtlCol="0" anchor="t">
            <a:normAutofit/>
          </a:bodyPr>
          <a:lstStyle/>
          <a:p>
            <a:pPr algn="ctr" indent="0" marL="0">
              <a:buNone/>
            </a:pPr>
            <a:r>
              <a:rPr lang="en-US" sz="770" b="1" dirty="0">
                <a:solidFill>
                  <a:srgbClr val="080808"/>
                </a:solidFill>
                <a:latin typeface="Aptos" pitchFamily="34" charset="0"/>
                <a:ea typeface="Aptos" pitchFamily="34" charset="-122"/>
                <a:cs typeface="Aptos" pitchFamily="34" charset="-120"/>
              </a:rPr>
              <a:t>PRACTICAL MESSAGE</a:t>
            </a:r>
            <a:endParaRPr lang="en-US" sz="770" dirty="0"/>
          </a:p>
        </p:txBody>
      </p:sp>
      <p:sp>
        <p:nvSpPr>
          <p:cNvPr id="25" name="Text 23"/>
          <p:cNvSpPr/>
          <p:nvPr/>
        </p:nvSpPr>
        <p:spPr>
          <a:xfrm>
            <a:off x="2606040" y="5047488"/>
            <a:ext cx="8686800" cy="502920"/>
          </a:xfrm>
          <a:prstGeom prst="rect">
            <a:avLst/>
          </a:prstGeom>
          <a:noFill/>
          <a:ln/>
        </p:spPr>
        <p:txBody>
          <a:bodyPr wrap="square" lIns="762" tIns="762" rIns="762" bIns="762" rtlCol="0" anchor="t">
            <a:normAutofit/>
          </a:bodyPr>
          <a:lstStyle/>
          <a:p>
            <a:pPr algn="l" indent="0" marL="0">
              <a:buNone/>
            </a:pPr>
            <a:r>
              <a:rPr lang="en-US" sz="1550" dirty="0">
                <a:solidFill>
                  <a:srgbClr val="F0C75A"/>
                </a:solidFill>
                <a:latin typeface="Aptos" pitchFamily="34" charset="0"/>
                <a:ea typeface="Aptos" pitchFamily="34" charset="-122"/>
                <a:cs typeface="Aptos" pitchFamily="34" charset="-120"/>
              </a:rPr>
              <a:t>Marketing should not just say “cleaning available”. It should prove dependability: before-and-after images, simple price enquiries, reviews, reliable arrival times, and follow-up messages after each job.</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SWOT Analysis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Internal strengths and weaknesses balanced against external opportunities and threats.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08</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19072"/>
            <a:ext cx="5029200" cy="1627632"/>
          </a:xfrm>
          <a:prstGeom prst="rect">
            <a:avLst/>
          </a:prstGeom>
          <a:solidFill>
            <a:srgbClr val="101010"/>
          </a:solidFill>
          <a:ln w="6350">
            <a:solidFill>
              <a:srgbClr val="3C3216"/>
            </a:solidFill>
            <a:prstDash val="solid"/>
          </a:ln>
        </p:spPr>
      </p:sp>
      <p:sp>
        <p:nvSpPr>
          <p:cNvPr id="15" name="Text 13"/>
          <p:cNvSpPr/>
          <p:nvPr/>
        </p:nvSpPr>
        <p:spPr>
          <a:xfrm>
            <a:off x="1060704" y="1856232"/>
            <a:ext cx="473659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Strengths</a:t>
            </a:r>
            <a:endParaRPr lang="en-US" sz="1320" dirty="0"/>
          </a:p>
        </p:txBody>
      </p:sp>
      <p:sp>
        <p:nvSpPr>
          <p:cNvPr id="16" name="Text 14"/>
          <p:cNvSpPr/>
          <p:nvPr/>
        </p:nvSpPr>
        <p:spPr>
          <a:xfrm>
            <a:off x="1078992" y="2194560"/>
            <a:ext cx="4718304" cy="1033272"/>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Reliable, high-quality service</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Affordable pricing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Flexible service options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Strong attention to detail</a:t>
            </a:r>
            <a:endParaRPr lang="en-US" sz="1280" dirty="0"/>
          </a:p>
        </p:txBody>
      </p:sp>
      <p:sp>
        <p:nvSpPr>
          <p:cNvPr id="17" name="Shape 15"/>
          <p:cNvSpPr/>
          <p:nvPr/>
        </p:nvSpPr>
        <p:spPr>
          <a:xfrm>
            <a:off x="6263640" y="1719072"/>
            <a:ext cx="5029200" cy="1627632"/>
          </a:xfrm>
          <a:prstGeom prst="rect">
            <a:avLst/>
          </a:prstGeom>
          <a:solidFill>
            <a:srgbClr val="101010"/>
          </a:solidFill>
          <a:ln w="6350">
            <a:solidFill>
              <a:srgbClr val="3C3216"/>
            </a:solidFill>
            <a:prstDash val="solid"/>
          </a:ln>
        </p:spPr>
      </p:sp>
      <p:sp>
        <p:nvSpPr>
          <p:cNvPr id="18" name="Text 16"/>
          <p:cNvSpPr/>
          <p:nvPr/>
        </p:nvSpPr>
        <p:spPr>
          <a:xfrm>
            <a:off x="6409944" y="1856232"/>
            <a:ext cx="473659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Weaknesses</a:t>
            </a:r>
            <a:endParaRPr lang="en-US" sz="1320" dirty="0"/>
          </a:p>
        </p:txBody>
      </p:sp>
      <p:sp>
        <p:nvSpPr>
          <p:cNvPr id="19" name="Text 17"/>
          <p:cNvSpPr/>
          <p:nvPr/>
        </p:nvSpPr>
        <p:spPr>
          <a:xfrm>
            <a:off x="6428232" y="2194560"/>
            <a:ext cx="4718304" cy="1033272"/>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New business with limited brand awareness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Small customer base at launch</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Owner-led delivery can limit capacity early on</a:t>
            </a:r>
            <a:endParaRPr lang="en-US" sz="1280" dirty="0"/>
          </a:p>
        </p:txBody>
      </p:sp>
      <p:sp>
        <p:nvSpPr>
          <p:cNvPr id="20" name="Shape 18"/>
          <p:cNvSpPr/>
          <p:nvPr/>
        </p:nvSpPr>
        <p:spPr>
          <a:xfrm>
            <a:off x="914400" y="3730752"/>
            <a:ext cx="5029200" cy="1627632"/>
          </a:xfrm>
          <a:prstGeom prst="rect">
            <a:avLst/>
          </a:prstGeom>
          <a:solidFill>
            <a:srgbClr val="101010"/>
          </a:solidFill>
          <a:ln w="6350">
            <a:solidFill>
              <a:srgbClr val="3C3216"/>
            </a:solidFill>
            <a:prstDash val="solid"/>
          </a:ln>
        </p:spPr>
      </p:sp>
      <p:sp>
        <p:nvSpPr>
          <p:cNvPr id="21" name="Text 19"/>
          <p:cNvSpPr/>
          <p:nvPr/>
        </p:nvSpPr>
        <p:spPr>
          <a:xfrm>
            <a:off x="1060704" y="3867912"/>
            <a:ext cx="473659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Opportunities</a:t>
            </a:r>
            <a:endParaRPr lang="en-US" sz="1320" dirty="0"/>
          </a:p>
        </p:txBody>
      </p:sp>
      <p:sp>
        <p:nvSpPr>
          <p:cNvPr id="22" name="Text 20"/>
          <p:cNvSpPr/>
          <p:nvPr/>
        </p:nvSpPr>
        <p:spPr>
          <a:xfrm>
            <a:off x="1078992" y="4206240"/>
            <a:ext cx="4718304" cy="1033272"/>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Growing demand for cleaning services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Repeat bookings and service packages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Partnerships with landlords and agents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Expansion into new areas and staff recruitment</a:t>
            </a:r>
            <a:endParaRPr lang="en-US" sz="1280" dirty="0"/>
          </a:p>
        </p:txBody>
      </p:sp>
      <p:sp>
        <p:nvSpPr>
          <p:cNvPr id="23" name="Shape 21"/>
          <p:cNvSpPr/>
          <p:nvPr/>
        </p:nvSpPr>
        <p:spPr>
          <a:xfrm>
            <a:off x="6263640" y="3730752"/>
            <a:ext cx="5029200" cy="1627632"/>
          </a:xfrm>
          <a:prstGeom prst="rect">
            <a:avLst/>
          </a:prstGeom>
          <a:solidFill>
            <a:srgbClr val="101010"/>
          </a:solidFill>
          <a:ln w="6350">
            <a:solidFill>
              <a:srgbClr val="3C3216"/>
            </a:solidFill>
            <a:prstDash val="solid"/>
          </a:ln>
        </p:spPr>
      </p:sp>
      <p:sp>
        <p:nvSpPr>
          <p:cNvPr id="24" name="Text 22"/>
          <p:cNvSpPr/>
          <p:nvPr/>
        </p:nvSpPr>
        <p:spPr>
          <a:xfrm>
            <a:off x="6409944" y="3867912"/>
            <a:ext cx="473659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Threats</a:t>
            </a:r>
            <a:endParaRPr lang="en-US" sz="1320" dirty="0"/>
          </a:p>
        </p:txBody>
      </p:sp>
      <p:sp>
        <p:nvSpPr>
          <p:cNvPr id="25" name="Text 23"/>
          <p:cNvSpPr/>
          <p:nvPr/>
        </p:nvSpPr>
        <p:spPr>
          <a:xfrm>
            <a:off x="6428232" y="4206240"/>
            <a:ext cx="4718304" cy="1033272"/>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Established cleaners with loyal customers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Rising product and fuel costs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Quality control risk during rapid growth</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Customer spending pressure</a:t>
            </a:r>
            <a:endParaRPr lang="en-US" sz="128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Marketing Mix — 4Ps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A clear commercial offer helps the business turn enquiries into repeat bookings.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09</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83080"/>
            <a:ext cx="4983480" cy="1508760"/>
          </a:xfrm>
          <a:prstGeom prst="rect">
            <a:avLst/>
          </a:prstGeom>
          <a:solidFill>
            <a:srgbClr val="181818"/>
          </a:solidFill>
          <a:ln w="6350">
            <a:solidFill>
              <a:srgbClr val="3C3216"/>
            </a:solidFill>
            <a:prstDash val="solid"/>
          </a:ln>
        </p:spPr>
      </p:sp>
      <p:sp>
        <p:nvSpPr>
          <p:cNvPr id="15" name="Text 13"/>
          <p:cNvSpPr/>
          <p:nvPr/>
        </p:nvSpPr>
        <p:spPr>
          <a:xfrm>
            <a:off x="1078992" y="1947672"/>
            <a:ext cx="457200" cy="310896"/>
          </a:xfrm>
          <a:prstGeom prst="rect">
            <a:avLst/>
          </a:prstGeom>
          <a:noFill/>
          <a:ln/>
        </p:spPr>
        <p:txBody>
          <a:bodyPr wrap="square" lIns="762" tIns="762" rIns="762" bIns="762" rtlCol="0" anchor="t">
            <a:normAutofit/>
          </a:bodyPr>
          <a:lstStyle/>
          <a:p>
            <a:pPr algn="l" indent="0" marL="0">
              <a:buNone/>
            </a:pPr>
            <a:r>
              <a:rPr lang="en-US" sz="1600" b="1" dirty="0">
                <a:solidFill>
                  <a:srgbClr val="F0C75A"/>
                </a:solidFill>
                <a:latin typeface="Aptos" pitchFamily="34" charset="0"/>
                <a:ea typeface="Aptos" pitchFamily="34" charset="-122"/>
                <a:cs typeface="Aptos" pitchFamily="34" charset="-120"/>
              </a:rPr>
              <a:t>01</a:t>
            </a:r>
            <a:endParaRPr lang="en-US" sz="1600" dirty="0"/>
          </a:p>
        </p:txBody>
      </p:sp>
      <p:sp>
        <p:nvSpPr>
          <p:cNvPr id="16" name="Text 14"/>
          <p:cNvSpPr/>
          <p:nvPr/>
        </p:nvSpPr>
        <p:spPr>
          <a:xfrm>
            <a:off x="1664208" y="1947672"/>
            <a:ext cx="1143000" cy="228600"/>
          </a:xfrm>
          <a:prstGeom prst="rect">
            <a:avLst/>
          </a:prstGeom>
          <a:noFill/>
          <a:ln/>
        </p:spPr>
        <p:txBody>
          <a:bodyPr wrap="square" lIns="762" tIns="762" rIns="762" bIns="762" rtlCol="0" anchor="t">
            <a:normAutofit/>
          </a:bodyPr>
          <a:lstStyle/>
          <a:p>
            <a:pPr algn="l" indent="0" marL="0">
              <a:buNone/>
            </a:pPr>
            <a:r>
              <a:rPr lang="en-US" sz="1150" b="1" dirty="0">
                <a:solidFill>
                  <a:srgbClr val="F0C75A"/>
                </a:solidFill>
                <a:latin typeface="Aptos" pitchFamily="34" charset="0"/>
                <a:ea typeface="Aptos" pitchFamily="34" charset="-122"/>
                <a:cs typeface="Aptos" pitchFamily="34" charset="-120"/>
              </a:rPr>
              <a:t>PRODUCT</a:t>
            </a:r>
            <a:endParaRPr lang="en-US" sz="1150" dirty="0"/>
          </a:p>
        </p:txBody>
      </p:sp>
      <p:sp>
        <p:nvSpPr>
          <p:cNvPr id="17" name="Text 15"/>
          <p:cNvSpPr/>
          <p:nvPr/>
        </p:nvSpPr>
        <p:spPr>
          <a:xfrm>
            <a:off x="1664208" y="2258568"/>
            <a:ext cx="3913632" cy="731520"/>
          </a:xfrm>
          <a:prstGeom prst="rect">
            <a:avLst/>
          </a:prstGeom>
          <a:noFill/>
          <a:ln/>
        </p:spPr>
        <p:txBody>
          <a:bodyPr wrap="square" lIns="762" tIns="762" rIns="762" bIns="762" rtlCol="0" anchor="t">
            <a:normAutofit/>
          </a:bodyPr>
          <a:lstStyle/>
          <a:p>
            <a:pPr algn="l" indent="0" marL="0">
              <a:buNone/>
            </a:pPr>
            <a:r>
              <a:rPr lang="en-US" sz="1260" dirty="0">
                <a:solidFill>
                  <a:srgbClr val="F8F3E3"/>
                </a:solidFill>
                <a:latin typeface="Aptos" pitchFamily="34" charset="0"/>
                <a:ea typeface="Aptos" pitchFamily="34" charset="-122"/>
                <a:cs typeface="Aptos" pitchFamily="34" charset="-120"/>
              </a:rPr>
              <a:t>Domestic, office, deep, end-of-tenancy, Airbnb and holiday-let cleaning services. The product is not only the clean property, but also the reliable process and customer confidence.</a:t>
            </a:r>
            <a:endParaRPr lang="en-US" sz="1260" dirty="0"/>
          </a:p>
        </p:txBody>
      </p:sp>
      <p:sp>
        <p:nvSpPr>
          <p:cNvPr id="18" name="Shape 16"/>
          <p:cNvSpPr/>
          <p:nvPr/>
        </p:nvSpPr>
        <p:spPr>
          <a:xfrm>
            <a:off x="6236208" y="1783080"/>
            <a:ext cx="4983480" cy="1508760"/>
          </a:xfrm>
          <a:prstGeom prst="rect">
            <a:avLst/>
          </a:prstGeom>
          <a:solidFill>
            <a:srgbClr val="181818"/>
          </a:solidFill>
          <a:ln w="6350">
            <a:solidFill>
              <a:srgbClr val="3C3216"/>
            </a:solidFill>
            <a:prstDash val="solid"/>
          </a:ln>
        </p:spPr>
      </p:sp>
      <p:sp>
        <p:nvSpPr>
          <p:cNvPr id="19" name="Text 17"/>
          <p:cNvSpPr/>
          <p:nvPr/>
        </p:nvSpPr>
        <p:spPr>
          <a:xfrm>
            <a:off x="6400800" y="1947672"/>
            <a:ext cx="457200" cy="310896"/>
          </a:xfrm>
          <a:prstGeom prst="rect">
            <a:avLst/>
          </a:prstGeom>
          <a:noFill/>
          <a:ln/>
        </p:spPr>
        <p:txBody>
          <a:bodyPr wrap="square" lIns="762" tIns="762" rIns="762" bIns="762" rtlCol="0" anchor="t">
            <a:normAutofit/>
          </a:bodyPr>
          <a:lstStyle/>
          <a:p>
            <a:pPr algn="l" indent="0" marL="0">
              <a:buNone/>
            </a:pPr>
            <a:r>
              <a:rPr lang="en-US" sz="1600" b="1" dirty="0">
                <a:solidFill>
                  <a:srgbClr val="F0C75A"/>
                </a:solidFill>
                <a:latin typeface="Aptos" pitchFamily="34" charset="0"/>
                <a:ea typeface="Aptos" pitchFamily="34" charset="-122"/>
                <a:cs typeface="Aptos" pitchFamily="34" charset="-120"/>
              </a:rPr>
              <a:t>02</a:t>
            </a:r>
            <a:endParaRPr lang="en-US" sz="1600" dirty="0"/>
          </a:p>
        </p:txBody>
      </p:sp>
      <p:sp>
        <p:nvSpPr>
          <p:cNvPr id="20" name="Text 18"/>
          <p:cNvSpPr/>
          <p:nvPr/>
        </p:nvSpPr>
        <p:spPr>
          <a:xfrm>
            <a:off x="6986016" y="1947672"/>
            <a:ext cx="1143000" cy="228600"/>
          </a:xfrm>
          <a:prstGeom prst="rect">
            <a:avLst/>
          </a:prstGeom>
          <a:noFill/>
          <a:ln/>
        </p:spPr>
        <p:txBody>
          <a:bodyPr wrap="square" lIns="762" tIns="762" rIns="762" bIns="762" rtlCol="0" anchor="t">
            <a:normAutofit/>
          </a:bodyPr>
          <a:lstStyle/>
          <a:p>
            <a:pPr algn="l" indent="0" marL="0">
              <a:buNone/>
            </a:pPr>
            <a:r>
              <a:rPr lang="en-US" sz="1150" b="1" dirty="0">
                <a:solidFill>
                  <a:srgbClr val="F0C75A"/>
                </a:solidFill>
                <a:latin typeface="Aptos" pitchFamily="34" charset="0"/>
                <a:ea typeface="Aptos" pitchFamily="34" charset="-122"/>
                <a:cs typeface="Aptos" pitchFamily="34" charset="-120"/>
              </a:rPr>
              <a:t>PRICE</a:t>
            </a:r>
            <a:endParaRPr lang="en-US" sz="1150" dirty="0"/>
          </a:p>
        </p:txBody>
      </p:sp>
      <p:sp>
        <p:nvSpPr>
          <p:cNvPr id="21" name="Text 19"/>
          <p:cNvSpPr/>
          <p:nvPr/>
        </p:nvSpPr>
        <p:spPr>
          <a:xfrm>
            <a:off x="6986016" y="2258568"/>
            <a:ext cx="3913632" cy="731520"/>
          </a:xfrm>
          <a:prstGeom prst="rect">
            <a:avLst/>
          </a:prstGeom>
          <a:noFill/>
          <a:ln/>
        </p:spPr>
        <p:txBody>
          <a:bodyPr wrap="square" lIns="762" tIns="762" rIns="762" bIns="762" rtlCol="0" anchor="t">
            <a:normAutofit/>
          </a:bodyPr>
          <a:lstStyle/>
          <a:p>
            <a:pPr algn="l" indent="0" marL="0">
              <a:buNone/>
            </a:pPr>
            <a:r>
              <a:rPr lang="en-US" sz="1260" dirty="0">
                <a:solidFill>
                  <a:srgbClr val="F8F3E3"/>
                </a:solidFill>
                <a:latin typeface="Aptos" pitchFamily="34" charset="0"/>
                <a:ea typeface="Aptos" pitchFamily="34" charset="-122"/>
                <a:cs typeface="Aptos" pitchFamily="34" charset="-120"/>
              </a:rPr>
              <a:t>Affordable and competitive pricing supported by clear, free quotations. Pricing should reflect job size, frequency, travel, products and labour time.</a:t>
            </a:r>
            <a:endParaRPr lang="en-US" sz="1260" dirty="0"/>
          </a:p>
        </p:txBody>
      </p:sp>
      <p:sp>
        <p:nvSpPr>
          <p:cNvPr id="22" name="Shape 20"/>
          <p:cNvSpPr/>
          <p:nvPr/>
        </p:nvSpPr>
        <p:spPr>
          <a:xfrm>
            <a:off x="914400" y="3657600"/>
            <a:ext cx="4983480" cy="1508760"/>
          </a:xfrm>
          <a:prstGeom prst="rect">
            <a:avLst/>
          </a:prstGeom>
          <a:solidFill>
            <a:srgbClr val="181818"/>
          </a:solidFill>
          <a:ln w="6350">
            <a:solidFill>
              <a:srgbClr val="3C3216"/>
            </a:solidFill>
            <a:prstDash val="solid"/>
          </a:ln>
        </p:spPr>
      </p:sp>
      <p:sp>
        <p:nvSpPr>
          <p:cNvPr id="23" name="Text 21"/>
          <p:cNvSpPr/>
          <p:nvPr/>
        </p:nvSpPr>
        <p:spPr>
          <a:xfrm>
            <a:off x="1078992" y="3822192"/>
            <a:ext cx="457200" cy="310896"/>
          </a:xfrm>
          <a:prstGeom prst="rect">
            <a:avLst/>
          </a:prstGeom>
          <a:noFill/>
          <a:ln/>
        </p:spPr>
        <p:txBody>
          <a:bodyPr wrap="square" lIns="762" tIns="762" rIns="762" bIns="762" rtlCol="0" anchor="t">
            <a:normAutofit/>
          </a:bodyPr>
          <a:lstStyle/>
          <a:p>
            <a:pPr algn="l" indent="0" marL="0">
              <a:buNone/>
            </a:pPr>
            <a:r>
              <a:rPr lang="en-US" sz="1600" b="1" dirty="0">
                <a:solidFill>
                  <a:srgbClr val="F0C75A"/>
                </a:solidFill>
                <a:latin typeface="Aptos" pitchFamily="34" charset="0"/>
                <a:ea typeface="Aptos" pitchFamily="34" charset="-122"/>
                <a:cs typeface="Aptos" pitchFamily="34" charset="-120"/>
              </a:rPr>
              <a:t>03</a:t>
            </a:r>
            <a:endParaRPr lang="en-US" sz="1600" dirty="0"/>
          </a:p>
        </p:txBody>
      </p:sp>
      <p:sp>
        <p:nvSpPr>
          <p:cNvPr id="24" name="Text 22"/>
          <p:cNvSpPr/>
          <p:nvPr/>
        </p:nvSpPr>
        <p:spPr>
          <a:xfrm>
            <a:off x="1664208" y="3822192"/>
            <a:ext cx="1143000" cy="228600"/>
          </a:xfrm>
          <a:prstGeom prst="rect">
            <a:avLst/>
          </a:prstGeom>
          <a:noFill/>
          <a:ln/>
        </p:spPr>
        <p:txBody>
          <a:bodyPr wrap="square" lIns="762" tIns="762" rIns="762" bIns="762" rtlCol="0" anchor="t">
            <a:normAutofit/>
          </a:bodyPr>
          <a:lstStyle/>
          <a:p>
            <a:pPr algn="l" indent="0" marL="0">
              <a:buNone/>
            </a:pPr>
            <a:r>
              <a:rPr lang="en-US" sz="1150" b="1" dirty="0">
                <a:solidFill>
                  <a:srgbClr val="F0C75A"/>
                </a:solidFill>
                <a:latin typeface="Aptos" pitchFamily="34" charset="0"/>
                <a:ea typeface="Aptos" pitchFamily="34" charset="-122"/>
                <a:cs typeface="Aptos" pitchFamily="34" charset="-120"/>
              </a:rPr>
              <a:t>PLACE</a:t>
            </a:r>
            <a:endParaRPr lang="en-US" sz="1150" dirty="0"/>
          </a:p>
        </p:txBody>
      </p:sp>
      <p:sp>
        <p:nvSpPr>
          <p:cNvPr id="25" name="Text 23"/>
          <p:cNvSpPr/>
          <p:nvPr/>
        </p:nvSpPr>
        <p:spPr>
          <a:xfrm>
            <a:off x="1664208" y="4133088"/>
            <a:ext cx="3913632" cy="731520"/>
          </a:xfrm>
          <a:prstGeom prst="rect">
            <a:avLst/>
          </a:prstGeom>
          <a:noFill/>
          <a:ln/>
        </p:spPr>
        <p:txBody>
          <a:bodyPr wrap="square" lIns="762" tIns="762" rIns="762" bIns="762" rtlCol="0" anchor="t">
            <a:normAutofit/>
          </a:bodyPr>
          <a:lstStyle/>
          <a:p>
            <a:pPr algn="l" indent="0" marL="0">
              <a:buNone/>
            </a:pPr>
            <a:r>
              <a:rPr lang="en-US" sz="1260" dirty="0">
                <a:solidFill>
                  <a:srgbClr val="F8F3E3"/>
                </a:solidFill>
                <a:latin typeface="Aptos" pitchFamily="34" charset="0"/>
                <a:ea typeface="Aptos" pitchFamily="34" charset="-122"/>
                <a:cs typeface="Aptos" pitchFamily="34" charset="-120"/>
              </a:rPr>
              <a:t>Services are delivered at customers’ homes and business premises across the local area, allowing the company to reach domestic and commercial clients.</a:t>
            </a:r>
            <a:endParaRPr lang="en-US" sz="1260" dirty="0"/>
          </a:p>
        </p:txBody>
      </p:sp>
      <p:sp>
        <p:nvSpPr>
          <p:cNvPr id="26" name="Shape 24"/>
          <p:cNvSpPr/>
          <p:nvPr/>
        </p:nvSpPr>
        <p:spPr>
          <a:xfrm>
            <a:off x="6236208" y="3657600"/>
            <a:ext cx="4983480" cy="1508760"/>
          </a:xfrm>
          <a:prstGeom prst="rect">
            <a:avLst/>
          </a:prstGeom>
          <a:solidFill>
            <a:srgbClr val="181818"/>
          </a:solidFill>
          <a:ln w="6350">
            <a:solidFill>
              <a:srgbClr val="3C3216"/>
            </a:solidFill>
            <a:prstDash val="solid"/>
          </a:ln>
        </p:spPr>
      </p:sp>
      <p:sp>
        <p:nvSpPr>
          <p:cNvPr id="27" name="Text 25"/>
          <p:cNvSpPr/>
          <p:nvPr/>
        </p:nvSpPr>
        <p:spPr>
          <a:xfrm>
            <a:off x="6400800" y="3822192"/>
            <a:ext cx="457200" cy="310896"/>
          </a:xfrm>
          <a:prstGeom prst="rect">
            <a:avLst/>
          </a:prstGeom>
          <a:noFill/>
          <a:ln/>
        </p:spPr>
        <p:txBody>
          <a:bodyPr wrap="square" lIns="762" tIns="762" rIns="762" bIns="762" rtlCol="0" anchor="t">
            <a:normAutofit/>
          </a:bodyPr>
          <a:lstStyle/>
          <a:p>
            <a:pPr algn="l" indent="0" marL="0">
              <a:buNone/>
            </a:pPr>
            <a:r>
              <a:rPr lang="en-US" sz="1600" b="1" dirty="0">
                <a:solidFill>
                  <a:srgbClr val="F0C75A"/>
                </a:solidFill>
                <a:latin typeface="Aptos" pitchFamily="34" charset="0"/>
                <a:ea typeface="Aptos" pitchFamily="34" charset="-122"/>
                <a:cs typeface="Aptos" pitchFamily="34" charset="-120"/>
              </a:rPr>
              <a:t>04</a:t>
            </a:r>
            <a:endParaRPr lang="en-US" sz="1600" dirty="0"/>
          </a:p>
        </p:txBody>
      </p:sp>
      <p:sp>
        <p:nvSpPr>
          <p:cNvPr id="28" name="Text 26"/>
          <p:cNvSpPr/>
          <p:nvPr/>
        </p:nvSpPr>
        <p:spPr>
          <a:xfrm>
            <a:off x="6986016" y="3822192"/>
            <a:ext cx="1143000" cy="228600"/>
          </a:xfrm>
          <a:prstGeom prst="rect">
            <a:avLst/>
          </a:prstGeom>
          <a:noFill/>
          <a:ln/>
        </p:spPr>
        <p:txBody>
          <a:bodyPr wrap="square" lIns="762" tIns="762" rIns="762" bIns="762" rtlCol="0" anchor="t">
            <a:normAutofit/>
          </a:bodyPr>
          <a:lstStyle/>
          <a:p>
            <a:pPr algn="l" indent="0" marL="0">
              <a:buNone/>
            </a:pPr>
            <a:r>
              <a:rPr lang="en-US" sz="1150" b="1" dirty="0">
                <a:solidFill>
                  <a:srgbClr val="F0C75A"/>
                </a:solidFill>
                <a:latin typeface="Aptos" pitchFamily="34" charset="0"/>
                <a:ea typeface="Aptos" pitchFamily="34" charset="-122"/>
                <a:cs typeface="Aptos" pitchFamily="34" charset="-120"/>
              </a:rPr>
              <a:t>PROMOTION</a:t>
            </a:r>
            <a:endParaRPr lang="en-US" sz="1150" dirty="0"/>
          </a:p>
        </p:txBody>
      </p:sp>
      <p:sp>
        <p:nvSpPr>
          <p:cNvPr id="29" name="Text 27"/>
          <p:cNvSpPr/>
          <p:nvPr/>
        </p:nvSpPr>
        <p:spPr>
          <a:xfrm>
            <a:off x="6986016" y="4133088"/>
            <a:ext cx="3913632" cy="731520"/>
          </a:xfrm>
          <a:prstGeom prst="rect">
            <a:avLst/>
          </a:prstGeom>
          <a:noFill/>
          <a:ln/>
        </p:spPr>
        <p:txBody>
          <a:bodyPr wrap="square" lIns="762" tIns="762" rIns="762" bIns="762" rtlCol="0" anchor="t">
            <a:normAutofit/>
          </a:bodyPr>
          <a:lstStyle/>
          <a:p>
            <a:pPr algn="l" indent="0" marL="0">
              <a:buNone/>
            </a:pPr>
            <a:r>
              <a:rPr lang="en-US" sz="1260" dirty="0">
                <a:solidFill>
                  <a:srgbClr val="F8F3E3"/>
                </a:solidFill>
                <a:latin typeface="Aptos" pitchFamily="34" charset="0"/>
                <a:ea typeface="Aptos" pitchFamily="34" charset="-122"/>
                <a:cs typeface="Aptos" pitchFamily="34" charset="-120"/>
              </a:rPr>
              <a:t>Facebook, Instagram, Google Business Profile, flyers, business cards, customer reviews, introductory offers and referrals from landlords or agents.</a:t>
            </a:r>
            <a:endParaRPr lang="en-US" sz="1260" dirty="0"/>
          </a:p>
        </p:txBody>
      </p:sp>
      <p:sp>
        <p:nvSpPr>
          <p:cNvPr id="30" name="Text 28"/>
          <p:cNvSpPr/>
          <p:nvPr/>
        </p:nvSpPr>
        <p:spPr>
          <a:xfrm>
            <a:off x="914400" y="5742432"/>
            <a:ext cx="10424160" cy="310896"/>
          </a:xfrm>
          <a:prstGeom prst="rect">
            <a:avLst/>
          </a:prstGeom>
          <a:noFill/>
          <a:ln/>
        </p:spPr>
        <p:txBody>
          <a:bodyPr wrap="square" lIns="762" tIns="762" rIns="762" bIns="762" rtlCol="0" anchor="t">
            <a:normAutofit/>
          </a:bodyPr>
          <a:lstStyle/>
          <a:p>
            <a:pPr algn="ctr" indent="0" marL="0">
              <a:buNone/>
            </a:pPr>
            <a:r>
              <a:rPr lang="en-US" sz="1650" b="1" dirty="0">
                <a:solidFill>
                  <a:srgbClr val="F0C75A"/>
                </a:solidFill>
                <a:latin typeface="Aptos" pitchFamily="34" charset="0"/>
                <a:ea typeface="Aptos" pitchFamily="34" charset="-122"/>
                <a:cs typeface="Aptos" pitchFamily="34" charset="-120"/>
              </a:rPr>
              <a:t>Overall position: professional standards, flexible customer care and local reliability.</a:t>
            </a:r>
            <a:endParaRPr lang="en-US" sz="16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Management and Organisation</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Simple responsibilities at launch, with recruitment added as demand grows.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10</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828800"/>
            <a:ext cx="3063240" cy="685800"/>
          </a:xfrm>
          <a:prstGeom prst="rect">
            <a:avLst/>
          </a:prstGeom>
          <a:solidFill>
            <a:srgbClr val="D8A928"/>
          </a:solidFill>
          <a:ln w="6350">
            <a:solidFill>
              <a:srgbClr val="D8A928">
                <a:alpha val="0"/>
              </a:srgbClr>
            </a:solidFill>
            <a:prstDash val="solid"/>
          </a:ln>
        </p:spPr>
      </p:sp>
      <p:sp>
        <p:nvSpPr>
          <p:cNvPr id="15" name="Text 13"/>
          <p:cNvSpPr/>
          <p:nvPr/>
        </p:nvSpPr>
        <p:spPr>
          <a:xfrm>
            <a:off x="1024128" y="1947672"/>
            <a:ext cx="2834640" cy="365760"/>
          </a:xfrm>
          <a:prstGeom prst="rect">
            <a:avLst/>
          </a:prstGeom>
          <a:noFill/>
          <a:ln/>
        </p:spPr>
        <p:txBody>
          <a:bodyPr wrap="square" lIns="762" tIns="762" rIns="762" bIns="762" rtlCol="0" anchor="t">
            <a:normAutofit/>
          </a:bodyPr>
          <a:lstStyle/>
          <a:p>
            <a:pPr algn="ctr" indent="0" marL="0">
              <a:buNone/>
            </a:pPr>
            <a:r>
              <a:rPr lang="en-US" sz="1400" b="1" dirty="0">
                <a:solidFill>
                  <a:srgbClr val="080808"/>
                </a:solidFill>
                <a:latin typeface="Aptos" pitchFamily="34" charset="0"/>
                <a:ea typeface="Aptos" pitchFamily="34" charset="-122"/>
                <a:cs typeface="Aptos" pitchFamily="34" charset="-120"/>
              </a:rPr>
              <a:t>OWNER &amp; MANAGER</a:t>
            </a:r>
            <a:endParaRPr lang="en-US" sz="1400" dirty="0"/>
          </a:p>
          <a:p>
            <a:pPr algn="ctr" indent="0" marL="0">
              <a:buNone/>
            </a:pPr>
            <a:r>
              <a:rPr lang="en-US" sz="1400" b="1" dirty="0">
                <a:solidFill>
                  <a:srgbClr val="080808"/>
                </a:solidFill>
                <a:latin typeface="Aptos" pitchFamily="34" charset="0"/>
                <a:ea typeface="Aptos" pitchFamily="34" charset="-122"/>
                <a:cs typeface="Aptos" pitchFamily="34" charset="-120"/>
              </a:rPr>
              <a:t>Gemma Hammond</a:t>
            </a:r>
            <a:endParaRPr lang="en-US" sz="1400" dirty="0"/>
          </a:p>
        </p:txBody>
      </p:sp>
      <p:sp>
        <p:nvSpPr>
          <p:cNvPr id="16" name="Shape 14"/>
          <p:cNvSpPr/>
          <p:nvPr/>
        </p:nvSpPr>
        <p:spPr>
          <a:xfrm>
            <a:off x="3977640" y="2176272"/>
            <a:ext cx="777240" cy="0"/>
          </a:xfrm>
          <a:prstGeom prst="line">
            <a:avLst/>
          </a:prstGeom>
          <a:noFill/>
          <a:ln w="25400">
            <a:solidFill>
              <a:srgbClr val="F0C75A"/>
            </a:solidFill>
            <a:prstDash val="solid"/>
          </a:ln>
        </p:spPr>
      </p:sp>
      <p:sp>
        <p:nvSpPr>
          <p:cNvPr id="17" name="Shape 15"/>
          <p:cNvSpPr/>
          <p:nvPr/>
        </p:nvSpPr>
        <p:spPr>
          <a:xfrm>
            <a:off x="4754880" y="1572768"/>
            <a:ext cx="2788920" cy="512064"/>
          </a:xfrm>
          <a:prstGeom prst="rect">
            <a:avLst/>
          </a:prstGeom>
          <a:solidFill>
            <a:srgbClr val="181818"/>
          </a:solidFill>
          <a:ln w="6350">
            <a:solidFill>
              <a:srgbClr val="8A6413"/>
            </a:solidFill>
            <a:prstDash val="solid"/>
          </a:ln>
        </p:spPr>
      </p:sp>
      <p:sp>
        <p:nvSpPr>
          <p:cNvPr id="18" name="Text 16"/>
          <p:cNvSpPr/>
          <p:nvPr/>
        </p:nvSpPr>
        <p:spPr>
          <a:xfrm>
            <a:off x="4864608" y="1719072"/>
            <a:ext cx="2560320" cy="155448"/>
          </a:xfrm>
          <a:prstGeom prst="rect">
            <a:avLst/>
          </a:prstGeom>
          <a:noFill/>
          <a:ln/>
        </p:spPr>
        <p:txBody>
          <a:bodyPr wrap="square" lIns="762" tIns="762" rIns="762" bIns="762" rtlCol="0" anchor="t">
            <a:normAutofit/>
          </a:bodyPr>
          <a:lstStyle/>
          <a:p>
            <a:pPr algn="ctr" indent="0" marL="0">
              <a:buNone/>
            </a:pPr>
            <a:r>
              <a:rPr lang="en-US" sz="1080" dirty="0">
                <a:solidFill>
                  <a:srgbClr val="F8F3E3"/>
                </a:solidFill>
                <a:latin typeface="Aptos" pitchFamily="34" charset="0"/>
                <a:ea typeface="Aptos" pitchFamily="34" charset="-122"/>
                <a:cs typeface="Aptos" pitchFamily="34" charset="-120"/>
              </a:rPr>
              <a:t>Bookings • customer care • finance</a:t>
            </a:r>
            <a:endParaRPr lang="en-US" sz="1080" dirty="0"/>
          </a:p>
        </p:txBody>
      </p:sp>
      <p:sp>
        <p:nvSpPr>
          <p:cNvPr id="19" name="Shape 17"/>
          <p:cNvSpPr/>
          <p:nvPr/>
        </p:nvSpPr>
        <p:spPr>
          <a:xfrm>
            <a:off x="4754880" y="2267712"/>
            <a:ext cx="2788920" cy="512064"/>
          </a:xfrm>
          <a:prstGeom prst="rect">
            <a:avLst/>
          </a:prstGeom>
          <a:solidFill>
            <a:srgbClr val="181818"/>
          </a:solidFill>
          <a:ln w="6350">
            <a:solidFill>
              <a:srgbClr val="8A6413"/>
            </a:solidFill>
            <a:prstDash val="solid"/>
          </a:ln>
        </p:spPr>
      </p:sp>
      <p:sp>
        <p:nvSpPr>
          <p:cNvPr id="20" name="Text 18"/>
          <p:cNvSpPr/>
          <p:nvPr/>
        </p:nvSpPr>
        <p:spPr>
          <a:xfrm>
            <a:off x="4864608" y="2414016"/>
            <a:ext cx="2560320" cy="155448"/>
          </a:xfrm>
          <a:prstGeom prst="rect">
            <a:avLst/>
          </a:prstGeom>
          <a:noFill/>
          <a:ln/>
        </p:spPr>
        <p:txBody>
          <a:bodyPr wrap="square" lIns="762" tIns="762" rIns="762" bIns="762" rtlCol="0" anchor="t">
            <a:normAutofit/>
          </a:bodyPr>
          <a:lstStyle/>
          <a:p>
            <a:pPr algn="ctr" indent="0" marL="0">
              <a:buNone/>
            </a:pPr>
            <a:r>
              <a:rPr lang="en-US" sz="1080" dirty="0">
                <a:solidFill>
                  <a:srgbClr val="F8F3E3"/>
                </a:solidFill>
                <a:latin typeface="Aptos" pitchFamily="34" charset="0"/>
                <a:ea typeface="Aptos" pitchFamily="34" charset="-122"/>
                <a:cs typeface="Aptos" pitchFamily="34" charset="-120"/>
              </a:rPr>
              <a:t>Marketing • quality control • operations</a:t>
            </a:r>
            <a:endParaRPr lang="en-US" sz="1080" dirty="0"/>
          </a:p>
        </p:txBody>
      </p:sp>
      <p:sp>
        <p:nvSpPr>
          <p:cNvPr id="21" name="Shape 19"/>
          <p:cNvSpPr/>
          <p:nvPr/>
        </p:nvSpPr>
        <p:spPr>
          <a:xfrm>
            <a:off x="6153912" y="2779776"/>
            <a:ext cx="0" cy="466344"/>
          </a:xfrm>
          <a:prstGeom prst="line">
            <a:avLst/>
          </a:prstGeom>
          <a:noFill/>
          <a:ln w="25400">
            <a:solidFill>
              <a:srgbClr val="F0C75A"/>
            </a:solidFill>
            <a:prstDash val="solid"/>
          </a:ln>
        </p:spPr>
      </p:sp>
      <p:sp>
        <p:nvSpPr>
          <p:cNvPr id="22" name="Shape 20"/>
          <p:cNvSpPr/>
          <p:nvPr/>
        </p:nvSpPr>
        <p:spPr>
          <a:xfrm>
            <a:off x="3017520" y="3246120"/>
            <a:ext cx="2971800" cy="713232"/>
          </a:xfrm>
          <a:prstGeom prst="rect">
            <a:avLst/>
          </a:prstGeom>
          <a:solidFill>
            <a:srgbClr val="181818"/>
          </a:solidFill>
          <a:ln w="6350">
            <a:solidFill>
              <a:srgbClr val="8A6413"/>
            </a:solidFill>
            <a:prstDash val="solid"/>
          </a:ln>
        </p:spPr>
      </p:sp>
      <p:sp>
        <p:nvSpPr>
          <p:cNvPr id="23" name="Text 21"/>
          <p:cNvSpPr/>
          <p:nvPr/>
        </p:nvSpPr>
        <p:spPr>
          <a:xfrm>
            <a:off x="3136392" y="3374136"/>
            <a:ext cx="2743200" cy="347472"/>
          </a:xfrm>
          <a:prstGeom prst="rect">
            <a:avLst/>
          </a:prstGeom>
          <a:noFill/>
          <a:ln/>
        </p:spPr>
        <p:txBody>
          <a:bodyPr wrap="square" lIns="762" tIns="762" rIns="762" bIns="762" rtlCol="0" anchor="t">
            <a:normAutofit/>
          </a:bodyPr>
          <a:lstStyle/>
          <a:p>
            <a:pPr algn="ctr" indent="0" marL="0">
              <a:buNone/>
            </a:pPr>
            <a:r>
              <a:rPr lang="en-US" sz="1300" b="1" dirty="0">
                <a:solidFill>
                  <a:srgbClr val="F0C75A"/>
                </a:solidFill>
                <a:latin typeface="Aptos" pitchFamily="34" charset="0"/>
                <a:ea typeface="Aptos" pitchFamily="34" charset="-122"/>
                <a:cs typeface="Aptos" pitchFamily="34" charset="-120"/>
              </a:rPr>
              <a:t>CLEANING STAFF</a:t>
            </a:r>
            <a:endParaRPr lang="en-US" sz="1300" dirty="0"/>
          </a:p>
          <a:p>
            <a:pPr algn="ctr" indent="0" marL="0">
              <a:buNone/>
            </a:pPr>
            <a:r>
              <a:rPr lang="en-US" sz="1300" b="1" dirty="0">
                <a:solidFill>
                  <a:srgbClr val="F0C75A"/>
                </a:solidFill>
                <a:latin typeface="Aptos" pitchFamily="34" charset="0"/>
                <a:ea typeface="Aptos" pitchFamily="34" charset="-122"/>
                <a:cs typeface="Aptos" pitchFamily="34" charset="-120"/>
              </a:rPr>
              <a:t>Future appointments</a:t>
            </a:r>
            <a:endParaRPr lang="en-US" sz="1300" dirty="0"/>
          </a:p>
        </p:txBody>
      </p:sp>
      <p:sp>
        <p:nvSpPr>
          <p:cNvPr id="24" name="Shape 22"/>
          <p:cNvSpPr/>
          <p:nvPr/>
        </p:nvSpPr>
        <p:spPr>
          <a:xfrm>
            <a:off x="6309360" y="3246120"/>
            <a:ext cx="2971800" cy="713232"/>
          </a:xfrm>
          <a:prstGeom prst="rect">
            <a:avLst/>
          </a:prstGeom>
          <a:solidFill>
            <a:srgbClr val="181818"/>
          </a:solidFill>
          <a:ln w="6350">
            <a:solidFill>
              <a:srgbClr val="8A6413"/>
            </a:solidFill>
            <a:prstDash val="solid"/>
          </a:ln>
        </p:spPr>
      </p:sp>
      <p:sp>
        <p:nvSpPr>
          <p:cNvPr id="25" name="Text 23"/>
          <p:cNvSpPr/>
          <p:nvPr/>
        </p:nvSpPr>
        <p:spPr>
          <a:xfrm>
            <a:off x="6428232" y="3374136"/>
            <a:ext cx="2743200" cy="347472"/>
          </a:xfrm>
          <a:prstGeom prst="rect">
            <a:avLst/>
          </a:prstGeom>
          <a:noFill/>
          <a:ln/>
        </p:spPr>
        <p:txBody>
          <a:bodyPr wrap="square" lIns="762" tIns="762" rIns="762" bIns="762" rtlCol="0" anchor="t">
            <a:normAutofit/>
          </a:bodyPr>
          <a:lstStyle/>
          <a:p>
            <a:pPr algn="ctr" indent="0" marL="0">
              <a:buNone/>
            </a:pPr>
            <a:r>
              <a:rPr lang="en-US" sz="1300" b="1" dirty="0">
                <a:solidFill>
                  <a:srgbClr val="F0C75A"/>
                </a:solidFill>
                <a:latin typeface="Aptos" pitchFamily="34" charset="0"/>
                <a:ea typeface="Aptos" pitchFamily="34" charset="-122"/>
                <a:cs typeface="Aptos" pitchFamily="34" charset="-120"/>
              </a:rPr>
              <a:t>SUPPORT ROLES</a:t>
            </a:r>
            <a:endParaRPr lang="en-US" sz="1300" dirty="0"/>
          </a:p>
          <a:p>
            <a:pPr algn="ctr" indent="0" marL="0">
              <a:buNone/>
            </a:pPr>
            <a:r>
              <a:rPr lang="en-US" sz="1300" b="1" dirty="0">
                <a:solidFill>
                  <a:srgbClr val="F0C75A"/>
                </a:solidFill>
                <a:latin typeface="Aptos" pitchFamily="34" charset="0"/>
                <a:ea typeface="Aptos" pitchFamily="34" charset="-122"/>
                <a:cs typeface="Aptos" pitchFamily="34" charset="-120"/>
              </a:rPr>
              <a:t>Admin, scheduling, stock</a:t>
            </a:r>
            <a:endParaRPr lang="en-US" sz="1300" dirty="0"/>
          </a:p>
        </p:txBody>
      </p:sp>
      <p:sp>
        <p:nvSpPr>
          <p:cNvPr id="26" name="Shape 24"/>
          <p:cNvSpPr/>
          <p:nvPr/>
        </p:nvSpPr>
        <p:spPr>
          <a:xfrm>
            <a:off x="914400" y="4617720"/>
            <a:ext cx="10378440" cy="932688"/>
          </a:xfrm>
          <a:prstGeom prst="rect">
            <a:avLst/>
          </a:prstGeom>
          <a:solidFill>
            <a:srgbClr val="181818"/>
          </a:solidFill>
          <a:ln w="6350">
            <a:solidFill>
              <a:srgbClr val="3C3216"/>
            </a:solidFill>
            <a:prstDash val="solid"/>
          </a:ln>
        </p:spPr>
      </p:sp>
      <p:sp>
        <p:nvSpPr>
          <p:cNvPr id="27" name="Text 25"/>
          <p:cNvSpPr/>
          <p:nvPr/>
        </p:nvSpPr>
        <p:spPr>
          <a:xfrm>
            <a:off x="1060704" y="4754880"/>
            <a:ext cx="1008583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Management approach</a:t>
            </a:r>
            <a:endParaRPr lang="en-US" sz="1320" dirty="0"/>
          </a:p>
        </p:txBody>
      </p:sp>
      <p:sp>
        <p:nvSpPr>
          <p:cNvPr id="28" name="Text 26"/>
          <p:cNvSpPr/>
          <p:nvPr/>
        </p:nvSpPr>
        <p:spPr>
          <a:xfrm>
            <a:off x="1060704" y="5093208"/>
            <a:ext cx="10085832" cy="338328"/>
          </a:xfrm>
          <a:prstGeom prst="rect">
            <a:avLst/>
          </a:prstGeom>
          <a:noFill/>
          <a:ln/>
        </p:spPr>
        <p:txBody>
          <a:bodyPr wrap="square" lIns="762" tIns="762" rIns="762" bIns="762" rtlCol="0" anchor="t">
            <a:normAutofit/>
          </a:bodyPr>
          <a:lstStyle/>
          <a:p>
            <a:pPr algn="l" indent="0" marL="0">
              <a:buNone/>
            </a:pPr>
            <a:r>
              <a:rPr lang="en-US" sz="1360" dirty="0">
                <a:solidFill>
                  <a:srgbClr val="F8F3E3"/>
                </a:solidFill>
                <a:latin typeface="Aptos" pitchFamily="34" charset="0"/>
                <a:ea typeface="Aptos" pitchFamily="34" charset="-122"/>
                <a:cs typeface="Aptos" pitchFamily="34" charset="-120"/>
              </a:rPr>
              <a:t>Gemma will manage the business at launch and protect quality by supervising processes, customer communication, quotations, invoices and cleaning standards. New cleaners should be trained before taking on independent jobs.</a:t>
            </a:r>
            <a:endParaRPr lang="en-US" sz="136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Key Milestones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A phased route from launch preparation to longer-term commercial growth.</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11</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83080"/>
            <a:ext cx="3154680" cy="1417320"/>
          </a:xfrm>
          <a:prstGeom prst="rect">
            <a:avLst/>
          </a:prstGeom>
          <a:solidFill>
            <a:srgbClr val="181818"/>
          </a:solidFill>
          <a:ln w="6350">
            <a:solidFill>
              <a:srgbClr val="3C3216"/>
            </a:solidFill>
            <a:prstDash val="solid"/>
          </a:ln>
        </p:spPr>
      </p:sp>
      <p:sp>
        <p:nvSpPr>
          <p:cNvPr id="15" name="Text 13"/>
          <p:cNvSpPr/>
          <p:nvPr/>
        </p:nvSpPr>
        <p:spPr>
          <a:xfrm>
            <a:off x="1051560" y="1892808"/>
            <a:ext cx="365760" cy="256032"/>
          </a:xfrm>
          <a:prstGeom prst="rect">
            <a:avLst/>
          </a:prstGeom>
          <a:noFill/>
          <a:ln/>
        </p:spPr>
        <p:txBody>
          <a:bodyPr wrap="square" lIns="762" tIns="762" rIns="762" bIns="762" rtlCol="0" anchor="t">
            <a:normAutofit/>
          </a:bodyPr>
          <a:lstStyle/>
          <a:p>
            <a:pPr algn="ctr" indent="0" marL="0">
              <a:buNone/>
            </a:pPr>
            <a:r>
              <a:rPr lang="en-US" sz="1500" b="1" dirty="0">
                <a:solidFill>
                  <a:srgbClr val="F0C75A"/>
                </a:solidFill>
                <a:latin typeface="Aptos" pitchFamily="34" charset="0"/>
                <a:ea typeface="Aptos" pitchFamily="34" charset="-122"/>
                <a:cs typeface="Aptos" pitchFamily="34" charset="-120"/>
              </a:rPr>
              <a:t>1</a:t>
            </a:r>
            <a:endParaRPr lang="en-US" sz="1500" dirty="0"/>
          </a:p>
        </p:txBody>
      </p:sp>
      <p:sp>
        <p:nvSpPr>
          <p:cNvPr id="16" name="Text 14"/>
          <p:cNvSpPr/>
          <p:nvPr/>
        </p:nvSpPr>
        <p:spPr>
          <a:xfrm>
            <a:off x="1481328" y="1929384"/>
            <a:ext cx="2395728" cy="219456"/>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Before trading</a:t>
            </a:r>
            <a:endParaRPr lang="en-US" sz="1280" dirty="0"/>
          </a:p>
        </p:txBody>
      </p:sp>
      <p:sp>
        <p:nvSpPr>
          <p:cNvPr id="17" name="Text 15"/>
          <p:cNvSpPr/>
          <p:nvPr/>
        </p:nvSpPr>
        <p:spPr>
          <a:xfrm>
            <a:off x="1097280" y="2295144"/>
            <a:ext cx="2743200" cy="594360"/>
          </a:xfrm>
          <a:prstGeom prst="rect">
            <a:avLst/>
          </a:prstGeom>
          <a:noFill/>
          <a:ln/>
        </p:spPr>
        <p:txBody>
          <a:bodyPr wrap="square" lIns="762" tIns="762" rIns="762" bIns="762" rtlCol="0" anchor="t">
            <a:normAutofit/>
          </a:bodyPr>
          <a:lstStyle/>
          <a:p>
            <a:pPr algn="l" indent="0" marL="0">
              <a:buNone/>
            </a:pPr>
            <a:r>
              <a:rPr lang="en-US" sz="1240" dirty="0">
                <a:solidFill>
                  <a:srgbClr val="F8F3E3"/>
                </a:solidFill>
                <a:latin typeface="Aptos" pitchFamily="34" charset="0"/>
                <a:ea typeface="Aptos" pitchFamily="34" charset="-122"/>
                <a:cs typeface="Aptos" pitchFamily="34" charset="-120"/>
              </a:rPr>
              <a:t>Register business and obtain insurance.</a:t>
            </a:r>
            <a:endParaRPr lang="en-US" sz="1240" dirty="0"/>
          </a:p>
        </p:txBody>
      </p:sp>
      <p:sp>
        <p:nvSpPr>
          <p:cNvPr id="18" name="Shape 16"/>
          <p:cNvSpPr/>
          <p:nvPr/>
        </p:nvSpPr>
        <p:spPr>
          <a:xfrm>
            <a:off x="4407408" y="1783080"/>
            <a:ext cx="3154680" cy="1417320"/>
          </a:xfrm>
          <a:prstGeom prst="rect">
            <a:avLst/>
          </a:prstGeom>
          <a:solidFill>
            <a:srgbClr val="181818"/>
          </a:solidFill>
          <a:ln w="6350">
            <a:solidFill>
              <a:srgbClr val="3C3216"/>
            </a:solidFill>
            <a:prstDash val="solid"/>
          </a:ln>
        </p:spPr>
      </p:sp>
      <p:sp>
        <p:nvSpPr>
          <p:cNvPr id="19" name="Text 17"/>
          <p:cNvSpPr/>
          <p:nvPr/>
        </p:nvSpPr>
        <p:spPr>
          <a:xfrm>
            <a:off x="4544568" y="1892808"/>
            <a:ext cx="365760" cy="256032"/>
          </a:xfrm>
          <a:prstGeom prst="rect">
            <a:avLst/>
          </a:prstGeom>
          <a:noFill/>
          <a:ln/>
        </p:spPr>
        <p:txBody>
          <a:bodyPr wrap="square" lIns="762" tIns="762" rIns="762" bIns="762" rtlCol="0" anchor="t">
            <a:normAutofit/>
          </a:bodyPr>
          <a:lstStyle/>
          <a:p>
            <a:pPr algn="ctr" indent="0" marL="0">
              <a:buNone/>
            </a:pPr>
            <a:r>
              <a:rPr lang="en-US" sz="1500" b="1" dirty="0">
                <a:solidFill>
                  <a:srgbClr val="F0C75A"/>
                </a:solidFill>
                <a:latin typeface="Aptos" pitchFamily="34" charset="0"/>
                <a:ea typeface="Aptos" pitchFamily="34" charset="-122"/>
                <a:cs typeface="Aptos" pitchFamily="34" charset="-120"/>
              </a:rPr>
              <a:t>2</a:t>
            </a:r>
            <a:endParaRPr lang="en-US" sz="1500" dirty="0"/>
          </a:p>
        </p:txBody>
      </p:sp>
      <p:sp>
        <p:nvSpPr>
          <p:cNvPr id="20" name="Text 18"/>
          <p:cNvSpPr/>
          <p:nvPr/>
        </p:nvSpPr>
        <p:spPr>
          <a:xfrm>
            <a:off x="4974336" y="1929384"/>
            <a:ext cx="2395728" cy="219456"/>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Before launch</a:t>
            </a:r>
            <a:endParaRPr lang="en-US" sz="1280" dirty="0"/>
          </a:p>
        </p:txBody>
      </p:sp>
      <p:sp>
        <p:nvSpPr>
          <p:cNvPr id="21" name="Text 19"/>
          <p:cNvSpPr/>
          <p:nvPr/>
        </p:nvSpPr>
        <p:spPr>
          <a:xfrm>
            <a:off x="4590288" y="2295144"/>
            <a:ext cx="2743200" cy="594360"/>
          </a:xfrm>
          <a:prstGeom prst="rect">
            <a:avLst/>
          </a:prstGeom>
          <a:noFill/>
          <a:ln/>
        </p:spPr>
        <p:txBody>
          <a:bodyPr wrap="square" lIns="762" tIns="762" rIns="762" bIns="762" rtlCol="0" anchor="t">
            <a:normAutofit/>
          </a:bodyPr>
          <a:lstStyle/>
          <a:p>
            <a:pPr algn="l" indent="0" marL="0">
              <a:buNone/>
            </a:pPr>
            <a:r>
              <a:rPr lang="en-US" sz="1240" dirty="0">
                <a:solidFill>
                  <a:srgbClr val="F8F3E3"/>
                </a:solidFill>
                <a:latin typeface="Aptos" pitchFamily="34" charset="0"/>
                <a:ea typeface="Aptos" pitchFamily="34" charset="-122"/>
                <a:cs typeface="Aptos" pitchFamily="34" charset="-120"/>
              </a:rPr>
              <a:t>Purchase cleaning equipment and supplies.</a:t>
            </a:r>
            <a:endParaRPr lang="en-US" sz="1240" dirty="0"/>
          </a:p>
        </p:txBody>
      </p:sp>
      <p:sp>
        <p:nvSpPr>
          <p:cNvPr id="22" name="Shape 20"/>
          <p:cNvSpPr/>
          <p:nvPr/>
        </p:nvSpPr>
        <p:spPr>
          <a:xfrm>
            <a:off x="7900416" y="1783080"/>
            <a:ext cx="3154680" cy="1417320"/>
          </a:xfrm>
          <a:prstGeom prst="rect">
            <a:avLst/>
          </a:prstGeom>
          <a:solidFill>
            <a:srgbClr val="181818"/>
          </a:solidFill>
          <a:ln w="6350">
            <a:solidFill>
              <a:srgbClr val="3C3216"/>
            </a:solidFill>
            <a:prstDash val="solid"/>
          </a:ln>
        </p:spPr>
      </p:sp>
      <p:sp>
        <p:nvSpPr>
          <p:cNvPr id="23" name="Text 21"/>
          <p:cNvSpPr/>
          <p:nvPr/>
        </p:nvSpPr>
        <p:spPr>
          <a:xfrm>
            <a:off x="8037576" y="1892808"/>
            <a:ext cx="365760" cy="256032"/>
          </a:xfrm>
          <a:prstGeom prst="rect">
            <a:avLst/>
          </a:prstGeom>
          <a:noFill/>
          <a:ln/>
        </p:spPr>
        <p:txBody>
          <a:bodyPr wrap="square" lIns="762" tIns="762" rIns="762" bIns="762" rtlCol="0" anchor="t">
            <a:normAutofit/>
          </a:bodyPr>
          <a:lstStyle/>
          <a:p>
            <a:pPr algn="ctr" indent="0" marL="0">
              <a:buNone/>
            </a:pPr>
            <a:r>
              <a:rPr lang="en-US" sz="1500" b="1" dirty="0">
                <a:solidFill>
                  <a:srgbClr val="F0C75A"/>
                </a:solidFill>
                <a:latin typeface="Aptos" pitchFamily="34" charset="0"/>
                <a:ea typeface="Aptos" pitchFamily="34" charset="-122"/>
                <a:cs typeface="Aptos" pitchFamily="34" charset="-120"/>
              </a:rPr>
              <a:t>3</a:t>
            </a:r>
            <a:endParaRPr lang="en-US" sz="1500" dirty="0"/>
          </a:p>
        </p:txBody>
      </p:sp>
      <p:sp>
        <p:nvSpPr>
          <p:cNvPr id="24" name="Text 22"/>
          <p:cNvSpPr/>
          <p:nvPr/>
        </p:nvSpPr>
        <p:spPr>
          <a:xfrm>
            <a:off x="8467344" y="1929384"/>
            <a:ext cx="2395728" cy="219456"/>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Months 1–3</a:t>
            </a:r>
            <a:endParaRPr lang="en-US" sz="1280" dirty="0"/>
          </a:p>
        </p:txBody>
      </p:sp>
      <p:sp>
        <p:nvSpPr>
          <p:cNvPr id="25" name="Text 23"/>
          <p:cNvSpPr/>
          <p:nvPr/>
        </p:nvSpPr>
        <p:spPr>
          <a:xfrm>
            <a:off x="8083296" y="2295144"/>
            <a:ext cx="2743200" cy="594360"/>
          </a:xfrm>
          <a:prstGeom prst="rect">
            <a:avLst/>
          </a:prstGeom>
          <a:noFill/>
          <a:ln/>
        </p:spPr>
        <p:txBody>
          <a:bodyPr wrap="square" lIns="762" tIns="762" rIns="762" bIns="762" rtlCol="0" anchor="t">
            <a:normAutofit/>
          </a:bodyPr>
          <a:lstStyle/>
          <a:p>
            <a:pPr algn="l" indent="0" marL="0">
              <a:buNone/>
            </a:pPr>
            <a:r>
              <a:rPr lang="en-US" sz="1240" dirty="0">
                <a:solidFill>
                  <a:srgbClr val="F8F3E3"/>
                </a:solidFill>
                <a:latin typeface="Aptos" pitchFamily="34" charset="0"/>
                <a:ea typeface="Aptos" pitchFamily="34" charset="-122"/>
                <a:cs typeface="Aptos" pitchFamily="34" charset="-120"/>
              </a:rPr>
              <a:t>Launch social media pages and local marketing.</a:t>
            </a:r>
            <a:endParaRPr lang="en-US" sz="1240" dirty="0"/>
          </a:p>
        </p:txBody>
      </p:sp>
      <p:sp>
        <p:nvSpPr>
          <p:cNvPr id="26" name="Shape 24"/>
          <p:cNvSpPr/>
          <p:nvPr/>
        </p:nvSpPr>
        <p:spPr>
          <a:xfrm>
            <a:off x="914400" y="3657600"/>
            <a:ext cx="3154680" cy="1417320"/>
          </a:xfrm>
          <a:prstGeom prst="rect">
            <a:avLst/>
          </a:prstGeom>
          <a:solidFill>
            <a:srgbClr val="181818"/>
          </a:solidFill>
          <a:ln w="6350">
            <a:solidFill>
              <a:srgbClr val="3C3216"/>
            </a:solidFill>
            <a:prstDash val="solid"/>
          </a:ln>
        </p:spPr>
      </p:sp>
      <p:sp>
        <p:nvSpPr>
          <p:cNvPr id="27" name="Text 25"/>
          <p:cNvSpPr/>
          <p:nvPr/>
        </p:nvSpPr>
        <p:spPr>
          <a:xfrm>
            <a:off x="1051560" y="3767328"/>
            <a:ext cx="365760" cy="256032"/>
          </a:xfrm>
          <a:prstGeom prst="rect">
            <a:avLst/>
          </a:prstGeom>
          <a:noFill/>
          <a:ln/>
        </p:spPr>
        <p:txBody>
          <a:bodyPr wrap="square" lIns="762" tIns="762" rIns="762" bIns="762" rtlCol="0" anchor="t">
            <a:normAutofit/>
          </a:bodyPr>
          <a:lstStyle/>
          <a:p>
            <a:pPr algn="ctr" indent="0" marL="0">
              <a:buNone/>
            </a:pPr>
            <a:r>
              <a:rPr lang="en-US" sz="1500" b="1" dirty="0">
                <a:solidFill>
                  <a:srgbClr val="F0C75A"/>
                </a:solidFill>
                <a:latin typeface="Aptos" pitchFamily="34" charset="0"/>
                <a:ea typeface="Aptos" pitchFamily="34" charset="-122"/>
                <a:cs typeface="Aptos" pitchFamily="34" charset="-120"/>
              </a:rPr>
              <a:t>4</a:t>
            </a:r>
            <a:endParaRPr lang="en-US" sz="1500" dirty="0"/>
          </a:p>
        </p:txBody>
      </p:sp>
      <p:sp>
        <p:nvSpPr>
          <p:cNvPr id="28" name="Text 26"/>
          <p:cNvSpPr/>
          <p:nvPr/>
        </p:nvSpPr>
        <p:spPr>
          <a:xfrm>
            <a:off x="1481328" y="3803904"/>
            <a:ext cx="2395728" cy="219456"/>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By month 12</a:t>
            </a:r>
            <a:endParaRPr lang="en-US" sz="1280" dirty="0"/>
          </a:p>
        </p:txBody>
      </p:sp>
      <p:sp>
        <p:nvSpPr>
          <p:cNvPr id="29" name="Text 27"/>
          <p:cNvSpPr/>
          <p:nvPr/>
        </p:nvSpPr>
        <p:spPr>
          <a:xfrm>
            <a:off x="1097280" y="4169664"/>
            <a:ext cx="2743200" cy="594360"/>
          </a:xfrm>
          <a:prstGeom prst="rect">
            <a:avLst/>
          </a:prstGeom>
          <a:noFill/>
          <a:ln/>
        </p:spPr>
        <p:txBody>
          <a:bodyPr wrap="square" lIns="762" tIns="762" rIns="762" bIns="762" rtlCol="0" anchor="t">
            <a:normAutofit/>
          </a:bodyPr>
          <a:lstStyle/>
          <a:p>
            <a:pPr algn="l" indent="0" marL="0">
              <a:buNone/>
            </a:pPr>
            <a:r>
              <a:rPr lang="en-US" sz="1240" dirty="0">
                <a:solidFill>
                  <a:srgbClr val="F8F3E3"/>
                </a:solidFill>
                <a:latin typeface="Aptos" pitchFamily="34" charset="0"/>
                <a:ea typeface="Aptos" pitchFamily="34" charset="-122"/>
                <a:cs typeface="Aptos" pitchFamily="34" charset="-120"/>
              </a:rPr>
              <a:t>Gain 20 regular customers, generate £2,000 monthly sales and reach break-even.</a:t>
            </a:r>
            <a:endParaRPr lang="en-US" sz="1240" dirty="0"/>
          </a:p>
        </p:txBody>
      </p:sp>
      <p:sp>
        <p:nvSpPr>
          <p:cNvPr id="30" name="Shape 28"/>
          <p:cNvSpPr/>
          <p:nvPr/>
        </p:nvSpPr>
        <p:spPr>
          <a:xfrm>
            <a:off x="4407408" y="3657600"/>
            <a:ext cx="3154680" cy="1417320"/>
          </a:xfrm>
          <a:prstGeom prst="rect">
            <a:avLst/>
          </a:prstGeom>
          <a:solidFill>
            <a:srgbClr val="181818"/>
          </a:solidFill>
          <a:ln w="6350">
            <a:solidFill>
              <a:srgbClr val="3C3216"/>
            </a:solidFill>
            <a:prstDash val="solid"/>
          </a:ln>
        </p:spPr>
      </p:sp>
      <p:sp>
        <p:nvSpPr>
          <p:cNvPr id="31" name="Text 29"/>
          <p:cNvSpPr/>
          <p:nvPr/>
        </p:nvSpPr>
        <p:spPr>
          <a:xfrm>
            <a:off x="4544568" y="3767328"/>
            <a:ext cx="365760" cy="256032"/>
          </a:xfrm>
          <a:prstGeom prst="rect">
            <a:avLst/>
          </a:prstGeom>
          <a:noFill/>
          <a:ln/>
        </p:spPr>
        <p:txBody>
          <a:bodyPr wrap="square" lIns="762" tIns="762" rIns="762" bIns="762" rtlCol="0" anchor="t">
            <a:normAutofit/>
          </a:bodyPr>
          <a:lstStyle/>
          <a:p>
            <a:pPr algn="ctr" indent="0" marL="0">
              <a:buNone/>
            </a:pPr>
            <a:r>
              <a:rPr lang="en-US" sz="1500" b="1" dirty="0">
                <a:solidFill>
                  <a:srgbClr val="F0C75A"/>
                </a:solidFill>
                <a:latin typeface="Aptos" pitchFamily="34" charset="0"/>
                <a:ea typeface="Aptos" pitchFamily="34" charset="-122"/>
                <a:cs typeface="Aptos" pitchFamily="34" charset="-120"/>
              </a:rPr>
              <a:t>5</a:t>
            </a:r>
            <a:endParaRPr lang="en-US" sz="1500" dirty="0"/>
          </a:p>
        </p:txBody>
      </p:sp>
      <p:sp>
        <p:nvSpPr>
          <p:cNvPr id="32" name="Text 30"/>
          <p:cNvSpPr/>
          <p:nvPr/>
        </p:nvSpPr>
        <p:spPr>
          <a:xfrm>
            <a:off x="4974336" y="3803904"/>
            <a:ext cx="2395728" cy="219456"/>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Years 2–3</a:t>
            </a:r>
            <a:endParaRPr lang="en-US" sz="1280" dirty="0"/>
          </a:p>
        </p:txBody>
      </p:sp>
      <p:sp>
        <p:nvSpPr>
          <p:cNvPr id="33" name="Text 31"/>
          <p:cNvSpPr/>
          <p:nvPr/>
        </p:nvSpPr>
        <p:spPr>
          <a:xfrm>
            <a:off x="4590288" y="4169664"/>
            <a:ext cx="2743200" cy="594360"/>
          </a:xfrm>
          <a:prstGeom prst="rect">
            <a:avLst/>
          </a:prstGeom>
          <a:noFill/>
          <a:ln/>
        </p:spPr>
        <p:txBody>
          <a:bodyPr wrap="square" lIns="762" tIns="762" rIns="762" bIns="762" rtlCol="0" anchor="t">
            <a:normAutofit/>
          </a:bodyPr>
          <a:lstStyle/>
          <a:p>
            <a:pPr algn="l" indent="0" marL="0">
              <a:buNone/>
            </a:pPr>
            <a:r>
              <a:rPr lang="en-US" sz="1240" dirty="0">
                <a:solidFill>
                  <a:srgbClr val="F8F3E3"/>
                </a:solidFill>
                <a:latin typeface="Aptos" pitchFamily="34" charset="0"/>
                <a:ea typeface="Aptos" pitchFamily="34" charset="-122"/>
                <a:cs typeface="Aptos" pitchFamily="34" charset="-120"/>
              </a:rPr>
              <a:t>Begin recruiting trained staff and purchase a company van/additional equipment.</a:t>
            </a:r>
            <a:endParaRPr lang="en-US" sz="1240" dirty="0"/>
          </a:p>
        </p:txBody>
      </p:sp>
      <p:sp>
        <p:nvSpPr>
          <p:cNvPr id="34" name="Shape 32"/>
          <p:cNvSpPr/>
          <p:nvPr/>
        </p:nvSpPr>
        <p:spPr>
          <a:xfrm>
            <a:off x="7900416" y="3657600"/>
            <a:ext cx="3154680" cy="1417320"/>
          </a:xfrm>
          <a:prstGeom prst="rect">
            <a:avLst/>
          </a:prstGeom>
          <a:solidFill>
            <a:srgbClr val="181818"/>
          </a:solidFill>
          <a:ln w="6350">
            <a:solidFill>
              <a:srgbClr val="3C3216"/>
            </a:solidFill>
            <a:prstDash val="solid"/>
          </a:ln>
        </p:spPr>
      </p:sp>
      <p:sp>
        <p:nvSpPr>
          <p:cNvPr id="35" name="Text 33"/>
          <p:cNvSpPr/>
          <p:nvPr/>
        </p:nvSpPr>
        <p:spPr>
          <a:xfrm>
            <a:off x="8037576" y="3767328"/>
            <a:ext cx="365760" cy="256032"/>
          </a:xfrm>
          <a:prstGeom prst="rect">
            <a:avLst/>
          </a:prstGeom>
          <a:noFill/>
          <a:ln/>
        </p:spPr>
        <p:txBody>
          <a:bodyPr wrap="square" lIns="762" tIns="762" rIns="762" bIns="762" rtlCol="0" anchor="t">
            <a:normAutofit/>
          </a:bodyPr>
          <a:lstStyle/>
          <a:p>
            <a:pPr algn="ctr" indent="0" marL="0">
              <a:buNone/>
            </a:pPr>
            <a:r>
              <a:rPr lang="en-US" sz="1500" b="1" dirty="0">
                <a:solidFill>
                  <a:srgbClr val="F0C75A"/>
                </a:solidFill>
                <a:latin typeface="Aptos" pitchFamily="34" charset="0"/>
                <a:ea typeface="Aptos" pitchFamily="34" charset="-122"/>
                <a:cs typeface="Aptos" pitchFamily="34" charset="-120"/>
              </a:rPr>
              <a:t>6</a:t>
            </a:r>
            <a:endParaRPr lang="en-US" sz="1500" dirty="0"/>
          </a:p>
        </p:txBody>
      </p:sp>
      <p:sp>
        <p:nvSpPr>
          <p:cNvPr id="36" name="Text 34"/>
          <p:cNvSpPr/>
          <p:nvPr/>
        </p:nvSpPr>
        <p:spPr>
          <a:xfrm>
            <a:off x="8467344" y="3803904"/>
            <a:ext cx="2395728" cy="219456"/>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By year 5</a:t>
            </a:r>
            <a:endParaRPr lang="en-US" sz="1280" dirty="0"/>
          </a:p>
        </p:txBody>
      </p:sp>
      <p:sp>
        <p:nvSpPr>
          <p:cNvPr id="37" name="Text 35"/>
          <p:cNvSpPr/>
          <p:nvPr/>
        </p:nvSpPr>
        <p:spPr>
          <a:xfrm>
            <a:off x="8083296" y="4169664"/>
            <a:ext cx="2743200" cy="594360"/>
          </a:xfrm>
          <a:prstGeom prst="rect">
            <a:avLst/>
          </a:prstGeom>
          <a:noFill/>
          <a:ln/>
        </p:spPr>
        <p:txBody>
          <a:bodyPr wrap="square" lIns="762" tIns="762" rIns="762" bIns="762" rtlCol="0" anchor="t">
            <a:normAutofit/>
          </a:bodyPr>
          <a:lstStyle/>
          <a:p>
            <a:pPr algn="l" indent="0" marL="0">
              <a:buNone/>
            </a:pPr>
            <a:r>
              <a:rPr lang="en-US" sz="1240" dirty="0">
                <a:solidFill>
                  <a:srgbClr val="F8F3E3"/>
                </a:solidFill>
                <a:latin typeface="Aptos" pitchFamily="34" charset="0"/>
                <a:ea typeface="Aptos" pitchFamily="34" charset="-122"/>
                <a:cs typeface="Aptos" pitchFamily="34" charset="-120"/>
              </a:rPr>
              <a:t>Secure 10 commercial cleaning contracts and consider premises.</a:t>
            </a:r>
            <a:endParaRPr lang="en-US" sz="1240" dirty="0"/>
          </a:p>
        </p:txBody>
      </p:sp>
      <p:sp>
        <p:nvSpPr>
          <p:cNvPr id="38" name="Text 36"/>
          <p:cNvSpPr/>
          <p:nvPr/>
        </p:nvSpPr>
        <p:spPr>
          <a:xfrm>
            <a:off x="914400" y="5650992"/>
            <a:ext cx="10332720" cy="493776"/>
          </a:xfrm>
          <a:prstGeom prst="rect">
            <a:avLst/>
          </a:prstGeom>
          <a:noFill/>
          <a:ln/>
        </p:spPr>
        <p:txBody>
          <a:bodyPr wrap="square" lIns="762" tIns="762" rIns="762" bIns="762" rtlCol="0" anchor="t">
            <a:normAutofit/>
          </a:bodyPr>
          <a:lstStyle/>
          <a:p>
            <a:pPr algn="l" indent="0" marL="0">
              <a:buNone/>
            </a:pPr>
            <a:r>
              <a:rPr lang="en-US" sz="1540" dirty="0">
                <a:solidFill>
                  <a:srgbClr val="D7D0BD"/>
                </a:solidFill>
                <a:latin typeface="Aptos" pitchFamily="34" charset="0"/>
                <a:ea typeface="Aptos" pitchFamily="34" charset="-122"/>
                <a:cs typeface="Aptos" pitchFamily="34" charset="-120"/>
              </a:rPr>
              <a:t>Milestone control keeps growth realistic: the business should recruit, buy extra equipment and expand only after demand and cash flow support those decisions.</a:t>
            </a:r>
            <a:endParaRPr lang="en-US" sz="154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Financial Plan and Sources of Finance</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The first-year financial priority is to cover operating costs and begin generating profit.</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12</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Text 12"/>
          <p:cNvSpPr/>
          <p:nvPr/>
        </p:nvSpPr>
        <p:spPr>
          <a:xfrm>
            <a:off x="914400" y="1691640"/>
            <a:ext cx="10378440" cy="530352"/>
          </a:xfrm>
          <a:prstGeom prst="rect">
            <a:avLst/>
          </a:prstGeom>
          <a:noFill/>
          <a:ln/>
        </p:spPr>
        <p:txBody>
          <a:bodyPr wrap="square" lIns="762" tIns="762" rIns="762" bIns="762" rtlCol="0" anchor="t">
            <a:normAutofit/>
          </a:bodyPr>
          <a:lstStyle/>
          <a:p>
            <a:pPr algn="l" indent="0" marL="0">
              <a:buNone/>
            </a:pPr>
            <a:r>
              <a:rPr lang="en-US" sz="1650" dirty="0">
                <a:solidFill>
                  <a:srgbClr val="F8F3E3"/>
                </a:solidFill>
                <a:latin typeface="Aptos" pitchFamily="34" charset="0"/>
                <a:ea typeface="Aptos" pitchFamily="34" charset="-122"/>
                <a:cs typeface="Aptos" pitchFamily="34" charset="-120"/>
              </a:rPr>
              <a:t>The plan states that income and expenditure should be monitored carefully while the customer base grows. Where possible, profit should be reinvested into equipment, marketing and service expansion.</a:t>
            </a:r>
            <a:endParaRPr lang="en-US" sz="1650" dirty="0"/>
          </a:p>
        </p:txBody>
      </p:sp>
      <p:sp>
        <p:nvSpPr>
          <p:cNvPr id="15" name="Shape 13"/>
          <p:cNvSpPr/>
          <p:nvPr/>
        </p:nvSpPr>
        <p:spPr>
          <a:xfrm>
            <a:off x="914400" y="2578608"/>
            <a:ext cx="3246120" cy="2423160"/>
          </a:xfrm>
          <a:prstGeom prst="rect">
            <a:avLst/>
          </a:prstGeom>
          <a:solidFill>
            <a:srgbClr val="181818"/>
          </a:solidFill>
          <a:ln w="6350">
            <a:solidFill>
              <a:srgbClr val="3C3216"/>
            </a:solidFill>
            <a:prstDash val="solid"/>
          </a:ln>
        </p:spPr>
      </p:sp>
      <p:sp>
        <p:nvSpPr>
          <p:cNvPr id="16" name="Text 14"/>
          <p:cNvSpPr/>
          <p:nvPr/>
        </p:nvSpPr>
        <p:spPr>
          <a:xfrm>
            <a:off x="1060704" y="2715768"/>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Operating costs to monitor</a:t>
            </a:r>
            <a:endParaRPr lang="en-US" sz="1320" dirty="0"/>
          </a:p>
        </p:txBody>
      </p:sp>
      <p:sp>
        <p:nvSpPr>
          <p:cNvPr id="17" name="Text 15"/>
          <p:cNvSpPr/>
          <p:nvPr/>
        </p:nvSpPr>
        <p:spPr>
          <a:xfrm>
            <a:off x="1078992" y="3054096"/>
            <a:ext cx="2935224" cy="182880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Cleaning products and consumables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Equipment replacement and maintenance</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Fuel and transport costs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Insurance and business marketing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Wages if staff are employed</a:t>
            </a:r>
            <a:endParaRPr lang="en-US" sz="1280" dirty="0"/>
          </a:p>
        </p:txBody>
      </p:sp>
      <p:sp>
        <p:nvSpPr>
          <p:cNvPr id="18" name="Shape 16"/>
          <p:cNvSpPr/>
          <p:nvPr/>
        </p:nvSpPr>
        <p:spPr>
          <a:xfrm>
            <a:off x="4480560" y="2578608"/>
            <a:ext cx="3246120" cy="2423160"/>
          </a:xfrm>
          <a:prstGeom prst="rect">
            <a:avLst/>
          </a:prstGeom>
          <a:solidFill>
            <a:srgbClr val="181818"/>
          </a:solidFill>
          <a:ln w="6350">
            <a:solidFill>
              <a:srgbClr val="3C3216"/>
            </a:solidFill>
            <a:prstDash val="solid"/>
          </a:ln>
        </p:spPr>
      </p:sp>
      <p:sp>
        <p:nvSpPr>
          <p:cNvPr id="19" name="Text 17"/>
          <p:cNvSpPr/>
          <p:nvPr/>
        </p:nvSpPr>
        <p:spPr>
          <a:xfrm>
            <a:off x="4626864" y="2715768"/>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Finance sources</a:t>
            </a:r>
            <a:endParaRPr lang="en-US" sz="1320" dirty="0"/>
          </a:p>
        </p:txBody>
      </p:sp>
      <p:sp>
        <p:nvSpPr>
          <p:cNvPr id="20" name="Text 18"/>
          <p:cNvSpPr/>
          <p:nvPr/>
        </p:nvSpPr>
        <p:spPr>
          <a:xfrm>
            <a:off x="4645152" y="3054096"/>
            <a:ext cx="2935224" cy="182880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Owner’s personal savings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Suitable small-business loan if required</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Eligible government grants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Reinvested profit once trading grows</a:t>
            </a:r>
            <a:endParaRPr lang="en-US" sz="1280" dirty="0"/>
          </a:p>
        </p:txBody>
      </p:sp>
      <p:sp>
        <p:nvSpPr>
          <p:cNvPr id="21" name="Shape 19"/>
          <p:cNvSpPr/>
          <p:nvPr/>
        </p:nvSpPr>
        <p:spPr>
          <a:xfrm>
            <a:off x="8046720" y="2578608"/>
            <a:ext cx="3246120" cy="2423160"/>
          </a:xfrm>
          <a:prstGeom prst="rect">
            <a:avLst/>
          </a:prstGeom>
          <a:solidFill>
            <a:srgbClr val="181818"/>
          </a:solidFill>
          <a:ln w="6350">
            <a:solidFill>
              <a:srgbClr val="3C3216"/>
            </a:solidFill>
            <a:prstDash val="solid"/>
          </a:ln>
        </p:spPr>
      </p:sp>
      <p:sp>
        <p:nvSpPr>
          <p:cNvPr id="22" name="Text 20"/>
          <p:cNvSpPr/>
          <p:nvPr/>
        </p:nvSpPr>
        <p:spPr>
          <a:xfrm>
            <a:off x="8193024" y="2715768"/>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Financial discipline</a:t>
            </a:r>
            <a:endParaRPr lang="en-US" sz="1320" dirty="0"/>
          </a:p>
        </p:txBody>
      </p:sp>
      <p:sp>
        <p:nvSpPr>
          <p:cNvPr id="23" name="Text 21"/>
          <p:cNvSpPr/>
          <p:nvPr/>
        </p:nvSpPr>
        <p:spPr>
          <a:xfrm>
            <a:off x="8211312" y="3054096"/>
            <a:ext cx="2935224" cy="182880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Track income and expenses monthly</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Compare product and fuel costs regularly</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Protect cash before major purchases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Avoid expansion that damages service quality</a:t>
            </a:r>
            <a:endParaRPr lang="en-US" sz="1280" dirty="0"/>
          </a:p>
        </p:txBody>
      </p:sp>
      <p:sp>
        <p:nvSpPr>
          <p:cNvPr id="24" name="Shape 22"/>
          <p:cNvSpPr/>
          <p:nvPr/>
        </p:nvSpPr>
        <p:spPr>
          <a:xfrm>
            <a:off x="914400" y="5413248"/>
            <a:ext cx="1234440" cy="256032"/>
          </a:xfrm>
          <a:prstGeom prst="rect">
            <a:avLst/>
          </a:prstGeom>
          <a:solidFill>
            <a:srgbClr val="D8A928"/>
          </a:solidFill>
          <a:ln w="6350">
            <a:solidFill>
              <a:srgbClr val="D8A928">
                <a:alpha val="0"/>
              </a:srgbClr>
            </a:solidFill>
            <a:prstDash val="solid"/>
          </a:ln>
        </p:spPr>
      </p:sp>
      <p:sp>
        <p:nvSpPr>
          <p:cNvPr id="25" name="Text 23"/>
          <p:cNvSpPr/>
          <p:nvPr/>
        </p:nvSpPr>
        <p:spPr>
          <a:xfrm>
            <a:off x="987552" y="5454396"/>
            <a:ext cx="1088136" cy="146304"/>
          </a:xfrm>
          <a:prstGeom prst="rect">
            <a:avLst/>
          </a:prstGeom>
          <a:noFill/>
          <a:ln/>
        </p:spPr>
        <p:txBody>
          <a:bodyPr wrap="square" lIns="762" tIns="762" rIns="762" bIns="762" rtlCol="0" anchor="t">
            <a:normAutofit/>
          </a:bodyPr>
          <a:lstStyle/>
          <a:p>
            <a:pPr algn="ctr" indent="0" marL="0">
              <a:buNone/>
            </a:pPr>
            <a:r>
              <a:rPr lang="en-US" sz="770" b="1" dirty="0">
                <a:solidFill>
                  <a:srgbClr val="080808"/>
                </a:solidFill>
                <a:latin typeface="Aptos" pitchFamily="34" charset="0"/>
                <a:ea typeface="Aptos" pitchFamily="34" charset="-122"/>
                <a:cs typeface="Aptos" pitchFamily="34" charset="-120"/>
              </a:rPr>
              <a:t>YEAR ONE GOAL</a:t>
            </a:r>
            <a:endParaRPr lang="en-US" sz="770" dirty="0"/>
          </a:p>
        </p:txBody>
      </p:sp>
      <p:sp>
        <p:nvSpPr>
          <p:cNvPr id="26" name="Text 24"/>
          <p:cNvSpPr/>
          <p:nvPr/>
        </p:nvSpPr>
        <p:spPr>
          <a:xfrm>
            <a:off x="2304288" y="5376672"/>
            <a:ext cx="8979408" cy="438912"/>
          </a:xfrm>
          <a:prstGeom prst="rect">
            <a:avLst/>
          </a:prstGeom>
          <a:noFill/>
          <a:ln/>
        </p:spPr>
        <p:txBody>
          <a:bodyPr wrap="square" lIns="762" tIns="762" rIns="762" bIns="762" rtlCol="0" anchor="t">
            <a:normAutofit/>
          </a:bodyPr>
          <a:lstStyle/>
          <a:p>
            <a:pPr algn="l" indent="0" marL="0">
              <a:buNone/>
            </a:pPr>
            <a:r>
              <a:rPr lang="en-US" sz="1700" b="1" dirty="0">
                <a:solidFill>
                  <a:srgbClr val="F0C75A"/>
                </a:solidFill>
                <a:latin typeface="Aptos" pitchFamily="34" charset="0"/>
                <a:ea typeface="Aptos" pitchFamily="34" charset="-122"/>
                <a:cs typeface="Aptos" pitchFamily="34" charset="-120"/>
              </a:rPr>
              <a:t>Generate enough income to cover operating costs, maintain a positive cash balance, and build the foundation for profit.</a:t>
            </a:r>
            <a:endParaRPr lang="en-US" sz="1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Cash-Flow Forecast</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Cash flow needs a monthly record of money entering and leaving the business.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13</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10378440" cy="475488"/>
          </a:xfrm>
          <a:prstGeom prst="rect">
            <a:avLst/>
          </a:prstGeom>
          <a:solidFill>
            <a:srgbClr val="D8A928"/>
          </a:solidFill>
          <a:ln w="6350">
            <a:solidFill>
              <a:srgbClr val="D8A928">
                <a:alpha val="0"/>
              </a:srgbClr>
            </a:solidFill>
            <a:prstDash val="solid"/>
          </a:ln>
        </p:spPr>
      </p:sp>
      <p:sp>
        <p:nvSpPr>
          <p:cNvPr id="15" name="Text 13"/>
          <p:cNvSpPr/>
          <p:nvPr/>
        </p:nvSpPr>
        <p:spPr>
          <a:xfrm>
            <a:off x="1051560" y="1901952"/>
            <a:ext cx="2286000" cy="164592"/>
          </a:xfrm>
          <a:prstGeom prst="rect">
            <a:avLst/>
          </a:prstGeom>
          <a:noFill/>
          <a:ln/>
        </p:spPr>
        <p:txBody>
          <a:bodyPr wrap="square" lIns="762" tIns="762" rIns="762" bIns="762" rtlCol="0" anchor="t">
            <a:normAutofit/>
          </a:bodyPr>
          <a:lstStyle/>
          <a:p>
            <a:pPr algn="l" indent="0" marL="0">
              <a:buNone/>
            </a:pPr>
            <a:r>
              <a:rPr lang="en-US" sz="1140" b="1" dirty="0">
                <a:solidFill>
                  <a:srgbClr val="080808"/>
                </a:solidFill>
                <a:latin typeface="Aptos" pitchFamily="34" charset="0"/>
                <a:ea typeface="Aptos" pitchFamily="34" charset="-122"/>
                <a:cs typeface="Aptos" pitchFamily="34" charset="-120"/>
              </a:rPr>
              <a:t>Cash-flow item</a:t>
            </a:r>
            <a:endParaRPr lang="en-US" sz="1140" dirty="0"/>
          </a:p>
        </p:txBody>
      </p:sp>
      <p:sp>
        <p:nvSpPr>
          <p:cNvPr id="16" name="Text 14"/>
          <p:cNvSpPr/>
          <p:nvPr/>
        </p:nvSpPr>
        <p:spPr>
          <a:xfrm>
            <a:off x="3657600" y="1901952"/>
            <a:ext cx="3977640" cy="164592"/>
          </a:xfrm>
          <a:prstGeom prst="rect">
            <a:avLst/>
          </a:prstGeom>
          <a:noFill/>
          <a:ln/>
        </p:spPr>
        <p:txBody>
          <a:bodyPr wrap="square" lIns="762" tIns="762" rIns="762" bIns="762" rtlCol="0" anchor="t">
            <a:normAutofit/>
          </a:bodyPr>
          <a:lstStyle/>
          <a:p>
            <a:pPr algn="l" indent="0" marL="0">
              <a:buNone/>
            </a:pPr>
            <a:r>
              <a:rPr lang="en-US" sz="1140" b="1" dirty="0">
                <a:solidFill>
                  <a:srgbClr val="080808"/>
                </a:solidFill>
                <a:latin typeface="Aptos" pitchFamily="34" charset="0"/>
                <a:ea typeface="Aptos" pitchFamily="34" charset="-122"/>
                <a:cs typeface="Aptos" pitchFamily="34" charset="-120"/>
              </a:rPr>
              <a:t>What to record each month</a:t>
            </a:r>
            <a:endParaRPr lang="en-US" sz="1140" dirty="0"/>
          </a:p>
        </p:txBody>
      </p:sp>
      <p:sp>
        <p:nvSpPr>
          <p:cNvPr id="17" name="Text 15"/>
          <p:cNvSpPr/>
          <p:nvPr/>
        </p:nvSpPr>
        <p:spPr>
          <a:xfrm>
            <a:off x="7790688" y="1901952"/>
            <a:ext cx="3108960" cy="164592"/>
          </a:xfrm>
          <a:prstGeom prst="rect">
            <a:avLst/>
          </a:prstGeom>
          <a:noFill/>
          <a:ln/>
        </p:spPr>
        <p:txBody>
          <a:bodyPr wrap="square" lIns="762" tIns="762" rIns="762" bIns="762" rtlCol="0" anchor="t">
            <a:normAutofit/>
          </a:bodyPr>
          <a:lstStyle/>
          <a:p>
            <a:pPr algn="l" indent="0" marL="0">
              <a:buNone/>
            </a:pPr>
            <a:r>
              <a:rPr lang="en-US" sz="1140" b="1" dirty="0">
                <a:solidFill>
                  <a:srgbClr val="080808"/>
                </a:solidFill>
                <a:latin typeface="Aptos" pitchFamily="34" charset="0"/>
                <a:ea typeface="Aptos" pitchFamily="34" charset="-122"/>
                <a:cs typeface="Aptos" pitchFamily="34" charset="-120"/>
              </a:rPr>
              <a:t>Business purpose</a:t>
            </a:r>
            <a:endParaRPr lang="en-US" sz="1140" dirty="0"/>
          </a:p>
        </p:txBody>
      </p:sp>
      <p:sp>
        <p:nvSpPr>
          <p:cNvPr id="18" name="Shape 16"/>
          <p:cNvSpPr/>
          <p:nvPr/>
        </p:nvSpPr>
        <p:spPr>
          <a:xfrm>
            <a:off x="914400" y="2231136"/>
            <a:ext cx="10378440" cy="822960"/>
          </a:xfrm>
          <a:prstGeom prst="rect">
            <a:avLst/>
          </a:prstGeom>
          <a:solidFill>
            <a:srgbClr val="181818"/>
          </a:solidFill>
          <a:ln w="6350">
            <a:solidFill>
              <a:srgbClr val="3C3216"/>
            </a:solidFill>
            <a:prstDash val="solid"/>
          </a:ln>
        </p:spPr>
      </p:sp>
      <p:sp>
        <p:nvSpPr>
          <p:cNvPr id="19" name="Text 17"/>
          <p:cNvSpPr/>
          <p:nvPr/>
        </p:nvSpPr>
        <p:spPr>
          <a:xfrm>
            <a:off x="1051560" y="2450592"/>
            <a:ext cx="2240280" cy="228600"/>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Money in</a:t>
            </a:r>
            <a:endParaRPr lang="en-US" sz="1280" dirty="0"/>
          </a:p>
        </p:txBody>
      </p:sp>
      <p:sp>
        <p:nvSpPr>
          <p:cNvPr id="20" name="Text 18"/>
          <p:cNvSpPr/>
          <p:nvPr/>
        </p:nvSpPr>
        <p:spPr>
          <a:xfrm>
            <a:off x="3657600" y="2359152"/>
            <a:ext cx="3822192" cy="475488"/>
          </a:xfrm>
          <a:prstGeom prst="rect">
            <a:avLst/>
          </a:prstGeom>
          <a:noFill/>
          <a:ln/>
        </p:spPr>
        <p:txBody>
          <a:bodyPr wrap="square" lIns="762" tIns="762" rIns="762" bIns="762" rtlCol="0" anchor="t">
            <a:normAutofit/>
          </a:bodyPr>
          <a:lstStyle/>
          <a:p>
            <a:pPr algn="l" indent="0" marL="0">
              <a:buNone/>
            </a:pPr>
            <a:r>
              <a:rPr lang="en-US" sz="1120" dirty="0">
                <a:solidFill>
                  <a:srgbClr val="F8F3E3"/>
                </a:solidFill>
                <a:latin typeface="Aptos" pitchFamily="34" charset="0"/>
                <a:ea typeface="Aptos" pitchFamily="34" charset="-122"/>
                <a:cs typeface="Aptos" pitchFamily="34" charset="-120"/>
              </a:rPr>
              <a:t>Domestic jobs, commercial bookings, repeat customers, end-of-tenancy jobs and changeover cleans.</a:t>
            </a:r>
            <a:endParaRPr lang="en-US" sz="1120" dirty="0"/>
          </a:p>
        </p:txBody>
      </p:sp>
      <p:sp>
        <p:nvSpPr>
          <p:cNvPr id="21" name="Text 19"/>
          <p:cNvSpPr/>
          <p:nvPr/>
        </p:nvSpPr>
        <p:spPr>
          <a:xfrm>
            <a:off x="7790688" y="2359152"/>
            <a:ext cx="3246120" cy="475488"/>
          </a:xfrm>
          <a:prstGeom prst="rect">
            <a:avLst/>
          </a:prstGeom>
          <a:noFill/>
          <a:ln/>
        </p:spPr>
        <p:txBody>
          <a:bodyPr wrap="square" lIns="762" tIns="762" rIns="762" bIns="762" rtlCol="0" anchor="t">
            <a:normAutofit/>
          </a:bodyPr>
          <a:lstStyle/>
          <a:p>
            <a:pPr algn="l" indent="0" marL="0">
              <a:buNone/>
            </a:pPr>
            <a:r>
              <a:rPr lang="en-US" sz="1120" dirty="0">
                <a:solidFill>
                  <a:srgbClr val="F8F3E3"/>
                </a:solidFill>
                <a:latin typeface="Aptos" pitchFamily="34" charset="0"/>
                <a:ea typeface="Aptos" pitchFamily="34" charset="-122"/>
                <a:cs typeface="Aptos" pitchFamily="34" charset="-120"/>
              </a:rPr>
              <a:t>Shows whether sales are growing and whether the month 12 £2,000 sales target is on track.</a:t>
            </a:r>
            <a:endParaRPr lang="en-US" sz="1120" dirty="0"/>
          </a:p>
        </p:txBody>
      </p:sp>
      <p:sp>
        <p:nvSpPr>
          <p:cNvPr id="22" name="Shape 20"/>
          <p:cNvSpPr/>
          <p:nvPr/>
        </p:nvSpPr>
        <p:spPr>
          <a:xfrm>
            <a:off x="914400" y="3072384"/>
            <a:ext cx="10378440" cy="822960"/>
          </a:xfrm>
          <a:prstGeom prst="rect">
            <a:avLst/>
          </a:prstGeom>
          <a:solidFill>
            <a:srgbClr val="202020"/>
          </a:solidFill>
          <a:ln w="6350">
            <a:solidFill>
              <a:srgbClr val="3C3216"/>
            </a:solidFill>
            <a:prstDash val="solid"/>
          </a:ln>
        </p:spPr>
      </p:sp>
      <p:sp>
        <p:nvSpPr>
          <p:cNvPr id="23" name="Text 21"/>
          <p:cNvSpPr/>
          <p:nvPr/>
        </p:nvSpPr>
        <p:spPr>
          <a:xfrm>
            <a:off x="1051560" y="3291840"/>
            <a:ext cx="2240280" cy="228600"/>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Money out</a:t>
            </a:r>
            <a:endParaRPr lang="en-US" sz="1280" dirty="0"/>
          </a:p>
        </p:txBody>
      </p:sp>
      <p:sp>
        <p:nvSpPr>
          <p:cNvPr id="24" name="Text 22"/>
          <p:cNvSpPr/>
          <p:nvPr/>
        </p:nvSpPr>
        <p:spPr>
          <a:xfrm>
            <a:off x="3657600" y="3200400"/>
            <a:ext cx="3822192" cy="475488"/>
          </a:xfrm>
          <a:prstGeom prst="rect">
            <a:avLst/>
          </a:prstGeom>
          <a:noFill/>
          <a:ln/>
        </p:spPr>
        <p:txBody>
          <a:bodyPr wrap="square" lIns="762" tIns="762" rIns="762" bIns="762" rtlCol="0" anchor="t">
            <a:normAutofit/>
          </a:bodyPr>
          <a:lstStyle/>
          <a:p>
            <a:pPr algn="l" indent="0" marL="0">
              <a:buNone/>
            </a:pPr>
            <a:r>
              <a:rPr lang="en-US" sz="1120" dirty="0">
                <a:solidFill>
                  <a:srgbClr val="F8F3E3"/>
                </a:solidFill>
                <a:latin typeface="Aptos" pitchFamily="34" charset="0"/>
                <a:ea typeface="Aptos" pitchFamily="34" charset="-122"/>
                <a:cs typeface="Aptos" pitchFamily="34" charset="-120"/>
              </a:rPr>
              <a:t>Cleaning supplies, fuel, insurance, marketing, equipment, admin costs and wages if staff are employed.</a:t>
            </a:r>
            <a:endParaRPr lang="en-US" sz="1120" dirty="0"/>
          </a:p>
        </p:txBody>
      </p:sp>
      <p:sp>
        <p:nvSpPr>
          <p:cNvPr id="25" name="Text 23"/>
          <p:cNvSpPr/>
          <p:nvPr/>
        </p:nvSpPr>
        <p:spPr>
          <a:xfrm>
            <a:off x="7790688" y="3200400"/>
            <a:ext cx="3246120" cy="475488"/>
          </a:xfrm>
          <a:prstGeom prst="rect">
            <a:avLst/>
          </a:prstGeom>
          <a:noFill/>
          <a:ln/>
        </p:spPr>
        <p:txBody>
          <a:bodyPr wrap="square" lIns="762" tIns="762" rIns="762" bIns="762" rtlCol="0" anchor="t">
            <a:normAutofit/>
          </a:bodyPr>
          <a:lstStyle/>
          <a:p>
            <a:pPr algn="l" indent="0" marL="0">
              <a:buNone/>
            </a:pPr>
            <a:r>
              <a:rPr lang="en-US" sz="1120" dirty="0">
                <a:solidFill>
                  <a:srgbClr val="F8F3E3"/>
                </a:solidFill>
                <a:latin typeface="Aptos" pitchFamily="34" charset="0"/>
                <a:ea typeface="Aptos" pitchFamily="34" charset="-122"/>
                <a:cs typeface="Aptos" pitchFamily="34" charset="-120"/>
              </a:rPr>
              <a:t>Protects the business from overspending and identifies cost increases early.</a:t>
            </a:r>
            <a:endParaRPr lang="en-US" sz="1120" dirty="0"/>
          </a:p>
        </p:txBody>
      </p:sp>
      <p:sp>
        <p:nvSpPr>
          <p:cNvPr id="26" name="Shape 24"/>
          <p:cNvSpPr/>
          <p:nvPr/>
        </p:nvSpPr>
        <p:spPr>
          <a:xfrm>
            <a:off x="914400" y="3913632"/>
            <a:ext cx="10378440" cy="822960"/>
          </a:xfrm>
          <a:prstGeom prst="rect">
            <a:avLst/>
          </a:prstGeom>
          <a:solidFill>
            <a:srgbClr val="181818"/>
          </a:solidFill>
          <a:ln w="6350">
            <a:solidFill>
              <a:srgbClr val="3C3216"/>
            </a:solidFill>
            <a:prstDash val="solid"/>
          </a:ln>
        </p:spPr>
      </p:sp>
      <p:sp>
        <p:nvSpPr>
          <p:cNvPr id="27" name="Text 25"/>
          <p:cNvSpPr/>
          <p:nvPr/>
        </p:nvSpPr>
        <p:spPr>
          <a:xfrm>
            <a:off x="1051560" y="4133088"/>
            <a:ext cx="2240280" cy="228600"/>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Net cash position</a:t>
            </a:r>
            <a:endParaRPr lang="en-US" sz="1280" dirty="0"/>
          </a:p>
        </p:txBody>
      </p:sp>
      <p:sp>
        <p:nvSpPr>
          <p:cNvPr id="28" name="Text 26"/>
          <p:cNvSpPr/>
          <p:nvPr/>
        </p:nvSpPr>
        <p:spPr>
          <a:xfrm>
            <a:off x="3657600" y="4041648"/>
            <a:ext cx="3822192" cy="475488"/>
          </a:xfrm>
          <a:prstGeom prst="rect">
            <a:avLst/>
          </a:prstGeom>
          <a:noFill/>
          <a:ln/>
        </p:spPr>
        <p:txBody>
          <a:bodyPr wrap="square" lIns="762" tIns="762" rIns="762" bIns="762" rtlCol="0" anchor="t">
            <a:normAutofit/>
          </a:bodyPr>
          <a:lstStyle/>
          <a:p>
            <a:pPr algn="l" indent="0" marL="0">
              <a:buNone/>
            </a:pPr>
            <a:r>
              <a:rPr lang="en-US" sz="1120" dirty="0">
                <a:solidFill>
                  <a:srgbClr val="F8F3E3"/>
                </a:solidFill>
                <a:latin typeface="Aptos" pitchFamily="34" charset="0"/>
                <a:ea typeface="Aptos" pitchFamily="34" charset="-122"/>
                <a:cs typeface="Aptos" pitchFamily="34" charset="-120"/>
              </a:rPr>
              <a:t>Sales income minus the money paid out during the month.</a:t>
            </a:r>
            <a:endParaRPr lang="en-US" sz="1120" dirty="0"/>
          </a:p>
        </p:txBody>
      </p:sp>
      <p:sp>
        <p:nvSpPr>
          <p:cNvPr id="29" name="Text 27"/>
          <p:cNvSpPr/>
          <p:nvPr/>
        </p:nvSpPr>
        <p:spPr>
          <a:xfrm>
            <a:off x="7790688" y="4041648"/>
            <a:ext cx="3246120" cy="475488"/>
          </a:xfrm>
          <a:prstGeom prst="rect">
            <a:avLst/>
          </a:prstGeom>
          <a:noFill/>
          <a:ln/>
        </p:spPr>
        <p:txBody>
          <a:bodyPr wrap="square" lIns="762" tIns="762" rIns="762" bIns="762" rtlCol="0" anchor="t">
            <a:normAutofit/>
          </a:bodyPr>
          <a:lstStyle/>
          <a:p>
            <a:pPr algn="l" indent="0" marL="0">
              <a:buNone/>
            </a:pPr>
            <a:r>
              <a:rPr lang="en-US" sz="1120" dirty="0">
                <a:solidFill>
                  <a:srgbClr val="F8F3E3"/>
                </a:solidFill>
                <a:latin typeface="Aptos" pitchFamily="34" charset="0"/>
                <a:ea typeface="Aptos" pitchFamily="34" charset="-122"/>
                <a:cs typeface="Aptos" pitchFamily="34" charset="-120"/>
              </a:rPr>
              <a:t>Confirms whether the business can pay bills and maintain a positive cash balance.</a:t>
            </a:r>
            <a:endParaRPr lang="en-US" sz="1120" dirty="0"/>
          </a:p>
        </p:txBody>
      </p:sp>
      <p:sp>
        <p:nvSpPr>
          <p:cNvPr id="30" name="Shape 28"/>
          <p:cNvSpPr/>
          <p:nvPr/>
        </p:nvSpPr>
        <p:spPr>
          <a:xfrm>
            <a:off x="914400" y="4754880"/>
            <a:ext cx="10378440" cy="822960"/>
          </a:xfrm>
          <a:prstGeom prst="rect">
            <a:avLst/>
          </a:prstGeom>
          <a:solidFill>
            <a:srgbClr val="202020"/>
          </a:solidFill>
          <a:ln w="6350">
            <a:solidFill>
              <a:srgbClr val="3C3216"/>
            </a:solidFill>
            <a:prstDash val="solid"/>
          </a:ln>
        </p:spPr>
      </p:sp>
      <p:sp>
        <p:nvSpPr>
          <p:cNvPr id="31" name="Text 29"/>
          <p:cNvSpPr/>
          <p:nvPr/>
        </p:nvSpPr>
        <p:spPr>
          <a:xfrm>
            <a:off x="1051560" y="4974336"/>
            <a:ext cx="2240280" cy="228600"/>
          </a:xfrm>
          <a:prstGeom prst="rect">
            <a:avLst/>
          </a:prstGeom>
          <a:noFill/>
          <a:ln/>
        </p:spPr>
        <p:txBody>
          <a:bodyPr wrap="square" lIns="762" tIns="762" rIns="762" bIns="762" rtlCol="0" anchor="t">
            <a:normAutofit/>
          </a:bodyPr>
          <a:lstStyle/>
          <a:p>
            <a:pPr algn="l" indent="0" marL="0">
              <a:buNone/>
            </a:pPr>
            <a:r>
              <a:rPr lang="en-US" sz="1280" b="1" dirty="0">
                <a:solidFill>
                  <a:srgbClr val="F0C75A"/>
                </a:solidFill>
                <a:latin typeface="Aptos" pitchFamily="34" charset="0"/>
                <a:ea typeface="Aptos" pitchFamily="34" charset="-122"/>
                <a:cs typeface="Aptos" pitchFamily="34" charset="-120"/>
              </a:rPr>
              <a:t>Reserve / reinvestment</a:t>
            </a:r>
            <a:endParaRPr lang="en-US" sz="1280" dirty="0"/>
          </a:p>
        </p:txBody>
      </p:sp>
      <p:sp>
        <p:nvSpPr>
          <p:cNvPr id="32" name="Text 30"/>
          <p:cNvSpPr/>
          <p:nvPr/>
        </p:nvSpPr>
        <p:spPr>
          <a:xfrm>
            <a:off x="3657600" y="4882896"/>
            <a:ext cx="3822192" cy="475488"/>
          </a:xfrm>
          <a:prstGeom prst="rect">
            <a:avLst/>
          </a:prstGeom>
          <a:noFill/>
          <a:ln/>
        </p:spPr>
        <p:txBody>
          <a:bodyPr wrap="square" lIns="762" tIns="762" rIns="762" bIns="762" rtlCol="0" anchor="t">
            <a:normAutofit/>
          </a:bodyPr>
          <a:lstStyle/>
          <a:p>
            <a:pPr algn="l" indent="0" marL="0">
              <a:buNone/>
            </a:pPr>
            <a:r>
              <a:rPr lang="en-US" sz="1120" dirty="0">
                <a:solidFill>
                  <a:srgbClr val="F8F3E3"/>
                </a:solidFill>
                <a:latin typeface="Aptos" pitchFamily="34" charset="0"/>
                <a:ea typeface="Aptos" pitchFamily="34" charset="-122"/>
                <a:cs typeface="Aptos" pitchFamily="34" charset="-120"/>
              </a:rPr>
              <a:t>Cash held for product price rises, vehicle costs, equipment replacement and marketing.</a:t>
            </a:r>
            <a:endParaRPr lang="en-US" sz="1120" dirty="0"/>
          </a:p>
        </p:txBody>
      </p:sp>
      <p:sp>
        <p:nvSpPr>
          <p:cNvPr id="33" name="Text 31"/>
          <p:cNvSpPr/>
          <p:nvPr/>
        </p:nvSpPr>
        <p:spPr>
          <a:xfrm>
            <a:off x="7790688" y="4882896"/>
            <a:ext cx="3246120" cy="475488"/>
          </a:xfrm>
          <a:prstGeom prst="rect">
            <a:avLst/>
          </a:prstGeom>
          <a:noFill/>
          <a:ln/>
        </p:spPr>
        <p:txBody>
          <a:bodyPr wrap="square" lIns="762" tIns="762" rIns="762" bIns="762" rtlCol="0" anchor="t">
            <a:normAutofit/>
          </a:bodyPr>
          <a:lstStyle/>
          <a:p>
            <a:pPr algn="l" indent="0" marL="0">
              <a:buNone/>
            </a:pPr>
            <a:r>
              <a:rPr lang="en-US" sz="1120" dirty="0">
                <a:solidFill>
                  <a:srgbClr val="F8F3E3"/>
                </a:solidFill>
                <a:latin typeface="Aptos" pitchFamily="34" charset="0"/>
                <a:ea typeface="Aptos" pitchFamily="34" charset="-122"/>
                <a:cs typeface="Aptos" pitchFamily="34" charset="-120"/>
              </a:rPr>
              <a:t>Supports growth without putting basic operations under pressure.</a:t>
            </a:r>
            <a:endParaRPr lang="en-US" sz="1120" dirty="0"/>
          </a:p>
        </p:txBody>
      </p:sp>
      <p:sp>
        <p:nvSpPr>
          <p:cNvPr id="34" name="Text 32"/>
          <p:cNvSpPr/>
          <p:nvPr/>
        </p:nvSpPr>
        <p:spPr>
          <a:xfrm>
            <a:off x="914400" y="5742432"/>
            <a:ext cx="10332720" cy="384048"/>
          </a:xfrm>
          <a:prstGeom prst="rect">
            <a:avLst/>
          </a:prstGeom>
          <a:noFill/>
          <a:ln/>
        </p:spPr>
        <p:txBody>
          <a:bodyPr wrap="square" lIns="762" tIns="762" rIns="762" bIns="762" rtlCol="0" anchor="t">
            <a:normAutofit/>
          </a:bodyPr>
          <a:lstStyle/>
          <a:p>
            <a:pPr algn="l" indent="0" marL="0">
              <a:buNone/>
            </a:pPr>
            <a:r>
              <a:rPr lang="en-US" sz="1120" i="1" dirty="0">
                <a:solidFill>
                  <a:srgbClr val="B8B8B8"/>
                </a:solidFill>
                <a:latin typeface="Aptos" pitchFamily="34" charset="0"/>
                <a:ea typeface="Aptos" pitchFamily="34" charset="-122"/>
                <a:cs typeface="Aptos" pitchFamily="34" charset="-120"/>
              </a:rPr>
              <a:t>Note: the source plan describes how cash flow will be monitored but does not include a completed month-by-month numerical cash-flow table. This slide turns that requirement into a clear forecast structure.</a:t>
            </a:r>
            <a:endParaRPr lang="en-US" sz="112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Sales Forecast and Cost Forecast</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First-year revenue should increase as regular customers and repeat bookings build.</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14</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691640"/>
            <a:ext cx="1325880" cy="256032"/>
          </a:xfrm>
          <a:prstGeom prst="rect">
            <a:avLst/>
          </a:prstGeom>
          <a:solidFill>
            <a:srgbClr val="D8A928"/>
          </a:solidFill>
          <a:ln w="6350">
            <a:solidFill>
              <a:srgbClr val="D8A928">
                <a:alpha val="0"/>
              </a:srgbClr>
            </a:solidFill>
            <a:prstDash val="solid"/>
          </a:ln>
        </p:spPr>
      </p:sp>
      <p:sp>
        <p:nvSpPr>
          <p:cNvPr id="15" name="Text 13"/>
          <p:cNvSpPr/>
          <p:nvPr/>
        </p:nvSpPr>
        <p:spPr>
          <a:xfrm>
            <a:off x="987552" y="1732788"/>
            <a:ext cx="1179576" cy="146304"/>
          </a:xfrm>
          <a:prstGeom prst="rect">
            <a:avLst/>
          </a:prstGeom>
          <a:noFill/>
          <a:ln/>
        </p:spPr>
        <p:txBody>
          <a:bodyPr wrap="square" lIns="762" tIns="762" rIns="762" bIns="762" rtlCol="0" anchor="t">
            <a:normAutofit/>
          </a:bodyPr>
          <a:lstStyle/>
          <a:p>
            <a:pPr algn="ctr" indent="0" marL="0">
              <a:buNone/>
            </a:pPr>
            <a:r>
              <a:rPr lang="en-US" sz="770" b="1" dirty="0">
                <a:solidFill>
                  <a:srgbClr val="080808"/>
                </a:solidFill>
                <a:latin typeface="Aptos" pitchFamily="34" charset="0"/>
                <a:ea typeface="Aptos" pitchFamily="34" charset="-122"/>
                <a:cs typeface="Aptos" pitchFamily="34" charset="-120"/>
              </a:rPr>
              <a:t>SALES FORECAST</a:t>
            </a:r>
            <a:endParaRPr lang="en-US" sz="770" dirty="0"/>
          </a:p>
        </p:txBody>
      </p:sp>
      <p:sp>
        <p:nvSpPr>
          <p:cNvPr id="16" name="Text 14"/>
          <p:cNvSpPr/>
          <p:nvPr/>
        </p:nvSpPr>
        <p:spPr>
          <a:xfrm>
            <a:off x="2395728" y="1664208"/>
            <a:ext cx="8851392" cy="457200"/>
          </a:xfrm>
          <a:prstGeom prst="rect">
            <a:avLst/>
          </a:prstGeom>
          <a:noFill/>
          <a:ln/>
        </p:spPr>
        <p:txBody>
          <a:bodyPr wrap="square" lIns="762" tIns="762" rIns="762" bIns="762" rtlCol="0" anchor="t">
            <a:normAutofit/>
          </a:bodyPr>
          <a:lstStyle/>
          <a:p>
            <a:pPr algn="l" indent="0" marL="0">
              <a:buNone/>
            </a:pPr>
            <a:r>
              <a:rPr lang="en-US" sz="1520" dirty="0">
                <a:solidFill>
                  <a:srgbClr val="F8F3E3"/>
                </a:solidFill>
                <a:latin typeface="Aptos" pitchFamily="34" charset="0"/>
                <a:ea typeface="Aptos" pitchFamily="34" charset="-122"/>
                <a:cs typeface="Aptos" pitchFamily="34" charset="-120"/>
              </a:rPr>
              <a:t>The plan aims to reach at least £2,000 per month in sales by month 12 through a mixture of domestic and commercial work. Sales should rise as the business gains regular customers and repeat bookings.</a:t>
            </a:r>
            <a:endParaRPr lang="en-US" sz="1520" dirty="0"/>
          </a:p>
        </p:txBody>
      </p:sp>
      <p:sp>
        <p:nvSpPr>
          <p:cNvPr id="17" name="Shape 15"/>
          <p:cNvSpPr/>
          <p:nvPr/>
        </p:nvSpPr>
        <p:spPr>
          <a:xfrm>
            <a:off x="1005840" y="2770632"/>
            <a:ext cx="9966960" cy="384048"/>
          </a:xfrm>
          <a:prstGeom prst="rect">
            <a:avLst/>
          </a:prstGeom>
          <a:solidFill>
            <a:srgbClr val="202020"/>
          </a:solidFill>
          <a:ln w="6350">
            <a:solidFill>
              <a:srgbClr val="3C3216"/>
            </a:solidFill>
            <a:prstDash val="solid"/>
          </a:ln>
        </p:spPr>
      </p:sp>
      <p:sp>
        <p:nvSpPr>
          <p:cNvPr id="18" name="Shape 16"/>
          <p:cNvSpPr/>
          <p:nvPr/>
        </p:nvSpPr>
        <p:spPr>
          <a:xfrm>
            <a:off x="1005840" y="2770632"/>
            <a:ext cx="2491740" cy="384048"/>
          </a:xfrm>
          <a:prstGeom prst="rect">
            <a:avLst/>
          </a:prstGeom>
          <a:solidFill>
            <a:srgbClr val="8A6413"/>
          </a:solidFill>
          <a:ln w="6350">
            <a:solidFill>
              <a:srgbClr val="8A6413">
                <a:alpha val="0"/>
              </a:srgbClr>
            </a:solidFill>
            <a:prstDash val="solid"/>
          </a:ln>
        </p:spPr>
      </p:sp>
      <p:sp>
        <p:nvSpPr>
          <p:cNvPr id="19" name="Shape 17"/>
          <p:cNvSpPr/>
          <p:nvPr/>
        </p:nvSpPr>
        <p:spPr>
          <a:xfrm>
            <a:off x="3497580" y="2770632"/>
            <a:ext cx="3488436" cy="384048"/>
          </a:xfrm>
          <a:prstGeom prst="rect">
            <a:avLst/>
          </a:prstGeom>
          <a:solidFill>
            <a:srgbClr val="D8A928"/>
          </a:solidFill>
          <a:ln w="6350">
            <a:solidFill>
              <a:srgbClr val="D8A928">
                <a:alpha val="0"/>
              </a:srgbClr>
            </a:solidFill>
            <a:prstDash val="solid"/>
          </a:ln>
        </p:spPr>
      </p:sp>
      <p:sp>
        <p:nvSpPr>
          <p:cNvPr id="20" name="Shape 18"/>
          <p:cNvSpPr/>
          <p:nvPr/>
        </p:nvSpPr>
        <p:spPr>
          <a:xfrm>
            <a:off x="6986016" y="2770632"/>
            <a:ext cx="3986784" cy="384048"/>
          </a:xfrm>
          <a:prstGeom prst="rect">
            <a:avLst/>
          </a:prstGeom>
          <a:solidFill>
            <a:srgbClr val="F0C75A"/>
          </a:solidFill>
          <a:ln w="6350">
            <a:solidFill>
              <a:srgbClr val="F0C75A">
                <a:alpha val="0"/>
              </a:srgbClr>
            </a:solidFill>
            <a:prstDash val="solid"/>
          </a:ln>
        </p:spPr>
      </p:sp>
      <p:sp>
        <p:nvSpPr>
          <p:cNvPr id="21" name="Text 19"/>
          <p:cNvSpPr/>
          <p:nvPr/>
        </p:nvSpPr>
        <p:spPr>
          <a:xfrm>
            <a:off x="1005840" y="3282696"/>
            <a:ext cx="1097280" cy="182880"/>
          </a:xfrm>
          <a:prstGeom prst="rect">
            <a:avLst/>
          </a:prstGeom>
          <a:noFill/>
          <a:ln/>
        </p:spPr>
        <p:txBody>
          <a:bodyPr wrap="square" lIns="762" tIns="762" rIns="762" bIns="762" rtlCol="0" anchor="t">
            <a:normAutofit/>
          </a:bodyPr>
          <a:lstStyle/>
          <a:p>
            <a:pPr algn="l" indent="0" marL="0">
              <a:buNone/>
            </a:pPr>
            <a:r>
              <a:rPr lang="en-US" sz="1060" dirty="0">
                <a:solidFill>
                  <a:srgbClr val="B8B8B8"/>
                </a:solidFill>
                <a:latin typeface="Aptos" pitchFamily="34" charset="0"/>
                <a:ea typeface="Aptos" pitchFamily="34" charset="-122"/>
                <a:cs typeface="Aptos" pitchFamily="34" charset="-120"/>
              </a:rPr>
              <a:t>Launch</a:t>
            </a:r>
            <a:endParaRPr lang="en-US" sz="1060" dirty="0"/>
          </a:p>
        </p:txBody>
      </p:sp>
      <p:sp>
        <p:nvSpPr>
          <p:cNvPr id="22" name="Text 20"/>
          <p:cNvSpPr/>
          <p:nvPr/>
        </p:nvSpPr>
        <p:spPr>
          <a:xfrm>
            <a:off x="3886200" y="3282696"/>
            <a:ext cx="2286000" cy="182880"/>
          </a:xfrm>
          <a:prstGeom prst="rect">
            <a:avLst/>
          </a:prstGeom>
          <a:noFill/>
          <a:ln/>
        </p:spPr>
        <p:txBody>
          <a:bodyPr wrap="square" lIns="762" tIns="762" rIns="762" bIns="762" rtlCol="0" anchor="t">
            <a:normAutofit/>
          </a:bodyPr>
          <a:lstStyle/>
          <a:p>
            <a:pPr algn="ctr" indent="0" marL="0">
              <a:buNone/>
            </a:pPr>
            <a:r>
              <a:rPr lang="en-US" sz="1060" dirty="0">
                <a:solidFill>
                  <a:srgbClr val="B8B8B8"/>
                </a:solidFill>
                <a:latin typeface="Aptos" pitchFamily="34" charset="0"/>
                <a:ea typeface="Aptos" pitchFamily="34" charset="-122"/>
                <a:cs typeface="Aptos" pitchFamily="34" charset="-120"/>
              </a:rPr>
              <a:t>Repeat bookings build</a:t>
            </a:r>
            <a:endParaRPr lang="en-US" sz="1060" dirty="0"/>
          </a:p>
        </p:txBody>
      </p:sp>
      <p:sp>
        <p:nvSpPr>
          <p:cNvPr id="23" name="Text 21"/>
          <p:cNvSpPr/>
          <p:nvPr/>
        </p:nvSpPr>
        <p:spPr>
          <a:xfrm>
            <a:off x="7909560" y="3282696"/>
            <a:ext cx="2880360" cy="182880"/>
          </a:xfrm>
          <a:prstGeom prst="rect">
            <a:avLst/>
          </a:prstGeom>
          <a:noFill/>
          <a:ln/>
        </p:spPr>
        <p:txBody>
          <a:bodyPr wrap="square" lIns="762" tIns="762" rIns="762" bIns="762" rtlCol="0" anchor="t">
            <a:normAutofit/>
          </a:bodyPr>
          <a:lstStyle/>
          <a:p>
            <a:pPr algn="r" indent="0" marL="0">
              <a:buNone/>
            </a:pPr>
            <a:r>
              <a:rPr lang="en-US" sz="1060" b="1" dirty="0">
                <a:solidFill>
                  <a:srgbClr val="F0C75A"/>
                </a:solidFill>
                <a:latin typeface="Aptos" pitchFamily="34" charset="0"/>
                <a:ea typeface="Aptos" pitchFamily="34" charset="-122"/>
                <a:cs typeface="Aptos" pitchFamily="34" charset="-120"/>
              </a:rPr>
              <a:t>Month 12 target: £2,000 sales</a:t>
            </a:r>
            <a:endParaRPr lang="en-US" sz="1060" dirty="0"/>
          </a:p>
        </p:txBody>
      </p:sp>
      <p:sp>
        <p:nvSpPr>
          <p:cNvPr id="24" name="Shape 22"/>
          <p:cNvSpPr/>
          <p:nvPr/>
        </p:nvSpPr>
        <p:spPr>
          <a:xfrm>
            <a:off x="914400" y="4160520"/>
            <a:ext cx="5074920" cy="1234440"/>
          </a:xfrm>
          <a:prstGeom prst="rect">
            <a:avLst/>
          </a:prstGeom>
          <a:solidFill>
            <a:srgbClr val="181818"/>
          </a:solidFill>
          <a:ln w="6350">
            <a:solidFill>
              <a:srgbClr val="3C3216"/>
            </a:solidFill>
            <a:prstDash val="solid"/>
          </a:ln>
        </p:spPr>
      </p:sp>
      <p:sp>
        <p:nvSpPr>
          <p:cNvPr id="25" name="Text 23"/>
          <p:cNvSpPr/>
          <p:nvPr/>
        </p:nvSpPr>
        <p:spPr>
          <a:xfrm>
            <a:off x="1060704" y="4297680"/>
            <a:ext cx="47823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Main cost categories</a:t>
            </a:r>
            <a:endParaRPr lang="en-US" sz="1320" dirty="0"/>
          </a:p>
        </p:txBody>
      </p:sp>
      <p:sp>
        <p:nvSpPr>
          <p:cNvPr id="26" name="Text 24"/>
          <p:cNvSpPr/>
          <p:nvPr/>
        </p:nvSpPr>
        <p:spPr>
          <a:xfrm>
            <a:off x="1078992" y="4636008"/>
            <a:ext cx="4764024" cy="64008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Cleaning products, equipment, fuel, transport, insurance, marketing and wages if staff are employed. These must be reviewed regularly to protect profitability.</a:t>
            </a:r>
            <a:endParaRPr lang="en-US" sz="1280" dirty="0"/>
          </a:p>
        </p:txBody>
      </p:sp>
      <p:sp>
        <p:nvSpPr>
          <p:cNvPr id="27" name="Shape 25"/>
          <p:cNvSpPr/>
          <p:nvPr/>
        </p:nvSpPr>
        <p:spPr>
          <a:xfrm>
            <a:off x="6236208" y="4160520"/>
            <a:ext cx="5074920" cy="1234440"/>
          </a:xfrm>
          <a:prstGeom prst="rect">
            <a:avLst/>
          </a:prstGeom>
          <a:solidFill>
            <a:srgbClr val="181818"/>
          </a:solidFill>
          <a:ln w="6350">
            <a:solidFill>
              <a:srgbClr val="3C3216"/>
            </a:solidFill>
            <a:prstDash val="solid"/>
          </a:ln>
        </p:spPr>
      </p:sp>
      <p:sp>
        <p:nvSpPr>
          <p:cNvPr id="28" name="Text 26"/>
          <p:cNvSpPr/>
          <p:nvPr/>
        </p:nvSpPr>
        <p:spPr>
          <a:xfrm>
            <a:off x="6382512" y="4297680"/>
            <a:ext cx="47823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Break-even link</a:t>
            </a:r>
            <a:endParaRPr lang="en-US" sz="1320" dirty="0"/>
          </a:p>
        </p:txBody>
      </p:sp>
      <p:sp>
        <p:nvSpPr>
          <p:cNvPr id="29" name="Text 27"/>
          <p:cNvSpPr/>
          <p:nvPr/>
        </p:nvSpPr>
        <p:spPr>
          <a:xfrm>
            <a:off x="6400800" y="4636008"/>
            <a:ext cx="4764024" cy="64008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Break-even is reached when sales income covers fixed and variable costs. After this point, additional income contributes to profit.</a:t>
            </a:r>
            <a:endParaRPr lang="en-US" sz="128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Break-Even Analysis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The business should use actual monthly income and expenditure to confirm the real break-even point.</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15</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Text 12"/>
          <p:cNvSpPr/>
          <p:nvPr/>
        </p:nvSpPr>
        <p:spPr>
          <a:xfrm>
            <a:off x="914400" y="1664208"/>
            <a:ext cx="10287000" cy="576072"/>
          </a:xfrm>
          <a:prstGeom prst="rect">
            <a:avLst/>
          </a:prstGeom>
          <a:noFill/>
          <a:ln/>
        </p:spPr>
        <p:txBody>
          <a:bodyPr wrap="square" lIns="762" tIns="762" rIns="762" bIns="762" rtlCol="0" anchor="t">
            <a:normAutofit/>
          </a:bodyPr>
          <a:lstStyle/>
          <a:p>
            <a:pPr algn="l" indent="0" marL="0">
              <a:buNone/>
            </a:pPr>
            <a:r>
              <a:rPr lang="en-US" sz="1640" dirty="0">
                <a:solidFill>
                  <a:srgbClr val="F8F3E3"/>
                </a:solidFill>
                <a:latin typeface="Aptos" pitchFamily="34" charset="0"/>
                <a:ea typeface="Aptos" pitchFamily="34" charset="-122"/>
                <a:cs typeface="Aptos" pitchFamily="34" charset="-120"/>
              </a:rPr>
              <a:t>Break-even is reached when sales income is sufficient to cover all fixed and variable costs. The plan recognises that the exact position should be reviewed using real trading figures once the business is operating.</a:t>
            </a:r>
            <a:endParaRPr lang="en-US" sz="1640" dirty="0"/>
          </a:p>
        </p:txBody>
      </p:sp>
      <p:sp>
        <p:nvSpPr>
          <p:cNvPr id="15" name="Shape 13"/>
          <p:cNvSpPr/>
          <p:nvPr/>
        </p:nvSpPr>
        <p:spPr>
          <a:xfrm>
            <a:off x="914400" y="2651760"/>
            <a:ext cx="3246120" cy="2212848"/>
          </a:xfrm>
          <a:prstGeom prst="rect">
            <a:avLst/>
          </a:prstGeom>
          <a:solidFill>
            <a:srgbClr val="181818"/>
          </a:solidFill>
          <a:ln w="6350">
            <a:solidFill>
              <a:srgbClr val="3C3216"/>
            </a:solidFill>
            <a:prstDash val="solid"/>
          </a:ln>
        </p:spPr>
      </p:sp>
      <p:sp>
        <p:nvSpPr>
          <p:cNvPr id="16" name="Text 14"/>
          <p:cNvSpPr/>
          <p:nvPr/>
        </p:nvSpPr>
        <p:spPr>
          <a:xfrm>
            <a:off x="1060704" y="278892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Fixed costs</a:t>
            </a:r>
            <a:endParaRPr lang="en-US" sz="1320" dirty="0"/>
          </a:p>
        </p:txBody>
      </p:sp>
      <p:sp>
        <p:nvSpPr>
          <p:cNvPr id="17" name="Text 15"/>
          <p:cNvSpPr/>
          <p:nvPr/>
        </p:nvSpPr>
        <p:spPr>
          <a:xfrm>
            <a:off x="1078992" y="3127248"/>
            <a:ext cx="2935224" cy="1618488"/>
          </a:xfrm>
          <a:prstGeom prst="rect">
            <a:avLst/>
          </a:prstGeom>
          <a:noFill/>
          <a:ln/>
        </p:spPr>
        <p:txBody>
          <a:bodyPr wrap="square" lIns="508" tIns="508" rIns="508" bIns="508" rtlCol="0" anchor="ctr">
            <a:normAutofit/>
          </a:bodyPr>
          <a:lstStyle/>
          <a:p>
            <a:pPr marL="152400" indent="-152400">
              <a:buSzPct val="100000"/>
              <a:buChar char="•"/>
            </a:pPr>
            <a:r>
              <a:rPr lang="en-US" sz="1240" dirty="0">
                <a:solidFill>
                  <a:srgbClr val="F8F3E3"/>
                </a:solidFill>
                <a:latin typeface="Aptos" pitchFamily="34" charset="0"/>
                <a:ea typeface="Aptos" pitchFamily="34" charset="-122"/>
                <a:cs typeface="Aptos" pitchFamily="34" charset="-120"/>
              </a:rPr>
              <a:t>Insurance</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Basic marketing</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Equipment finance or replacement allowance</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Phone, admin and booking tools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Business registration and compliance costs</a:t>
            </a:r>
            <a:endParaRPr lang="en-US" sz="1240" dirty="0"/>
          </a:p>
        </p:txBody>
      </p:sp>
      <p:sp>
        <p:nvSpPr>
          <p:cNvPr id="18" name="Shape 16"/>
          <p:cNvSpPr/>
          <p:nvPr/>
        </p:nvSpPr>
        <p:spPr>
          <a:xfrm>
            <a:off x="4480560" y="2651760"/>
            <a:ext cx="3246120" cy="2212848"/>
          </a:xfrm>
          <a:prstGeom prst="rect">
            <a:avLst/>
          </a:prstGeom>
          <a:solidFill>
            <a:srgbClr val="181818"/>
          </a:solidFill>
          <a:ln w="6350">
            <a:solidFill>
              <a:srgbClr val="3C3216"/>
            </a:solidFill>
            <a:prstDash val="solid"/>
          </a:ln>
        </p:spPr>
      </p:sp>
      <p:sp>
        <p:nvSpPr>
          <p:cNvPr id="19" name="Text 17"/>
          <p:cNvSpPr/>
          <p:nvPr/>
        </p:nvSpPr>
        <p:spPr>
          <a:xfrm>
            <a:off x="4626864" y="278892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Variable costs</a:t>
            </a:r>
            <a:endParaRPr lang="en-US" sz="1320" dirty="0"/>
          </a:p>
        </p:txBody>
      </p:sp>
      <p:sp>
        <p:nvSpPr>
          <p:cNvPr id="20" name="Text 18"/>
          <p:cNvSpPr/>
          <p:nvPr/>
        </p:nvSpPr>
        <p:spPr>
          <a:xfrm>
            <a:off x="4645152" y="3127248"/>
            <a:ext cx="2935224" cy="1618488"/>
          </a:xfrm>
          <a:prstGeom prst="rect">
            <a:avLst/>
          </a:prstGeom>
          <a:noFill/>
          <a:ln/>
        </p:spPr>
        <p:txBody>
          <a:bodyPr wrap="square" lIns="508" tIns="508" rIns="508" bIns="508" rtlCol="0" anchor="ctr">
            <a:normAutofit/>
          </a:bodyPr>
          <a:lstStyle/>
          <a:p>
            <a:pPr marL="152400" indent="-152400">
              <a:buSzPct val="100000"/>
              <a:buChar char="•"/>
            </a:pPr>
            <a:r>
              <a:rPr lang="en-US" sz="1240" dirty="0">
                <a:solidFill>
                  <a:srgbClr val="F8F3E3"/>
                </a:solidFill>
                <a:latin typeface="Aptos" pitchFamily="34" charset="0"/>
                <a:ea typeface="Aptos" pitchFamily="34" charset="-122"/>
                <a:cs typeface="Aptos" pitchFamily="34" charset="-120"/>
              </a:rPr>
              <a:t>Cleaning products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Fuel and travel</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Extra labour per job</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Specialist supplies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Consumables and protective equipment</a:t>
            </a:r>
            <a:endParaRPr lang="en-US" sz="1240" dirty="0"/>
          </a:p>
        </p:txBody>
      </p:sp>
      <p:sp>
        <p:nvSpPr>
          <p:cNvPr id="21" name="Shape 19"/>
          <p:cNvSpPr/>
          <p:nvPr/>
        </p:nvSpPr>
        <p:spPr>
          <a:xfrm>
            <a:off x="8046720" y="2651760"/>
            <a:ext cx="3246120" cy="2212848"/>
          </a:xfrm>
          <a:prstGeom prst="rect">
            <a:avLst/>
          </a:prstGeom>
          <a:solidFill>
            <a:srgbClr val="181818"/>
          </a:solidFill>
          <a:ln w="6350">
            <a:solidFill>
              <a:srgbClr val="3C3216"/>
            </a:solidFill>
            <a:prstDash val="solid"/>
          </a:ln>
        </p:spPr>
      </p:sp>
      <p:sp>
        <p:nvSpPr>
          <p:cNvPr id="22" name="Text 20"/>
          <p:cNvSpPr/>
          <p:nvPr/>
        </p:nvSpPr>
        <p:spPr>
          <a:xfrm>
            <a:off x="8193024" y="278892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Control actions</a:t>
            </a:r>
            <a:endParaRPr lang="en-US" sz="1320" dirty="0"/>
          </a:p>
        </p:txBody>
      </p:sp>
      <p:sp>
        <p:nvSpPr>
          <p:cNvPr id="23" name="Text 21"/>
          <p:cNvSpPr/>
          <p:nvPr/>
        </p:nvSpPr>
        <p:spPr>
          <a:xfrm>
            <a:off x="8211312" y="3127248"/>
            <a:ext cx="2935224" cy="1618488"/>
          </a:xfrm>
          <a:prstGeom prst="rect">
            <a:avLst/>
          </a:prstGeom>
          <a:noFill/>
          <a:ln/>
        </p:spPr>
        <p:txBody>
          <a:bodyPr wrap="square" lIns="508" tIns="508" rIns="508" bIns="508" rtlCol="0" anchor="ctr">
            <a:normAutofit/>
          </a:bodyPr>
          <a:lstStyle/>
          <a:p>
            <a:pPr marL="152400" indent="-152400">
              <a:buSzPct val="100000"/>
              <a:buChar char="•"/>
            </a:pPr>
            <a:r>
              <a:rPr lang="en-US" sz="1240" dirty="0">
                <a:solidFill>
                  <a:srgbClr val="F8F3E3"/>
                </a:solidFill>
                <a:latin typeface="Aptos" pitchFamily="34" charset="0"/>
                <a:ea typeface="Aptos" pitchFamily="34" charset="-122"/>
                <a:cs typeface="Aptos" pitchFamily="34" charset="-120"/>
              </a:rPr>
              <a:t>Use job checklists and time estimates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Track cost per job and gross margin</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Review quotes against actual hours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Avoid discounting below profitable levels</a:t>
            </a:r>
            <a:endParaRPr lang="en-US" sz="1240" dirty="0"/>
          </a:p>
        </p:txBody>
      </p:sp>
      <p:sp>
        <p:nvSpPr>
          <p:cNvPr id="24" name="Text 22"/>
          <p:cNvSpPr/>
          <p:nvPr/>
        </p:nvSpPr>
        <p:spPr>
          <a:xfrm>
            <a:off x="914400" y="5349240"/>
            <a:ext cx="10332720" cy="420624"/>
          </a:xfrm>
          <a:prstGeom prst="rect">
            <a:avLst/>
          </a:prstGeom>
          <a:noFill/>
          <a:ln/>
        </p:spPr>
        <p:txBody>
          <a:bodyPr wrap="square" lIns="762" tIns="762" rIns="762" bIns="762" rtlCol="0" anchor="t">
            <a:normAutofit/>
          </a:bodyPr>
          <a:lstStyle/>
          <a:p>
            <a:pPr algn="l" indent="0" marL="0">
              <a:buNone/>
            </a:pPr>
            <a:r>
              <a:rPr lang="en-US" sz="1520" b="1" dirty="0">
                <a:solidFill>
                  <a:srgbClr val="F0C75A"/>
                </a:solidFill>
                <a:latin typeface="Aptos" pitchFamily="34" charset="0"/>
                <a:ea typeface="Aptos" pitchFamily="34" charset="-122"/>
                <a:cs typeface="Aptos" pitchFamily="34" charset="-120"/>
              </a:rPr>
              <a:t>Decision rule: if the business is not reaching break-even, review pricing, travel time, product costs, job duration and marketing quality before expanding.</a:t>
            </a:r>
            <a:endParaRPr lang="en-US" sz="152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Operations and Service Delivery</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A repeatable process helps maintain professional standards from enquiry to follow-up.</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16</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83080"/>
            <a:ext cx="3154680" cy="1353312"/>
          </a:xfrm>
          <a:prstGeom prst="rect">
            <a:avLst/>
          </a:prstGeom>
          <a:solidFill>
            <a:srgbClr val="181818"/>
          </a:solidFill>
          <a:ln w="6350">
            <a:solidFill>
              <a:srgbClr val="3C3216"/>
            </a:solidFill>
            <a:prstDash val="solid"/>
          </a:ln>
        </p:spPr>
      </p:sp>
      <p:sp>
        <p:nvSpPr>
          <p:cNvPr id="15" name="Text 13"/>
          <p:cNvSpPr/>
          <p:nvPr/>
        </p:nvSpPr>
        <p:spPr>
          <a:xfrm>
            <a:off x="1060704" y="1892808"/>
            <a:ext cx="329184" cy="256032"/>
          </a:xfrm>
          <a:prstGeom prst="rect">
            <a:avLst/>
          </a:prstGeom>
          <a:noFill/>
          <a:ln/>
        </p:spPr>
        <p:txBody>
          <a:bodyPr wrap="square" lIns="762" tIns="762" rIns="762" bIns="762" rtlCol="0" anchor="t">
            <a:normAutofit/>
          </a:bodyPr>
          <a:lstStyle/>
          <a:p>
            <a:pPr algn="ctr" indent="0" marL="0">
              <a:buNone/>
            </a:pPr>
            <a:r>
              <a:rPr lang="en-US" sz="1400" b="1" dirty="0">
                <a:solidFill>
                  <a:srgbClr val="F0C75A"/>
                </a:solidFill>
                <a:latin typeface="Aptos" pitchFamily="34" charset="0"/>
                <a:ea typeface="Aptos" pitchFamily="34" charset="-122"/>
                <a:cs typeface="Aptos" pitchFamily="34" charset="-120"/>
              </a:rPr>
              <a:t>1</a:t>
            </a:r>
            <a:endParaRPr lang="en-US" sz="1400" dirty="0"/>
          </a:p>
        </p:txBody>
      </p:sp>
      <p:sp>
        <p:nvSpPr>
          <p:cNvPr id="16" name="Text 14"/>
          <p:cNvSpPr/>
          <p:nvPr/>
        </p:nvSpPr>
        <p:spPr>
          <a:xfrm>
            <a:off x="1517904" y="1929384"/>
            <a:ext cx="2286000" cy="219456"/>
          </a:xfrm>
          <a:prstGeom prst="rect">
            <a:avLst/>
          </a:prstGeom>
          <a:noFill/>
          <a:ln/>
        </p:spPr>
        <p:txBody>
          <a:bodyPr wrap="square" lIns="762" tIns="762" rIns="762" bIns="762" rtlCol="0" anchor="t">
            <a:normAutofit/>
          </a:bodyPr>
          <a:lstStyle/>
          <a:p>
            <a:pPr algn="l" indent="0" marL="0">
              <a:buNone/>
            </a:pPr>
            <a:r>
              <a:rPr lang="en-US" sz="1250" b="1" dirty="0">
                <a:solidFill>
                  <a:srgbClr val="F0C75A"/>
                </a:solidFill>
                <a:latin typeface="Aptos" pitchFamily="34" charset="0"/>
                <a:ea typeface="Aptos" pitchFamily="34" charset="-122"/>
                <a:cs typeface="Aptos" pitchFamily="34" charset="-120"/>
              </a:rPr>
              <a:t>Enquiry</a:t>
            </a:r>
            <a:endParaRPr lang="en-US" sz="1250" dirty="0"/>
          </a:p>
        </p:txBody>
      </p:sp>
      <p:sp>
        <p:nvSpPr>
          <p:cNvPr id="17" name="Text 15"/>
          <p:cNvSpPr/>
          <p:nvPr/>
        </p:nvSpPr>
        <p:spPr>
          <a:xfrm>
            <a:off x="1115568" y="2295144"/>
            <a:ext cx="2697480" cy="493776"/>
          </a:xfrm>
          <a:prstGeom prst="rect">
            <a:avLst/>
          </a:prstGeom>
          <a:noFill/>
          <a:ln/>
        </p:spPr>
        <p:txBody>
          <a:bodyPr wrap="square" lIns="762" tIns="762" rIns="762" bIns="762" rtlCol="0" anchor="t">
            <a:normAutofit/>
          </a:bodyPr>
          <a:lstStyle/>
          <a:p>
            <a:pPr algn="l" indent="0" marL="0">
              <a:buNone/>
            </a:pPr>
            <a:r>
              <a:rPr lang="en-US" sz="1230" dirty="0">
                <a:solidFill>
                  <a:srgbClr val="F8F3E3"/>
                </a:solidFill>
                <a:latin typeface="Aptos" pitchFamily="34" charset="0"/>
                <a:ea typeface="Aptos" pitchFamily="34" charset="-122"/>
                <a:cs typeface="Aptos" pitchFamily="34" charset="-120"/>
              </a:rPr>
              <a:t>Identify cleaning type, property size and frequency.</a:t>
            </a:r>
            <a:endParaRPr lang="en-US" sz="1230" dirty="0"/>
          </a:p>
        </p:txBody>
      </p:sp>
      <p:sp>
        <p:nvSpPr>
          <p:cNvPr id="18" name="Shape 16"/>
          <p:cNvSpPr/>
          <p:nvPr/>
        </p:nvSpPr>
        <p:spPr>
          <a:xfrm>
            <a:off x="4407408" y="1783080"/>
            <a:ext cx="3154680" cy="1353312"/>
          </a:xfrm>
          <a:prstGeom prst="rect">
            <a:avLst/>
          </a:prstGeom>
          <a:solidFill>
            <a:srgbClr val="181818"/>
          </a:solidFill>
          <a:ln w="6350">
            <a:solidFill>
              <a:srgbClr val="3C3216"/>
            </a:solidFill>
            <a:prstDash val="solid"/>
          </a:ln>
        </p:spPr>
      </p:sp>
      <p:sp>
        <p:nvSpPr>
          <p:cNvPr id="19" name="Text 17"/>
          <p:cNvSpPr/>
          <p:nvPr/>
        </p:nvSpPr>
        <p:spPr>
          <a:xfrm>
            <a:off x="4553712" y="1892808"/>
            <a:ext cx="329184" cy="256032"/>
          </a:xfrm>
          <a:prstGeom prst="rect">
            <a:avLst/>
          </a:prstGeom>
          <a:noFill/>
          <a:ln/>
        </p:spPr>
        <p:txBody>
          <a:bodyPr wrap="square" lIns="762" tIns="762" rIns="762" bIns="762" rtlCol="0" anchor="t">
            <a:normAutofit/>
          </a:bodyPr>
          <a:lstStyle/>
          <a:p>
            <a:pPr algn="ctr" indent="0" marL="0">
              <a:buNone/>
            </a:pPr>
            <a:r>
              <a:rPr lang="en-US" sz="1400" b="1" dirty="0">
                <a:solidFill>
                  <a:srgbClr val="F0C75A"/>
                </a:solidFill>
                <a:latin typeface="Aptos" pitchFamily="34" charset="0"/>
                <a:ea typeface="Aptos" pitchFamily="34" charset="-122"/>
                <a:cs typeface="Aptos" pitchFamily="34" charset="-120"/>
              </a:rPr>
              <a:t>2</a:t>
            </a:r>
            <a:endParaRPr lang="en-US" sz="1400" dirty="0"/>
          </a:p>
        </p:txBody>
      </p:sp>
      <p:sp>
        <p:nvSpPr>
          <p:cNvPr id="20" name="Text 18"/>
          <p:cNvSpPr/>
          <p:nvPr/>
        </p:nvSpPr>
        <p:spPr>
          <a:xfrm>
            <a:off x="5010912" y="1929384"/>
            <a:ext cx="2286000" cy="219456"/>
          </a:xfrm>
          <a:prstGeom prst="rect">
            <a:avLst/>
          </a:prstGeom>
          <a:noFill/>
          <a:ln/>
        </p:spPr>
        <p:txBody>
          <a:bodyPr wrap="square" lIns="762" tIns="762" rIns="762" bIns="762" rtlCol="0" anchor="t">
            <a:normAutofit/>
          </a:bodyPr>
          <a:lstStyle/>
          <a:p>
            <a:pPr algn="l" indent="0" marL="0">
              <a:buNone/>
            </a:pPr>
            <a:r>
              <a:rPr lang="en-US" sz="1250" b="1" dirty="0">
                <a:solidFill>
                  <a:srgbClr val="F0C75A"/>
                </a:solidFill>
                <a:latin typeface="Aptos" pitchFamily="34" charset="0"/>
                <a:ea typeface="Aptos" pitchFamily="34" charset="-122"/>
                <a:cs typeface="Aptos" pitchFamily="34" charset="-120"/>
              </a:rPr>
              <a:t>Quotation</a:t>
            </a:r>
            <a:endParaRPr lang="en-US" sz="1250" dirty="0"/>
          </a:p>
        </p:txBody>
      </p:sp>
      <p:sp>
        <p:nvSpPr>
          <p:cNvPr id="21" name="Text 19"/>
          <p:cNvSpPr/>
          <p:nvPr/>
        </p:nvSpPr>
        <p:spPr>
          <a:xfrm>
            <a:off x="4608576" y="2295144"/>
            <a:ext cx="2697480" cy="493776"/>
          </a:xfrm>
          <a:prstGeom prst="rect">
            <a:avLst/>
          </a:prstGeom>
          <a:noFill/>
          <a:ln/>
        </p:spPr>
        <p:txBody>
          <a:bodyPr wrap="square" lIns="762" tIns="762" rIns="762" bIns="762" rtlCol="0" anchor="t">
            <a:normAutofit/>
          </a:bodyPr>
          <a:lstStyle/>
          <a:p>
            <a:pPr algn="l" indent="0" marL="0">
              <a:buNone/>
            </a:pPr>
            <a:r>
              <a:rPr lang="en-US" sz="1230" dirty="0">
                <a:solidFill>
                  <a:srgbClr val="F8F3E3"/>
                </a:solidFill>
                <a:latin typeface="Aptos" pitchFamily="34" charset="0"/>
                <a:ea typeface="Aptos" pitchFamily="34" charset="-122"/>
                <a:cs typeface="Aptos" pitchFamily="34" charset="-120"/>
              </a:rPr>
              <a:t>Agree price, date, time, access and expectations.</a:t>
            </a:r>
            <a:endParaRPr lang="en-US" sz="1230" dirty="0"/>
          </a:p>
        </p:txBody>
      </p:sp>
      <p:sp>
        <p:nvSpPr>
          <p:cNvPr id="22" name="Shape 20"/>
          <p:cNvSpPr/>
          <p:nvPr/>
        </p:nvSpPr>
        <p:spPr>
          <a:xfrm>
            <a:off x="7900416" y="1783080"/>
            <a:ext cx="3154680" cy="1353312"/>
          </a:xfrm>
          <a:prstGeom prst="rect">
            <a:avLst/>
          </a:prstGeom>
          <a:solidFill>
            <a:srgbClr val="181818"/>
          </a:solidFill>
          <a:ln w="6350">
            <a:solidFill>
              <a:srgbClr val="3C3216"/>
            </a:solidFill>
            <a:prstDash val="solid"/>
          </a:ln>
        </p:spPr>
      </p:sp>
      <p:sp>
        <p:nvSpPr>
          <p:cNvPr id="23" name="Text 21"/>
          <p:cNvSpPr/>
          <p:nvPr/>
        </p:nvSpPr>
        <p:spPr>
          <a:xfrm>
            <a:off x="8046720" y="1892808"/>
            <a:ext cx="329184" cy="256032"/>
          </a:xfrm>
          <a:prstGeom prst="rect">
            <a:avLst/>
          </a:prstGeom>
          <a:noFill/>
          <a:ln/>
        </p:spPr>
        <p:txBody>
          <a:bodyPr wrap="square" lIns="762" tIns="762" rIns="762" bIns="762" rtlCol="0" anchor="t">
            <a:normAutofit/>
          </a:bodyPr>
          <a:lstStyle/>
          <a:p>
            <a:pPr algn="ctr" indent="0" marL="0">
              <a:buNone/>
            </a:pPr>
            <a:r>
              <a:rPr lang="en-US" sz="1400" b="1" dirty="0">
                <a:solidFill>
                  <a:srgbClr val="F0C75A"/>
                </a:solidFill>
                <a:latin typeface="Aptos" pitchFamily="34" charset="0"/>
                <a:ea typeface="Aptos" pitchFamily="34" charset="-122"/>
                <a:cs typeface="Aptos" pitchFamily="34" charset="-120"/>
              </a:rPr>
              <a:t>3</a:t>
            </a:r>
            <a:endParaRPr lang="en-US" sz="1400" dirty="0"/>
          </a:p>
        </p:txBody>
      </p:sp>
      <p:sp>
        <p:nvSpPr>
          <p:cNvPr id="24" name="Text 22"/>
          <p:cNvSpPr/>
          <p:nvPr/>
        </p:nvSpPr>
        <p:spPr>
          <a:xfrm>
            <a:off x="8503920" y="1929384"/>
            <a:ext cx="2286000" cy="219456"/>
          </a:xfrm>
          <a:prstGeom prst="rect">
            <a:avLst/>
          </a:prstGeom>
          <a:noFill/>
          <a:ln/>
        </p:spPr>
        <p:txBody>
          <a:bodyPr wrap="square" lIns="762" tIns="762" rIns="762" bIns="762" rtlCol="0" anchor="t">
            <a:normAutofit/>
          </a:bodyPr>
          <a:lstStyle/>
          <a:p>
            <a:pPr algn="l" indent="0" marL="0">
              <a:buNone/>
            </a:pPr>
            <a:r>
              <a:rPr lang="en-US" sz="1250" b="1" dirty="0">
                <a:solidFill>
                  <a:srgbClr val="F0C75A"/>
                </a:solidFill>
                <a:latin typeface="Aptos" pitchFamily="34" charset="0"/>
                <a:ea typeface="Aptos" pitchFamily="34" charset="-122"/>
                <a:cs typeface="Aptos" pitchFamily="34" charset="-120"/>
              </a:rPr>
              <a:t>Preparation</a:t>
            </a:r>
            <a:endParaRPr lang="en-US" sz="1250" dirty="0"/>
          </a:p>
        </p:txBody>
      </p:sp>
      <p:sp>
        <p:nvSpPr>
          <p:cNvPr id="25" name="Text 23"/>
          <p:cNvSpPr/>
          <p:nvPr/>
        </p:nvSpPr>
        <p:spPr>
          <a:xfrm>
            <a:off x="8101584" y="2295144"/>
            <a:ext cx="2697480" cy="493776"/>
          </a:xfrm>
          <a:prstGeom prst="rect">
            <a:avLst/>
          </a:prstGeom>
          <a:noFill/>
          <a:ln/>
        </p:spPr>
        <p:txBody>
          <a:bodyPr wrap="square" lIns="762" tIns="762" rIns="762" bIns="762" rtlCol="0" anchor="t">
            <a:normAutofit/>
          </a:bodyPr>
          <a:lstStyle/>
          <a:p>
            <a:pPr algn="l" indent="0" marL="0">
              <a:buNone/>
            </a:pPr>
            <a:r>
              <a:rPr lang="en-US" sz="1230" dirty="0">
                <a:solidFill>
                  <a:srgbClr val="F8F3E3"/>
                </a:solidFill>
                <a:latin typeface="Aptos" pitchFamily="34" charset="0"/>
                <a:ea typeface="Aptos" pitchFamily="34" charset="-122"/>
                <a:cs typeface="Aptos" pitchFamily="34" charset="-120"/>
              </a:rPr>
              <a:t>Select products, equipment and PPE for the job.</a:t>
            </a:r>
            <a:endParaRPr lang="en-US" sz="1230" dirty="0"/>
          </a:p>
        </p:txBody>
      </p:sp>
      <p:sp>
        <p:nvSpPr>
          <p:cNvPr id="26" name="Shape 24"/>
          <p:cNvSpPr/>
          <p:nvPr/>
        </p:nvSpPr>
        <p:spPr>
          <a:xfrm>
            <a:off x="914400" y="3611880"/>
            <a:ext cx="3154680" cy="1353312"/>
          </a:xfrm>
          <a:prstGeom prst="rect">
            <a:avLst/>
          </a:prstGeom>
          <a:solidFill>
            <a:srgbClr val="181818"/>
          </a:solidFill>
          <a:ln w="6350">
            <a:solidFill>
              <a:srgbClr val="3C3216"/>
            </a:solidFill>
            <a:prstDash val="solid"/>
          </a:ln>
        </p:spPr>
      </p:sp>
      <p:sp>
        <p:nvSpPr>
          <p:cNvPr id="27" name="Text 25"/>
          <p:cNvSpPr/>
          <p:nvPr/>
        </p:nvSpPr>
        <p:spPr>
          <a:xfrm>
            <a:off x="1060704" y="3721608"/>
            <a:ext cx="329184" cy="256032"/>
          </a:xfrm>
          <a:prstGeom prst="rect">
            <a:avLst/>
          </a:prstGeom>
          <a:noFill/>
          <a:ln/>
        </p:spPr>
        <p:txBody>
          <a:bodyPr wrap="square" lIns="762" tIns="762" rIns="762" bIns="762" rtlCol="0" anchor="t">
            <a:normAutofit/>
          </a:bodyPr>
          <a:lstStyle/>
          <a:p>
            <a:pPr algn="ctr" indent="0" marL="0">
              <a:buNone/>
            </a:pPr>
            <a:r>
              <a:rPr lang="en-US" sz="1400" b="1" dirty="0">
                <a:solidFill>
                  <a:srgbClr val="F0C75A"/>
                </a:solidFill>
                <a:latin typeface="Aptos" pitchFamily="34" charset="0"/>
                <a:ea typeface="Aptos" pitchFamily="34" charset="-122"/>
                <a:cs typeface="Aptos" pitchFamily="34" charset="-120"/>
              </a:rPr>
              <a:t>4</a:t>
            </a:r>
            <a:endParaRPr lang="en-US" sz="1400" dirty="0"/>
          </a:p>
        </p:txBody>
      </p:sp>
      <p:sp>
        <p:nvSpPr>
          <p:cNvPr id="28" name="Text 26"/>
          <p:cNvSpPr/>
          <p:nvPr/>
        </p:nvSpPr>
        <p:spPr>
          <a:xfrm>
            <a:off x="1517904" y="3758184"/>
            <a:ext cx="2286000" cy="219456"/>
          </a:xfrm>
          <a:prstGeom prst="rect">
            <a:avLst/>
          </a:prstGeom>
          <a:noFill/>
          <a:ln/>
        </p:spPr>
        <p:txBody>
          <a:bodyPr wrap="square" lIns="762" tIns="762" rIns="762" bIns="762" rtlCol="0" anchor="t">
            <a:normAutofit/>
          </a:bodyPr>
          <a:lstStyle/>
          <a:p>
            <a:pPr algn="l" indent="0" marL="0">
              <a:buNone/>
            </a:pPr>
            <a:r>
              <a:rPr lang="en-US" sz="1250" b="1" dirty="0">
                <a:solidFill>
                  <a:srgbClr val="F0C75A"/>
                </a:solidFill>
                <a:latin typeface="Aptos" pitchFamily="34" charset="0"/>
                <a:ea typeface="Aptos" pitchFamily="34" charset="-122"/>
                <a:cs typeface="Aptos" pitchFamily="34" charset="-120"/>
              </a:rPr>
              <a:t>Cleaning</a:t>
            </a:r>
            <a:endParaRPr lang="en-US" sz="1250" dirty="0"/>
          </a:p>
        </p:txBody>
      </p:sp>
      <p:sp>
        <p:nvSpPr>
          <p:cNvPr id="29" name="Text 27"/>
          <p:cNvSpPr/>
          <p:nvPr/>
        </p:nvSpPr>
        <p:spPr>
          <a:xfrm>
            <a:off x="1115568" y="4123944"/>
            <a:ext cx="2697480" cy="493776"/>
          </a:xfrm>
          <a:prstGeom prst="rect">
            <a:avLst/>
          </a:prstGeom>
          <a:noFill/>
          <a:ln/>
        </p:spPr>
        <p:txBody>
          <a:bodyPr wrap="square" lIns="762" tIns="762" rIns="762" bIns="762" rtlCol="0" anchor="t">
            <a:normAutofit/>
          </a:bodyPr>
          <a:lstStyle/>
          <a:p>
            <a:pPr algn="l" indent="0" marL="0">
              <a:buNone/>
            </a:pPr>
            <a:r>
              <a:rPr lang="en-US" sz="1230" dirty="0">
                <a:solidFill>
                  <a:srgbClr val="F8F3E3"/>
                </a:solidFill>
                <a:latin typeface="Aptos" pitchFamily="34" charset="0"/>
                <a:ea typeface="Aptos" pitchFamily="34" charset="-122"/>
                <a:cs typeface="Aptos" pitchFamily="34" charset="-120"/>
              </a:rPr>
              <a:t>Complete work safely and systematically using a checklist.</a:t>
            </a:r>
            <a:endParaRPr lang="en-US" sz="1230" dirty="0"/>
          </a:p>
        </p:txBody>
      </p:sp>
      <p:sp>
        <p:nvSpPr>
          <p:cNvPr id="30" name="Shape 28"/>
          <p:cNvSpPr/>
          <p:nvPr/>
        </p:nvSpPr>
        <p:spPr>
          <a:xfrm>
            <a:off x="4407408" y="3611880"/>
            <a:ext cx="3154680" cy="1353312"/>
          </a:xfrm>
          <a:prstGeom prst="rect">
            <a:avLst/>
          </a:prstGeom>
          <a:solidFill>
            <a:srgbClr val="181818"/>
          </a:solidFill>
          <a:ln w="6350">
            <a:solidFill>
              <a:srgbClr val="3C3216"/>
            </a:solidFill>
            <a:prstDash val="solid"/>
          </a:ln>
        </p:spPr>
      </p:sp>
      <p:sp>
        <p:nvSpPr>
          <p:cNvPr id="31" name="Text 29"/>
          <p:cNvSpPr/>
          <p:nvPr/>
        </p:nvSpPr>
        <p:spPr>
          <a:xfrm>
            <a:off x="4553712" y="3721608"/>
            <a:ext cx="329184" cy="256032"/>
          </a:xfrm>
          <a:prstGeom prst="rect">
            <a:avLst/>
          </a:prstGeom>
          <a:noFill/>
          <a:ln/>
        </p:spPr>
        <p:txBody>
          <a:bodyPr wrap="square" lIns="762" tIns="762" rIns="762" bIns="762" rtlCol="0" anchor="t">
            <a:normAutofit/>
          </a:bodyPr>
          <a:lstStyle/>
          <a:p>
            <a:pPr algn="ctr" indent="0" marL="0">
              <a:buNone/>
            </a:pPr>
            <a:r>
              <a:rPr lang="en-US" sz="1400" b="1" dirty="0">
                <a:solidFill>
                  <a:srgbClr val="F0C75A"/>
                </a:solidFill>
                <a:latin typeface="Aptos" pitchFamily="34" charset="0"/>
                <a:ea typeface="Aptos" pitchFamily="34" charset="-122"/>
                <a:cs typeface="Aptos" pitchFamily="34" charset="-120"/>
              </a:rPr>
              <a:t>5</a:t>
            </a:r>
            <a:endParaRPr lang="en-US" sz="1400" dirty="0"/>
          </a:p>
        </p:txBody>
      </p:sp>
      <p:sp>
        <p:nvSpPr>
          <p:cNvPr id="32" name="Text 30"/>
          <p:cNvSpPr/>
          <p:nvPr/>
        </p:nvSpPr>
        <p:spPr>
          <a:xfrm>
            <a:off x="5010912" y="3758184"/>
            <a:ext cx="2286000" cy="219456"/>
          </a:xfrm>
          <a:prstGeom prst="rect">
            <a:avLst/>
          </a:prstGeom>
          <a:noFill/>
          <a:ln/>
        </p:spPr>
        <p:txBody>
          <a:bodyPr wrap="square" lIns="762" tIns="762" rIns="762" bIns="762" rtlCol="0" anchor="t">
            <a:normAutofit/>
          </a:bodyPr>
          <a:lstStyle/>
          <a:p>
            <a:pPr algn="l" indent="0" marL="0">
              <a:buNone/>
            </a:pPr>
            <a:r>
              <a:rPr lang="en-US" sz="1250" b="1" dirty="0">
                <a:solidFill>
                  <a:srgbClr val="F0C75A"/>
                </a:solidFill>
                <a:latin typeface="Aptos" pitchFamily="34" charset="0"/>
                <a:ea typeface="Aptos" pitchFamily="34" charset="-122"/>
                <a:cs typeface="Aptos" pitchFamily="34" charset="-120"/>
              </a:rPr>
              <a:t>Quality check</a:t>
            </a:r>
            <a:endParaRPr lang="en-US" sz="1250" dirty="0"/>
          </a:p>
        </p:txBody>
      </p:sp>
      <p:sp>
        <p:nvSpPr>
          <p:cNvPr id="33" name="Text 31"/>
          <p:cNvSpPr/>
          <p:nvPr/>
        </p:nvSpPr>
        <p:spPr>
          <a:xfrm>
            <a:off x="4608576" y="4123944"/>
            <a:ext cx="2697480" cy="493776"/>
          </a:xfrm>
          <a:prstGeom prst="rect">
            <a:avLst/>
          </a:prstGeom>
          <a:noFill/>
          <a:ln/>
        </p:spPr>
        <p:txBody>
          <a:bodyPr wrap="square" lIns="762" tIns="762" rIns="762" bIns="762" rtlCol="0" anchor="t">
            <a:normAutofit/>
          </a:bodyPr>
          <a:lstStyle/>
          <a:p>
            <a:pPr algn="l" indent="0" marL="0">
              <a:buNone/>
            </a:pPr>
            <a:r>
              <a:rPr lang="en-US" sz="1230" dirty="0">
                <a:solidFill>
                  <a:srgbClr val="F8F3E3"/>
                </a:solidFill>
                <a:latin typeface="Aptos" pitchFamily="34" charset="0"/>
                <a:ea typeface="Aptos" pitchFamily="34" charset="-122"/>
                <a:cs typeface="Aptos" pitchFamily="34" charset="-120"/>
              </a:rPr>
              <a:t>Resolve concerns promptly and request feedback.</a:t>
            </a:r>
            <a:endParaRPr lang="en-US" sz="1230" dirty="0"/>
          </a:p>
        </p:txBody>
      </p:sp>
      <p:sp>
        <p:nvSpPr>
          <p:cNvPr id="34" name="Shape 32"/>
          <p:cNvSpPr/>
          <p:nvPr/>
        </p:nvSpPr>
        <p:spPr>
          <a:xfrm>
            <a:off x="7900416" y="3611880"/>
            <a:ext cx="3154680" cy="1353312"/>
          </a:xfrm>
          <a:prstGeom prst="rect">
            <a:avLst/>
          </a:prstGeom>
          <a:solidFill>
            <a:srgbClr val="181818"/>
          </a:solidFill>
          <a:ln w="6350">
            <a:solidFill>
              <a:srgbClr val="3C3216"/>
            </a:solidFill>
            <a:prstDash val="solid"/>
          </a:ln>
        </p:spPr>
      </p:sp>
      <p:sp>
        <p:nvSpPr>
          <p:cNvPr id="35" name="Text 33"/>
          <p:cNvSpPr/>
          <p:nvPr/>
        </p:nvSpPr>
        <p:spPr>
          <a:xfrm>
            <a:off x="8046720" y="3721608"/>
            <a:ext cx="329184" cy="256032"/>
          </a:xfrm>
          <a:prstGeom prst="rect">
            <a:avLst/>
          </a:prstGeom>
          <a:noFill/>
          <a:ln/>
        </p:spPr>
        <p:txBody>
          <a:bodyPr wrap="square" lIns="762" tIns="762" rIns="762" bIns="762" rtlCol="0" anchor="t">
            <a:normAutofit/>
          </a:bodyPr>
          <a:lstStyle/>
          <a:p>
            <a:pPr algn="ctr" indent="0" marL="0">
              <a:buNone/>
            </a:pPr>
            <a:r>
              <a:rPr lang="en-US" sz="1400" b="1" dirty="0">
                <a:solidFill>
                  <a:srgbClr val="F0C75A"/>
                </a:solidFill>
                <a:latin typeface="Aptos" pitchFamily="34" charset="0"/>
                <a:ea typeface="Aptos" pitchFamily="34" charset="-122"/>
                <a:cs typeface="Aptos" pitchFamily="34" charset="-120"/>
              </a:rPr>
              <a:t>6</a:t>
            </a:r>
            <a:endParaRPr lang="en-US" sz="1400" dirty="0"/>
          </a:p>
        </p:txBody>
      </p:sp>
      <p:sp>
        <p:nvSpPr>
          <p:cNvPr id="36" name="Text 34"/>
          <p:cNvSpPr/>
          <p:nvPr/>
        </p:nvSpPr>
        <p:spPr>
          <a:xfrm>
            <a:off x="8503920" y="3758184"/>
            <a:ext cx="2286000" cy="219456"/>
          </a:xfrm>
          <a:prstGeom prst="rect">
            <a:avLst/>
          </a:prstGeom>
          <a:noFill/>
          <a:ln/>
        </p:spPr>
        <p:txBody>
          <a:bodyPr wrap="square" lIns="762" tIns="762" rIns="762" bIns="762" rtlCol="0" anchor="t">
            <a:normAutofit/>
          </a:bodyPr>
          <a:lstStyle/>
          <a:p>
            <a:pPr algn="l" indent="0" marL="0">
              <a:buNone/>
            </a:pPr>
            <a:r>
              <a:rPr lang="en-US" sz="1250" b="1" dirty="0">
                <a:solidFill>
                  <a:srgbClr val="F0C75A"/>
                </a:solidFill>
                <a:latin typeface="Aptos" pitchFamily="34" charset="0"/>
                <a:ea typeface="Aptos" pitchFamily="34" charset="-122"/>
                <a:cs typeface="Aptos" pitchFamily="34" charset="-120"/>
              </a:rPr>
              <a:t>Invoice &amp; repeat</a:t>
            </a:r>
            <a:endParaRPr lang="en-US" sz="1250" dirty="0"/>
          </a:p>
        </p:txBody>
      </p:sp>
      <p:sp>
        <p:nvSpPr>
          <p:cNvPr id="37" name="Text 35"/>
          <p:cNvSpPr/>
          <p:nvPr/>
        </p:nvSpPr>
        <p:spPr>
          <a:xfrm>
            <a:off x="8101584" y="4123944"/>
            <a:ext cx="2697480" cy="493776"/>
          </a:xfrm>
          <a:prstGeom prst="rect">
            <a:avLst/>
          </a:prstGeom>
          <a:noFill/>
          <a:ln/>
        </p:spPr>
        <p:txBody>
          <a:bodyPr wrap="square" lIns="762" tIns="762" rIns="762" bIns="762" rtlCol="0" anchor="t">
            <a:normAutofit/>
          </a:bodyPr>
          <a:lstStyle/>
          <a:p>
            <a:pPr algn="l" indent="0" marL="0">
              <a:buNone/>
            </a:pPr>
            <a:r>
              <a:rPr lang="en-US" sz="1230" dirty="0">
                <a:solidFill>
                  <a:srgbClr val="F8F3E3"/>
                </a:solidFill>
                <a:latin typeface="Aptos" pitchFamily="34" charset="0"/>
                <a:ea typeface="Aptos" pitchFamily="34" charset="-122"/>
                <a:cs typeface="Aptos" pitchFamily="34" charset="-120"/>
              </a:rPr>
              <a:t>Record payment and schedule repeat work where appropriate.</a:t>
            </a:r>
            <a:endParaRPr lang="en-US" sz="1230" dirty="0"/>
          </a:p>
        </p:txBody>
      </p:sp>
      <p:sp>
        <p:nvSpPr>
          <p:cNvPr id="38" name="Text 36"/>
          <p:cNvSpPr/>
          <p:nvPr/>
        </p:nvSpPr>
        <p:spPr>
          <a:xfrm>
            <a:off x="914400" y="5650992"/>
            <a:ext cx="10241280" cy="384048"/>
          </a:xfrm>
          <a:prstGeom prst="rect">
            <a:avLst/>
          </a:prstGeom>
          <a:noFill/>
          <a:ln/>
        </p:spPr>
        <p:txBody>
          <a:bodyPr wrap="square" lIns="762" tIns="762" rIns="762" bIns="762" rtlCol="0" anchor="t">
            <a:normAutofit/>
          </a:bodyPr>
          <a:lstStyle/>
          <a:p>
            <a:pPr algn="l" indent="0" marL="0">
              <a:buNone/>
            </a:pPr>
            <a:r>
              <a:rPr lang="en-US" sz="1520" dirty="0">
                <a:solidFill>
                  <a:srgbClr val="D7D0BD"/>
                </a:solidFill>
                <a:latin typeface="Aptos" pitchFamily="34" charset="0"/>
                <a:ea typeface="Aptos" pitchFamily="34" charset="-122"/>
                <a:cs typeface="Aptos" pitchFamily="34" charset="-120"/>
              </a:rPr>
              <a:t>Operational control also includes bookings, quotations, customer communication, finance, stock and daily quality checks.</a:t>
            </a:r>
            <a:endParaRPr lang="en-US" sz="152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Technology and Human Resources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Basic technology and training support professional delivery without overcomplicating launch.</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17</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4983480" cy="2788920"/>
          </a:xfrm>
          <a:prstGeom prst="rect">
            <a:avLst/>
          </a:prstGeom>
          <a:solidFill>
            <a:srgbClr val="181818"/>
          </a:solidFill>
          <a:ln w="6350">
            <a:solidFill>
              <a:srgbClr val="3C3216"/>
            </a:solidFill>
            <a:prstDash val="solid"/>
          </a:ln>
        </p:spPr>
      </p:sp>
      <p:sp>
        <p:nvSpPr>
          <p:cNvPr id="15" name="Text 13"/>
          <p:cNvSpPr/>
          <p:nvPr/>
        </p:nvSpPr>
        <p:spPr>
          <a:xfrm>
            <a:off x="1060704" y="1892808"/>
            <a:ext cx="469087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Technology plan</a:t>
            </a:r>
            <a:endParaRPr lang="en-US" sz="1320" dirty="0"/>
          </a:p>
        </p:txBody>
      </p:sp>
      <p:sp>
        <p:nvSpPr>
          <p:cNvPr id="16" name="Text 14"/>
          <p:cNvSpPr/>
          <p:nvPr/>
        </p:nvSpPr>
        <p:spPr>
          <a:xfrm>
            <a:off x="1078992" y="2231136"/>
            <a:ext cx="4672584" cy="2194560"/>
          </a:xfrm>
          <a:prstGeom prst="rect">
            <a:avLst/>
          </a:prstGeom>
          <a:noFill/>
          <a:ln/>
        </p:spPr>
        <p:txBody>
          <a:bodyPr wrap="square" lIns="508" tIns="508" rIns="508" bIns="508" rtlCol="0" anchor="ctr">
            <a:normAutofit/>
          </a:bodyPr>
          <a:lstStyle/>
          <a:p>
            <a:pPr marL="152400" indent="-152400">
              <a:buSzPct val="100000"/>
              <a:buChar char="•"/>
            </a:pPr>
            <a:r>
              <a:rPr lang="en-US" sz="1260" dirty="0">
                <a:solidFill>
                  <a:srgbClr val="F8F3E3"/>
                </a:solidFill>
                <a:latin typeface="Aptos" pitchFamily="34" charset="0"/>
                <a:ea typeface="Aptos" pitchFamily="34" charset="-122"/>
                <a:cs typeface="Aptos" pitchFamily="34" charset="-120"/>
              </a:rPr>
              <a:t>Professional cleaning equipment and suitable products</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Eco-friendly products where appropriate</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Mobile phone for customer communication</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Laptop for bookings, quotations, invoices and records</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Facebook, Instagram and Google Business Profile for promotion and enquiries</a:t>
            </a:r>
            <a:endParaRPr lang="en-US" sz="1260" dirty="0"/>
          </a:p>
        </p:txBody>
      </p:sp>
      <p:sp>
        <p:nvSpPr>
          <p:cNvPr id="17" name="Shape 15"/>
          <p:cNvSpPr/>
          <p:nvPr/>
        </p:nvSpPr>
        <p:spPr>
          <a:xfrm>
            <a:off x="6309360" y="1755648"/>
            <a:ext cx="4983480" cy="2788920"/>
          </a:xfrm>
          <a:prstGeom prst="rect">
            <a:avLst/>
          </a:prstGeom>
          <a:solidFill>
            <a:srgbClr val="181818"/>
          </a:solidFill>
          <a:ln w="6350">
            <a:solidFill>
              <a:srgbClr val="3C3216"/>
            </a:solidFill>
            <a:prstDash val="solid"/>
          </a:ln>
        </p:spPr>
      </p:sp>
      <p:sp>
        <p:nvSpPr>
          <p:cNvPr id="18" name="Text 16"/>
          <p:cNvSpPr/>
          <p:nvPr/>
        </p:nvSpPr>
        <p:spPr>
          <a:xfrm>
            <a:off x="6455664" y="1892808"/>
            <a:ext cx="469087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Human resource plan</a:t>
            </a:r>
            <a:endParaRPr lang="en-US" sz="1320" dirty="0"/>
          </a:p>
        </p:txBody>
      </p:sp>
      <p:sp>
        <p:nvSpPr>
          <p:cNvPr id="19" name="Text 17"/>
          <p:cNvSpPr/>
          <p:nvPr/>
        </p:nvSpPr>
        <p:spPr>
          <a:xfrm>
            <a:off x="6473952" y="2231136"/>
            <a:ext cx="4672584" cy="2194560"/>
          </a:xfrm>
          <a:prstGeom prst="rect">
            <a:avLst/>
          </a:prstGeom>
          <a:noFill/>
          <a:ln/>
        </p:spPr>
        <p:txBody>
          <a:bodyPr wrap="square" lIns="508" tIns="508" rIns="508" bIns="508" rtlCol="0" anchor="ctr">
            <a:normAutofit/>
          </a:bodyPr>
          <a:lstStyle/>
          <a:p>
            <a:pPr marL="152400" indent="-152400">
              <a:buSzPct val="100000"/>
              <a:buChar char="•"/>
            </a:pPr>
            <a:r>
              <a:rPr lang="en-US" sz="1260" dirty="0">
                <a:solidFill>
                  <a:srgbClr val="F8F3E3"/>
                </a:solidFill>
                <a:latin typeface="Aptos" pitchFamily="34" charset="0"/>
                <a:ea typeface="Aptos" pitchFamily="34" charset="-122"/>
                <a:cs typeface="Aptos" pitchFamily="34" charset="-120"/>
              </a:rPr>
              <a:t>Owner manages the business at launch</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Reliable cleaners recruited when demand increases</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Training in cleaning techniques and equipment use</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Training in health and safety, data protection and customer service</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Performance and customer feedback reviewed to maintain high standards</a:t>
            </a:r>
            <a:endParaRPr lang="en-US" sz="1260" dirty="0"/>
          </a:p>
        </p:txBody>
      </p:sp>
      <p:sp>
        <p:nvSpPr>
          <p:cNvPr id="20" name="Text 18"/>
          <p:cNvSpPr/>
          <p:nvPr/>
        </p:nvSpPr>
        <p:spPr>
          <a:xfrm>
            <a:off x="914400" y="5148072"/>
            <a:ext cx="10378440" cy="530352"/>
          </a:xfrm>
          <a:prstGeom prst="rect">
            <a:avLst/>
          </a:prstGeom>
          <a:noFill/>
          <a:ln/>
        </p:spPr>
        <p:txBody>
          <a:bodyPr wrap="square" lIns="762" tIns="762" rIns="762" bIns="762" rtlCol="0" anchor="t">
            <a:normAutofit/>
          </a:bodyPr>
          <a:lstStyle/>
          <a:p>
            <a:pPr algn="l" indent="0" marL="0">
              <a:buNone/>
            </a:pPr>
            <a:r>
              <a:rPr lang="en-US" sz="1560" b="1" dirty="0">
                <a:solidFill>
                  <a:srgbClr val="F0C75A"/>
                </a:solidFill>
                <a:latin typeface="Aptos" pitchFamily="34" charset="0"/>
                <a:ea typeface="Aptos" pitchFamily="34" charset="-122"/>
                <a:cs typeface="Aptos" pitchFamily="34" charset="-120"/>
              </a:rPr>
              <a:t>The key HR risk is quality drift as the company grows. Clear checklists, supervised training and customer feedback loops will help protect the brand.</a:t>
            </a:r>
            <a:endParaRPr lang="en-US" sz="156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Expansion Plan</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Growth should be phased so cash flow stays manageable and service quality is protected.</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18</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Text 12"/>
          <p:cNvSpPr/>
          <p:nvPr/>
        </p:nvSpPr>
        <p:spPr>
          <a:xfrm>
            <a:off x="914400" y="1664208"/>
            <a:ext cx="10332720" cy="685800"/>
          </a:xfrm>
          <a:prstGeom prst="rect">
            <a:avLst/>
          </a:prstGeom>
          <a:noFill/>
          <a:ln/>
        </p:spPr>
        <p:txBody>
          <a:bodyPr wrap="square" lIns="762" tIns="762" rIns="762" bIns="762" rtlCol="0" anchor="t">
            <a:normAutofit/>
          </a:bodyPr>
          <a:lstStyle/>
          <a:p>
            <a:pPr algn="l" indent="0" marL="0">
              <a:buNone/>
            </a:pPr>
            <a:r>
              <a:rPr lang="en-US" sz="1620" dirty="0">
                <a:solidFill>
                  <a:srgbClr val="F8F3E3"/>
                </a:solidFill>
                <a:latin typeface="Aptos" pitchFamily="34" charset="0"/>
                <a:ea typeface="Aptos" pitchFamily="34" charset="-122"/>
                <a:cs typeface="Aptos" pitchFamily="34" charset="-120"/>
              </a:rPr>
              <a:t>D&amp;G Cleaning Service plans to expand by increasing its customer base, recruiting additional cleaners and offering services across a wider area. The business also aims to secure commercial contracts and invest in a company vehicle and additional professional equipment.</a:t>
            </a:r>
            <a:endParaRPr lang="en-US" sz="1620" dirty="0"/>
          </a:p>
        </p:txBody>
      </p:sp>
      <p:sp>
        <p:nvSpPr>
          <p:cNvPr id="15" name="Shape 13"/>
          <p:cNvSpPr/>
          <p:nvPr/>
        </p:nvSpPr>
        <p:spPr>
          <a:xfrm>
            <a:off x="914400" y="2743200"/>
            <a:ext cx="3246120" cy="2057400"/>
          </a:xfrm>
          <a:prstGeom prst="rect">
            <a:avLst/>
          </a:prstGeom>
          <a:solidFill>
            <a:srgbClr val="181818"/>
          </a:solidFill>
          <a:ln w="6350">
            <a:solidFill>
              <a:srgbClr val="3C3216"/>
            </a:solidFill>
            <a:prstDash val="solid"/>
          </a:ln>
        </p:spPr>
      </p:sp>
      <p:sp>
        <p:nvSpPr>
          <p:cNvPr id="16" name="Text 14"/>
          <p:cNvSpPr/>
          <p:nvPr/>
        </p:nvSpPr>
        <p:spPr>
          <a:xfrm>
            <a:off x="1060704" y="288036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Growth routes</a:t>
            </a:r>
            <a:endParaRPr lang="en-US" sz="1320" dirty="0"/>
          </a:p>
        </p:txBody>
      </p:sp>
      <p:sp>
        <p:nvSpPr>
          <p:cNvPr id="17" name="Text 15"/>
          <p:cNvSpPr/>
          <p:nvPr/>
        </p:nvSpPr>
        <p:spPr>
          <a:xfrm>
            <a:off x="1078992" y="3218688"/>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More regular domestic customers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More landlord and estate-agent work</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Scheduled office contracts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Wider service area across the West Midlands</a:t>
            </a:r>
            <a:endParaRPr lang="en-US" sz="1280" dirty="0"/>
          </a:p>
        </p:txBody>
      </p:sp>
      <p:sp>
        <p:nvSpPr>
          <p:cNvPr id="18" name="Shape 16"/>
          <p:cNvSpPr/>
          <p:nvPr/>
        </p:nvSpPr>
        <p:spPr>
          <a:xfrm>
            <a:off x="4480560" y="2743200"/>
            <a:ext cx="3246120" cy="2057400"/>
          </a:xfrm>
          <a:prstGeom prst="rect">
            <a:avLst/>
          </a:prstGeom>
          <a:solidFill>
            <a:srgbClr val="181818"/>
          </a:solidFill>
          <a:ln w="6350">
            <a:solidFill>
              <a:srgbClr val="3C3216"/>
            </a:solidFill>
            <a:prstDash val="solid"/>
          </a:ln>
        </p:spPr>
      </p:sp>
      <p:sp>
        <p:nvSpPr>
          <p:cNvPr id="19" name="Text 17"/>
          <p:cNvSpPr/>
          <p:nvPr/>
        </p:nvSpPr>
        <p:spPr>
          <a:xfrm>
            <a:off x="4626864" y="288036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Investment priorities</a:t>
            </a:r>
            <a:endParaRPr lang="en-US" sz="1320" dirty="0"/>
          </a:p>
        </p:txBody>
      </p:sp>
      <p:sp>
        <p:nvSpPr>
          <p:cNvPr id="20" name="Text 18"/>
          <p:cNvSpPr/>
          <p:nvPr/>
        </p:nvSpPr>
        <p:spPr>
          <a:xfrm>
            <a:off x="4645152" y="3218688"/>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Company vehicle</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Additional professional equipment</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Extra trained cleaners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Marketing to support commercial contracts</a:t>
            </a:r>
            <a:endParaRPr lang="en-US" sz="1280" dirty="0"/>
          </a:p>
        </p:txBody>
      </p:sp>
      <p:sp>
        <p:nvSpPr>
          <p:cNvPr id="21" name="Shape 19"/>
          <p:cNvSpPr/>
          <p:nvPr/>
        </p:nvSpPr>
        <p:spPr>
          <a:xfrm>
            <a:off x="8046720" y="2743200"/>
            <a:ext cx="3246120" cy="2057400"/>
          </a:xfrm>
          <a:prstGeom prst="rect">
            <a:avLst/>
          </a:prstGeom>
          <a:solidFill>
            <a:srgbClr val="181818"/>
          </a:solidFill>
          <a:ln w="6350">
            <a:solidFill>
              <a:srgbClr val="3C3216"/>
            </a:solidFill>
            <a:prstDash val="solid"/>
          </a:ln>
        </p:spPr>
      </p:sp>
      <p:sp>
        <p:nvSpPr>
          <p:cNvPr id="22" name="Text 20"/>
          <p:cNvSpPr/>
          <p:nvPr/>
        </p:nvSpPr>
        <p:spPr>
          <a:xfrm>
            <a:off x="8193024" y="2880360"/>
            <a:ext cx="295351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Expansion safeguards</a:t>
            </a:r>
            <a:endParaRPr lang="en-US" sz="1320" dirty="0"/>
          </a:p>
        </p:txBody>
      </p:sp>
      <p:sp>
        <p:nvSpPr>
          <p:cNvPr id="23" name="Text 21"/>
          <p:cNvSpPr/>
          <p:nvPr/>
        </p:nvSpPr>
        <p:spPr>
          <a:xfrm>
            <a:off x="8211312" y="3218688"/>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Protect cash flow</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Maintain service quality</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Use clear procedures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Avoid taking on work that cannot be delivered properly</a:t>
            </a:r>
            <a:endParaRPr lang="en-US" sz="1280" dirty="0"/>
          </a:p>
        </p:txBody>
      </p:sp>
      <p:sp>
        <p:nvSpPr>
          <p:cNvPr id="24" name="Text 22"/>
          <p:cNvSpPr/>
          <p:nvPr/>
        </p:nvSpPr>
        <p:spPr>
          <a:xfrm>
            <a:off x="914400" y="5303520"/>
            <a:ext cx="10332720" cy="329184"/>
          </a:xfrm>
          <a:prstGeom prst="rect">
            <a:avLst/>
          </a:prstGeom>
          <a:noFill/>
          <a:ln/>
        </p:spPr>
        <p:txBody>
          <a:bodyPr wrap="square" lIns="762" tIns="762" rIns="762" bIns="762" rtlCol="0" anchor="t">
            <a:normAutofit/>
          </a:bodyPr>
          <a:lstStyle/>
          <a:p>
            <a:pPr algn="ctr" indent="0" marL="0">
              <a:buNone/>
            </a:pPr>
            <a:r>
              <a:rPr lang="en-US" sz="1800" b="1" dirty="0">
                <a:solidFill>
                  <a:srgbClr val="F0C75A"/>
                </a:solidFill>
                <a:latin typeface="Aptos" pitchFamily="34" charset="0"/>
                <a:ea typeface="Aptos" pitchFamily="34" charset="-122"/>
                <a:cs typeface="Aptos" pitchFamily="34" charset="-120"/>
              </a:rPr>
              <a:t>Expansion should follow proof of demand, not just ambition.</a:t>
            </a:r>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sp>
      <p:sp>
        <p:nvSpPr>
          <p:cNvPr id="5" name="Text 3"/>
          <p:cNvSpPr/>
          <p:nvPr/>
        </p:nvSpPr>
        <p:spPr>
          <a:xfrm rot="16200000">
            <a:off x="164592" y="384048"/>
            <a:ext cx="219456" cy="5394960"/>
          </a:xfrm>
          <a:prstGeom prst="rect">
            <a:avLst/>
          </a:prstGeom>
          <a:noFill/>
          <a:ln/>
        </p:spPr>
        <p:txBody>
          <a:bodyPr wrap="square" lIns="762" tIns="762" rIns="762" bIns="762" rtlCol="0" anchor="t">
            <a:normAutofit/>
          </a:bodyPr>
          <a:lstStyle/>
          <a:p>
            <a:pPr algn="ctr" indent="0" marL="0">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algn="l" indent="0" marL="0">
              <a:buNone/>
            </a:pPr>
            <a:r>
              <a:rPr lang="en-US" sz="2800" b="1" dirty="0">
                <a:solidFill>
                  <a:srgbClr val="F0C75A"/>
                </a:solidFill>
                <a:latin typeface="Aptos Display" pitchFamily="34" charset="0"/>
                <a:ea typeface="Aptos Display" pitchFamily="34" charset="-122"/>
                <a:cs typeface="Aptos Display" pitchFamily="34" charset="-120"/>
              </a:rPr>
              <a:t>References and Appendices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algn="l" indent="0" marL="0">
              <a:buNone/>
            </a:pPr>
            <a:r>
              <a:rPr lang="en-US" sz="1250" dirty="0">
                <a:solidFill>
                  <a:srgbClr val="D7D0BD"/>
                </a:solidFill>
                <a:latin typeface="Aptos" pitchFamily="34" charset="0"/>
                <a:ea typeface="Aptos" pitchFamily="34" charset="-122"/>
                <a:cs typeface="Aptos" pitchFamily="34" charset="-120"/>
              </a:rPr>
              <a:t>Source list and supporting documents to add as the business develops.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algn="r" indent="0" marL="0">
              <a:buNone/>
            </a:pPr>
            <a:r>
              <a:rPr lang="en-US" sz="1050" b="1" dirty="0">
                <a:solidFill>
                  <a:srgbClr val="F0C75A"/>
                </a:solidFill>
                <a:latin typeface="Aptos" pitchFamily="34" charset="0"/>
                <a:ea typeface="Aptos" pitchFamily="34" charset="-122"/>
                <a:cs typeface="Aptos" pitchFamily="34" charset="-120"/>
              </a:rPr>
              <a:t>19</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sp>
      <p:sp>
        <p:nvSpPr>
          <p:cNvPr id="11" name="Shape 9"/>
          <p:cNvSpPr/>
          <p:nvPr/>
        </p:nvSpPr>
        <p:spPr>
          <a:xfrm>
            <a:off x="868680" y="6519672"/>
            <a:ext cx="10853928" cy="0"/>
          </a:xfrm>
          <a:prstGeom prst="line">
            <a:avLst/>
          </a:prstGeom>
          <a:noFill/>
          <a:ln w="8890">
            <a:solidFill>
              <a:srgbClr val="3C3216"/>
            </a:solidFill>
            <a:prstDash val="solid"/>
          </a:ln>
        </p:spPr>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algn="l" indent="0" marL="0">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algn="r" indent="0" marL="0">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5120640" cy="3474720"/>
          </a:xfrm>
          <a:prstGeom prst="rect">
            <a:avLst/>
          </a:prstGeom>
          <a:solidFill>
            <a:srgbClr val="181818"/>
          </a:solidFill>
          <a:ln w="6350">
            <a:solidFill>
              <a:srgbClr val="3C3216"/>
            </a:solidFill>
            <a:prstDash val="solid"/>
          </a:ln>
        </p:spPr>
      </p:sp>
      <p:sp>
        <p:nvSpPr>
          <p:cNvPr id="15" name="Text 13"/>
          <p:cNvSpPr/>
          <p:nvPr/>
        </p:nvSpPr>
        <p:spPr>
          <a:xfrm>
            <a:off x="1060704" y="1892808"/>
            <a:ext cx="482803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References</a:t>
            </a:r>
            <a:endParaRPr lang="en-US" sz="1320" dirty="0"/>
          </a:p>
        </p:txBody>
      </p:sp>
      <p:sp>
        <p:nvSpPr>
          <p:cNvPr id="16" name="Text 14"/>
          <p:cNvSpPr/>
          <p:nvPr/>
        </p:nvSpPr>
        <p:spPr>
          <a:xfrm>
            <a:off x="1078992" y="2231136"/>
            <a:ext cx="4809744" cy="2880360"/>
          </a:xfrm>
          <a:prstGeom prst="rect">
            <a:avLst/>
          </a:prstGeom>
          <a:noFill/>
          <a:ln/>
        </p:spPr>
        <p:txBody>
          <a:bodyPr wrap="square" lIns="508" tIns="508" rIns="508" bIns="508" rtlCol="0" anchor="ctr">
            <a:normAutofit/>
          </a:bodyPr>
          <a:lstStyle/>
          <a:p>
            <a:pPr marL="152400" indent="-152400">
              <a:buSzPct val="100000"/>
              <a:buChar char="•"/>
            </a:pPr>
            <a:r>
              <a:rPr lang="en-US" sz="1310" dirty="0">
                <a:solidFill>
                  <a:srgbClr val="F8F3E3"/>
                </a:solidFill>
                <a:latin typeface="Aptos" pitchFamily="34" charset="0"/>
                <a:ea typeface="Aptos" pitchFamily="34" charset="-122"/>
                <a:cs typeface="Aptos" pitchFamily="34" charset="-120"/>
              </a:rPr>
              <a:t>GOV.UK (2026) Set up a business.</a:t>
            </a:r>
            <a:endParaRPr lang="en-US" sz="1310" dirty="0"/>
          </a:p>
          <a:p>
            <a:pPr marL="152400" indent="-152400">
              <a:buSzPct val="100000"/>
              <a:buChar char="•"/>
            </a:pPr>
            <a:r>
              <a:rPr lang="en-US" sz="1310" dirty="0">
                <a:solidFill>
                  <a:srgbClr val="F8F3E3"/>
                </a:solidFill>
                <a:latin typeface="Aptos" pitchFamily="34" charset="0"/>
                <a:ea typeface="Aptos" pitchFamily="34" charset="-122"/>
                <a:cs typeface="Aptos" pitchFamily="34" charset="-120"/>
              </a:rPr>
              <a:t>GOV.UK (2026) Business rates.</a:t>
            </a:r>
            <a:endParaRPr lang="en-US" sz="1310" dirty="0"/>
          </a:p>
          <a:p>
            <a:pPr marL="152400" indent="-152400">
              <a:buSzPct val="100000"/>
              <a:buChar char="•"/>
            </a:pPr>
            <a:r>
              <a:rPr lang="en-US" sz="1310" dirty="0">
                <a:solidFill>
                  <a:srgbClr val="F8F3E3"/>
                </a:solidFill>
                <a:latin typeface="Aptos" pitchFamily="34" charset="0"/>
                <a:ea typeface="Aptos" pitchFamily="34" charset="-122"/>
                <a:cs typeface="Aptos" pitchFamily="34" charset="-120"/>
              </a:rPr>
              <a:t>Office for National Statistics (2026) Business, industry and trade.</a:t>
            </a:r>
            <a:endParaRPr lang="en-US" sz="1310" dirty="0"/>
          </a:p>
          <a:p>
            <a:pPr marL="152400" indent="-152400">
              <a:buSzPct val="100000"/>
              <a:buChar char="•"/>
            </a:pPr>
            <a:r>
              <a:rPr lang="en-US" sz="1310" dirty="0">
                <a:solidFill>
                  <a:srgbClr val="F8F3E3"/>
                </a:solidFill>
                <a:latin typeface="Aptos" pitchFamily="34" charset="0"/>
                <a:ea typeface="Aptos" pitchFamily="34" charset="-122"/>
                <a:cs typeface="Aptos" pitchFamily="34" charset="-120"/>
              </a:rPr>
              <a:t>Sources accessed 26 July 2026 in the business plan.</a:t>
            </a:r>
            <a:endParaRPr lang="en-US" sz="1310" dirty="0"/>
          </a:p>
        </p:txBody>
      </p:sp>
      <p:sp>
        <p:nvSpPr>
          <p:cNvPr id="17" name="Shape 15"/>
          <p:cNvSpPr/>
          <p:nvPr/>
        </p:nvSpPr>
        <p:spPr>
          <a:xfrm>
            <a:off x="6263640" y="1755648"/>
            <a:ext cx="5029200" cy="3474720"/>
          </a:xfrm>
          <a:prstGeom prst="rect">
            <a:avLst/>
          </a:prstGeom>
          <a:solidFill>
            <a:srgbClr val="181818"/>
          </a:solidFill>
          <a:ln w="6350">
            <a:solidFill>
              <a:srgbClr val="3C3216"/>
            </a:solidFill>
            <a:prstDash val="solid"/>
          </a:ln>
        </p:spPr>
      </p:sp>
      <p:sp>
        <p:nvSpPr>
          <p:cNvPr id="18" name="Text 16"/>
          <p:cNvSpPr/>
          <p:nvPr/>
        </p:nvSpPr>
        <p:spPr>
          <a:xfrm>
            <a:off x="6409944" y="1892808"/>
            <a:ext cx="4736592" cy="256032"/>
          </a:xfrm>
          <a:prstGeom prst="rect">
            <a:avLst/>
          </a:prstGeom>
          <a:noFill/>
          <a:ln/>
        </p:spPr>
        <p:txBody>
          <a:bodyPr wrap="square" lIns="762" tIns="762" rIns="762" bIns="762" rtlCol="0" anchor="t">
            <a:normAutofit/>
          </a:bodyPr>
          <a:lstStyle/>
          <a:p>
            <a:pPr algn="l" indent="0" marL="0">
              <a:buNone/>
            </a:pPr>
            <a:r>
              <a:rPr lang="en-US" sz="1320" b="1" dirty="0">
                <a:solidFill>
                  <a:srgbClr val="F0C75A"/>
                </a:solidFill>
                <a:latin typeface="Aptos" pitchFamily="34" charset="0"/>
                <a:ea typeface="Aptos" pitchFamily="34" charset="-122"/>
                <a:cs typeface="Aptos" pitchFamily="34" charset="-120"/>
              </a:rPr>
              <a:t>Appendices to include</a:t>
            </a:r>
            <a:endParaRPr lang="en-US" sz="1320" dirty="0"/>
          </a:p>
        </p:txBody>
      </p:sp>
      <p:sp>
        <p:nvSpPr>
          <p:cNvPr id="19" name="Text 17"/>
          <p:cNvSpPr/>
          <p:nvPr/>
        </p:nvSpPr>
        <p:spPr>
          <a:xfrm>
            <a:off x="6428232" y="2231136"/>
            <a:ext cx="4718304" cy="2880360"/>
          </a:xfrm>
          <a:prstGeom prst="rect">
            <a:avLst/>
          </a:prstGeom>
          <a:noFill/>
          <a:ln/>
        </p:spPr>
        <p:txBody>
          <a:bodyPr wrap="square" lIns="508" tIns="508" rIns="508" bIns="508" rtlCol="0" anchor="ctr">
            <a:normAutofit/>
          </a:bodyPr>
          <a:lstStyle/>
          <a:p>
            <a:pPr marL="152400" indent="-152400">
              <a:buSzPct val="100000"/>
              <a:buChar char="•"/>
            </a:pPr>
            <a:r>
              <a:rPr lang="en-US" sz="1240" dirty="0">
                <a:solidFill>
                  <a:srgbClr val="F8F3E3"/>
                </a:solidFill>
                <a:latin typeface="Aptos" pitchFamily="34" charset="0"/>
                <a:ea typeface="Aptos" pitchFamily="34" charset="-122"/>
                <a:cs typeface="Aptos" pitchFamily="34" charset="-120"/>
              </a:rPr>
              <a:t>Cash-flow forecast</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Profit and loss statement</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Balance sheet</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Price list</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Business logo and promotional flyers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Insurance documents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Market research survey results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Equipment and cleaning supplies list</a:t>
            </a:r>
            <a:endParaRPr lang="en-US" sz="1240" dirty="0"/>
          </a:p>
        </p:txBody>
      </p:sp>
      <p:sp>
        <p:nvSpPr>
          <p:cNvPr id="20" name="Text 18"/>
          <p:cNvSpPr/>
          <p:nvPr/>
        </p:nvSpPr>
        <p:spPr>
          <a:xfrm>
            <a:off x="914400" y="5559552"/>
            <a:ext cx="10332720" cy="420624"/>
          </a:xfrm>
          <a:prstGeom prst="rect">
            <a:avLst/>
          </a:prstGeom>
          <a:noFill/>
          <a:ln/>
        </p:spPr>
        <p:txBody>
          <a:bodyPr wrap="square" lIns="762" tIns="762" rIns="762" bIns="762" rtlCol="0" anchor="t">
            <a:normAutofit/>
          </a:bodyPr>
          <a:lstStyle/>
          <a:p>
            <a:pPr algn="l" indent="0" marL="0">
              <a:buNone/>
            </a:pPr>
            <a:r>
              <a:rPr lang="en-US" sz="1520" b="1" dirty="0">
                <a:solidFill>
                  <a:srgbClr val="F0C75A"/>
                </a:solidFill>
                <a:latin typeface="Aptos" pitchFamily="34" charset="0"/>
                <a:ea typeface="Aptos" pitchFamily="34" charset="-122"/>
                <a:cs typeface="Aptos" pitchFamily="34" charset="-120"/>
              </a:rPr>
              <a:t>Final note: the appendices are practical working documents. Adding them will strengthen the submitted plan and make the financial section easier to evidence.</a:t>
            </a:r>
            <a:endParaRPr lang="en-US" sz="1520" dirty="0"/>
          </a:p>
        </p:txBody>
      </p:sp>
    </p:spTree>
  </p:cSld>
  <p:clrMapOvr>
    <a:masterClrMapping/>
  </p:clrMapOvr>
</p:sld>
</file>

<file path=ppt/slides/slide2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08080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530352" cy="6858000"/>
          </a:xfrm>
          <a:prstGeom prst="rect">
            <a:avLst/>
          </a:prstGeom>
          <a:solidFill>
            <a:srgbClr val="D8A9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ectangle 3"/>
          <p:cNvSpPr/>
          <p:nvPr/>
        </p:nvSpPr>
        <p:spPr>
          <a:xfrm>
            <a:off x="530352" y="0"/>
            <a:ext cx="73152" cy="6858000"/>
          </a:xfrm>
          <a:prstGeom prst="rect">
            <a:avLst/>
          </a:prstGeom>
          <a:solidFill>
            <a:srgbClr val="8A641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rot="16200000">
            <a:off x="164592" y="384048"/>
            <a:ext cx="219456" cy="5212080"/>
          </a:xfrm>
          <a:prstGeom prst="rect">
            <a:avLst/>
          </a:prstGeom>
          <a:noFill/>
        </p:spPr>
        <p:txBody>
          <a:bodyPr wrap="none" anchor="ctr">
            <a:spAutoFit/>
          </a:bodyPr>
          <a:lstStyle/>
          <a:p>
            <a:r>
              <a:rPr sz="1000" b="1">
                <a:solidFill>
                  <a:srgbClr val="080808"/>
                </a:solidFill>
                <a:latin typeface="Aptos"/>
              </a:rPr>
              <a:t>D&amp;G CLEANING SERVICE</a:t>
            </a:r>
          </a:p>
        </p:txBody>
      </p:sp>
      <p:sp>
        <p:nvSpPr>
          <p:cNvPr id="6" name="TextBox 5"/>
          <p:cNvSpPr txBox="1"/>
          <p:nvPr/>
        </p:nvSpPr>
        <p:spPr>
          <a:xfrm>
            <a:off x="868680" y="384048"/>
            <a:ext cx="8046720" cy="566928"/>
          </a:xfrm>
          <a:prstGeom prst="rect">
            <a:avLst/>
          </a:prstGeom>
          <a:noFill/>
        </p:spPr>
        <p:txBody>
          <a:bodyPr wrap="none" lIns="0" rIns="0" tIns="0" bIns="0" anchor="t">
            <a:spAutoFit/>
          </a:bodyPr>
          <a:lstStyle/>
          <a:p>
            <a:pPr algn="l"/>
            <a:r>
              <a:rPr sz="3200" b="1">
                <a:solidFill>
                  <a:srgbClr val="F5F5F5"/>
                </a:solidFill>
                <a:latin typeface="Aptos"/>
              </a:rPr>
              <a:t>Conclusion</a:t>
            </a:r>
          </a:p>
        </p:txBody>
      </p:sp>
      <p:sp>
        <p:nvSpPr>
          <p:cNvPr id="7" name="TextBox 6"/>
          <p:cNvSpPr txBox="1"/>
          <p:nvPr/>
        </p:nvSpPr>
        <p:spPr>
          <a:xfrm>
            <a:off x="877824" y="969264"/>
            <a:ext cx="8138160" cy="292608"/>
          </a:xfrm>
          <a:prstGeom prst="rect">
            <a:avLst/>
          </a:prstGeom>
          <a:noFill/>
        </p:spPr>
        <p:txBody>
          <a:bodyPr wrap="none" lIns="0" rIns="0" tIns="0" bIns="0" anchor="t">
            <a:spAutoFit/>
          </a:bodyPr>
          <a:lstStyle/>
          <a:p>
            <a:pPr algn="l"/>
            <a:r>
              <a:rPr sz="1450" b="0">
                <a:solidFill>
                  <a:srgbClr val="C8C8C8"/>
                </a:solidFill>
                <a:latin typeface="Aptos"/>
              </a:rPr>
              <a:t>Why D&amp;G Cleaning Service is a realistic and scalable business opportunity.</a:t>
            </a:r>
          </a:p>
        </p:txBody>
      </p:sp>
      <p:sp>
        <p:nvSpPr>
          <p:cNvPr id="8" name="TextBox 7"/>
          <p:cNvSpPr txBox="1"/>
          <p:nvPr/>
        </p:nvSpPr>
        <p:spPr>
          <a:xfrm>
            <a:off x="11201400" y="384048"/>
            <a:ext cx="475488" cy="219456"/>
          </a:xfrm>
          <a:prstGeom prst="rect">
            <a:avLst/>
          </a:prstGeom>
          <a:noFill/>
        </p:spPr>
        <p:txBody>
          <a:bodyPr wrap="none" lIns="0" rIns="0" tIns="0" bIns="0" anchor="t">
            <a:spAutoFit/>
          </a:bodyPr>
          <a:lstStyle/>
          <a:p>
            <a:pPr algn="r"/>
            <a:r>
              <a:rPr sz="1000" b="0">
                <a:solidFill>
                  <a:srgbClr val="F5F5F5"/>
                </a:solidFill>
                <a:latin typeface="Aptos"/>
              </a:rPr>
              <a:t>20</a:t>
            </a:r>
          </a:p>
        </p:txBody>
      </p:sp>
      <p:sp>
        <p:nvSpPr>
          <p:cNvPr id="9" name="Rounded Rectangle 8"/>
          <p:cNvSpPr/>
          <p:nvPr/>
        </p:nvSpPr>
        <p:spPr>
          <a:xfrm>
            <a:off x="11740896" y="356616"/>
            <a:ext cx="109728" cy="109728"/>
          </a:xfrm>
          <a:prstGeom prst="roundRect">
            <a:avLst/>
          </a:prstGeom>
          <a:solidFill>
            <a:srgbClr val="F0C7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ectangle 9"/>
          <p:cNvSpPr/>
          <p:nvPr/>
        </p:nvSpPr>
        <p:spPr>
          <a:xfrm>
            <a:off x="868680" y="1389888"/>
            <a:ext cx="10625328" cy="13716"/>
          </a:xfrm>
          <a:prstGeom prst="rect">
            <a:avLst/>
          </a:prstGeom>
          <a:solidFill>
            <a:srgbClr val="8A641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ounded Rectangle 10"/>
          <p:cNvSpPr/>
          <p:nvPr/>
        </p:nvSpPr>
        <p:spPr>
          <a:xfrm>
            <a:off x="868680" y="1673352"/>
            <a:ext cx="10424160" cy="1335024"/>
          </a:xfrm>
          <a:prstGeom prst="roundRect">
            <a:avLst/>
          </a:prstGeom>
          <a:solidFill>
            <a:srgbClr val="181818"/>
          </a:solidFill>
          <a:ln>
            <a:solidFill>
              <a:srgbClr val="8A6413"/>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1078992" y="1874519"/>
            <a:ext cx="2377440" cy="274320"/>
          </a:xfrm>
          <a:prstGeom prst="rect">
            <a:avLst/>
          </a:prstGeom>
          <a:noFill/>
        </p:spPr>
        <p:txBody>
          <a:bodyPr wrap="none" lIns="0" rIns="0" tIns="0" bIns="0" anchor="t">
            <a:spAutoFit/>
          </a:bodyPr>
          <a:lstStyle/>
          <a:p>
            <a:pPr algn="l"/>
            <a:r>
              <a:rPr sz="1800" b="1">
                <a:solidFill>
                  <a:srgbClr val="F0C75A"/>
                </a:solidFill>
                <a:latin typeface="Aptos"/>
              </a:rPr>
              <a:t>Final judgement</a:t>
            </a:r>
          </a:p>
        </p:txBody>
      </p:sp>
      <p:sp>
        <p:nvSpPr>
          <p:cNvPr id="13" name="TextBox 12"/>
          <p:cNvSpPr txBox="1"/>
          <p:nvPr/>
        </p:nvSpPr>
        <p:spPr>
          <a:xfrm>
            <a:off x="1078992" y="2231136"/>
            <a:ext cx="9921240" cy="603504"/>
          </a:xfrm>
          <a:prstGeom prst="rect">
            <a:avLst/>
          </a:prstGeom>
          <a:noFill/>
        </p:spPr>
        <p:txBody>
          <a:bodyPr wrap="none" lIns="0" rIns="0" tIns="0" bIns="0" anchor="t">
            <a:spAutoFit/>
          </a:bodyPr>
          <a:lstStyle/>
          <a:p>
            <a:pPr algn="l"/>
            <a:r>
              <a:rPr sz="1520" b="0">
                <a:solidFill>
                  <a:srgbClr val="F5F5F5"/>
                </a:solidFill>
                <a:latin typeface="Aptos"/>
              </a:rPr>
              <a:t>D&amp;G Cleaning Service has a clear business purpose: to provide reliable, affordable and high-quality cleaning for domestic and commercial customers. The plan is realistic because it starts with manageable services, low-complexity operations and local promotion before moving into wider growth. The strongest route to success is repeat bookings, customer reviews, careful cost control and building trust with landlords, estate agents and local businesses.</a:t>
            </a:r>
          </a:p>
        </p:txBody>
      </p:sp>
      <p:sp>
        <p:nvSpPr>
          <p:cNvPr id="14" name="Rounded Rectangle 13"/>
          <p:cNvSpPr/>
          <p:nvPr/>
        </p:nvSpPr>
        <p:spPr>
          <a:xfrm>
            <a:off x="868680" y="3246120"/>
            <a:ext cx="3246120" cy="1609344"/>
          </a:xfrm>
          <a:prstGeom prst="roundRect">
            <a:avLst/>
          </a:prstGeom>
          <a:solidFill>
            <a:srgbClr val="181818"/>
          </a:solidFill>
          <a:ln>
            <a:solidFill>
              <a:srgbClr val="8A6413"/>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1069848" y="3410712"/>
            <a:ext cx="2843784" cy="320040"/>
          </a:xfrm>
          <a:prstGeom prst="rect">
            <a:avLst/>
          </a:prstGeom>
          <a:noFill/>
        </p:spPr>
        <p:txBody>
          <a:bodyPr wrap="none" lIns="0" rIns="0" tIns="0" bIns="0" anchor="t">
            <a:spAutoFit/>
          </a:bodyPr>
          <a:lstStyle/>
          <a:p>
            <a:pPr algn="l"/>
            <a:r>
              <a:rPr sz="1750" b="1">
                <a:solidFill>
                  <a:srgbClr val="F0C75A"/>
                </a:solidFill>
                <a:latin typeface="Aptos"/>
              </a:rPr>
              <a:t>Commercial strength</a:t>
            </a:r>
          </a:p>
        </p:txBody>
      </p:sp>
      <p:sp>
        <p:nvSpPr>
          <p:cNvPr id="16" name="TextBox 15"/>
          <p:cNvSpPr txBox="1"/>
          <p:nvPr/>
        </p:nvSpPr>
        <p:spPr>
          <a:xfrm>
            <a:off x="1069848" y="3831335"/>
            <a:ext cx="2843784" cy="859536"/>
          </a:xfrm>
          <a:prstGeom prst="rect">
            <a:avLst/>
          </a:prstGeom>
          <a:noFill/>
        </p:spPr>
        <p:txBody>
          <a:bodyPr wrap="none" lIns="0" rIns="0" tIns="0" bIns="0" anchor="t">
            <a:spAutoFit/>
          </a:bodyPr>
          <a:lstStyle/>
          <a:p>
            <a:pPr algn="l"/>
            <a:r>
              <a:rPr sz="1420" b="0">
                <a:solidFill>
                  <a:srgbClr val="F5F5F5"/>
                </a:solidFill>
                <a:latin typeface="Aptos"/>
              </a:rPr>
              <a:t>The business serves several customer groups, including homeowners, tenants, offices, landlords and Airbnb or holiday-let owners. This gives the company more than one source of demand and supports regular bookings.</a:t>
            </a:r>
          </a:p>
        </p:txBody>
      </p:sp>
      <p:sp>
        <p:nvSpPr>
          <p:cNvPr id="17" name="Rounded Rectangle 16"/>
          <p:cNvSpPr/>
          <p:nvPr/>
        </p:nvSpPr>
        <p:spPr>
          <a:xfrm>
            <a:off x="4462272" y="3246120"/>
            <a:ext cx="3246120" cy="1609344"/>
          </a:xfrm>
          <a:prstGeom prst="roundRect">
            <a:avLst/>
          </a:prstGeom>
          <a:solidFill>
            <a:srgbClr val="181818"/>
          </a:solidFill>
          <a:ln>
            <a:solidFill>
              <a:srgbClr val="8A6413"/>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4663440" y="3410712"/>
            <a:ext cx="2843784" cy="320040"/>
          </a:xfrm>
          <a:prstGeom prst="rect">
            <a:avLst/>
          </a:prstGeom>
          <a:noFill/>
        </p:spPr>
        <p:txBody>
          <a:bodyPr wrap="none" lIns="0" rIns="0" tIns="0" bIns="0" anchor="t">
            <a:spAutoFit/>
          </a:bodyPr>
          <a:lstStyle/>
          <a:p>
            <a:pPr algn="l"/>
            <a:r>
              <a:rPr sz="1750" b="1">
                <a:solidFill>
                  <a:srgbClr val="F0C75A"/>
                </a:solidFill>
                <a:latin typeface="Aptos"/>
              </a:rPr>
              <a:t>Controlled launch</a:t>
            </a:r>
          </a:p>
        </p:txBody>
      </p:sp>
      <p:sp>
        <p:nvSpPr>
          <p:cNvPr id="19" name="TextBox 18"/>
          <p:cNvSpPr txBox="1"/>
          <p:nvPr/>
        </p:nvSpPr>
        <p:spPr>
          <a:xfrm>
            <a:off x="4663440" y="3831335"/>
            <a:ext cx="2843784" cy="859536"/>
          </a:xfrm>
          <a:prstGeom prst="rect">
            <a:avLst/>
          </a:prstGeom>
          <a:noFill/>
        </p:spPr>
        <p:txBody>
          <a:bodyPr wrap="none" lIns="0" rIns="0" tIns="0" bIns="0" anchor="t">
            <a:spAutoFit/>
          </a:bodyPr>
          <a:lstStyle/>
          <a:p>
            <a:pPr algn="l"/>
            <a:r>
              <a:rPr sz="1420" b="0">
                <a:solidFill>
                  <a:srgbClr val="F5F5F5"/>
                </a:solidFill>
                <a:latin typeface="Aptos"/>
              </a:rPr>
              <a:t>Starting with the owner managing bookings, cleaning operations, finance and customer care keeps the first-year structure simple. Recruitment should only happen when demand and cash flow justify extra staff.</a:t>
            </a:r>
          </a:p>
        </p:txBody>
      </p:sp>
      <p:sp>
        <p:nvSpPr>
          <p:cNvPr id="20" name="Rounded Rectangle 19"/>
          <p:cNvSpPr/>
          <p:nvPr/>
        </p:nvSpPr>
        <p:spPr>
          <a:xfrm>
            <a:off x="8055864" y="3246120"/>
            <a:ext cx="3246120" cy="1609344"/>
          </a:xfrm>
          <a:prstGeom prst="roundRect">
            <a:avLst/>
          </a:prstGeom>
          <a:solidFill>
            <a:srgbClr val="181818"/>
          </a:solidFill>
          <a:ln>
            <a:solidFill>
              <a:srgbClr val="8A6413"/>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1" name="TextBox 20"/>
          <p:cNvSpPr txBox="1"/>
          <p:nvPr/>
        </p:nvSpPr>
        <p:spPr>
          <a:xfrm>
            <a:off x="8257032" y="3410712"/>
            <a:ext cx="2843784" cy="320040"/>
          </a:xfrm>
          <a:prstGeom prst="rect">
            <a:avLst/>
          </a:prstGeom>
          <a:noFill/>
        </p:spPr>
        <p:txBody>
          <a:bodyPr wrap="none" lIns="0" rIns="0" tIns="0" bIns="0" anchor="t">
            <a:spAutoFit/>
          </a:bodyPr>
          <a:lstStyle/>
          <a:p>
            <a:pPr algn="l"/>
            <a:r>
              <a:rPr sz="1750" b="1">
                <a:solidFill>
                  <a:srgbClr val="F0C75A"/>
                </a:solidFill>
                <a:latin typeface="Aptos"/>
              </a:rPr>
              <a:t>Growth potential</a:t>
            </a:r>
          </a:p>
        </p:txBody>
      </p:sp>
      <p:sp>
        <p:nvSpPr>
          <p:cNvPr id="22" name="TextBox 21"/>
          <p:cNvSpPr txBox="1"/>
          <p:nvPr/>
        </p:nvSpPr>
        <p:spPr>
          <a:xfrm>
            <a:off x="8257032" y="3831335"/>
            <a:ext cx="2843784" cy="859536"/>
          </a:xfrm>
          <a:prstGeom prst="rect">
            <a:avLst/>
          </a:prstGeom>
          <a:noFill/>
        </p:spPr>
        <p:txBody>
          <a:bodyPr wrap="none" lIns="0" rIns="0" tIns="0" bIns="0" anchor="t">
            <a:spAutoFit/>
          </a:bodyPr>
          <a:lstStyle/>
          <a:p>
            <a:pPr algn="l"/>
            <a:r>
              <a:rPr sz="1420" b="0">
                <a:solidFill>
                  <a:srgbClr val="F5F5F5"/>
                </a:solidFill>
                <a:latin typeface="Aptos"/>
              </a:rPr>
              <a:t>Longer-term growth is achievable through stronger marketing, commercial contracts, trained cleaners, a company van and additional professional equipment, provided service quality is protected.</a:t>
            </a:r>
          </a:p>
        </p:txBody>
      </p:sp>
      <p:sp>
        <p:nvSpPr>
          <p:cNvPr id="23" name="TextBox 22"/>
          <p:cNvSpPr txBox="1"/>
          <p:nvPr/>
        </p:nvSpPr>
        <p:spPr>
          <a:xfrm>
            <a:off x="914400" y="5166360"/>
            <a:ext cx="2926080" cy="256032"/>
          </a:xfrm>
          <a:prstGeom prst="rect">
            <a:avLst/>
          </a:prstGeom>
          <a:noFill/>
        </p:spPr>
        <p:txBody>
          <a:bodyPr wrap="none" lIns="0" rIns="0" tIns="0" bIns="0" anchor="t">
            <a:spAutoFit/>
          </a:bodyPr>
          <a:lstStyle/>
          <a:p>
            <a:pPr algn="l"/>
            <a:r>
              <a:rPr sz="1700" b="1">
                <a:solidFill>
                  <a:srgbClr val="F0C75A"/>
                </a:solidFill>
                <a:latin typeface="Aptos"/>
              </a:rPr>
              <a:t>Recommended next steps</a:t>
            </a:r>
          </a:p>
        </p:txBody>
      </p:sp>
      <p:sp>
        <p:nvSpPr>
          <p:cNvPr id="24" name="TextBox 23"/>
          <p:cNvSpPr txBox="1"/>
          <p:nvPr/>
        </p:nvSpPr>
        <p:spPr>
          <a:xfrm>
            <a:off x="914400" y="5449824"/>
            <a:ext cx="9646920" cy="749808"/>
          </a:xfrm>
          <a:prstGeom prst="rect">
            <a:avLst/>
          </a:prstGeom>
          <a:noFill/>
        </p:spPr>
        <p:txBody>
          <a:bodyPr wrap="none" lIns="45720" rIns="45720" tIns="0" bIns="0">
            <a:spAutoFit/>
          </a:bodyPr>
          <a:lstStyle/>
          <a:p>
            <a:pPr>
              <a:spcAft>
                <a:spcPts val="500"/>
              </a:spcAft>
              <a:defRPr sz="1350">
                <a:solidFill>
                  <a:srgbClr val="F5F5F5"/>
                </a:solidFill>
                <a:latin typeface="Aptos"/>
              </a:defRPr>
            </a:pPr>
            <a:r>
              <a:t>• Finalise pricing, service checklists, insurance and cleaning-supply costs before launch.</a:t>
            </a:r>
          </a:p>
          <a:p>
            <a:pPr>
              <a:spcAft>
                <a:spcPts val="500"/>
              </a:spcAft>
              <a:defRPr sz="1350">
                <a:solidFill>
                  <a:srgbClr val="F5F5F5"/>
                </a:solidFill>
                <a:latin typeface="Aptos"/>
              </a:defRPr>
            </a:pPr>
            <a:r>
              <a:t>• Build the Google Business Profile and social media pages early to collect enquiries and reviews.</a:t>
            </a:r>
          </a:p>
          <a:p>
            <a:pPr>
              <a:spcAft>
                <a:spcPts val="500"/>
              </a:spcAft>
              <a:defRPr sz="1350">
                <a:solidFill>
                  <a:srgbClr val="F5F5F5"/>
                </a:solidFill>
                <a:latin typeface="Aptos"/>
              </a:defRPr>
            </a:pPr>
            <a:r>
              <a:t>• Track monthly sales, expenses, customer feedback and repeat bookings to confirm break-even progress.</a:t>
            </a:r>
          </a:p>
        </p:txBody>
      </p:sp>
      <p:sp>
        <p:nvSpPr>
          <p:cNvPr id="25" name="Rectangle 24"/>
          <p:cNvSpPr/>
          <p:nvPr/>
        </p:nvSpPr>
        <p:spPr>
          <a:xfrm>
            <a:off x="868680" y="6519672"/>
            <a:ext cx="10835640" cy="13716"/>
          </a:xfrm>
          <a:prstGeom prst="rect">
            <a:avLst/>
          </a:prstGeom>
          <a:solidFill>
            <a:srgbClr val="8A641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6" name="TextBox 25"/>
          <p:cNvSpPr txBox="1"/>
          <p:nvPr/>
        </p:nvSpPr>
        <p:spPr>
          <a:xfrm>
            <a:off x="877824" y="6565392"/>
            <a:ext cx="5120640" cy="164592"/>
          </a:xfrm>
          <a:prstGeom prst="rect">
            <a:avLst/>
          </a:prstGeom>
          <a:noFill/>
        </p:spPr>
        <p:txBody>
          <a:bodyPr wrap="none" lIns="0" rIns="0" tIns="0" bIns="0" anchor="t">
            <a:spAutoFit/>
          </a:bodyPr>
          <a:lstStyle/>
          <a:p>
            <a:pPr algn="l"/>
            <a:r>
              <a:rPr sz="780" b="0">
                <a:solidFill>
                  <a:srgbClr val="C8C8C8"/>
                </a:solidFill>
                <a:latin typeface="Aptos"/>
              </a:rPr>
              <a:t>Managing Enterprise in the 21st Century  |  Business Plan Presentation</a:t>
            </a:r>
          </a:p>
        </p:txBody>
      </p:sp>
      <p:sp>
        <p:nvSpPr>
          <p:cNvPr id="27" name="TextBox 26"/>
          <p:cNvSpPr txBox="1"/>
          <p:nvPr/>
        </p:nvSpPr>
        <p:spPr>
          <a:xfrm>
            <a:off x="6675120" y="6565392"/>
            <a:ext cx="4480560" cy="164592"/>
          </a:xfrm>
          <a:prstGeom prst="rect">
            <a:avLst/>
          </a:prstGeom>
          <a:noFill/>
        </p:spPr>
        <p:txBody>
          <a:bodyPr wrap="none" lIns="0" rIns="0" tIns="0" bIns="0" anchor="t">
            <a:spAutoFit/>
          </a:bodyPr>
          <a:lstStyle/>
          <a:p>
            <a:pPr algn="r"/>
            <a:r>
              <a:rPr sz="780" b="0">
                <a:solidFill>
                  <a:srgbClr val="C8C8C8"/>
                </a:solidFill>
                <a:latin typeface="Aptos"/>
              </a:rPr>
              <a:t>Prepared by Gemma Hammond  |  Lecturer: Mohammad Rahman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19</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D&amp;G Cleaning Service Business Plan</dc:title>
  <dc:subject>D&amp;G Cleaning Service Business Plan Presentation</dc:subject>
  <dc:creator>OpenAI</dc:creator>
  <cp:lastModifiedBy>OpenAI</cp:lastModifiedBy>
  <cp:revision>1</cp:revision>
  <dcterms:created xsi:type="dcterms:W3CDTF">2026-08-09T13:58:50Z</dcterms:created>
  <dcterms:modified xsi:type="dcterms:W3CDTF">2026-08-09T13:58:50Z</dcterms:modified>
</cp:coreProperties>
</file>