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1045FE-8509-4C04-8F83-50EE67D425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5BC87AC2-FF75-4AE7-97AB-BD5BA98812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TB Cases reported by hospitals, clinics, and labs to UKHSA</a:t>
          </a:r>
          <a:endParaRPr lang="en-US"/>
        </a:p>
      </dgm:t>
    </dgm:pt>
    <dgm:pt modelId="{78E77DF4-8ADF-4256-A9E0-E40EC5422555}" type="parTrans" cxnId="{A4E1700C-3F3F-4407-B329-1E17BFB93D09}">
      <dgm:prSet/>
      <dgm:spPr/>
      <dgm:t>
        <a:bodyPr/>
        <a:lstStyle/>
        <a:p>
          <a:endParaRPr lang="en-US"/>
        </a:p>
      </dgm:t>
    </dgm:pt>
    <dgm:pt modelId="{A6AEEDC9-CEBF-44FA-8F51-8D4395C72E34}" type="sibTrans" cxnId="{A4E1700C-3F3F-4407-B329-1E17BFB93D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7BBCF9-50D8-4458-BCC9-0210AD7C7F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Data shows who, where, and trends over time</a:t>
          </a:r>
          <a:endParaRPr lang="en-US" dirty="0"/>
        </a:p>
      </dgm:t>
    </dgm:pt>
    <dgm:pt modelId="{2BBF75EC-9FB1-4958-8C68-0B9422C17EE1}" type="parTrans" cxnId="{964A7062-7221-4FD1-8021-4C0122FFE28F}">
      <dgm:prSet/>
      <dgm:spPr/>
      <dgm:t>
        <a:bodyPr/>
        <a:lstStyle/>
        <a:p>
          <a:endParaRPr lang="en-US"/>
        </a:p>
      </dgm:t>
    </dgm:pt>
    <dgm:pt modelId="{05D74169-4EE5-4C11-80D6-D9002AEA2668}" type="sibTrans" cxnId="{964A7062-7221-4FD1-8021-4C0122FFE2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BD2716-E284-4375-B0E1-B72830E9E1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identify outbreaks and control measures</a:t>
          </a:r>
          <a:endParaRPr lang="en-US"/>
        </a:p>
      </dgm:t>
    </dgm:pt>
    <dgm:pt modelId="{4A50FD8B-AA90-438A-950E-8DA1B4F054B6}" type="parTrans" cxnId="{2EFDF9E5-0EEA-46E2-9836-B7B66A061041}">
      <dgm:prSet/>
      <dgm:spPr/>
      <dgm:t>
        <a:bodyPr/>
        <a:lstStyle/>
        <a:p>
          <a:endParaRPr lang="en-US"/>
        </a:p>
      </dgm:t>
    </dgm:pt>
    <dgm:pt modelId="{36B07E62-CBF3-47C8-B13A-E5DA6015D530}" type="sibTrans" cxnId="{2EFDF9E5-0EEA-46E2-9836-B7B66A061041}">
      <dgm:prSet/>
      <dgm:spPr/>
      <dgm:t>
        <a:bodyPr/>
        <a:lstStyle/>
        <a:p>
          <a:endParaRPr lang="en-US"/>
        </a:p>
      </dgm:t>
    </dgm:pt>
    <dgm:pt modelId="{D99DB7A1-D68F-4998-BB1A-B81DEA3EA9BB}" type="pres">
      <dgm:prSet presAssocID="{ED1045FE-8509-4C04-8F83-50EE67D425DC}" presName="root" presStyleCnt="0">
        <dgm:presLayoutVars>
          <dgm:dir/>
          <dgm:resizeHandles val="exact"/>
        </dgm:presLayoutVars>
      </dgm:prSet>
      <dgm:spPr/>
    </dgm:pt>
    <dgm:pt modelId="{4F649F34-8466-40C2-AE35-D485A449EFBC}" type="pres">
      <dgm:prSet presAssocID="{5BC87AC2-FF75-4AE7-97AB-BD5BA9881222}" presName="compNode" presStyleCnt="0"/>
      <dgm:spPr/>
    </dgm:pt>
    <dgm:pt modelId="{36477E2E-7392-4C8C-8A93-39CC319108F5}" type="pres">
      <dgm:prSet presAssocID="{5BC87AC2-FF75-4AE7-97AB-BD5BA9881222}" presName="bgRect" presStyleLbl="bgShp" presStyleIdx="0" presStyleCnt="3"/>
      <dgm:spPr/>
    </dgm:pt>
    <dgm:pt modelId="{64B39979-B6A1-43A6-885B-617A948DF22C}" type="pres">
      <dgm:prSet presAssocID="{5BC87AC2-FF75-4AE7-97AB-BD5BA98812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310406C-AE5A-4C73-A30C-DA0FC3D3EAD1}" type="pres">
      <dgm:prSet presAssocID="{5BC87AC2-FF75-4AE7-97AB-BD5BA9881222}" presName="spaceRect" presStyleCnt="0"/>
      <dgm:spPr/>
    </dgm:pt>
    <dgm:pt modelId="{B08D27D6-08C8-48C4-B475-817868B5AF61}" type="pres">
      <dgm:prSet presAssocID="{5BC87AC2-FF75-4AE7-97AB-BD5BA9881222}" presName="parTx" presStyleLbl="revTx" presStyleIdx="0" presStyleCnt="3">
        <dgm:presLayoutVars>
          <dgm:chMax val="0"/>
          <dgm:chPref val="0"/>
        </dgm:presLayoutVars>
      </dgm:prSet>
      <dgm:spPr/>
    </dgm:pt>
    <dgm:pt modelId="{8B11B399-0AE0-4920-AB24-76DEC4EA3B2F}" type="pres">
      <dgm:prSet presAssocID="{A6AEEDC9-CEBF-44FA-8F51-8D4395C72E34}" presName="sibTrans" presStyleCnt="0"/>
      <dgm:spPr/>
    </dgm:pt>
    <dgm:pt modelId="{7D1EA66B-E8B2-4FA7-BD0A-E411300CE067}" type="pres">
      <dgm:prSet presAssocID="{677BBCF9-50D8-4458-BCC9-0210AD7C7FED}" presName="compNode" presStyleCnt="0"/>
      <dgm:spPr/>
    </dgm:pt>
    <dgm:pt modelId="{A60CA7D6-4B9A-4E36-837B-0AA92FE096A2}" type="pres">
      <dgm:prSet presAssocID="{677BBCF9-50D8-4458-BCC9-0210AD7C7FED}" presName="bgRect" presStyleLbl="bgShp" presStyleIdx="1" presStyleCnt="3"/>
      <dgm:spPr/>
    </dgm:pt>
    <dgm:pt modelId="{1FCA3104-4ECE-4A3B-869A-228E56AA4ECB}" type="pres">
      <dgm:prSet presAssocID="{677BBCF9-50D8-4458-BCC9-0210AD7C7F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B074380-9918-4B97-AFE3-1E85F2498F44}" type="pres">
      <dgm:prSet presAssocID="{677BBCF9-50D8-4458-BCC9-0210AD7C7FED}" presName="spaceRect" presStyleCnt="0"/>
      <dgm:spPr/>
    </dgm:pt>
    <dgm:pt modelId="{19E54492-11A7-4FC4-B711-9372CBC006F1}" type="pres">
      <dgm:prSet presAssocID="{677BBCF9-50D8-4458-BCC9-0210AD7C7FED}" presName="parTx" presStyleLbl="revTx" presStyleIdx="1" presStyleCnt="3">
        <dgm:presLayoutVars>
          <dgm:chMax val="0"/>
          <dgm:chPref val="0"/>
        </dgm:presLayoutVars>
      </dgm:prSet>
      <dgm:spPr/>
    </dgm:pt>
    <dgm:pt modelId="{E9F7ECBE-4CB9-474D-82EA-89F88C24C57D}" type="pres">
      <dgm:prSet presAssocID="{05D74169-4EE5-4C11-80D6-D9002AEA2668}" presName="sibTrans" presStyleCnt="0"/>
      <dgm:spPr/>
    </dgm:pt>
    <dgm:pt modelId="{5E11C451-7A75-436A-8FDC-92F1ED6CA632}" type="pres">
      <dgm:prSet presAssocID="{94BD2716-E284-4375-B0E1-B72830E9E187}" presName="compNode" presStyleCnt="0"/>
      <dgm:spPr/>
    </dgm:pt>
    <dgm:pt modelId="{C354CB76-B421-4D5D-B9B2-4BC07604AEC9}" type="pres">
      <dgm:prSet presAssocID="{94BD2716-E284-4375-B0E1-B72830E9E187}" presName="bgRect" presStyleLbl="bgShp" presStyleIdx="2" presStyleCnt="3"/>
      <dgm:spPr/>
    </dgm:pt>
    <dgm:pt modelId="{65B0932C-6E02-4B2D-B66E-1594DED05E53}" type="pres">
      <dgm:prSet presAssocID="{94BD2716-E284-4375-B0E1-B72830E9E1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8EF629A-41E3-4379-9AB9-373138569B5C}" type="pres">
      <dgm:prSet presAssocID="{94BD2716-E284-4375-B0E1-B72830E9E187}" presName="spaceRect" presStyleCnt="0"/>
      <dgm:spPr/>
    </dgm:pt>
    <dgm:pt modelId="{414CC155-746B-40CE-B87A-8244B626B406}" type="pres">
      <dgm:prSet presAssocID="{94BD2716-E284-4375-B0E1-B72830E9E18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E1700C-3F3F-4407-B329-1E17BFB93D09}" srcId="{ED1045FE-8509-4C04-8F83-50EE67D425DC}" destId="{5BC87AC2-FF75-4AE7-97AB-BD5BA9881222}" srcOrd="0" destOrd="0" parTransId="{78E77DF4-8ADF-4256-A9E0-E40EC5422555}" sibTransId="{A6AEEDC9-CEBF-44FA-8F51-8D4395C72E34}"/>
    <dgm:cxn modelId="{E99AC123-6FB4-4C4F-B825-B51DACEB8EA0}" type="presOf" srcId="{94BD2716-E284-4375-B0E1-B72830E9E187}" destId="{414CC155-746B-40CE-B87A-8244B626B406}" srcOrd="0" destOrd="0" presId="urn:microsoft.com/office/officeart/2018/2/layout/IconVerticalSolidList"/>
    <dgm:cxn modelId="{964A7062-7221-4FD1-8021-4C0122FFE28F}" srcId="{ED1045FE-8509-4C04-8F83-50EE67D425DC}" destId="{677BBCF9-50D8-4458-BCC9-0210AD7C7FED}" srcOrd="1" destOrd="0" parTransId="{2BBF75EC-9FB1-4958-8C68-0B9422C17EE1}" sibTransId="{05D74169-4EE5-4C11-80D6-D9002AEA2668}"/>
    <dgm:cxn modelId="{101B8D53-18E6-4E5E-80D0-6C3925C9FC58}" type="presOf" srcId="{677BBCF9-50D8-4458-BCC9-0210AD7C7FED}" destId="{19E54492-11A7-4FC4-B711-9372CBC006F1}" srcOrd="0" destOrd="0" presId="urn:microsoft.com/office/officeart/2018/2/layout/IconVerticalSolidList"/>
    <dgm:cxn modelId="{E23D01AE-68FB-40EA-8EA1-BDFA99033A3C}" type="presOf" srcId="{5BC87AC2-FF75-4AE7-97AB-BD5BA9881222}" destId="{B08D27D6-08C8-48C4-B475-817868B5AF61}" srcOrd="0" destOrd="0" presId="urn:microsoft.com/office/officeart/2018/2/layout/IconVerticalSolidList"/>
    <dgm:cxn modelId="{2EFDF9E5-0EEA-46E2-9836-B7B66A061041}" srcId="{ED1045FE-8509-4C04-8F83-50EE67D425DC}" destId="{94BD2716-E284-4375-B0E1-B72830E9E187}" srcOrd="2" destOrd="0" parTransId="{4A50FD8B-AA90-438A-950E-8DA1B4F054B6}" sibTransId="{36B07E62-CBF3-47C8-B13A-E5DA6015D530}"/>
    <dgm:cxn modelId="{BB0330EB-E49F-49FC-8B0C-61A18D746074}" type="presOf" srcId="{ED1045FE-8509-4C04-8F83-50EE67D425DC}" destId="{D99DB7A1-D68F-4998-BB1A-B81DEA3EA9BB}" srcOrd="0" destOrd="0" presId="urn:microsoft.com/office/officeart/2018/2/layout/IconVerticalSolidList"/>
    <dgm:cxn modelId="{E55D20D9-E512-4ED6-BE00-B67F2B00C2AB}" type="presParOf" srcId="{D99DB7A1-D68F-4998-BB1A-B81DEA3EA9BB}" destId="{4F649F34-8466-40C2-AE35-D485A449EFBC}" srcOrd="0" destOrd="0" presId="urn:microsoft.com/office/officeart/2018/2/layout/IconVerticalSolidList"/>
    <dgm:cxn modelId="{93EC623E-00D0-44C5-9CD7-F0FAE67F3A41}" type="presParOf" srcId="{4F649F34-8466-40C2-AE35-D485A449EFBC}" destId="{36477E2E-7392-4C8C-8A93-39CC319108F5}" srcOrd="0" destOrd="0" presId="urn:microsoft.com/office/officeart/2018/2/layout/IconVerticalSolidList"/>
    <dgm:cxn modelId="{B59BCABF-DBF8-4F68-8DE2-536C4CEFB5BC}" type="presParOf" srcId="{4F649F34-8466-40C2-AE35-D485A449EFBC}" destId="{64B39979-B6A1-43A6-885B-617A948DF22C}" srcOrd="1" destOrd="0" presId="urn:microsoft.com/office/officeart/2018/2/layout/IconVerticalSolidList"/>
    <dgm:cxn modelId="{8C66980A-B533-4BF7-B643-C98DC8900B94}" type="presParOf" srcId="{4F649F34-8466-40C2-AE35-D485A449EFBC}" destId="{7310406C-AE5A-4C73-A30C-DA0FC3D3EAD1}" srcOrd="2" destOrd="0" presId="urn:microsoft.com/office/officeart/2018/2/layout/IconVerticalSolidList"/>
    <dgm:cxn modelId="{7B6EF3C6-46F6-48B5-BAA9-31C3AA4A4D36}" type="presParOf" srcId="{4F649F34-8466-40C2-AE35-D485A449EFBC}" destId="{B08D27D6-08C8-48C4-B475-817868B5AF61}" srcOrd="3" destOrd="0" presId="urn:microsoft.com/office/officeart/2018/2/layout/IconVerticalSolidList"/>
    <dgm:cxn modelId="{258C1B49-D1CB-4A81-8213-45946E87B20C}" type="presParOf" srcId="{D99DB7A1-D68F-4998-BB1A-B81DEA3EA9BB}" destId="{8B11B399-0AE0-4920-AB24-76DEC4EA3B2F}" srcOrd="1" destOrd="0" presId="urn:microsoft.com/office/officeart/2018/2/layout/IconVerticalSolidList"/>
    <dgm:cxn modelId="{580C2D30-C60B-4BCE-AF59-D6B7BBC631A5}" type="presParOf" srcId="{D99DB7A1-D68F-4998-BB1A-B81DEA3EA9BB}" destId="{7D1EA66B-E8B2-4FA7-BD0A-E411300CE067}" srcOrd="2" destOrd="0" presId="urn:microsoft.com/office/officeart/2018/2/layout/IconVerticalSolidList"/>
    <dgm:cxn modelId="{DAAA5090-5DD7-4BA8-BB99-D47BC85870E6}" type="presParOf" srcId="{7D1EA66B-E8B2-4FA7-BD0A-E411300CE067}" destId="{A60CA7D6-4B9A-4E36-837B-0AA92FE096A2}" srcOrd="0" destOrd="0" presId="urn:microsoft.com/office/officeart/2018/2/layout/IconVerticalSolidList"/>
    <dgm:cxn modelId="{8B110BFD-8230-4E47-B28D-8FA89DF198F3}" type="presParOf" srcId="{7D1EA66B-E8B2-4FA7-BD0A-E411300CE067}" destId="{1FCA3104-4ECE-4A3B-869A-228E56AA4ECB}" srcOrd="1" destOrd="0" presId="urn:microsoft.com/office/officeart/2018/2/layout/IconVerticalSolidList"/>
    <dgm:cxn modelId="{1268D44F-FBE8-4E0B-A36E-0362F7A66DBE}" type="presParOf" srcId="{7D1EA66B-E8B2-4FA7-BD0A-E411300CE067}" destId="{9B074380-9918-4B97-AFE3-1E85F2498F44}" srcOrd="2" destOrd="0" presId="urn:microsoft.com/office/officeart/2018/2/layout/IconVerticalSolidList"/>
    <dgm:cxn modelId="{08F7554C-037C-482A-92E9-3CDA7F5935BA}" type="presParOf" srcId="{7D1EA66B-E8B2-4FA7-BD0A-E411300CE067}" destId="{19E54492-11A7-4FC4-B711-9372CBC006F1}" srcOrd="3" destOrd="0" presId="urn:microsoft.com/office/officeart/2018/2/layout/IconVerticalSolidList"/>
    <dgm:cxn modelId="{B436E2F1-8428-403B-A7A9-294AC79E9CF0}" type="presParOf" srcId="{D99DB7A1-D68F-4998-BB1A-B81DEA3EA9BB}" destId="{E9F7ECBE-4CB9-474D-82EA-89F88C24C57D}" srcOrd="3" destOrd="0" presId="urn:microsoft.com/office/officeart/2018/2/layout/IconVerticalSolidList"/>
    <dgm:cxn modelId="{DEDAAAF0-68AA-4C09-988B-02EF75BE9E92}" type="presParOf" srcId="{D99DB7A1-D68F-4998-BB1A-B81DEA3EA9BB}" destId="{5E11C451-7A75-436A-8FDC-92F1ED6CA632}" srcOrd="4" destOrd="0" presId="urn:microsoft.com/office/officeart/2018/2/layout/IconVerticalSolidList"/>
    <dgm:cxn modelId="{D8314354-64E5-400C-80D7-178346794011}" type="presParOf" srcId="{5E11C451-7A75-436A-8FDC-92F1ED6CA632}" destId="{C354CB76-B421-4D5D-B9B2-4BC07604AEC9}" srcOrd="0" destOrd="0" presId="urn:microsoft.com/office/officeart/2018/2/layout/IconVerticalSolidList"/>
    <dgm:cxn modelId="{ECB2CD00-DAD3-4656-B37C-F1F98FE41226}" type="presParOf" srcId="{5E11C451-7A75-436A-8FDC-92F1ED6CA632}" destId="{65B0932C-6E02-4B2D-B66E-1594DED05E53}" srcOrd="1" destOrd="0" presId="urn:microsoft.com/office/officeart/2018/2/layout/IconVerticalSolidList"/>
    <dgm:cxn modelId="{6E9A0EE6-F55D-4480-87EE-76D999A6DB9A}" type="presParOf" srcId="{5E11C451-7A75-436A-8FDC-92F1ED6CA632}" destId="{A8EF629A-41E3-4379-9AB9-373138569B5C}" srcOrd="2" destOrd="0" presId="urn:microsoft.com/office/officeart/2018/2/layout/IconVerticalSolidList"/>
    <dgm:cxn modelId="{6F7C8919-D5F0-44CB-99CB-7D876A4D04C7}" type="presParOf" srcId="{5E11C451-7A75-436A-8FDC-92F1ED6CA632}" destId="{414CC155-746B-40CE-B87A-8244B626B4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137A75-7040-457E-B627-53E41BD8613E}" type="doc">
      <dgm:prSet loTypeId="urn:microsoft.com/office/officeart/2005/8/layout/arrow5" loCatId="relationship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576A1F26-7986-48CE-8B96-8E258AFDA458}">
      <dgm:prSet/>
      <dgm:spPr/>
      <dgm:t>
        <a:bodyPr/>
        <a:lstStyle/>
        <a:p>
          <a:r>
            <a:rPr lang="en-GB"/>
            <a:t>Close contacts of TB patients are tested </a:t>
          </a:r>
          <a:endParaRPr lang="en-US"/>
        </a:p>
      </dgm:t>
    </dgm:pt>
    <dgm:pt modelId="{2213156B-E833-4A0D-9210-5331E53D12C4}" type="parTrans" cxnId="{853E2BD9-EF0B-4A28-985F-2AE1CB103F8B}">
      <dgm:prSet/>
      <dgm:spPr/>
      <dgm:t>
        <a:bodyPr/>
        <a:lstStyle/>
        <a:p>
          <a:endParaRPr lang="en-US"/>
        </a:p>
      </dgm:t>
    </dgm:pt>
    <dgm:pt modelId="{1DE48358-9815-44B6-AF1D-25407CB36037}" type="sibTrans" cxnId="{853E2BD9-EF0B-4A28-985F-2AE1CB103F8B}">
      <dgm:prSet/>
      <dgm:spPr/>
      <dgm:t>
        <a:bodyPr/>
        <a:lstStyle/>
        <a:p>
          <a:endParaRPr lang="en-US"/>
        </a:p>
      </dgm:t>
    </dgm:pt>
    <dgm:pt modelId="{EBB71FC7-0F64-4329-8DF3-E6BA7A902EF7}">
      <dgm:prSet/>
      <dgm:spPr/>
      <dgm:t>
        <a:bodyPr/>
        <a:lstStyle/>
        <a:p>
          <a:r>
            <a:rPr lang="en-GB"/>
            <a:t>Prevents further transmission in the community</a:t>
          </a:r>
          <a:endParaRPr lang="en-US"/>
        </a:p>
      </dgm:t>
    </dgm:pt>
    <dgm:pt modelId="{42BA65C3-EBB2-434A-AD71-5424B424FD0D}" type="parTrans" cxnId="{78C71946-795E-47DC-A5B8-FF7E6CE6C8FE}">
      <dgm:prSet/>
      <dgm:spPr/>
      <dgm:t>
        <a:bodyPr/>
        <a:lstStyle/>
        <a:p>
          <a:endParaRPr lang="en-US"/>
        </a:p>
      </dgm:t>
    </dgm:pt>
    <dgm:pt modelId="{00C2388B-8B04-48A5-B374-EFF311FFCCC6}" type="sibTrans" cxnId="{78C71946-795E-47DC-A5B8-FF7E6CE6C8FE}">
      <dgm:prSet/>
      <dgm:spPr/>
      <dgm:t>
        <a:bodyPr/>
        <a:lstStyle/>
        <a:p>
          <a:endParaRPr lang="en-US"/>
        </a:p>
      </dgm:t>
    </dgm:pt>
    <dgm:pt modelId="{FB2AD744-C550-4B58-B944-783D4763FBCE}" type="pres">
      <dgm:prSet presAssocID="{51137A75-7040-457E-B627-53E41BD8613E}" presName="diagram" presStyleCnt="0">
        <dgm:presLayoutVars>
          <dgm:dir/>
          <dgm:resizeHandles val="exact"/>
        </dgm:presLayoutVars>
      </dgm:prSet>
      <dgm:spPr/>
    </dgm:pt>
    <dgm:pt modelId="{879010BA-D238-4C1D-B94A-959F0169B747}" type="pres">
      <dgm:prSet presAssocID="{576A1F26-7986-48CE-8B96-8E258AFDA458}" presName="arrow" presStyleLbl="node1" presStyleIdx="0" presStyleCnt="2">
        <dgm:presLayoutVars>
          <dgm:bulletEnabled val="1"/>
        </dgm:presLayoutVars>
      </dgm:prSet>
      <dgm:spPr/>
    </dgm:pt>
    <dgm:pt modelId="{9D5791AF-A470-438B-8CDC-E64AB7F68C36}" type="pres">
      <dgm:prSet presAssocID="{EBB71FC7-0F64-4329-8DF3-E6BA7A902EF7}" presName="arrow" presStyleLbl="node1" presStyleIdx="1" presStyleCnt="2">
        <dgm:presLayoutVars>
          <dgm:bulletEnabled val="1"/>
        </dgm:presLayoutVars>
      </dgm:prSet>
      <dgm:spPr/>
    </dgm:pt>
  </dgm:ptLst>
  <dgm:cxnLst>
    <dgm:cxn modelId="{A8CD2934-C28B-4D1D-9407-010D2285C6FD}" type="presOf" srcId="{EBB71FC7-0F64-4329-8DF3-E6BA7A902EF7}" destId="{9D5791AF-A470-438B-8CDC-E64AB7F68C36}" srcOrd="0" destOrd="0" presId="urn:microsoft.com/office/officeart/2005/8/layout/arrow5"/>
    <dgm:cxn modelId="{78C71946-795E-47DC-A5B8-FF7E6CE6C8FE}" srcId="{51137A75-7040-457E-B627-53E41BD8613E}" destId="{EBB71FC7-0F64-4329-8DF3-E6BA7A902EF7}" srcOrd="1" destOrd="0" parTransId="{42BA65C3-EBB2-434A-AD71-5424B424FD0D}" sibTransId="{00C2388B-8B04-48A5-B374-EFF311FFCCC6}"/>
    <dgm:cxn modelId="{54D8FC8C-A168-4AF8-B099-CFE7663D7A7C}" type="presOf" srcId="{51137A75-7040-457E-B627-53E41BD8613E}" destId="{FB2AD744-C550-4B58-B944-783D4763FBCE}" srcOrd="0" destOrd="0" presId="urn:microsoft.com/office/officeart/2005/8/layout/arrow5"/>
    <dgm:cxn modelId="{853E2BD9-EF0B-4A28-985F-2AE1CB103F8B}" srcId="{51137A75-7040-457E-B627-53E41BD8613E}" destId="{576A1F26-7986-48CE-8B96-8E258AFDA458}" srcOrd="0" destOrd="0" parTransId="{2213156B-E833-4A0D-9210-5331E53D12C4}" sibTransId="{1DE48358-9815-44B6-AF1D-25407CB36037}"/>
    <dgm:cxn modelId="{C7BC50E7-3B64-418F-BC8E-DB44E232CA3B}" type="presOf" srcId="{576A1F26-7986-48CE-8B96-8E258AFDA458}" destId="{879010BA-D238-4C1D-B94A-959F0169B747}" srcOrd="0" destOrd="0" presId="urn:microsoft.com/office/officeart/2005/8/layout/arrow5"/>
    <dgm:cxn modelId="{E3B6CA62-4C40-4165-AF5B-F39B68E354C8}" type="presParOf" srcId="{FB2AD744-C550-4B58-B944-783D4763FBCE}" destId="{879010BA-D238-4C1D-B94A-959F0169B747}" srcOrd="0" destOrd="0" presId="urn:microsoft.com/office/officeart/2005/8/layout/arrow5"/>
    <dgm:cxn modelId="{9B12905F-5E06-42AC-AB59-599FAD8DAEFB}" type="presParOf" srcId="{FB2AD744-C550-4B58-B944-783D4763FBCE}" destId="{9D5791AF-A470-438B-8CDC-E64AB7F68C36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ED744D-D2F2-44FD-8BA3-26413362D9D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3AE425E-4FF4-4708-A091-3A1B68F5E63B}">
      <dgm:prSet/>
      <dgm:spPr/>
      <dgm:t>
        <a:bodyPr/>
        <a:lstStyle/>
        <a:p>
          <a:r>
            <a:rPr lang="en-GB"/>
            <a:t>Data analysed to see trends and evaluate TB control programs;</a:t>
          </a:r>
        </a:p>
        <a:p>
          <a:r>
            <a:rPr lang="en-GB"/>
            <a:t>Reports are published to inform healthcare providers and the public</a:t>
          </a:r>
        </a:p>
        <a:p>
          <a:endParaRPr lang="en-US"/>
        </a:p>
      </dgm:t>
    </dgm:pt>
    <dgm:pt modelId="{137C923B-3759-4D38-B81B-A18112A13B6A}" type="parTrans" cxnId="{24315EAE-346B-43A2-9F33-47A8ECDCBF1D}">
      <dgm:prSet/>
      <dgm:spPr/>
      <dgm:t>
        <a:bodyPr/>
        <a:lstStyle/>
        <a:p>
          <a:endParaRPr lang="en-US"/>
        </a:p>
      </dgm:t>
    </dgm:pt>
    <dgm:pt modelId="{41682F4B-158B-4062-99F8-07F7632BF911}" type="sibTrans" cxnId="{24315EAE-346B-43A2-9F33-47A8ECDCBF1D}">
      <dgm:prSet/>
      <dgm:spPr/>
      <dgm:t>
        <a:bodyPr/>
        <a:lstStyle/>
        <a:p>
          <a:endParaRPr lang="en-US"/>
        </a:p>
      </dgm:t>
    </dgm:pt>
    <dgm:pt modelId="{947064E6-4D3E-4282-BCB5-FC8DB055D6CF}">
      <dgm:prSet/>
      <dgm:spPr/>
      <dgm:t>
        <a:bodyPr/>
        <a:lstStyle/>
        <a:p>
          <a:r>
            <a:rPr lang="en-GB"/>
            <a:t>Delayed diagnosis or underreporting can make monitoring harder;</a:t>
          </a:r>
        </a:p>
        <a:p>
          <a:r>
            <a:rPr lang="en-GB"/>
            <a:t>Hard-to-reach populations may not access healthcare, making detection and control difficult; </a:t>
          </a:r>
          <a:endParaRPr lang="en-US"/>
        </a:p>
      </dgm:t>
    </dgm:pt>
    <dgm:pt modelId="{B7DCD8CB-74F2-4B5C-9D92-D4E026F12C2E}" type="parTrans" cxnId="{3D7EF8B4-6AEA-4718-BAE1-9451E173B020}">
      <dgm:prSet/>
      <dgm:spPr/>
      <dgm:t>
        <a:bodyPr/>
        <a:lstStyle/>
        <a:p>
          <a:endParaRPr lang="en-US"/>
        </a:p>
      </dgm:t>
    </dgm:pt>
    <dgm:pt modelId="{2B413DC7-FA1D-496D-B4AC-A4629547B459}" type="sibTrans" cxnId="{3D7EF8B4-6AEA-4718-BAE1-9451E173B020}">
      <dgm:prSet/>
      <dgm:spPr/>
      <dgm:t>
        <a:bodyPr/>
        <a:lstStyle/>
        <a:p>
          <a:endParaRPr lang="en-US"/>
        </a:p>
      </dgm:t>
    </dgm:pt>
    <dgm:pt modelId="{97A48CCB-8023-4F7C-89D5-BA7BAD87817C}" type="pres">
      <dgm:prSet presAssocID="{41ED744D-D2F2-44FD-8BA3-26413362D9D5}" presName="vert0" presStyleCnt="0">
        <dgm:presLayoutVars>
          <dgm:dir/>
          <dgm:animOne val="branch"/>
          <dgm:animLvl val="lvl"/>
        </dgm:presLayoutVars>
      </dgm:prSet>
      <dgm:spPr/>
    </dgm:pt>
    <dgm:pt modelId="{8B51BDD2-4B84-42BB-98B1-D386014D66ED}" type="pres">
      <dgm:prSet presAssocID="{A3AE425E-4FF4-4708-A091-3A1B68F5E63B}" presName="thickLine" presStyleLbl="alignNode1" presStyleIdx="0" presStyleCnt="2"/>
      <dgm:spPr/>
    </dgm:pt>
    <dgm:pt modelId="{20BC6DE6-D651-4B00-9B42-628C7E999985}" type="pres">
      <dgm:prSet presAssocID="{A3AE425E-4FF4-4708-A091-3A1B68F5E63B}" presName="horz1" presStyleCnt="0"/>
      <dgm:spPr/>
    </dgm:pt>
    <dgm:pt modelId="{5CAC7EDA-2A4A-4FB6-8AC7-4236F45374A9}" type="pres">
      <dgm:prSet presAssocID="{A3AE425E-4FF4-4708-A091-3A1B68F5E63B}" presName="tx1" presStyleLbl="revTx" presStyleIdx="0" presStyleCnt="2"/>
      <dgm:spPr/>
    </dgm:pt>
    <dgm:pt modelId="{05F1FD5F-5D08-428D-9D70-038DAA274776}" type="pres">
      <dgm:prSet presAssocID="{A3AE425E-4FF4-4708-A091-3A1B68F5E63B}" presName="vert1" presStyleCnt="0"/>
      <dgm:spPr/>
    </dgm:pt>
    <dgm:pt modelId="{60EE1C0B-8548-466B-815D-A74854C799E0}" type="pres">
      <dgm:prSet presAssocID="{947064E6-4D3E-4282-BCB5-FC8DB055D6CF}" presName="thickLine" presStyleLbl="alignNode1" presStyleIdx="1" presStyleCnt="2"/>
      <dgm:spPr/>
    </dgm:pt>
    <dgm:pt modelId="{83D70BC5-809B-4338-86CC-C18CE1455F07}" type="pres">
      <dgm:prSet presAssocID="{947064E6-4D3E-4282-BCB5-FC8DB055D6CF}" presName="horz1" presStyleCnt="0"/>
      <dgm:spPr/>
    </dgm:pt>
    <dgm:pt modelId="{251ED291-E0CA-4EFA-9F42-7FAFABA1F6A9}" type="pres">
      <dgm:prSet presAssocID="{947064E6-4D3E-4282-BCB5-FC8DB055D6CF}" presName="tx1" presStyleLbl="revTx" presStyleIdx="1" presStyleCnt="2"/>
      <dgm:spPr/>
    </dgm:pt>
    <dgm:pt modelId="{24F3EFD3-87C2-4117-B850-392C3E5E1A1B}" type="pres">
      <dgm:prSet presAssocID="{947064E6-4D3E-4282-BCB5-FC8DB055D6CF}" presName="vert1" presStyleCnt="0"/>
      <dgm:spPr/>
    </dgm:pt>
  </dgm:ptLst>
  <dgm:cxnLst>
    <dgm:cxn modelId="{24315EAE-346B-43A2-9F33-47A8ECDCBF1D}" srcId="{41ED744D-D2F2-44FD-8BA3-26413362D9D5}" destId="{A3AE425E-4FF4-4708-A091-3A1B68F5E63B}" srcOrd="0" destOrd="0" parTransId="{137C923B-3759-4D38-B81B-A18112A13B6A}" sibTransId="{41682F4B-158B-4062-99F8-07F7632BF911}"/>
    <dgm:cxn modelId="{E381CAB0-A33B-4C97-B4C7-022469225A75}" type="presOf" srcId="{41ED744D-D2F2-44FD-8BA3-26413362D9D5}" destId="{97A48CCB-8023-4F7C-89D5-BA7BAD87817C}" srcOrd="0" destOrd="0" presId="urn:microsoft.com/office/officeart/2008/layout/LinedList"/>
    <dgm:cxn modelId="{3D7EF8B4-6AEA-4718-BAE1-9451E173B020}" srcId="{41ED744D-D2F2-44FD-8BA3-26413362D9D5}" destId="{947064E6-4D3E-4282-BCB5-FC8DB055D6CF}" srcOrd="1" destOrd="0" parTransId="{B7DCD8CB-74F2-4B5C-9D92-D4E026F12C2E}" sibTransId="{2B413DC7-FA1D-496D-B4AC-A4629547B459}"/>
    <dgm:cxn modelId="{E2AAEBDC-AC33-4CFB-82D3-48D2B99B90DB}" type="presOf" srcId="{A3AE425E-4FF4-4708-A091-3A1B68F5E63B}" destId="{5CAC7EDA-2A4A-4FB6-8AC7-4236F45374A9}" srcOrd="0" destOrd="0" presId="urn:microsoft.com/office/officeart/2008/layout/LinedList"/>
    <dgm:cxn modelId="{4E645AFC-A6E7-4083-BC9F-B70F0E0AF127}" type="presOf" srcId="{947064E6-4D3E-4282-BCB5-FC8DB055D6CF}" destId="{251ED291-E0CA-4EFA-9F42-7FAFABA1F6A9}" srcOrd="0" destOrd="0" presId="urn:microsoft.com/office/officeart/2008/layout/LinedList"/>
    <dgm:cxn modelId="{FA42D97F-1DFC-43C8-91E3-E7C9C8C11446}" type="presParOf" srcId="{97A48CCB-8023-4F7C-89D5-BA7BAD87817C}" destId="{8B51BDD2-4B84-42BB-98B1-D386014D66ED}" srcOrd="0" destOrd="0" presId="urn:microsoft.com/office/officeart/2008/layout/LinedList"/>
    <dgm:cxn modelId="{1C1A4A52-07AB-4EA6-BBC8-7B4D6B734970}" type="presParOf" srcId="{97A48CCB-8023-4F7C-89D5-BA7BAD87817C}" destId="{20BC6DE6-D651-4B00-9B42-628C7E999985}" srcOrd="1" destOrd="0" presId="urn:microsoft.com/office/officeart/2008/layout/LinedList"/>
    <dgm:cxn modelId="{B022E32A-C042-4A0B-88F8-833C81829CB5}" type="presParOf" srcId="{20BC6DE6-D651-4B00-9B42-628C7E999985}" destId="{5CAC7EDA-2A4A-4FB6-8AC7-4236F45374A9}" srcOrd="0" destOrd="0" presId="urn:microsoft.com/office/officeart/2008/layout/LinedList"/>
    <dgm:cxn modelId="{E7582139-4764-4CDD-B71B-3742A47BCF2D}" type="presParOf" srcId="{20BC6DE6-D651-4B00-9B42-628C7E999985}" destId="{05F1FD5F-5D08-428D-9D70-038DAA274776}" srcOrd="1" destOrd="0" presId="urn:microsoft.com/office/officeart/2008/layout/LinedList"/>
    <dgm:cxn modelId="{64B8A629-6892-480E-9F07-D57C276CFF37}" type="presParOf" srcId="{97A48CCB-8023-4F7C-89D5-BA7BAD87817C}" destId="{60EE1C0B-8548-466B-815D-A74854C799E0}" srcOrd="2" destOrd="0" presId="urn:microsoft.com/office/officeart/2008/layout/LinedList"/>
    <dgm:cxn modelId="{B0F92FDB-1C70-428B-8FB9-3EAC8801E250}" type="presParOf" srcId="{97A48CCB-8023-4F7C-89D5-BA7BAD87817C}" destId="{83D70BC5-809B-4338-86CC-C18CE1455F07}" srcOrd="3" destOrd="0" presId="urn:microsoft.com/office/officeart/2008/layout/LinedList"/>
    <dgm:cxn modelId="{E8435A9C-C79E-4A1A-B63D-A1DB23E2778E}" type="presParOf" srcId="{83D70BC5-809B-4338-86CC-C18CE1455F07}" destId="{251ED291-E0CA-4EFA-9F42-7FAFABA1F6A9}" srcOrd="0" destOrd="0" presId="urn:microsoft.com/office/officeart/2008/layout/LinedList"/>
    <dgm:cxn modelId="{38DF8082-3830-41C2-817C-73A8EA620027}" type="presParOf" srcId="{83D70BC5-809B-4338-86CC-C18CE1455F07}" destId="{24F3EFD3-87C2-4117-B850-392C3E5E1A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477E2E-7392-4C8C-8A93-39CC319108F5}">
      <dsp:nvSpPr>
        <dsp:cNvPr id="0" name=""/>
        <dsp:cNvSpPr/>
      </dsp:nvSpPr>
      <dsp:spPr>
        <a:xfrm>
          <a:off x="0" y="421"/>
          <a:ext cx="4172212" cy="985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39979-B6A1-43A6-885B-617A948DF22C}">
      <dsp:nvSpPr>
        <dsp:cNvPr id="0" name=""/>
        <dsp:cNvSpPr/>
      </dsp:nvSpPr>
      <dsp:spPr>
        <a:xfrm>
          <a:off x="298158" y="222192"/>
          <a:ext cx="542106" cy="542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D27D6-08C8-48C4-B475-817868B5AF61}">
      <dsp:nvSpPr>
        <dsp:cNvPr id="0" name=""/>
        <dsp:cNvSpPr/>
      </dsp:nvSpPr>
      <dsp:spPr>
        <a:xfrm>
          <a:off x="1138424" y="421"/>
          <a:ext cx="3033787" cy="985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14" tIns="104314" rIns="104314" bIns="10431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TB Cases reported by hospitals, clinics, and labs to UKHSA</a:t>
          </a:r>
          <a:endParaRPr lang="en-US" sz="1700" kern="1200"/>
        </a:p>
      </dsp:txBody>
      <dsp:txXfrm>
        <a:off x="1138424" y="421"/>
        <a:ext cx="3033787" cy="985648"/>
      </dsp:txXfrm>
    </dsp:sp>
    <dsp:sp modelId="{A60CA7D6-4B9A-4E36-837B-0AA92FE096A2}">
      <dsp:nvSpPr>
        <dsp:cNvPr id="0" name=""/>
        <dsp:cNvSpPr/>
      </dsp:nvSpPr>
      <dsp:spPr>
        <a:xfrm>
          <a:off x="0" y="1232482"/>
          <a:ext cx="4172212" cy="985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A3104-4ECE-4A3B-869A-228E56AA4ECB}">
      <dsp:nvSpPr>
        <dsp:cNvPr id="0" name=""/>
        <dsp:cNvSpPr/>
      </dsp:nvSpPr>
      <dsp:spPr>
        <a:xfrm>
          <a:off x="298158" y="1454253"/>
          <a:ext cx="542106" cy="542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54492-11A7-4FC4-B711-9372CBC006F1}">
      <dsp:nvSpPr>
        <dsp:cNvPr id="0" name=""/>
        <dsp:cNvSpPr/>
      </dsp:nvSpPr>
      <dsp:spPr>
        <a:xfrm>
          <a:off x="1138424" y="1232482"/>
          <a:ext cx="3033787" cy="985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14" tIns="104314" rIns="104314" bIns="10431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Data shows who, where, and trends over time</a:t>
          </a:r>
          <a:endParaRPr lang="en-US" sz="1700" kern="1200" dirty="0"/>
        </a:p>
      </dsp:txBody>
      <dsp:txXfrm>
        <a:off x="1138424" y="1232482"/>
        <a:ext cx="3033787" cy="985648"/>
      </dsp:txXfrm>
    </dsp:sp>
    <dsp:sp modelId="{C354CB76-B421-4D5D-B9B2-4BC07604AEC9}">
      <dsp:nvSpPr>
        <dsp:cNvPr id="0" name=""/>
        <dsp:cNvSpPr/>
      </dsp:nvSpPr>
      <dsp:spPr>
        <a:xfrm>
          <a:off x="0" y="2464543"/>
          <a:ext cx="4172212" cy="985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B0932C-6E02-4B2D-B66E-1594DED05E53}">
      <dsp:nvSpPr>
        <dsp:cNvPr id="0" name=""/>
        <dsp:cNvSpPr/>
      </dsp:nvSpPr>
      <dsp:spPr>
        <a:xfrm>
          <a:off x="298158" y="2686314"/>
          <a:ext cx="542106" cy="542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CC155-746B-40CE-B87A-8244B626B406}">
      <dsp:nvSpPr>
        <dsp:cNvPr id="0" name=""/>
        <dsp:cNvSpPr/>
      </dsp:nvSpPr>
      <dsp:spPr>
        <a:xfrm>
          <a:off x="1138424" y="2464543"/>
          <a:ext cx="3033787" cy="985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14" tIns="104314" rIns="104314" bIns="10431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Helps identify outbreaks and control measures</a:t>
          </a:r>
          <a:endParaRPr lang="en-US" sz="1700" kern="1200"/>
        </a:p>
      </dsp:txBody>
      <dsp:txXfrm>
        <a:off x="1138424" y="2464543"/>
        <a:ext cx="3033787" cy="985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010BA-D238-4C1D-B94A-959F0169B747}">
      <dsp:nvSpPr>
        <dsp:cNvPr id="0" name=""/>
        <dsp:cNvSpPr/>
      </dsp:nvSpPr>
      <dsp:spPr>
        <a:xfrm rot="16200000">
          <a:off x="616" y="724016"/>
          <a:ext cx="2002580" cy="2002580"/>
        </a:xfrm>
        <a:prstGeom prst="down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Close contacts of TB patients are tested </a:t>
          </a:r>
          <a:endParaRPr lang="en-US" sz="1600" kern="1200"/>
        </a:p>
      </dsp:txBody>
      <dsp:txXfrm rot="5400000">
        <a:off x="617" y="1224661"/>
        <a:ext cx="1652129" cy="1001290"/>
      </dsp:txXfrm>
    </dsp:sp>
    <dsp:sp modelId="{9D5791AF-A470-438B-8CDC-E64AB7F68C36}">
      <dsp:nvSpPr>
        <dsp:cNvPr id="0" name=""/>
        <dsp:cNvSpPr/>
      </dsp:nvSpPr>
      <dsp:spPr>
        <a:xfrm rot="5400000">
          <a:off x="2169015" y="724016"/>
          <a:ext cx="2002580" cy="2002580"/>
        </a:xfrm>
        <a:prstGeom prst="down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Prevents further transmission in the community</a:t>
          </a:r>
          <a:endParaRPr lang="en-US" sz="1600" kern="1200"/>
        </a:p>
      </dsp:txBody>
      <dsp:txXfrm rot="-5400000">
        <a:off x="2519467" y="1224661"/>
        <a:ext cx="1652129" cy="10012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51BDD2-4B84-42BB-98B1-D386014D66ED}">
      <dsp:nvSpPr>
        <dsp:cNvPr id="0" name=""/>
        <dsp:cNvSpPr/>
      </dsp:nvSpPr>
      <dsp:spPr>
        <a:xfrm>
          <a:off x="0" y="0"/>
          <a:ext cx="41588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C7EDA-2A4A-4FB6-8AC7-4236F45374A9}">
      <dsp:nvSpPr>
        <dsp:cNvPr id="0" name=""/>
        <dsp:cNvSpPr/>
      </dsp:nvSpPr>
      <dsp:spPr>
        <a:xfrm>
          <a:off x="0" y="0"/>
          <a:ext cx="4158849" cy="1725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analysed to see trends and evaluate TB control programs;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Reports are published to inform healthcare providers and the public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0" y="0"/>
        <a:ext cx="4158849" cy="1725306"/>
      </dsp:txXfrm>
    </dsp:sp>
    <dsp:sp modelId="{60EE1C0B-8548-466B-815D-A74854C799E0}">
      <dsp:nvSpPr>
        <dsp:cNvPr id="0" name=""/>
        <dsp:cNvSpPr/>
      </dsp:nvSpPr>
      <dsp:spPr>
        <a:xfrm>
          <a:off x="0" y="1725306"/>
          <a:ext cx="415884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ED291-E0CA-4EFA-9F42-7FAFABA1F6A9}">
      <dsp:nvSpPr>
        <dsp:cNvPr id="0" name=""/>
        <dsp:cNvSpPr/>
      </dsp:nvSpPr>
      <dsp:spPr>
        <a:xfrm>
          <a:off x="0" y="1725306"/>
          <a:ext cx="4158849" cy="1725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Delayed diagnosis or underreporting can make monitoring harder;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Hard-to-reach populations may not access healthcare, making detection and control difficult; </a:t>
          </a:r>
          <a:endParaRPr lang="en-US" sz="2000" kern="1200"/>
        </a:p>
      </dsp:txBody>
      <dsp:txXfrm>
        <a:off x="0" y="1725306"/>
        <a:ext cx="4158849" cy="1725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71440-2804-42FE-A829-09AC0224382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4C4A7-DDF6-4B4E-AEDE-D1337C20B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117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4C4A7-DDF6-4B4E-AEDE-D1337C20B2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35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837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120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7154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306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932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00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653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10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550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493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35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90651D-E132-4197-9505-8695F7EC6E19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4F09D43-8A91-4890-AE76-1BDCA4B1723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617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27D6F-F915-17BC-3F26-2164C7C10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2229" y="175382"/>
            <a:ext cx="9683252" cy="2556933"/>
          </a:xfrm>
        </p:spPr>
        <p:txBody>
          <a:bodyPr anchor="ctr">
            <a:normAutofit/>
          </a:bodyPr>
          <a:lstStyle/>
          <a:p>
            <a:r>
              <a:rPr lang="en-GB" sz="4800"/>
              <a:t>  How to Monitor TB in uk?</a:t>
            </a:r>
            <a:endParaRPr lang="en-GB" sz="4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3E36F1-E98B-3E6F-DEFB-5FC55A9AA134}"/>
              </a:ext>
            </a:extLst>
          </p:cNvPr>
          <p:cNvSpPr txBox="1"/>
          <p:nvPr/>
        </p:nvSpPr>
        <p:spPr>
          <a:xfrm>
            <a:off x="1915886" y="2394857"/>
            <a:ext cx="5344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Monitoring TB means tracking cases of tuberculosis to prevent its spread and protect public health.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012F75-64C8-FCFC-FAD3-F76117748E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399" y="1981185"/>
            <a:ext cx="3516086" cy="263162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9ACF421-C17F-5F2F-524C-F4F4CF585A5B}"/>
              </a:ext>
            </a:extLst>
          </p:cNvPr>
          <p:cNvSpPr txBox="1"/>
          <p:nvPr/>
        </p:nvSpPr>
        <p:spPr>
          <a:xfrm>
            <a:off x="1230086" y="3744686"/>
            <a:ext cx="4093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 Atinicia Pereira Da Costa</a:t>
            </a:r>
          </a:p>
          <a:p>
            <a:r>
              <a:rPr lang="en-GB" dirty="0"/>
              <a:t>ID: 2514003</a:t>
            </a:r>
          </a:p>
        </p:txBody>
      </p:sp>
    </p:spTree>
    <p:extLst>
      <p:ext uri="{BB962C8B-B14F-4D97-AF65-F5344CB8AC3E}">
        <p14:creationId xmlns:p14="http://schemas.microsoft.com/office/powerpoint/2010/main" val="368290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B54EA58-849E-1D43-B6B3-CB1989D4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3000"/>
              <a:t>             Surveillance Systems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25AED54-D7ED-3620-7E33-87E452F80D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742395"/>
            <a:ext cx="5368246" cy="3918173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9942DE-06A2-A5C6-A1F6-F87026BA36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680408"/>
              </p:ext>
            </p:extLst>
          </p:nvPr>
        </p:nvGraphicFramePr>
        <p:xfrm>
          <a:off x="1451581" y="2015732"/>
          <a:ext cx="4172212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60304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91E40-330C-6453-FCC5-2A0CAD6D9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                  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Screening &amp;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0E6CF-8099-A59B-791F-84AD822F0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4"/>
            <a:ext cx="4169336" cy="3450613"/>
          </a:xfrm>
        </p:spPr>
        <p:txBody>
          <a:bodyPr>
            <a:normAutofit/>
          </a:bodyPr>
          <a:lstStyle/>
          <a:p>
            <a:r>
              <a:rPr lang="en-GB"/>
              <a:t>High-risk people are screened regularly ( immigrants from high – Tb countries, healthcare workers)</a:t>
            </a:r>
          </a:p>
          <a:p>
            <a:r>
              <a:rPr lang="en-GB"/>
              <a:t>Tests include Chest X-rays, sputum tests,  and tuberculin skin tests</a:t>
            </a:r>
          </a:p>
          <a:p>
            <a:r>
              <a:rPr lang="en-GB"/>
              <a:t>Early detection is essential to stop TB from spreading</a:t>
            </a:r>
            <a:endParaRPr lang="en-GB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B6C3AD3-6EEA-411B-9568-4D2E24A61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4411" y="2012810"/>
            <a:ext cx="4964072" cy="3459865"/>
            <a:chOff x="6080282" y="2123762"/>
            <a:chExt cx="4964072" cy="348192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51EDF46-AC73-44D5-ACA0-B5FC0DD5B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282" y="2123762"/>
              <a:ext cx="4964072" cy="3481923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987E9CF-F9C0-4AA2-980B-C20F2DAF7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49189" y="2294169"/>
              <a:ext cx="4631437" cy="314996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4C8AD267-F74F-EB30-AB0F-2035D9A095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8" r="19099" b="6"/>
          <a:stretch>
            <a:fillRect/>
          </a:stretch>
        </p:blipFill>
        <p:spPr>
          <a:xfrm>
            <a:off x="6579870" y="2491733"/>
            <a:ext cx="1524261" cy="11681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F6F053-6FE8-E51D-A36F-300252685F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24017"/>
          <a:stretch>
            <a:fillRect/>
          </a:stretch>
        </p:blipFill>
        <p:spPr>
          <a:xfrm>
            <a:off x="6579869" y="3818967"/>
            <a:ext cx="1524261" cy="11737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28E54B-E393-D511-A7DF-49521E0E24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78" r="14202"/>
          <a:stretch>
            <a:fillRect/>
          </a:stretch>
        </p:blipFill>
        <p:spPr>
          <a:xfrm>
            <a:off x="8269548" y="2491733"/>
            <a:ext cx="2303477" cy="250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957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9395127-DE5E-7DE3-30B0-F30F448B5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Contact Tracing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A1FF11-0AFB-CA09-BABA-46D65CC42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903765"/>
            <a:ext cx="4960442" cy="4464398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0AC57C-E111-0C04-51FC-4057A8582A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821573"/>
              </p:ext>
            </p:extLst>
          </p:nvPr>
        </p:nvGraphicFramePr>
        <p:xfrm>
          <a:off x="1451581" y="2015732"/>
          <a:ext cx="4172212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19467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C2F2E-6751-D3E8-FA3F-256213661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Data Analysis &amp; Challenges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3401815-9C3D-43EE-B4E4-2504090CE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CDC52205-72B7-41BE-99DF-6B24F25E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298BFFC9-C8B3-41FE-B9CC-C492B079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3916F3F6-2DB2-82D9-78E3-2C5C43C5B3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49" r="9519" b="-1"/>
          <a:stretch>
            <a:fillRect/>
          </a:stretch>
        </p:blipFill>
        <p:spPr>
          <a:xfrm>
            <a:off x="6277257" y="2174242"/>
            <a:ext cx="4613872" cy="312435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B86721-331D-B0F6-D554-563870C69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9074772"/>
              </p:ext>
            </p:extLst>
          </p:nvPr>
        </p:nvGraphicFramePr>
        <p:xfrm>
          <a:off x="1451579" y="2015734"/>
          <a:ext cx="4158849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950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D6B06-AF82-9D06-FB1E-399E6027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523" y="137308"/>
            <a:ext cx="9603275" cy="1049235"/>
          </a:xfrm>
        </p:spPr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454B2-6936-63C0-5D6B-84B802DC5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9136"/>
            <a:ext cx="11865429" cy="4342321"/>
          </a:xfrm>
        </p:spPr>
        <p:txBody>
          <a:bodyPr>
            <a:noAutofit/>
          </a:bodyPr>
          <a:lstStyle/>
          <a:p>
            <a:r>
              <a:rPr lang="en-GB" sz="1600" dirty="0"/>
              <a:t>1. UK Health Security Agency (UKHSA). Tuberculosis (TB) surveillance and monitoring in the UK. 2025.</a:t>
            </a:r>
          </a:p>
          <a:p>
            <a:pPr marL="0" indent="0">
              <a:buNone/>
            </a:pPr>
            <a:r>
              <a:rPr lang="en-GB" sz="1600" dirty="0"/>
              <a:t>https://www.gov.uk/government/collections/tuberculosis-tb</a:t>
            </a:r>
          </a:p>
          <a:p>
            <a:r>
              <a:rPr lang="en-GB" sz="1600" dirty="0"/>
              <a:t>2. Public Health England. Tuberculosis: guidance, data and analysis. 2024.</a:t>
            </a:r>
          </a:p>
          <a:p>
            <a:pPr marL="0" indent="0">
              <a:buNone/>
            </a:pPr>
            <a:r>
              <a:rPr lang="en-GB" sz="1600" dirty="0"/>
              <a:t>https://www.gov.uk/government/collections/tuberculosis-tb-guidance-data-and-analysis</a:t>
            </a:r>
          </a:p>
          <a:p>
            <a:r>
              <a:rPr lang="en-GB" sz="1600" dirty="0"/>
              <a:t>3. World Health Organization (WHO). Tuberculosis – Monitoring and Surveillance.</a:t>
            </a:r>
          </a:p>
          <a:p>
            <a:r>
              <a:rPr lang="en-GB" sz="1600" dirty="0"/>
              <a:t>2025.</a:t>
            </a:r>
          </a:p>
          <a:p>
            <a:pPr marL="0" indent="0">
              <a:buNone/>
            </a:pPr>
            <a:r>
              <a:rPr lang="en-GB" sz="1600" dirty="0"/>
              <a:t>https://www.who.int/teams/global-tuberculosis-programme/surveillance</a:t>
            </a:r>
          </a:p>
          <a:p>
            <a:r>
              <a:rPr lang="en-GB" sz="1600" dirty="0"/>
              <a:t>4. Lumb, R. &amp; Jutte, P. Tuberculosis in the UK: Surveillance and Control. British Medical Journal (BMJ), 2023; 380:e072345.</a:t>
            </a:r>
          </a:p>
          <a:p>
            <a:r>
              <a:rPr lang="en-GB" sz="1600" dirty="0"/>
              <a:t>https://indiafightstb.com/the-importance-of-contact-tracing-in-tuberculosis-control/</a:t>
            </a:r>
          </a:p>
        </p:txBody>
      </p:sp>
    </p:spTree>
    <p:extLst>
      <p:ext uri="{BB962C8B-B14F-4D97-AF65-F5344CB8AC3E}">
        <p14:creationId xmlns:p14="http://schemas.microsoft.com/office/powerpoint/2010/main" val="10241274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159</TotalTime>
  <Words>304</Words>
  <Application>Microsoft Office PowerPoint</Application>
  <PresentationFormat>Widescreen</PresentationFormat>
  <Paragraphs>31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Gill Sans MT</vt:lpstr>
      <vt:lpstr>Gallery</vt:lpstr>
      <vt:lpstr>  How to Monitor TB in uk?</vt:lpstr>
      <vt:lpstr>             Surveillance Systems</vt:lpstr>
      <vt:lpstr>                    Screening &amp; Testing</vt:lpstr>
      <vt:lpstr>                        Contact Tracing</vt:lpstr>
      <vt:lpstr>Data Analysis &amp; Challenges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Atinicia Pereira Da Costa (2514003)</dc:creator>
  <cp:lastModifiedBy>Atinicia Pereira Da Costa (2514003)</cp:lastModifiedBy>
  <cp:revision>2</cp:revision>
  <dcterms:created xsi:type="dcterms:W3CDTF">2026-03-07T17:26:47Z</dcterms:created>
  <dcterms:modified xsi:type="dcterms:W3CDTF">2026-03-09T20:05:25Z</dcterms:modified>
</cp:coreProperties>
</file>