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71"/>
  </p:notesMasterIdLst>
  <p:sldIdLst>
    <p:sldId id="256" r:id="rId2"/>
    <p:sldId id="257" r:id="rId3"/>
    <p:sldId id="258" r:id="rId4"/>
    <p:sldId id="279" r:id="rId5"/>
    <p:sldId id="259" r:id="rId6"/>
    <p:sldId id="275" r:id="rId7"/>
    <p:sldId id="276" r:id="rId8"/>
    <p:sldId id="277" r:id="rId9"/>
    <p:sldId id="278" r:id="rId10"/>
    <p:sldId id="280" r:id="rId11"/>
    <p:sldId id="274" r:id="rId12"/>
    <p:sldId id="281" r:id="rId13"/>
    <p:sldId id="282" r:id="rId14"/>
    <p:sldId id="283" r:id="rId15"/>
    <p:sldId id="284" r:id="rId16"/>
    <p:sldId id="285" r:id="rId17"/>
    <p:sldId id="286" r:id="rId18"/>
    <p:sldId id="287" r:id="rId19"/>
    <p:sldId id="288" r:id="rId20"/>
    <p:sldId id="290" r:id="rId21"/>
    <p:sldId id="293" r:id="rId22"/>
    <p:sldId id="292" r:id="rId23"/>
    <p:sldId id="289" r:id="rId24"/>
    <p:sldId id="260" r:id="rId25"/>
    <p:sldId id="264" r:id="rId26"/>
    <p:sldId id="261" r:id="rId27"/>
    <p:sldId id="262" r:id="rId28"/>
    <p:sldId id="267" r:id="rId29"/>
    <p:sldId id="263" r:id="rId30"/>
    <p:sldId id="266" r:id="rId31"/>
    <p:sldId id="268" r:id="rId32"/>
    <p:sldId id="272" r:id="rId33"/>
    <p:sldId id="265" r:id="rId34"/>
    <p:sldId id="269" r:id="rId35"/>
    <p:sldId id="270" r:id="rId36"/>
    <p:sldId id="388" r:id="rId37"/>
    <p:sldId id="294" r:id="rId38"/>
    <p:sldId id="296" r:id="rId39"/>
    <p:sldId id="351" r:id="rId40"/>
    <p:sldId id="352" r:id="rId41"/>
    <p:sldId id="353" r:id="rId42"/>
    <p:sldId id="354" r:id="rId43"/>
    <p:sldId id="355" r:id="rId44"/>
    <p:sldId id="356" r:id="rId45"/>
    <p:sldId id="357" r:id="rId46"/>
    <p:sldId id="358" r:id="rId47"/>
    <p:sldId id="359" r:id="rId48"/>
    <p:sldId id="360" r:id="rId49"/>
    <p:sldId id="361" r:id="rId50"/>
    <p:sldId id="362" r:id="rId51"/>
    <p:sldId id="364" r:id="rId52"/>
    <p:sldId id="365" r:id="rId53"/>
    <p:sldId id="366" r:id="rId54"/>
    <p:sldId id="368" r:id="rId55"/>
    <p:sldId id="369" r:id="rId56"/>
    <p:sldId id="370" r:id="rId57"/>
    <p:sldId id="371" r:id="rId58"/>
    <p:sldId id="372" r:id="rId59"/>
    <p:sldId id="373" r:id="rId60"/>
    <p:sldId id="374" r:id="rId61"/>
    <p:sldId id="375" r:id="rId62"/>
    <p:sldId id="376" r:id="rId63"/>
    <p:sldId id="377" r:id="rId64"/>
    <p:sldId id="378" r:id="rId65"/>
    <p:sldId id="385" r:id="rId66"/>
    <p:sldId id="382" r:id="rId67"/>
    <p:sldId id="386" r:id="rId68"/>
    <p:sldId id="379" r:id="rId69"/>
    <p:sldId id="380" r:id="rId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ldId id="256"/>
            <p14:sldId id="257"/>
            <p14:sldId id="258"/>
            <p14:sldId id="279"/>
            <p14:sldId id="259"/>
            <p14:sldId id="275"/>
            <p14:sldId id="276"/>
            <p14:sldId id="277"/>
            <p14:sldId id="278"/>
            <p14:sldId id="280"/>
            <p14:sldId id="274"/>
            <p14:sldId id="281"/>
            <p14:sldId id="282"/>
            <p14:sldId id="283"/>
            <p14:sldId id="284"/>
            <p14:sldId id="285"/>
            <p14:sldId id="286"/>
            <p14:sldId id="287"/>
            <p14:sldId id="288"/>
            <p14:sldId id="290"/>
            <p14:sldId id="293"/>
            <p14:sldId id="292"/>
            <p14:sldId id="289"/>
            <p14:sldId id="260"/>
            <p14:sldId id="264"/>
            <p14:sldId id="261"/>
            <p14:sldId id="262"/>
            <p14:sldId id="267"/>
            <p14:sldId id="263"/>
            <p14:sldId id="266"/>
            <p14:sldId id="268"/>
            <p14:sldId id="272"/>
            <p14:sldId id="265"/>
            <p14:sldId id="269"/>
            <p14:sldId id="270"/>
            <p14:sldId id="388"/>
            <p14:sldId id="294"/>
            <p14:sldId id="296"/>
            <p14:sldId id="351"/>
            <p14:sldId id="352"/>
            <p14:sldId id="353"/>
            <p14:sldId id="354"/>
            <p14:sldId id="355"/>
            <p14:sldId id="356"/>
            <p14:sldId id="357"/>
            <p14:sldId id="358"/>
            <p14:sldId id="359"/>
            <p14:sldId id="360"/>
            <p14:sldId id="361"/>
            <p14:sldId id="362"/>
            <p14:sldId id="364"/>
            <p14:sldId id="365"/>
            <p14:sldId id="366"/>
            <p14:sldId id="368"/>
            <p14:sldId id="369"/>
            <p14:sldId id="370"/>
            <p14:sldId id="371"/>
            <p14:sldId id="372"/>
            <p14:sldId id="373"/>
            <p14:sldId id="374"/>
            <p14:sldId id="375"/>
            <p14:sldId id="376"/>
          </p14:sldIdLst>
        </p14:section>
        <p14:section name="Untitled Section" id="{7ACB665A-837E-43C9-89B0-5E44C34DF6F5}">
          <p14:sldIdLst>
            <p14:sldId id="377"/>
            <p14:sldId id="378"/>
            <p14:sldId id="385"/>
            <p14:sldId id="382"/>
            <p14:sldId id="386"/>
            <p14:sldId id="379"/>
            <p14:sldId id="3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231" autoAdjust="0"/>
    <p:restoredTop sz="94660"/>
  </p:normalViewPr>
  <p:slideViewPr>
    <p:cSldViewPr>
      <p:cViewPr>
        <p:scale>
          <a:sx n="86" d="100"/>
          <a:sy n="86" d="100"/>
        </p:scale>
        <p:origin x="456"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7EBCA3B2-C09C-433B-A144-288F9868498E}"/>
    <pc:docChg chg="undo custSel addSld delSld modSld modSection">
      <pc:chgData name="Ralph Haeussler" userId="a33031a8bc7a0d8c" providerId="LiveId" clId="{7EBCA3B2-C09C-433B-A144-288F9868498E}" dt="2017-10-07T14:12:46.743" v="53" actId="2696"/>
      <pc:docMkLst>
        <pc:docMk/>
      </pc:docMkLst>
      <pc:sldChg chg="modSp">
        <pc:chgData name="Ralph Haeussler" userId="a33031a8bc7a0d8c" providerId="LiveId" clId="{7EBCA3B2-C09C-433B-A144-288F9868498E}" dt="2017-10-07T14:10:25.232" v="5" actId="20577"/>
        <pc:sldMkLst>
          <pc:docMk/>
          <pc:sldMk cId="4014673324" sldId="257"/>
        </pc:sldMkLst>
        <pc:spChg chg="mod">
          <ac:chgData name="Ralph Haeussler" userId="a33031a8bc7a0d8c" providerId="LiveId" clId="{7EBCA3B2-C09C-433B-A144-288F9868498E}" dt="2017-10-07T14:10:25.232" v="5" actId="20577"/>
          <ac:spMkLst>
            <pc:docMk/>
            <pc:sldMk cId="4014673324" sldId="257"/>
            <ac:spMk id="2" creationId="{00000000-0000-0000-0000-000000000000}"/>
          </ac:spMkLst>
        </pc:spChg>
      </pc:sldChg>
      <pc:sldChg chg="modSp">
        <pc:chgData name="Ralph Haeussler" userId="a33031a8bc7a0d8c" providerId="LiveId" clId="{7EBCA3B2-C09C-433B-A144-288F9868498E}" dt="2017-10-07T14:11:06.020" v="8"/>
        <pc:sldMkLst>
          <pc:docMk/>
          <pc:sldMk cId="1377383470" sldId="263"/>
        </pc:sldMkLst>
        <pc:spChg chg="mod">
          <ac:chgData name="Ralph Haeussler" userId="a33031a8bc7a0d8c" providerId="LiveId" clId="{7EBCA3B2-C09C-433B-A144-288F9868498E}" dt="2017-10-07T14:11:06.020" v="8"/>
          <ac:spMkLst>
            <pc:docMk/>
            <pc:sldMk cId="1377383470" sldId="263"/>
            <ac:spMk id="4" creationId="{00000000-0000-0000-0000-000000000000}"/>
          </ac:spMkLst>
        </pc:spChg>
      </pc:sldChg>
      <pc:sldChg chg="modSp">
        <pc:chgData name="Ralph Haeussler" userId="a33031a8bc7a0d8c" providerId="LiveId" clId="{7EBCA3B2-C09C-433B-A144-288F9868498E}" dt="2017-10-07T14:11:21.667" v="10" actId="14100"/>
        <pc:sldMkLst>
          <pc:docMk/>
          <pc:sldMk cId="2851195975" sldId="266"/>
        </pc:sldMkLst>
        <pc:picChg chg="mod">
          <ac:chgData name="Ralph Haeussler" userId="a33031a8bc7a0d8c" providerId="LiveId" clId="{7EBCA3B2-C09C-433B-A144-288F9868498E}" dt="2017-10-07T14:11:21.667" v="10" actId="14100"/>
          <ac:picMkLst>
            <pc:docMk/>
            <pc:sldMk cId="2851195975" sldId="266"/>
            <ac:picMk id="2" creationId="{65F907CE-8C28-4475-9B6C-63CA5E79D16E}"/>
          </ac:picMkLst>
        </pc:picChg>
      </pc:sldChg>
      <pc:sldChg chg="modSp">
        <pc:chgData name="Ralph Haeussler" userId="a33031a8bc7a0d8c" providerId="LiveId" clId="{7EBCA3B2-C09C-433B-A144-288F9868498E}" dt="2017-10-07T14:10:46.386" v="6"/>
        <pc:sldMkLst>
          <pc:docMk/>
          <pc:sldMk cId="1504953519" sldId="267"/>
        </pc:sldMkLst>
        <pc:spChg chg="mod">
          <ac:chgData name="Ralph Haeussler" userId="a33031a8bc7a0d8c" providerId="LiveId" clId="{7EBCA3B2-C09C-433B-A144-288F9868498E}" dt="2017-10-07T14:10:46.386" v="6"/>
          <ac:spMkLst>
            <pc:docMk/>
            <pc:sldMk cId="1504953519" sldId="267"/>
            <ac:spMk id="5" creationId="{00000000-0000-0000-0000-000000000000}"/>
          </ac:spMkLst>
        </pc:spChg>
      </pc:sldChg>
      <pc:sldChg chg="modSp">
        <pc:chgData name="Ralph Haeussler" userId="a33031a8bc7a0d8c" providerId="LiveId" clId="{7EBCA3B2-C09C-433B-A144-288F9868498E}" dt="2017-10-07T14:11:34.281" v="11"/>
        <pc:sldMkLst>
          <pc:docMk/>
          <pc:sldMk cId="689989191" sldId="268"/>
        </pc:sldMkLst>
        <pc:spChg chg="mod">
          <ac:chgData name="Ralph Haeussler" userId="a33031a8bc7a0d8c" providerId="LiveId" clId="{7EBCA3B2-C09C-433B-A144-288F9868498E}" dt="2017-10-07T14:11:34.281" v="11"/>
          <ac:spMkLst>
            <pc:docMk/>
            <pc:sldMk cId="689989191" sldId="268"/>
            <ac:spMk id="2" creationId="{00000000-0000-0000-0000-000000000000}"/>
          </ac:spMkLst>
        </pc:spChg>
      </pc:sldChg>
      <pc:sldChg chg="del">
        <pc:chgData name="Ralph Haeussler" userId="a33031a8bc7a0d8c" providerId="LiveId" clId="{7EBCA3B2-C09C-433B-A144-288F9868498E}" dt="2017-10-07T14:11:40.846" v="12" actId="2696"/>
        <pc:sldMkLst>
          <pc:docMk/>
          <pc:sldMk cId="1849369804" sldId="271"/>
        </pc:sldMkLst>
      </pc:sldChg>
      <pc:sldChg chg="modSp">
        <pc:chgData name="Ralph Haeussler" userId="a33031a8bc7a0d8c" providerId="LiveId" clId="{7EBCA3B2-C09C-433B-A144-288F9868498E}" dt="2017-10-07T14:12:05.855" v="49" actId="1076"/>
        <pc:sldMkLst>
          <pc:docMk/>
          <pc:sldMk cId="209900349" sldId="296"/>
        </pc:sldMkLst>
        <pc:spChg chg="mod">
          <ac:chgData name="Ralph Haeussler" userId="a33031a8bc7a0d8c" providerId="LiveId" clId="{7EBCA3B2-C09C-433B-A144-288F9868498E}" dt="2017-10-07T14:12:05.855" v="49" actId="1076"/>
          <ac:spMkLst>
            <pc:docMk/>
            <pc:sldMk cId="209900349" sldId="296"/>
            <ac:spMk id="49156" creationId="{00000000-0000-0000-0000-000000000000}"/>
          </ac:spMkLst>
        </pc:spChg>
      </pc:sldChg>
      <pc:sldChg chg="modSp">
        <pc:chgData name="Ralph Haeussler" userId="a33031a8bc7a0d8c" providerId="LiveId" clId="{7EBCA3B2-C09C-433B-A144-288F9868498E}" dt="2017-10-07T14:12:37.511" v="51" actId="20577"/>
        <pc:sldMkLst>
          <pc:docMk/>
          <pc:sldMk cId="3311558968" sldId="380"/>
        </pc:sldMkLst>
        <pc:spChg chg="mod">
          <ac:chgData name="Ralph Haeussler" userId="a33031a8bc7a0d8c" providerId="LiveId" clId="{7EBCA3B2-C09C-433B-A144-288F9868498E}" dt="2017-10-07T14:12:37.511" v="51" actId="20577"/>
          <ac:spMkLst>
            <pc:docMk/>
            <pc:sldMk cId="3311558968" sldId="380"/>
            <ac:spMk id="4" creationId="{00000000-0000-0000-0000-000000000000}"/>
          </ac:spMkLst>
        </pc:spChg>
      </pc:sldChg>
      <pc:sldChg chg="del">
        <pc:chgData name="Ralph Haeussler" userId="a33031a8bc7a0d8c" providerId="LiveId" clId="{7EBCA3B2-C09C-433B-A144-288F9868498E}" dt="2017-10-07T14:12:46.706" v="52" actId="2696"/>
        <pc:sldMkLst>
          <pc:docMk/>
          <pc:sldMk cId="1958467558" sldId="381"/>
        </pc:sldMkLst>
      </pc:sldChg>
      <pc:sldChg chg="del">
        <pc:chgData name="Ralph Haeussler" userId="a33031a8bc7a0d8c" providerId="LiveId" clId="{7EBCA3B2-C09C-433B-A144-288F9868498E}" dt="2017-10-07T14:12:46.743" v="53" actId="2696"/>
        <pc:sldMkLst>
          <pc:docMk/>
          <pc:sldMk cId="3340946418" sldId="387"/>
        </pc:sldMkLst>
      </pc:sldChg>
      <pc:sldChg chg="addSp modSp add modAnim">
        <pc:chgData name="Ralph Haeussler" userId="a33031a8bc7a0d8c" providerId="LiveId" clId="{7EBCA3B2-C09C-433B-A144-288F9868498E}" dt="2017-10-07T14:12:15.404" v="50"/>
        <pc:sldMkLst>
          <pc:docMk/>
          <pc:sldMk cId="1426642965" sldId="388"/>
        </pc:sldMkLst>
        <pc:spChg chg="mod">
          <ac:chgData name="Ralph Haeussler" userId="a33031a8bc7a0d8c" providerId="LiveId" clId="{7EBCA3B2-C09C-433B-A144-288F9868498E}" dt="2017-10-07T14:11:59.714" v="48" actId="20577"/>
          <ac:spMkLst>
            <pc:docMk/>
            <pc:sldMk cId="1426642965" sldId="388"/>
            <ac:spMk id="3" creationId="{88A16D98-11BE-4FEE-BDDE-91722B5AF105}"/>
          </ac:spMkLst>
        </pc:spChg>
        <pc:spChg chg="add">
          <ac:chgData name="Ralph Haeussler" userId="a33031a8bc7a0d8c" providerId="LiveId" clId="{7EBCA3B2-C09C-433B-A144-288F9868498E}" dt="2017-10-07T14:12:15.404" v="50"/>
          <ac:spMkLst>
            <pc:docMk/>
            <pc:sldMk cId="1426642965" sldId="388"/>
            <ac:spMk id="4" creationId="{E9E40F30-3EA9-4D11-B402-52BC524238C8}"/>
          </ac:spMkLst>
        </pc:spChg>
      </pc:sldChg>
      <pc:sldChg chg="del">
        <pc:chgData name="Ralph Haeussler" userId="a33031a8bc7a0d8c" providerId="LiveId" clId="{7EBCA3B2-C09C-433B-A144-288F9868498E}" dt="2017-10-07T14:11:40.946" v="13" actId="2696"/>
        <pc:sldMkLst>
          <pc:docMk/>
          <pc:sldMk cId="3804290347" sldId="3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t>07/10/2017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female gladiator</a:t>
            </a:r>
            <a:r>
              <a:rPr lang="en-GB" baseline="0" dirty="0"/>
              <a:t> ; head injuries… </a:t>
            </a:r>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t>20</a:t>
            </a:fld>
            <a:endParaRPr lang="en-GB"/>
          </a:p>
        </p:txBody>
      </p:sp>
    </p:spTree>
    <p:extLst>
      <p:ext uri="{BB962C8B-B14F-4D97-AF65-F5344CB8AC3E}">
        <p14:creationId xmlns:p14="http://schemas.microsoft.com/office/powerpoint/2010/main" val="3708782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t>07/10/2017</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t>07/10/2017</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t>07/10/2017</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7" name="Title 26"/>
          <p:cNvSpPr>
            <a:spLocks noGrp="1"/>
          </p:cNvSpPr>
          <p:nvPr>
            <p:ph type="title"/>
          </p:nvPr>
        </p:nvSpPr>
        <p:spPr/>
        <p:txBody>
          <a:bodyPr/>
          <a:lstStyle/>
          <a:p>
            <a:r>
              <a:rPr lang="en-US"/>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t>07/10/2017</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Title 29"/>
          <p:cNvSpPr>
            <a:spLocks noGrp="1"/>
          </p:cNvSpPr>
          <p:nvPr>
            <p:ph type="title"/>
          </p:nvPr>
        </p:nvSpPr>
        <p:spPr/>
        <p:txBody>
          <a:bodyPr/>
          <a:lstStyle/>
          <a:p>
            <a:r>
              <a:rPr lang="en-US"/>
              <a:t>Click to edit Master title style</a:t>
            </a:r>
          </a:p>
        </p:txBody>
      </p:sp>
      <p:sp>
        <p:nvSpPr>
          <p:cNvPr id="20" name="Date Placeholder 19"/>
          <p:cNvSpPr>
            <a:spLocks noGrp="1"/>
          </p:cNvSpPr>
          <p:nvPr>
            <p:ph type="dt" sz="half" idx="16"/>
          </p:nvPr>
        </p:nvSpPr>
        <p:spPr/>
        <p:txBody>
          <a:bodyPr/>
          <a:lstStyle/>
          <a:p>
            <a:fld id="{176B5D25-34C5-47F0-B492-16B667B727FB}" type="datetimeFigureOut">
              <a:rPr lang="en-GB" smtClean="0"/>
              <a:t>07/10/2017</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t>07/10/2017</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t>07/10/2017</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a:t>Click to edit Master title style</a:t>
            </a:r>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p:cNvSpPr>
            <a:spLocks noGrp="1"/>
          </p:cNvSpPr>
          <p:nvPr>
            <p:ph type="dt" sz="half" idx="15"/>
          </p:nvPr>
        </p:nvSpPr>
        <p:spPr/>
        <p:txBody>
          <a:bodyPr/>
          <a:lstStyle/>
          <a:p>
            <a:fld id="{176B5D25-34C5-47F0-B492-16B667B727FB}" type="datetimeFigureOut">
              <a:rPr lang="en-GB" smtClean="0"/>
              <a:t>07/10/2017</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t>07/10/2017</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t>07/10/2017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t>07/10/2017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t>07/10/2017</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microsoft.com/office/2007/relationships/hdphoto" Target="../media/hdphoto4.wdp"/><Relationship Id="rId7" Type="http://schemas.openxmlformats.org/officeDocument/2006/relationships/image" Target="../media/image18.jp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8" Type="http://schemas.openxmlformats.org/officeDocument/2006/relationships/image" Target="../media/image19.jpg"/><Relationship Id="rId3" Type="http://schemas.microsoft.com/office/2007/relationships/hdphoto" Target="../media/hdphoto4.wdp"/><Relationship Id="rId7" Type="http://schemas.openxmlformats.org/officeDocument/2006/relationships/image" Target="../media/image18.jp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image" Target="../media/image18.jpg"/><Relationship Id="rId13" Type="http://schemas.openxmlformats.org/officeDocument/2006/relationships/image" Target="../media/image23.png"/><Relationship Id="rId18" Type="http://schemas.microsoft.com/office/2007/relationships/hdphoto" Target="../media/hdphoto6.wdp"/><Relationship Id="rId3" Type="http://schemas.openxmlformats.org/officeDocument/2006/relationships/image" Target="../media/image14.jpeg"/><Relationship Id="rId7" Type="http://schemas.openxmlformats.org/officeDocument/2006/relationships/image" Target="../media/image17.jpg"/><Relationship Id="rId12" Type="http://schemas.openxmlformats.org/officeDocument/2006/relationships/image" Target="../media/image22.gif"/><Relationship Id="rId17" Type="http://schemas.openxmlformats.org/officeDocument/2006/relationships/image" Target="../media/image26.png"/><Relationship Id="rId2" Type="http://schemas.openxmlformats.org/officeDocument/2006/relationships/notesSlide" Target="../notesSlides/notesSlide1.xml"/><Relationship Id="rId16" Type="http://schemas.openxmlformats.org/officeDocument/2006/relationships/image" Target="../media/image25.jpeg"/><Relationship Id="rId20" Type="http://schemas.microsoft.com/office/2007/relationships/hdphoto" Target="../media/hdphoto7.wdp"/><Relationship Id="rId1" Type="http://schemas.openxmlformats.org/officeDocument/2006/relationships/slideLayout" Target="../slideLayouts/slideLayout2.xml"/><Relationship Id="rId6" Type="http://schemas.openxmlformats.org/officeDocument/2006/relationships/image" Target="../media/image16.jpg"/><Relationship Id="rId11" Type="http://schemas.openxmlformats.org/officeDocument/2006/relationships/image" Target="../media/image21.jpeg"/><Relationship Id="rId5" Type="http://schemas.openxmlformats.org/officeDocument/2006/relationships/image" Target="../media/image15.png"/><Relationship Id="rId15" Type="http://schemas.openxmlformats.org/officeDocument/2006/relationships/image" Target="../media/image24.jpg"/><Relationship Id="rId10" Type="http://schemas.openxmlformats.org/officeDocument/2006/relationships/image" Target="../media/image20.jpg"/><Relationship Id="rId19" Type="http://schemas.openxmlformats.org/officeDocument/2006/relationships/image" Target="../media/image27.jpeg"/><Relationship Id="rId4" Type="http://schemas.microsoft.com/office/2007/relationships/hdphoto" Target="../media/hdphoto4.wdp"/><Relationship Id="rId9" Type="http://schemas.openxmlformats.org/officeDocument/2006/relationships/image" Target="../media/image19.jpg"/><Relationship Id="rId14" Type="http://schemas.microsoft.com/office/2007/relationships/hdphoto" Target="../media/hdphoto5.wdp"/></Relationships>
</file>

<file path=ppt/slides/_rels/slide21.xml.rels><?xml version="1.0" encoding="UTF-8" standalone="yes"?>
<Relationships xmlns="http://schemas.openxmlformats.org/package/2006/relationships"><Relationship Id="rId8" Type="http://schemas.openxmlformats.org/officeDocument/2006/relationships/image" Target="../media/image19.jpg"/><Relationship Id="rId3" Type="http://schemas.microsoft.com/office/2007/relationships/hdphoto" Target="../media/hdphoto4.wdp"/><Relationship Id="rId7" Type="http://schemas.openxmlformats.org/officeDocument/2006/relationships/image" Target="../media/image18.jp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mailto:r.haeussler@tsd.uwtsd.ac.u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image" Target="../media/image38.jpg"/><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42.jp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6.png"/><Relationship Id="rId1" Type="http://schemas.openxmlformats.org/officeDocument/2006/relationships/slideLayout" Target="../slideLayouts/slideLayout6.xml"/><Relationship Id="rId5" Type="http://schemas.microsoft.com/office/2007/relationships/hdphoto" Target="../media/hdphoto9.wdp"/><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6.png"/><Relationship Id="rId1" Type="http://schemas.openxmlformats.org/officeDocument/2006/relationships/slideLayout" Target="../slideLayouts/slideLayout6.xml"/><Relationship Id="rId4" Type="http://schemas.openxmlformats.org/officeDocument/2006/relationships/image" Target="../media/image48.jpeg"/></Relationships>
</file>

<file path=ppt/slides/_rels/slide48.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6.png"/><Relationship Id="rId1" Type="http://schemas.openxmlformats.org/officeDocument/2006/relationships/slideLayout" Target="../slideLayouts/slideLayout6.xml"/><Relationship Id="rId4" Type="http://schemas.openxmlformats.org/officeDocument/2006/relationships/image" Target="../media/image48.jpeg"/></Relationships>
</file>

<file path=ppt/slides/_rels/slide4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6.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5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3.jpeg"/><Relationship Id="rId1" Type="http://schemas.openxmlformats.org/officeDocument/2006/relationships/slideLayout" Target="../slideLayouts/slideLayout6.xml"/><Relationship Id="rId4" Type="http://schemas.openxmlformats.org/officeDocument/2006/relationships/image" Target="../media/image58.jpeg"/></Relationships>
</file>

<file path=ppt/slides/_rels/slide5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3.jpeg"/><Relationship Id="rId1" Type="http://schemas.openxmlformats.org/officeDocument/2006/relationships/slideLayout" Target="../slideLayouts/slideLayout6.xml"/><Relationship Id="rId4" Type="http://schemas.microsoft.com/office/2007/relationships/hdphoto" Target="../media/hdphoto10.wdp"/></Relationships>
</file>

<file path=ppt/slides/_rels/slide5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9.jpeg"/><Relationship Id="rId1" Type="http://schemas.openxmlformats.org/officeDocument/2006/relationships/slideLayout" Target="../slideLayouts/slideLayout6.xml"/><Relationship Id="rId4" Type="http://schemas.microsoft.com/office/2007/relationships/hdphoto" Target="../media/hdphoto10.wdp"/></Relationships>
</file>

<file path=ppt/slides/_rels/slide58.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9.png"/><Relationship Id="rId1" Type="http://schemas.openxmlformats.org/officeDocument/2006/relationships/slideLayout" Target="../slideLayouts/slideLayout6.xml"/><Relationship Id="rId5" Type="http://schemas.microsoft.com/office/2007/relationships/hdphoto" Target="../media/hdphoto11.wdp"/><Relationship Id="rId4" Type="http://schemas.openxmlformats.org/officeDocument/2006/relationships/image" Target="../media/image60.png"/></Relationships>
</file>

<file path=ppt/slides/_rels/slide59.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9.png"/><Relationship Id="rId1" Type="http://schemas.openxmlformats.org/officeDocument/2006/relationships/slideLayout" Target="../slideLayouts/slideLayout6.xml"/><Relationship Id="rId4" Type="http://schemas.openxmlformats.org/officeDocument/2006/relationships/image" Target="../media/image61.jpeg"/></Relationships>
</file>

<file path=ppt/slides/_rels/slide6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9.png"/><Relationship Id="rId1" Type="http://schemas.openxmlformats.org/officeDocument/2006/relationships/slideLayout" Target="../slideLayouts/slideLayout6.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61.xml.rels><?xml version="1.0" encoding="UTF-8" standalone="yes"?>
<Relationships xmlns="http://schemas.openxmlformats.org/package/2006/relationships"><Relationship Id="rId3" Type="http://schemas.microsoft.com/office/2007/relationships/hdphoto" Target="../media/hdphoto10.wdp"/><Relationship Id="rId7" Type="http://schemas.openxmlformats.org/officeDocument/2006/relationships/image" Target="../media/image64.jpg"/><Relationship Id="rId2" Type="http://schemas.openxmlformats.org/officeDocument/2006/relationships/image" Target="../media/image59.png"/><Relationship Id="rId1" Type="http://schemas.openxmlformats.org/officeDocument/2006/relationships/slideLayout" Target="../slideLayouts/slideLayout6.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6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jpg"/><Relationship Id="rId1" Type="http://schemas.openxmlformats.org/officeDocument/2006/relationships/slideLayout" Target="../slideLayouts/slideLayout6.xml"/><Relationship Id="rId4" Type="http://schemas.microsoft.com/office/2007/relationships/hdphoto" Target="../media/hdphoto12.wdp"/></Relationships>
</file>

<file path=ppt/slides/_rels/slide65.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70.jpeg"/><Relationship Id="rId2" Type="http://schemas.openxmlformats.org/officeDocument/2006/relationships/image" Target="../media/image67.jpeg"/><Relationship Id="rId1" Type="http://schemas.openxmlformats.org/officeDocument/2006/relationships/slideLayout" Target="../slideLayouts/slideLayout6.xml"/><Relationship Id="rId6" Type="http://schemas.openxmlformats.org/officeDocument/2006/relationships/image" Target="../media/image69.jpeg"/><Relationship Id="rId5" Type="http://schemas.microsoft.com/office/2007/relationships/hdphoto" Target="../media/hdphoto12.wdp"/><Relationship Id="rId4" Type="http://schemas.openxmlformats.org/officeDocument/2006/relationships/image" Target="../media/image66.png"/></Relationships>
</file>

<file path=ppt/slides/_rels/slide66.xml.rels><?xml version="1.0" encoding="UTF-8" standalone="yes"?>
<Relationships xmlns="http://schemas.openxmlformats.org/package/2006/relationships"><Relationship Id="rId3" Type="http://schemas.openxmlformats.org/officeDocument/2006/relationships/image" Target="../media/image71.gif"/><Relationship Id="rId2" Type="http://schemas.openxmlformats.org/officeDocument/2006/relationships/image" Target="../media/image67.jpeg"/><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a:t>CLAH4006 // 2017 - 2018</a:t>
            </a:r>
          </a:p>
          <a:p>
            <a:r>
              <a:rPr lang="en-GB" dirty="0"/>
              <a:t>Assoc.-Prof Ralph Haussler</a:t>
            </a:r>
          </a:p>
        </p:txBody>
      </p:sp>
      <p:sp>
        <p:nvSpPr>
          <p:cNvPr id="2" name="Title 1"/>
          <p:cNvSpPr>
            <a:spLocks noGrp="1"/>
          </p:cNvSpPr>
          <p:nvPr>
            <p:ph type="title"/>
          </p:nvPr>
        </p:nvSpPr>
        <p:spPr/>
        <p:txBody>
          <a:bodyPr/>
          <a:lstStyle/>
          <a:p>
            <a:r>
              <a:rPr lang="en-GB" dirty="0"/>
              <a:t>From Village to Empire</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7783" b="29154"/>
          <a:stretch/>
        </p:blipFill>
        <p:spPr>
          <a:xfrm>
            <a:off x="0" y="4425696"/>
            <a:ext cx="9144000" cy="2432304"/>
          </a:xfrm>
          <a:prstGeom prst="rect">
            <a:avLst/>
          </a:prstGeom>
        </p:spPr>
      </p:pic>
    </p:spTree>
    <p:extLst>
      <p:ext uri="{BB962C8B-B14F-4D97-AF65-F5344CB8AC3E}">
        <p14:creationId xmlns:p14="http://schemas.microsoft.com/office/powerpoint/2010/main" val="2959185182"/>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dirty="0"/>
          </a:p>
          <a:p>
            <a:r>
              <a:rPr lang="en-GB" dirty="0"/>
              <a:t>Today’s first session: </a:t>
            </a:r>
            <a:r>
              <a:rPr lang="en-GB" b="1" dirty="0"/>
              <a:t>Introduction to the Module</a:t>
            </a:r>
          </a:p>
          <a:p>
            <a:r>
              <a:rPr lang="en-GB" dirty="0"/>
              <a:t>	Aims, objectives, learning outcomes</a:t>
            </a:r>
          </a:p>
          <a:p>
            <a:r>
              <a:rPr lang="en-GB" dirty="0"/>
              <a:t>	Assessment – essay &amp; exam</a:t>
            </a:r>
          </a:p>
          <a:p>
            <a:r>
              <a:rPr lang="en-GB" dirty="0"/>
              <a:t>	Resources</a:t>
            </a:r>
          </a:p>
          <a:p>
            <a:r>
              <a:rPr lang="en-GB" dirty="0"/>
              <a:t>	Overview of Roman history</a:t>
            </a:r>
          </a:p>
        </p:txBody>
      </p:sp>
      <p:sp>
        <p:nvSpPr>
          <p:cNvPr id="3" name="Title 2"/>
          <p:cNvSpPr>
            <a:spLocks noGrp="1"/>
          </p:cNvSpPr>
          <p:nvPr>
            <p:ph type="title"/>
          </p:nvPr>
        </p:nvSpPr>
        <p:spPr>
          <a:xfrm>
            <a:off x="914400" y="512064"/>
            <a:ext cx="8229600" cy="914400"/>
          </a:xfrm>
        </p:spPr>
        <p:txBody>
          <a:bodyPr>
            <a:normAutofit/>
          </a:bodyPr>
          <a:lstStyle/>
          <a:p>
            <a:r>
              <a:rPr lang="en-GB" dirty="0"/>
              <a:t>Welcome to “Village to Empire”</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7783" b="29154"/>
          <a:stretch/>
        </p:blipFill>
        <p:spPr>
          <a:xfrm>
            <a:off x="0" y="4425696"/>
            <a:ext cx="9144000" cy="2432304"/>
          </a:xfrm>
          <a:prstGeom prst="rect">
            <a:avLst/>
          </a:prstGeom>
        </p:spPr>
      </p:pic>
    </p:spTree>
    <p:extLst>
      <p:ext uri="{BB962C8B-B14F-4D97-AF65-F5344CB8AC3E}">
        <p14:creationId xmlns:p14="http://schemas.microsoft.com/office/powerpoint/2010/main" val="40146733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fade">
                                      <p:cBhvr>
                                        <p:cTn id="11" dur="1000"/>
                                        <p:tgtEl>
                                          <p:spTgt spid="2">
                                            <p:txEl>
                                              <p:pRg st="2" end="2"/>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1000"/>
                                        <p:tgtEl>
                                          <p:spTgt spid="2">
                                            <p:txEl>
                                              <p:pRg st="3" end="3"/>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fade">
                                      <p:cBhvr>
                                        <p:cTn id="19" dur="1000"/>
                                        <p:tgtEl>
                                          <p:spTgt spid="2">
                                            <p:txEl>
                                              <p:pRg st="4" end="4"/>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fade">
                                      <p:cBhvr>
                                        <p:cTn id="23"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The purpose of this module is to provide an </a:t>
            </a:r>
            <a:r>
              <a:rPr lang="en-GB" b="1" dirty="0">
                <a:solidFill>
                  <a:srgbClr val="FFFF00"/>
                </a:solidFill>
              </a:rPr>
              <a:t>introduction to the history of the Romans</a:t>
            </a:r>
            <a:r>
              <a:rPr lang="en-GB" dirty="0"/>
              <a:t>. The module will briefly touch upon </a:t>
            </a:r>
            <a:r>
              <a:rPr lang="en-GB" dirty="0">
                <a:solidFill>
                  <a:srgbClr val="FFFF00"/>
                </a:solidFill>
              </a:rPr>
              <a:t>the </a:t>
            </a:r>
            <a:r>
              <a:rPr lang="en-GB" b="1" dirty="0">
                <a:solidFill>
                  <a:srgbClr val="FFFF00"/>
                </a:solidFill>
              </a:rPr>
              <a:t>foundation of the city </a:t>
            </a:r>
            <a:r>
              <a:rPr lang="en-GB" dirty="0"/>
              <a:t>and the rule of the kings, before  moving on to the establishment of the </a:t>
            </a:r>
            <a:r>
              <a:rPr lang="en-GB" b="1" dirty="0">
                <a:solidFill>
                  <a:srgbClr val="FFFF00"/>
                </a:solidFill>
              </a:rPr>
              <a:t>Republican constitution; Rome’s rise to hegemony in the Mediterranean world </a:t>
            </a:r>
            <a:r>
              <a:rPr lang="en-GB" dirty="0"/>
              <a:t>will then be covered; the subsequent break - down of the Roman  state and the ensuing </a:t>
            </a:r>
            <a:r>
              <a:rPr lang="en-GB" b="1" dirty="0">
                <a:solidFill>
                  <a:srgbClr val="FFFF00"/>
                </a:solidFill>
              </a:rPr>
              <a:t>period of civil war </a:t>
            </a:r>
            <a:r>
              <a:rPr lang="en-GB" dirty="0"/>
              <a:t>will be discussed, as will the </a:t>
            </a:r>
            <a:r>
              <a:rPr lang="en-GB" b="1" dirty="0">
                <a:solidFill>
                  <a:srgbClr val="FFFF00"/>
                </a:solidFill>
              </a:rPr>
              <a:t>establishment of the  Principate </a:t>
            </a:r>
            <a:r>
              <a:rPr lang="en-GB" dirty="0"/>
              <a:t>and the rule of the emperors; the course will the n consider the life and times of  the emperors of Rome, from the </a:t>
            </a:r>
            <a:r>
              <a:rPr lang="en-GB" b="1" dirty="0">
                <a:solidFill>
                  <a:srgbClr val="FFFF00"/>
                </a:solidFill>
              </a:rPr>
              <a:t>Julio-</a:t>
            </a:r>
            <a:r>
              <a:rPr lang="en-GB" b="1" dirty="0" err="1">
                <a:solidFill>
                  <a:srgbClr val="FFFF00"/>
                </a:solidFill>
              </a:rPr>
              <a:t>Claudian</a:t>
            </a:r>
            <a:r>
              <a:rPr lang="en-GB" b="1" dirty="0">
                <a:solidFill>
                  <a:srgbClr val="FFFF00"/>
                </a:solidFill>
              </a:rPr>
              <a:t> dynasty </a:t>
            </a:r>
            <a:r>
              <a:rPr lang="en-GB" dirty="0"/>
              <a:t>to the </a:t>
            </a:r>
            <a:r>
              <a:rPr lang="en-GB" dirty="0" err="1"/>
              <a:t>Severan</a:t>
            </a:r>
            <a:r>
              <a:rPr lang="en-GB" dirty="0"/>
              <a:t>. Important social issues, such as the conflict of the orders in the early Republic and the need for social and political reform in the late, the </a:t>
            </a:r>
            <a:r>
              <a:rPr lang="en-GB" b="1" dirty="0">
                <a:solidFill>
                  <a:srgbClr val="FFFF00"/>
                </a:solidFill>
              </a:rPr>
              <a:t>political and institutional reforms </a:t>
            </a:r>
            <a:r>
              <a:rPr lang="en-GB" dirty="0"/>
              <a:t>of the emperors, as well as the dynastic struggles of the </a:t>
            </a:r>
            <a:r>
              <a:rPr lang="en-GB" dirty="0" err="1"/>
              <a:t>principate</a:t>
            </a:r>
            <a:r>
              <a:rPr lang="en-GB" dirty="0"/>
              <a:t> will also be considered. </a:t>
            </a:r>
          </a:p>
          <a:p>
            <a:endParaRPr lang="en-GB" dirty="0"/>
          </a:p>
        </p:txBody>
      </p:sp>
      <p:sp>
        <p:nvSpPr>
          <p:cNvPr id="3" name="Title 2"/>
          <p:cNvSpPr>
            <a:spLocks noGrp="1"/>
          </p:cNvSpPr>
          <p:nvPr>
            <p:ph type="title"/>
          </p:nvPr>
        </p:nvSpPr>
        <p:spPr/>
        <p:txBody>
          <a:bodyPr/>
          <a:lstStyle/>
          <a:p>
            <a:r>
              <a:rPr lang="en-GB" dirty="0"/>
              <a:t>Overview</a:t>
            </a:r>
          </a:p>
        </p:txBody>
      </p:sp>
    </p:spTree>
    <p:extLst>
      <p:ext uri="{BB962C8B-B14F-4D97-AF65-F5344CB8AC3E}">
        <p14:creationId xmlns:p14="http://schemas.microsoft.com/office/powerpoint/2010/main" val="323209172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8141044"/>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rgbClr val="FFFF00"/>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examples of the ancient evidence for Rome; </a:t>
            </a:r>
          </a:p>
          <a:p>
            <a:pPr marL="285750" indent="-285750">
              <a:buFont typeface="Wingdings" panose="05000000000000000000" pitchFamily="2" charset="2"/>
              <a:buChar char="v"/>
            </a:pPr>
            <a:r>
              <a:rPr lang="en-GB" dirty="0">
                <a:solidFill>
                  <a:schemeClr val="tx1">
                    <a:lumMod val="75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75000"/>
                  </a:schemeClr>
                </a:solidFill>
              </a:rPr>
              <a:t>present written work in a manner appropriate for a relevant/professional audience</a:t>
            </a:r>
          </a:p>
        </p:txBody>
      </p:sp>
      <p:sp>
        <p:nvSpPr>
          <p:cNvPr id="3" name="Title 2"/>
          <p:cNvSpPr>
            <a:spLocks noGrp="1"/>
          </p:cNvSpPr>
          <p:nvPr>
            <p:ph type="title"/>
          </p:nvPr>
        </p:nvSpPr>
        <p:spPr/>
        <p:txBody>
          <a:bodyPr/>
          <a:lstStyle/>
          <a:p>
            <a:r>
              <a:rPr lang="en-GB" dirty="0"/>
              <a:t>Overview </a:t>
            </a:r>
            <a:r>
              <a:rPr lang="en-GB" dirty="0">
                <a:sym typeface="Wingdings" panose="05000000000000000000" pitchFamily="2" charset="2"/>
              </a:rPr>
              <a:t> Learning Outcomes</a:t>
            </a:r>
            <a:endParaRPr lang="en-GB" dirty="0"/>
          </a:p>
        </p:txBody>
      </p:sp>
    </p:spTree>
    <p:extLst>
      <p:ext uri="{BB962C8B-B14F-4D97-AF65-F5344CB8AC3E}">
        <p14:creationId xmlns:p14="http://schemas.microsoft.com/office/powerpoint/2010/main" val="2253243946"/>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t>demonstrate an elementary knowledge of the key events, themes and developments of Roman history; </a:t>
            </a:r>
          </a:p>
          <a:p>
            <a:pPr marL="285750" indent="-285750">
              <a:buFont typeface="Wingdings" panose="05000000000000000000" pitchFamily="2" charset="2"/>
              <a:buChar char="v"/>
            </a:pPr>
            <a:r>
              <a:rPr lang="en-GB" dirty="0">
                <a:solidFill>
                  <a:srgbClr val="FFFF00"/>
                </a:solidFill>
              </a:rPr>
              <a:t>demonstrate some familiarity with the most important examples of the ancient evidence for Rome; </a:t>
            </a:r>
          </a:p>
          <a:p>
            <a:pPr marL="285750" indent="-285750">
              <a:buFont typeface="Wingdings" panose="05000000000000000000" pitchFamily="2" charset="2"/>
              <a:buChar char="v"/>
            </a:pPr>
            <a:r>
              <a:rPr lang="en-GB" dirty="0">
                <a:solidFill>
                  <a:schemeClr val="tx1">
                    <a:lumMod val="50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50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backgroundRemoval t="6826" b="89420" l="4091" r="96364">
                        <a14:foregroundMark x1="53636" y1="7167" x2="53636" y2="7167"/>
                        <a14:foregroundMark x1="87273" y1="70990" x2="87273" y2="70990"/>
                        <a14:foregroundMark x1="96818" y1="70307" x2="96818" y2="70307"/>
                        <a14:foregroundMark x1="4091" y1="67235" x2="4091" y2="67235"/>
                      </a14:backgroundRemoval>
                    </a14:imgEffect>
                  </a14:imgLayer>
                </a14:imgProps>
              </a:ext>
              <a:ext uri="{28A0092B-C50C-407E-A947-70E740481C1C}">
                <a14:useLocalDpi xmlns:a14="http://schemas.microsoft.com/office/drawing/2010/main" val="0"/>
              </a:ext>
            </a:extLst>
          </a:blip>
          <a:stretch>
            <a:fillRect/>
          </a:stretch>
        </p:blipFill>
        <p:spPr>
          <a:xfrm>
            <a:off x="1108348" y="2996952"/>
            <a:ext cx="3175620" cy="4229349"/>
          </a:xfrm>
          <a:prstGeom prst="rect">
            <a:avLst/>
          </a:prstGeom>
        </p:spPr>
      </p:pic>
      <p:sp>
        <p:nvSpPr>
          <p:cNvPr id="7" name="TextBox 6"/>
          <p:cNvSpPr txBox="1"/>
          <p:nvPr/>
        </p:nvSpPr>
        <p:spPr>
          <a:xfrm rot="5400000">
            <a:off x="6937127" y="4587330"/>
            <a:ext cx="3703973" cy="523220"/>
          </a:xfrm>
          <a:prstGeom prst="rect">
            <a:avLst/>
          </a:prstGeom>
          <a:noFill/>
        </p:spPr>
        <p:txBody>
          <a:bodyPr wrap="square" rtlCol="0">
            <a:spAutoFit/>
          </a:bodyPr>
          <a:lstStyle/>
          <a:p>
            <a:pPr algn="r"/>
            <a:r>
              <a:rPr lang="en-GB" sz="2800" b="1" dirty="0">
                <a:effectLst>
                  <a:outerShdw blurRad="38100" dist="38100" dir="2700000" algn="tl">
                    <a:srgbClr val="000000">
                      <a:alpha val="43137"/>
                    </a:srgbClr>
                  </a:outerShdw>
                </a:effectLst>
              </a:rPr>
              <a:t>LITERARY SOURCES</a:t>
            </a:r>
          </a:p>
        </p:txBody>
      </p:sp>
      <p:sp>
        <p:nvSpPr>
          <p:cNvPr id="8" name="TextBox 7"/>
          <p:cNvSpPr txBox="1"/>
          <p:nvPr/>
        </p:nvSpPr>
        <p:spPr>
          <a:xfrm>
            <a:off x="611560" y="6331595"/>
            <a:ext cx="2376264" cy="369332"/>
          </a:xfrm>
          <a:prstGeom prst="rect">
            <a:avLst/>
          </a:prstGeom>
          <a:noFill/>
        </p:spPr>
        <p:txBody>
          <a:bodyPr wrap="square" rtlCol="0">
            <a:spAutoFit/>
          </a:bodyPr>
          <a:lstStyle/>
          <a:p>
            <a:r>
              <a:rPr lang="en-GB" dirty="0"/>
              <a:t>Cicero</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3968" y="3556026"/>
            <a:ext cx="2571238" cy="3111199"/>
          </a:xfrm>
          <a:prstGeom prst="rect">
            <a:avLst/>
          </a:prstGeom>
        </p:spPr>
      </p:pic>
      <p:sp>
        <p:nvSpPr>
          <p:cNvPr id="10" name="TextBox 9"/>
          <p:cNvSpPr txBox="1"/>
          <p:nvPr/>
        </p:nvSpPr>
        <p:spPr>
          <a:xfrm>
            <a:off x="4283968" y="6381328"/>
            <a:ext cx="1435223" cy="369332"/>
          </a:xfrm>
          <a:prstGeom prst="rect">
            <a:avLst/>
          </a:prstGeom>
          <a:noFill/>
        </p:spPr>
        <p:txBody>
          <a:bodyPr wrap="square" rtlCol="0">
            <a:spAutoFit/>
          </a:bodyPr>
          <a:lstStyle/>
          <a:p>
            <a:r>
              <a:rPr lang="en-GB" dirty="0"/>
              <a:t>“Livy”</a:t>
            </a:r>
          </a:p>
        </p:txBody>
      </p:sp>
      <p:pic>
        <p:nvPicPr>
          <p:cNvPr id="8194" name="Picture 2" descr="http://upload.wikimedia.org/wikipedia/commons/4/49/Pliny_the_Elder.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215" y="3767001"/>
            <a:ext cx="2011287" cy="26892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6516215" y="6372036"/>
            <a:ext cx="2007855" cy="369332"/>
          </a:xfrm>
          <a:prstGeom prst="rect">
            <a:avLst/>
          </a:prstGeom>
          <a:noFill/>
        </p:spPr>
        <p:txBody>
          <a:bodyPr wrap="square" rtlCol="0">
            <a:spAutoFit/>
          </a:bodyPr>
          <a:lstStyle/>
          <a:p>
            <a:r>
              <a:rPr lang="en-GB" dirty="0"/>
              <a:t>“Pliny the Elder”</a:t>
            </a:r>
          </a:p>
        </p:txBody>
      </p:sp>
    </p:spTree>
    <p:extLst>
      <p:ext uri="{BB962C8B-B14F-4D97-AF65-F5344CB8AC3E}">
        <p14:creationId xmlns:p14="http://schemas.microsoft.com/office/powerpoint/2010/main" val="5011629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Effect transition="in" filter="fade">
                                      <p:cBhvr>
                                        <p:cTn id="15" dur="1000"/>
                                        <p:tgtEl>
                                          <p:spTgt spid="6"/>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1000" fill="hold"/>
                                        <p:tgtEl>
                                          <p:spTgt spid="8"/>
                                        </p:tgtEl>
                                        <p:attrNameLst>
                                          <p:attrName>ppt_w</p:attrName>
                                        </p:attrNameLst>
                                      </p:cBhvr>
                                      <p:tavLst>
                                        <p:tav tm="0">
                                          <p:val>
                                            <p:fltVal val="0"/>
                                          </p:val>
                                        </p:tav>
                                        <p:tav tm="100000">
                                          <p:val>
                                            <p:strVal val="#ppt_w"/>
                                          </p:val>
                                        </p:tav>
                                      </p:tavLst>
                                    </p:anim>
                                    <p:anim calcmode="lin" valueType="num">
                                      <p:cBhvr>
                                        <p:cTn id="19" dur="1000" fill="hold"/>
                                        <p:tgtEl>
                                          <p:spTgt spid="8"/>
                                        </p:tgtEl>
                                        <p:attrNameLst>
                                          <p:attrName>ppt_h</p:attrName>
                                        </p:attrNameLst>
                                      </p:cBhvr>
                                      <p:tavLst>
                                        <p:tav tm="0">
                                          <p:val>
                                            <p:fltVal val="0"/>
                                          </p:val>
                                        </p:tav>
                                        <p:tav tm="100000">
                                          <p:val>
                                            <p:strVal val="#ppt_h"/>
                                          </p:val>
                                        </p:tav>
                                      </p:tavLst>
                                    </p:anim>
                                    <p:animEffect transition="in" filter="fade">
                                      <p:cBhvr>
                                        <p:cTn id="20" dur="1000"/>
                                        <p:tgtEl>
                                          <p:spTgt spid="8"/>
                                        </p:tgtEl>
                                      </p:cBhvr>
                                    </p:animEffect>
                                  </p:childTnLst>
                                </p:cTn>
                              </p:par>
                            </p:childTnLst>
                          </p:cTn>
                        </p:par>
                        <p:par>
                          <p:cTn id="21" fill="hold">
                            <p:stCondLst>
                              <p:cond delay="2000"/>
                            </p:stCondLst>
                            <p:childTnLst>
                              <p:par>
                                <p:cTn id="22" presetID="53" presetClass="entr" presetSubtype="16"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500" fill="hold"/>
                                        <p:tgtEl>
                                          <p:spTgt spid="9"/>
                                        </p:tgtEl>
                                        <p:attrNameLst>
                                          <p:attrName>ppt_w</p:attrName>
                                        </p:attrNameLst>
                                      </p:cBhvr>
                                      <p:tavLst>
                                        <p:tav tm="0">
                                          <p:val>
                                            <p:fltVal val="0"/>
                                          </p:val>
                                        </p:tav>
                                        <p:tav tm="100000">
                                          <p:val>
                                            <p:strVal val="#ppt_w"/>
                                          </p:val>
                                        </p:tav>
                                      </p:tavLst>
                                    </p:anim>
                                    <p:anim calcmode="lin" valueType="num">
                                      <p:cBhvr>
                                        <p:cTn id="25" dur="1500" fill="hold"/>
                                        <p:tgtEl>
                                          <p:spTgt spid="9"/>
                                        </p:tgtEl>
                                        <p:attrNameLst>
                                          <p:attrName>ppt_h</p:attrName>
                                        </p:attrNameLst>
                                      </p:cBhvr>
                                      <p:tavLst>
                                        <p:tav tm="0">
                                          <p:val>
                                            <p:fltVal val="0"/>
                                          </p:val>
                                        </p:tav>
                                        <p:tav tm="100000">
                                          <p:val>
                                            <p:strVal val="#ppt_h"/>
                                          </p:val>
                                        </p:tav>
                                      </p:tavLst>
                                    </p:anim>
                                    <p:animEffect transition="in" filter="fade">
                                      <p:cBhvr>
                                        <p:cTn id="26" dur="1500"/>
                                        <p:tgtEl>
                                          <p:spTgt spid="9"/>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p:cTn id="29" dur="1500" fill="hold"/>
                                        <p:tgtEl>
                                          <p:spTgt spid="10"/>
                                        </p:tgtEl>
                                        <p:attrNameLst>
                                          <p:attrName>ppt_w</p:attrName>
                                        </p:attrNameLst>
                                      </p:cBhvr>
                                      <p:tavLst>
                                        <p:tav tm="0">
                                          <p:val>
                                            <p:fltVal val="0"/>
                                          </p:val>
                                        </p:tav>
                                        <p:tav tm="100000">
                                          <p:val>
                                            <p:strVal val="#ppt_w"/>
                                          </p:val>
                                        </p:tav>
                                      </p:tavLst>
                                    </p:anim>
                                    <p:anim calcmode="lin" valueType="num">
                                      <p:cBhvr>
                                        <p:cTn id="30" dur="1500" fill="hold"/>
                                        <p:tgtEl>
                                          <p:spTgt spid="10"/>
                                        </p:tgtEl>
                                        <p:attrNameLst>
                                          <p:attrName>ppt_h</p:attrName>
                                        </p:attrNameLst>
                                      </p:cBhvr>
                                      <p:tavLst>
                                        <p:tav tm="0">
                                          <p:val>
                                            <p:fltVal val="0"/>
                                          </p:val>
                                        </p:tav>
                                        <p:tav tm="100000">
                                          <p:val>
                                            <p:strVal val="#ppt_h"/>
                                          </p:val>
                                        </p:tav>
                                      </p:tavLst>
                                    </p:anim>
                                    <p:animEffect transition="in" filter="fade">
                                      <p:cBhvr>
                                        <p:cTn id="31" dur="1500"/>
                                        <p:tgtEl>
                                          <p:spTgt spid="10"/>
                                        </p:tgtEl>
                                      </p:cBhvr>
                                    </p:animEffect>
                                  </p:childTnLst>
                                </p:cTn>
                              </p:par>
                            </p:childTnLst>
                          </p:cTn>
                        </p:par>
                        <p:par>
                          <p:cTn id="32" fill="hold">
                            <p:stCondLst>
                              <p:cond delay="3500"/>
                            </p:stCondLst>
                            <p:childTnLst>
                              <p:par>
                                <p:cTn id="33" presetID="53" presetClass="entr" presetSubtype="16" fill="hold" nodeType="afterEffect">
                                  <p:stCondLst>
                                    <p:cond delay="0"/>
                                  </p:stCondLst>
                                  <p:childTnLst>
                                    <p:set>
                                      <p:cBhvr>
                                        <p:cTn id="34" dur="1" fill="hold">
                                          <p:stCondLst>
                                            <p:cond delay="0"/>
                                          </p:stCondLst>
                                        </p:cTn>
                                        <p:tgtEl>
                                          <p:spTgt spid="8194"/>
                                        </p:tgtEl>
                                        <p:attrNameLst>
                                          <p:attrName>style.visibility</p:attrName>
                                        </p:attrNameLst>
                                      </p:cBhvr>
                                      <p:to>
                                        <p:strVal val="visible"/>
                                      </p:to>
                                    </p:set>
                                    <p:anim calcmode="lin" valueType="num">
                                      <p:cBhvr>
                                        <p:cTn id="35" dur="1500" fill="hold"/>
                                        <p:tgtEl>
                                          <p:spTgt spid="8194"/>
                                        </p:tgtEl>
                                        <p:attrNameLst>
                                          <p:attrName>ppt_w</p:attrName>
                                        </p:attrNameLst>
                                      </p:cBhvr>
                                      <p:tavLst>
                                        <p:tav tm="0">
                                          <p:val>
                                            <p:fltVal val="0"/>
                                          </p:val>
                                        </p:tav>
                                        <p:tav tm="100000">
                                          <p:val>
                                            <p:strVal val="#ppt_w"/>
                                          </p:val>
                                        </p:tav>
                                      </p:tavLst>
                                    </p:anim>
                                    <p:anim calcmode="lin" valueType="num">
                                      <p:cBhvr>
                                        <p:cTn id="36" dur="1500" fill="hold"/>
                                        <p:tgtEl>
                                          <p:spTgt spid="8194"/>
                                        </p:tgtEl>
                                        <p:attrNameLst>
                                          <p:attrName>ppt_h</p:attrName>
                                        </p:attrNameLst>
                                      </p:cBhvr>
                                      <p:tavLst>
                                        <p:tav tm="0">
                                          <p:val>
                                            <p:fltVal val="0"/>
                                          </p:val>
                                        </p:tav>
                                        <p:tav tm="100000">
                                          <p:val>
                                            <p:strVal val="#ppt_h"/>
                                          </p:val>
                                        </p:tav>
                                      </p:tavLst>
                                    </p:anim>
                                    <p:animEffect transition="in" filter="fade">
                                      <p:cBhvr>
                                        <p:cTn id="37" dur="1500"/>
                                        <p:tgtEl>
                                          <p:spTgt spid="8194"/>
                                        </p:tgtEl>
                                      </p:cBhvr>
                                    </p:animEffect>
                                  </p:childTnLst>
                                </p:cTn>
                              </p:par>
                            </p:childTnLst>
                          </p:cTn>
                        </p:par>
                        <p:par>
                          <p:cTn id="38" fill="hold">
                            <p:stCondLst>
                              <p:cond delay="5000"/>
                            </p:stCondLst>
                            <p:childTnLst>
                              <p:par>
                                <p:cTn id="39" presetID="53" presetClass="entr" presetSubtype="16"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p:cTn id="41" dur="1500" fill="hold"/>
                                        <p:tgtEl>
                                          <p:spTgt spid="12"/>
                                        </p:tgtEl>
                                        <p:attrNameLst>
                                          <p:attrName>ppt_w</p:attrName>
                                        </p:attrNameLst>
                                      </p:cBhvr>
                                      <p:tavLst>
                                        <p:tav tm="0">
                                          <p:val>
                                            <p:fltVal val="0"/>
                                          </p:val>
                                        </p:tav>
                                        <p:tav tm="100000">
                                          <p:val>
                                            <p:strVal val="#ppt_w"/>
                                          </p:val>
                                        </p:tav>
                                      </p:tavLst>
                                    </p:anim>
                                    <p:anim calcmode="lin" valueType="num">
                                      <p:cBhvr>
                                        <p:cTn id="42" dur="1500" fill="hold"/>
                                        <p:tgtEl>
                                          <p:spTgt spid="12"/>
                                        </p:tgtEl>
                                        <p:attrNameLst>
                                          <p:attrName>ppt_h</p:attrName>
                                        </p:attrNameLst>
                                      </p:cBhvr>
                                      <p:tavLst>
                                        <p:tav tm="0">
                                          <p:val>
                                            <p:fltVal val="0"/>
                                          </p:val>
                                        </p:tav>
                                        <p:tav tm="100000">
                                          <p:val>
                                            <p:strVal val="#ppt_h"/>
                                          </p:val>
                                        </p:tav>
                                      </p:tavLst>
                                    </p:anim>
                                    <p:animEffect transition="in" filter="fade">
                                      <p:cBhvr>
                                        <p:cTn id="43" dur="1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t>demonstrate an elementary knowledge of the key events, themes and developments of Roman history; </a:t>
            </a:r>
          </a:p>
          <a:p>
            <a:pPr marL="285750" indent="-285750">
              <a:buFont typeface="Wingdings" panose="05000000000000000000" pitchFamily="2" charset="2"/>
              <a:buChar char="v"/>
            </a:pPr>
            <a:r>
              <a:rPr lang="en-GB" dirty="0">
                <a:solidFill>
                  <a:srgbClr val="FFFF00"/>
                </a:solidFill>
              </a:rPr>
              <a:t>demonstrate some familiarity with the most important examples of the ancient evidence for Rome; </a:t>
            </a:r>
          </a:p>
          <a:p>
            <a:pPr marL="285750" indent="-285750">
              <a:buFont typeface="Wingdings" panose="05000000000000000000" pitchFamily="2" charset="2"/>
              <a:buChar char="v"/>
            </a:pPr>
            <a:r>
              <a:rPr lang="en-GB" dirty="0">
                <a:solidFill>
                  <a:schemeClr val="tx1">
                    <a:lumMod val="50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50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
        <p:nvSpPr>
          <p:cNvPr id="7" name="TextBox 6"/>
          <p:cNvSpPr txBox="1"/>
          <p:nvPr/>
        </p:nvSpPr>
        <p:spPr>
          <a:xfrm rot="5400000">
            <a:off x="6937127" y="4587330"/>
            <a:ext cx="3703973" cy="523220"/>
          </a:xfrm>
          <a:prstGeom prst="rect">
            <a:avLst/>
          </a:prstGeom>
          <a:noFill/>
        </p:spPr>
        <p:txBody>
          <a:bodyPr wrap="square" rtlCol="0">
            <a:spAutoFit/>
          </a:bodyPr>
          <a:lstStyle/>
          <a:p>
            <a:pPr algn="r"/>
            <a:r>
              <a:rPr lang="en-GB" sz="2800" b="1" dirty="0">
                <a:effectLst>
                  <a:outerShdw blurRad="38100" dist="38100" dir="2700000" algn="tl">
                    <a:srgbClr val="000000">
                      <a:alpha val="43137"/>
                    </a:srgbClr>
                  </a:outerShdw>
                </a:effectLst>
              </a:rPr>
              <a:t>INSCRIPTIONS</a:t>
            </a:r>
          </a:p>
        </p:txBody>
      </p:sp>
      <p:pic>
        <p:nvPicPr>
          <p:cNvPr id="15" name="Picture 14"/>
          <p:cNvPicPr>
            <a:picLocks noChangeAspect="1"/>
          </p:cNvPicPr>
          <p:nvPr/>
        </p:nvPicPr>
        <p:blipFill rotWithShape="1">
          <a:blip r:embed="rId2">
            <a:extLst>
              <a:ext uri="{BEBA8EAE-BF5A-486C-A8C5-ECC9F3942E4B}">
                <a14:imgProps xmlns:a14="http://schemas.microsoft.com/office/drawing/2010/main">
                  <a14:imgLayer r:embed="rId3">
                    <a14:imgEffect>
                      <a14:backgroundRemoval t="9982" b="89837" l="6676" r="93324">
                        <a14:foregroundMark x1="6676" y1="41198" x2="6676" y2="41198"/>
                        <a14:foregroundMark x1="93324" y1="64791" x2="93324" y2="64791"/>
                      </a14:backgroundRemoval>
                    </a14:imgEffect>
                  </a14:imgLayer>
                </a14:imgProps>
              </a:ext>
              <a:ext uri="{28A0092B-C50C-407E-A947-70E740481C1C}">
                <a14:useLocalDpi xmlns:a14="http://schemas.microsoft.com/office/drawing/2010/main" val="0"/>
              </a:ext>
            </a:extLst>
          </a:blip>
          <a:srcRect t="12613" b="11525"/>
          <a:stretch/>
        </p:blipFill>
        <p:spPr>
          <a:xfrm>
            <a:off x="1331640" y="3153275"/>
            <a:ext cx="7195863" cy="4097917"/>
          </a:xfrm>
          <a:prstGeom prst="rect">
            <a:avLst/>
          </a:prstGeom>
        </p:spPr>
      </p:pic>
    </p:spTree>
    <p:extLst>
      <p:ext uri="{BB962C8B-B14F-4D97-AF65-F5344CB8AC3E}">
        <p14:creationId xmlns:p14="http://schemas.microsoft.com/office/powerpoint/2010/main" val="2649793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t>demonstrate an elementary knowledge of the key events, themes and developments of Roman history; </a:t>
            </a:r>
          </a:p>
          <a:p>
            <a:pPr marL="285750" indent="-285750">
              <a:buFont typeface="Wingdings" panose="05000000000000000000" pitchFamily="2" charset="2"/>
              <a:buChar char="v"/>
            </a:pPr>
            <a:r>
              <a:rPr lang="en-GB" dirty="0">
                <a:solidFill>
                  <a:srgbClr val="FFFF00"/>
                </a:solidFill>
              </a:rPr>
              <a:t>demonstrate some familiarity with the most important examples of the ancient evidence for Rome; </a:t>
            </a:r>
          </a:p>
          <a:p>
            <a:pPr marL="285750" indent="-285750">
              <a:buFont typeface="Wingdings" panose="05000000000000000000" pitchFamily="2" charset="2"/>
              <a:buChar char="v"/>
            </a:pPr>
            <a:r>
              <a:rPr lang="en-GB" dirty="0">
                <a:solidFill>
                  <a:schemeClr val="tx1">
                    <a:lumMod val="50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50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
        <p:nvSpPr>
          <p:cNvPr id="6" name="TextBox 5"/>
          <p:cNvSpPr txBox="1"/>
          <p:nvPr/>
        </p:nvSpPr>
        <p:spPr>
          <a:xfrm rot="5400000">
            <a:off x="6937127" y="4587330"/>
            <a:ext cx="3703973" cy="523220"/>
          </a:xfrm>
          <a:prstGeom prst="rect">
            <a:avLst/>
          </a:prstGeom>
          <a:noFill/>
        </p:spPr>
        <p:txBody>
          <a:bodyPr wrap="square" rtlCol="0">
            <a:spAutoFit/>
          </a:bodyPr>
          <a:lstStyle/>
          <a:p>
            <a:pPr algn="r"/>
            <a:r>
              <a:rPr lang="en-GB" sz="2800" b="1" dirty="0">
                <a:effectLst>
                  <a:outerShdw blurRad="38100" dist="38100" dir="2700000" algn="tl">
                    <a:srgbClr val="000000">
                      <a:alpha val="43137"/>
                    </a:srgbClr>
                  </a:outerShdw>
                </a:effectLst>
              </a:rPr>
              <a:t>COINAGE</a:t>
            </a:r>
          </a:p>
        </p:txBody>
      </p:sp>
      <p:pic>
        <p:nvPicPr>
          <p:cNvPr id="8" name="Picture 7"/>
          <p:cNvPicPr>
            <a:picLocks noChangeAspect="1"/>
          </p:cNvPicPr>
          <p:nvPr/>
        </p:nvPicPr>
        <p:blipFill>
          <a:blip r:embed="rId2">
            <a:extLst>
              <a:ext uri="{BEBA8EAE-BF5A-486C-A8C5-ECC9F3942E4B}">
                <a14:imgProps xmlns:a14="http://schemas.microsoft.com/office/drawing/2010/main">
                  <a14:imgLayer r:embed="rId3">
                    <a14:imgEffect>
                      <a14:backgroundRemoval t="0" b="96392" l="3368" r="97150">
                        <a14:foregroundMark x1="3368" y1="54124" x2="3368" y2="54124"/>
                        <a14:foregroundMark x1="21244" y1="14433" x2="21244" y2="14433"/>
                        <a14:foregroundMark x1="27202" y1="93814" x2="27202" y2="93814"/>
                        <a14:foregroundMark x1="67876" y1="71649" x2="67876" y2="71649"/>
                        <a14:foregroundMark x1="80311" y1="40206" x2="80311" y2="40206"/>
                        <a14:foregroundMark x1="97927" y1="52577" x2="97927" y2="52577"/>
                        <a14:foregroundMark x1="76943" y1="4639" x2="76943" y2="4639"/>
                        <a14:foregroundMark x1="79793" y1="6186" x2="79793" y2="6186"/>
                        <a14:foregroundMark x1="82383" y1="7216" x2="82383" y2="7216"/>
                        <a14:foregroundMark x1="72539" y1="4639" x2="72539" y2="4639"/>
                        <a14:foregroundMark x1="74093" y1="4124" x2="74093" y2="4124"/>
                        <a14:foregroundMark x1="86788" y1="10309" x2="86788" y2="10309"/>
                        <a14:foregroundMark x1="73575" y1="96392" x2="73575" y2="96392"/>
                      </a14:backgroundRemoval>
                    </a14:imgEffect>
                  </a14:imgLayer>
                </a14:imgProps>
              </a:ext>
              <a:ext uri="{28A0092B-C50C-407E-A947-70E740481C1C}">
                <a14:useLocalDpi xmlns:a14="http://schemas.microsoft.com/office/drawing/2010/main" val="0"/>
              </a:ext>
            </a:extLst>
          </a:blip>
          <a:stretch>
            <a:fillRect/>
          </a:stretch>
        </p:blipFill>
        <p:spPr>
          <a:xfrm>
            <a:off x="1331640" y="3275711"/>
            <a:ext cx="6903593" cy="3469681"/>
          </a:xfrm>
          <a:prstGeom prst="rect">
            <a:avLst/>
          </a:prstGeom>
        </p:spPr>
      </p:pic>
    </p:spTree>
    <p:extLst>
      <p:ext uri="{BB962C8B-B14F-4D97-AF65-F5344CB8AC3E}">
        <p14:creationId xmlns:p14="http://schemas.microsoft.com/office/powerpoint/2010/main" val="17311524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t>demonstrate an elementary knowledge of the key events, themes and developments of Roman history; </a:t>
            </a:r>
          </a:p>
          <a:p>
            <a:pPr marL="285750" indent="-285750">
              <a:buFont typeface="Wingdings" panose="05000000000000000000" pitchFamily="2" charset="2"/>
              <a:buChar char="v"/>
            </a:pPr>
            <a:r>
              <a:rPr lang="en-GB" dirty="0">
                <a:solidFill>
                  <a:srgbClr val="FFFF00"/>
                </a:solidFill>
              </a:rPr>
              <a:t>demonstrate some familiarity with the most important examples of the ancient evidence for Rome; </a:t>
            </a:r>
          </a:p>
          <a:p>
            <a:pPr marL="285750" indent="-285750">
              <a:buFont typeface="Wingdings" panose="05000000000000000000" pitchFamily="2" charset="2"/>
              <a:buChar char="v"/>
            </a:pPr>
            <a:r>
              <a:rPr lang="en-GB" dirty="0">
                <a:solidFill>
                  <a:schemeClr val="tx1">
                    <a:lumMod val="50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50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
        <p:nvSpPr>
          <p:cNvPr id="6" name="TextBox 5"/>
          <p:cNvSpPr txBox="1"/>
          <p:nvPr/>
        </p:nvSpPr>
        <p:spPr>
          <a:xfrm rot="5400000">
            <a:off x="6937127" y="4587330"/>
            <a:ext cx="3703973" cy="523220"/>
          </a:xfrm>
          <a:prstGeom prst="rect">
            <a:avLst/>
          </a:prstGeom>
          <a:noFill/>
        </p:spPr>
        <p:txBody>
          <a:bodyPr wrap="square" rtlCol="0">
            <a:spAutoFit/>
          </a:bodyPr>
          <a:lstStyle/>
          <a:p>
            <a:pPr algn="r"/>
            <a:r>
              <a:rPr lang="en-GB" sz="2800" b="1" dirty="0">
                <a:effectLst>
                  <a:outerShdw blurRad="38100" dist="38100" dir="2700000" algn="tl">
                    <a:srgbClr val="000000">
                      <a:alpha val="43137"/>
                    </a:srgbClr>
                  </a:outerShdw>
                </a:effectLst>
              </a:rPr>
              <a:t>ARCHAEOLOGY</a:t>
            </a:r>
          </a:p>
        </p:txBody>
      </p:sp>
      <p:pic>
        <p:nvPicPr>
          <p:cNvPr id="9" name="Picture 6" descr="C:\Eigene Dateien\TEACHING MATERIAL\CITIES &amp; SETTLEMENTS\AUGUSTUS ROM\Ara Pacis Ansicht Farbe P CONNOLLY.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0312" y="3613457"/>
            <a:ext cx="5158164" cy="3199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5364088" y="6165304"/>
            <a:ext cx="2160240" cy="369332"/>
          </a:xfrm>
          <a:prstGeom prst="rect">
            <a:avLst/>
          </a:prstGeom>
          <a:noFill/>
        </p:spPr>
        <p:txBody>
          <a:bodyPr wrap="square" rtlCol="0">
            <a:spAutoFit/>
          </a:bodyPr>
          <a:lstStyle/>
          <a:p>
            <a:r>
              <a:rPr lang="en-GB" dirty="0" err="1"/>
              <a:t>Ara</a:t>
            </a:r>
            <a:r>
              <a:rPr lang="en-GB" dirty="0"/>
              <a:t> </a:t>
            </a:r>
            <a:r>
              <a:rPr lang="en-GB" dirty="0" err="1"/>
              <a:t>pacis</a:t>
            </a:r>
            <a:endParaRPr lang="en-GB" dirty="0"/>
          </a:p>
        </p:txBody>
      </p:sp>
    </p:spTree>
    <p:extLst>
      <p:ext uri="{BB962C8B-B14F-4D97-AF65-F5344CB8AC3E}">
        <p14:creationId xmlns:p14="http://schemas.microsoft.com/office/powerpoint/2010/main" val="7482548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t>demonstrate an elementary knowledge of the key events, themes and developments of Roman history; </a:t>
            </a:r>
          </a:p>
          <a:p>
            <a:pPr marL="285750" indent="-285750">
              <a:buFont typeface="Wingdings" panose="05000000000000000000" pitchFamily="2" charset="2"/>
              <a:buChar char="v"/>
            </a:pPr>
            <a:r>
              <a:rPr lang="en-GB" dirty="0">
                <a:solidFill>
                  <a:srgbClr val="FFFF00"/>
                </a:solidFill>
              </a:rPr>
              <a:t>demonstrate some familiarity with the most important examples of the ancient evidence for Rome; </a:t>
            </a:r>
          </a:p>
          <a:p>
            <a:pPr marL="285750" indent="-285750">
              <a:buFont typeface="Wingdings" panose="05000000000000000000" pitchFamily="2" charset="2"/>
              <a:buChar char="v"/>
            </a:pPr>
            <a:r>
              <a:rPr lang="en-GB" dirty="0">
                <a:solidFill>
                  <a:schemeClr val="tx1">
                    <a:lumMod val="50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50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
        <p:nvSpPr>
          <p:cNvPr id="6" name="TextBox 5"/>
          <p:cNvSpPr txBox="1"/>
          <p:nvPr/>
        </p:nvSpPr>
        <p:spPr>
          <a:xfrm rot="5400000">
            <a:off x="6937127" y="4587330"/>
            <a:ext cx="3703973" cy="523220"/>
          </a:xfrm>
          <a:prstGeom prst="rect">
            <a:avLst/>
          </a:prstGeom>
          <a:noFill/>
        </p:spPr>
        <p:txBody>
          <a:bodyPr wrap="square" rtlCol="0">
            <a:spAutoFit/>
          </a:bodyPr>
          <a:lstStyle/>
          <a:p>
            <a:pPr algn="r"/>
            <a:r>
              <a:rPr lang="en-GB" sz="2800" b="1" dirty="0">
                <a:effectLst>
                  <a:outerShdw blurRad="38100" dist="38100" dir="2700000" algn="tl">
                    <a:srgbClr val="000000">
                      <a:alpha val="43137"/>
                    </a:srgbClr>
                  </a:outerShdw>
                </a:effectLst>
              </a:rPr>
              <a:t>ARCHAEOLOGY</a:t>
            </a:r>
          </a:p>
        </p:txBody>
      </p:sp>
      <p:pic>
        <p:nvPicPr>
          <p:cNvPr id="9" name="Picture 26" descr="C:\Eigene Dateien\TEACHING MATERIAL\CITIES &amp; SETTLEMENTS\Religion\Bath Votive object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3324129"/>
            <a:ext cx="5184576" cy="363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Eigene Dateien\TEACHING MATERIAL\CITIES &amp; SETTLEMENTS\Roman Egypt\Porträt Met 4Port_ma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711558">
            <a:off x="467544" y="2818869"/>
            <a:ext cx="2754313" cy="444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643750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1250"/>
                                        <p:tgtEl>
                                          <p:spTgt spid="9"/>
                                        </p:tgtEl>
                                      </p:cBhvr>
                                    </p:animEffect>
                                  </p:childTnLst>
                                </p:cTn>
                              </p:par>
                            </p:childTnLst>
                          </p:cTn>
                        </p:par>
                        <p:par>
                          <p:cTn id="8" fill="hold">
                            <p:stCondLst>
                              <p:cond delay="2250"/>
                            </p:stCondLst>
                            <p:childTnLst>
                              <p:par>
                                <p:cTn id="9" presetID="14" presetClass="entr" presetSubtype="5"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vertical)">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examples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Tree>
    <p:extLst>
      <p:ext uri="{BB962C8B-B14F-4D97-AF65-F5344CB8AC3E}">
        <p14:creationId xmlns:p14="http://schemas.microsoft.com/office/powerpoint/2010/main" val="1791352496"/>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8" name="TextBox 7"/>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9273479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LightScreen/>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7" name="TextBox 6"/>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2283997365"/>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sp>
        <p:nvSpPr>
          <p:cNvPr id="7" name="TextBox 6"/>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1520165843"/>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7"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8" name="Picture 7"/>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921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3406503687"/>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0" name="TextBox 9"/>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353075614"/>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1" name="TextBox 10"/>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3875481527"/>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2" name="TextBox 11"/>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1188380033"/>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3" name="TextBox 12"/>
          <p:cNvSpPr txBox="1"/>
          <p:nvPr/>
        </p:nvSpPr>
        <p:spPr>
          <a:xfrm>
            <a:off x="6084168" y="5445224"/>
            <a:ext cx="3059832" cy="369332"/>
          </a:xfrm>
          <a:prstGeom prst="rect">
            <a:avLst/>
          </a:prstGeom>
          <a:noFill/>
        </p:spPr>
        <p:txBody>
          <a:bodyPr wrap="square" rtlCol="0">
            <a:spAutoFit/>
          </a:bodyPr>
          <a:lstStyle/>
          <a:p>
            <a:pPr algn="r"/>
            <a:r>
              <a:rPr lang="en-GB" dirty="0"/>
              <a:t>from the film “Gladiator”</a:t>
            </a:r>
          </a:p>
        </p:txBody>
      </p:sp>
    </p:spTree>
    <p:extLst>
      <p:ext uri="{BB962C8B-B14F-4D97-AF65-F5344CB8AC3E}">
        <p14:creationId xmlns:p14="http://schemas.microsoft.com/office/powerpoint/2010/main" val="3817519004"/>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3">
            <a:extLst>
              <a:ext uri="{BEBA8EAE-BF5A-486C-A8C5-ECC9F3942E4B}">
                <a14:imgProps xmlns:a14="http://schemas.microsoft.com/office/drawing/2010/main">
                  <a14:imgLayer r:embed="rId4">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13" name="AutoShape 2" descr="data:image/jpeg;base64,/9j/4AAQSkZJRgABAQAAAQABAAD/2wCEAAkGBxQTEhUUExQWFhMXGCIbGBgYGR4cGRofHB0aHBsbIB4ZHiggGBonGxwcITEjJSkrLi4uHCAzODMsNygtLi0BCgoKDg0OGxAQGywlHyQsLCwsLCwsLCwsLCwsLCwsLCwsLCwsLCwsLCwsLCwsLCwsLCwsLCwsLCwsLCwsLCwsLP/AABEIALkBEAMBIgACEQEDEQH/xAAbAAACAwEBAQAAAAAAAAAAAAAEBQIDBgEHAP/EAEYQAAIBAgUCBAQDBAkCBAYDAAECEQMhAAQSMUEFURMiYXEGMoGRQqGxIzPB8BRSYnKCwtHh8UOyBzSSoiRzdLPD0xUWNf/EABkBAAMBAQEAAAAAAAAAAAAAAAECAwAEBf/EACMRAAICAgMBAAIDAQAAAAAAAAABAhEhMQMSQVFhcRMiMvD/2gAMAwEAAhEDEQA/ANSjCe3M7dhzHr+eJtmLE2jvx374VMzHqOmnVdVFIPWWQyMPlCi0J6xBscE/E5ZKJdarUhTIZlVdWsHy6byRY8Ttjxumvyej2CqdQEe4n6G/rxibbX2/SLcD178Yqy+VqmksVdVRl1K1RZHmuBCEGALCwPfCfpOdzNXxm1UJSroVgjaSBMzJkmOxxujD2Q6zOUpOoFSmrDcEjzDmQReb74DynRqKEsqsbz52LRzbWTFz/MYp61VrUWpaWT9qfD0eGC02lhJFh2vxhrlqBFNQ766kGW0hATMzE2EflGM+1bBabLC/2399/SMQapBj8/8Aj2wuXqL1lepQpqaSk6SxjxNMTo07DcSxFxsZxLpucSvSWqo0qfKVJkhgSCJAIkTO4iR2wrg0gqSGNACbxaDDGNjxf1PHBxeTA2jfgnczwBeYF++BlBiRLHYlTIiDPInf8sJuu9ZcHwqLAVIJdhB8NOQZkBjMCb29ZxorNGY16j1SlTI8SoovsTfcAjSL2I2m+EPVut5SrTKPraTK6aZ8jXMqWMA347d8ZOvSrI5axYwTbU1zYmBKyO++CqL06jMGmmSTbSs8GZYqBaeD+eOhcaWRL8ZHKdZqJCN54IKsF+uoKxlSLbEjzH1w9p9QFcNUADOoEgCxkqGYiYUqGJiJtscJs10vykqGuNx5UPoJFxff1wV8O00GZFKuiEVfKrsJvuu8kgkRHeLCcUbi8iuFaGuW6ZVlqiaUDSD4l5BBhiE8pA2G2xJw1TIMzl61QRqV1RQIUgCfM0tEiYkYOaTYH9eJHpwMRRjyefsf/VPJP1OOSXI2UUEWK36fw9v5nHS3P+vqO3ritL3JBn25+vrGO2+ovaLzffb/AIxKxyvO0tYtEjaZ9fvx+eMr1Hp9RQWJuD80SIIEzO4MC07hdr41riBO32PHt2xygxIkGJ2sDsSdo9MVhytYJy408mKp1QaR1HzG3lvbho3gT62vjlfLiqyM1Twcw2zH93WtPmYXDxNzY2t23tbLKwIKgjkRv+W9owl6n8PhwAjlEJllI1KwvO/p+p9ItHmTJvjaMmmRfxilai1OppILJJU2BkNbUNoOJUqQBWBXEn8clSQSfxDVHl7R5+cPV6JmKcGnWAABsdcA7eUNIWdJ+kYg/wAN1nANVkZkYwbm0G3mWwBIA9BfD/yRfonRoBFLxEmkFaoVDBW1IRyAbags82wxGXTMAmj4tPMKZZJB03YSGNikjZptpkC2I9HydbLUbU2GklmWkUFR130BlAmDMbce+Lsl07MIKmmPO+oBtKkgRCvpBHYbSBN8K2l6Mov4LOr06hDipTVHVRpDAlnNi3hkEC6zAJvJ9sOPgrM+JlwG/wCm7UwbEkL8pMCNmH+uBuodLq1Kyk6QhfXp1aghUr5ZM7iSBp3tItjR5WiFHltJLH634A7cd8JyzTjQ8I07J1FBG4PNtz3O/wDM4gqTcAn3959Zvixac99o5ntO/YHHFpNB8sx+fP6Eb98c5YgyeY+X+ePw3sJxzwvbb2/gOxGCDQaRb31QORjgok8CRzNjIPZsajWV6BIk/n/vb/Scd0DeRtvzP39cXNljIuPUSSePQ98RpZdiY1eWOJtae30wGma0KukUy2czdTy6ZRF7iPmkmQbx2xV8cknKhBY1KyIJBPqLLHI3n/TEfhKoScw0lWatrKQQQrL5NWoC5mDvHfAvxNn1NSjT0VdNHMCo8UGk6FhdJ0kOCeVI2scdcU+/6It4NNXcoGaAYuANzpT6Hf8ATCD4HoacvqZdLVKj1GEAGWcAGB5tp3GCfijrPhUdKpVapVRvDCIzQTFzE6CA0gRwcS+F84Hy4WKoakiajUp6JYyxIiJE9jhafUOLA+rr4udyaFjK66k8DsRJmSRfbE/iTONTyjaLuSqAnfzRvIN4tM4Wt1ulWz9GrSFR0p09JqCk+7SoA2ky1xsBJnD3rvTjXy9SidOogFSfllYInSRO3f8A3LVNWD6F5egEREH4QFDALpEKSSZJg9zhX8FoBly3n81V2BhpsYF51afpGKa3Ua1agKNOm616hNN2dSAiqBrclTMMNgdpw8yGRSnSp0VZdKrCzzYyfLa54wrVIK2XU4gklSDcn0En8QmSb/XHl9Sg9XXXNtRLST8xF+NwCALngRj1wgRE2n+t6ffYRjzzOeGVp0iFUNWNibaWaQIPdo740HQx90Gmy0iz/ivqMXkH6+15JvA2BVXK5ev5S0MIIPyMfqwv2iCcMs9lw6iSe5J7+xAmxGFadNAYvKr5RIX5SBzogLJF53tOGW2zVgob4dekQ6OpYCAjAwIiCCDINhfTaPTC/qkqqkoRVpzpIMhr6uBfbvh3ns6tAosSNMmSRpiBuQeTuYFsVUqozTrTBtIZgR+EDzMYsV08gnB7O7aMka4rcG2ngCBwCZ2m5H54+8ANBDHcHm4MQLNa84spOe8/WdipiSscfX6YnR0iWF73Pk3U/ncnEayawdcradRF/wCq1geLzaIO3OODKmFM+bv6QD/V7yTx9sHMCFB03AkeUWgA9/b88cQWiIg28s8gDYzcfxxqQLAXyUhwDYiwvNuPluPXFwyQE6duB5rWYEXXuPzxbVXuYkEix9/607BvbE1n+qYAifYt/a5WT7xjUg2ys5fc8XOx942vviH9FJ2b66eJBtbtP2waHkb39za8RadojFagQT6etpEnnj+OBRrA63T9RnUvbSVkGZ7+npzj6vktU+b6wO+23Y/lgwCBN5m4vuRt81+Mdr1AtztInjcC1z6E/TBoFgtLIlTv/wC07f8AE4I/o4G5O1x+uIJmEgAbSYJKHi1/7s/UYtpsDtBjkH3P4R6YzRrZWtBdo+8n+b/rib04Mqu/oebdsT0QSR+hM2HcgC+Og/zb09e38cZGBRRIIYncGfSb8neMEae8b8R2HfEgL8b327+3f8sVmrB7CJm5F78D0n6jGCdMDkegGn/T0/MYlpmwaCe1/rYdzj4tMnSQfc97Gw4MffHHm+9oiJJgAWuL/i++MAmAfUxcm/v/AFv5jHFAkEnjaQfTubxioU4832IU7H/D2J+2LhTidwLfpczpjaRGAZiHq3SixNWi4TMgEBrEOJslTgjsTt+WD8vmHZVZ0ZGBErJgEQYBUQy3OCgdI3mLc9jHG9x9xjhQ9vzN943I4t9MUsxEH1M+s94H2WfvjlQg7yY9zEcbbzAxaFk8/XbZdxqvacVG3AMiTt6f2u7YHhiYc6RckfXiZ2A5xUhM9hG8nYAWuOTf6HE2UDtHFvodz6j74s0zJO+1vYWsfe+AE4Wkwbxf7tHbtitydUiYO1yPxe25BEfXH2kWO8CRtO/v6jEw9xHcWAFgCRwduffGAVZrMaUJJ2U2kH5ZGx98YjqlNVNF2K7oL99Sn+ONZ1KoBTddUkhQAT3YzIJ2kXwl6rlQ9Iw2kqVbVcxp0zsZIIkWPG2Gi8hf+TteoseZyi99ok73FrnFOYzS0SCVJpH8SiY99N1kncTODaVEEE2KkGJEiLjYgyD7HjbCLqg8NQKf7ITHlJNNp4K7/ba+DEa2QqTXqOUM+J5FXSGDILmbfLJJn0k41vSunJRXw15XzNbzsxIk3FpJsI4tgfofTxSUiRrYANMLpsYUTyTz9MO/Fu0EAejKY9Lj+yfyxpP4K2QVDNvWANQFyR3M7n74lUkKCTci4t/VA/EveBv6YmF8w23507SD+oNh6YHrPMXIj+0BtAUeU7eYmDGwwugF1OkGm1zz5N7L+s+npjoXiF+y3809/UfnirL1TKgtNhBJW8EgGY3j9cEtxBESLEgAjSRwp9PrgUYGpk6YYbiJASBPbe0GMC1+q0aTftKio1tSnSXsTI0KpYiR+uA/i3PPTRNB8OpUfQHtKjRLR6mANj39cZboHS3qavEIBSZKnW7yW0nU1+xvMflh4QvLEk6NDnfjEAQlKoxidTkU137fMb3FtsLq/wAU1jMNQQE7Aamj3Yx7GO++F3Uej01f5ahHHiQS3y3iAPy5ww/oR0FxBUC8cd57DD1FE7k3gqodcrnfMogPamuoRzvFxNo5xS/VczqAbMSNYNlQGw07qN5E4FzGVcOihgquSDqVYWBYCfaecAtlmdtdNKdQ6gsMiy15NkA0sRNz9ecOkgNyHTdUzavK5h3JM6WCe9vJab/c4ur9czi3UiwEakU95iIkj88LukCddRabaI8ywddMpYqf7IJieJwzbqisiwS1rLF/xb78gib4VpJmi2W5P41qKUXM0VEgHxKe6xeSjbiwspJnGuymeWsNVNwybdo4EjcHfHmFcMSTUSoqW0nQQFPfULiY9sWZHqaoFalV0lZbylZfvwZBJ7YEoXoeM2tnqvhxIHH970xB1kAQRNvxHuv22xlugfGdGsFWsRTciCymaZiBE2KmYE2xrgu1gTwYnmZEG4OJSi1somnopo09RJM+nzbwDa/p+mJ+GZ+9777xv3tizRAmIt29O2+2OOwiw24t3jACVsQBDSBybAQDPJ7Y+Q6lEKQCBsBbcHc97TiQSext/ZjkDg4sQdoE+1p9h3GFMUUwPTcdo49e4xBUBkH2Mxvpn14OLEB7m5H9aLm+w2M4tprYbjub8LF+9h3xSgAyiBaN+Itbfbe2ImoDEwL9wATb+zcz/HE3pRJkk/442IFh6yPfA+YzKoCXlUDXY6hF5gA3Y8W7+wwKDYRTqyCQR2+bncbDeTgXPZ9aYmqy0xaC7gb+XaJ/LGP+JfiWtCJRYJq2UGamm0klhAUiSFBBtbGTesAGpvUFQONLmqPlYQfmZtVMTckzPfvWPDeyb5Ph6BU+LaDDTRY1HO0DRTEwQS7QYEDbFf8A/JVawOh9Cm5CW27sb8zPbnGMzBbJ5jwp8SmNJDAnw6moeV1Y2ceYiR9D5cHUKzl4YxfYHe0SBzzvjS4mhockfTSplAL2ncn5mvfc3P2wZSrLEkAgx2jYekcnY4z1Jq0SG0gbF2NydUWvBJthTlPiNgXWsjIwsQsuCLw1rFY/m+FjBy0PKSWx7mkqoC9FvID8rnsRYKYvfgg2wmTqVQ1KTVVH7NgxET2mxtsbTJ+uCavxJSAs0ntogNMWkyR22i2A260GGpcvV1eiMRfgEDvG3ph+jW0Dun6b3LZxDBFQBuF86zclbAxJkH0xcep0wQPGSdyGeTZr/MObWnHn1LqNcJpSjUGrkU3DCwETp8o9cKqgf+jqPBYEFj8rQLCDLR6k+mAuIWU0tHrxzJKzII7qVI79u4Me4xfQG15PcE+3A2MTOPJvhykyLNJjTqU0k6SQGIuBBJBF+Qca34U+KTWrCjVharDUCAQtQC8QPlcduQSe+FcN14G/prF9zBAgQx3AO3+HFqaiP0kH0I/F/NsDOPLIB2g7TwR+LcCfzxblX9hE7xHpyR8rfkO2JmAviPpRrUNItUpt4iEibrNuTfGR6P1JddSNPnpoYESQuqY72YGZ4O+N94oDjzKNhunBM+s3P5Yzmf8Ahikacos1lJNJvKGlizKslSCF1FQY2/OkZL0VmeSsjA6TMGD6G0j0OCKbaTKm4/PC/wAU6l8RdTH8SWeAWA1rzJEAb+2JuYrDzCCNO0bk7yJB1AiNrb4o1ZLTG3VsgtUFT8pEzsRBEEHcEd8I8kjZZoFFXqXK1gzhwCSAsNKqdLNJBFu251DVFaitvMDB7bfltv79sLcvkkCgCFk2CzYz3PBwsZUmhpRzaA8qWGYJII1k3DMxBizEgwAdJBjkjDepUQFgjBSTBmBqNvxcLPBNsU5vppnWInYgd1AB9j99/XGeGXenVGkE03bzAxCd+0Dnnn0wrSfpk2vBt1DJZpbIAWMWbYXvtvgJ8m1S1akEcfiEXkX+WzX7ge+GuR6k9EgBTUpz5kPAt5kPBEHy86u+7ernFr0megVqMtij+RwfKdLFgCpAPY4ZWlgKpmFzPS9KFABqU7CAWWbtHfvz6m2Hvwj8QeAUoVb0T5VcyfDZjYX/AAcemw3wRmsmfmqUhTt8xqKVEGJJsRK32iDftjKZ3L6w8HWgkBpI1flqiTv9cN/rDF/zlHs1MXMzIPOnaRsOPTFhqWuPe/bfjtOMb8JfFa1dNCqf2wACsR+8A2EzCsN42Pe5xr6P1gi+/NzyY4/9WISi1sqnZ1Ko4O/rbcjgY6XB07we0/2jjujvzfZjwZ57iccZO0fYiNzuTa84TJgKmw3gSb/htuR+KwsMWqs3P8ztI1bwf0xBkiSAdoiDe4EXFhxiyoTI1Hn2+m2+oflhhgHNZoICxvsAqi7EyVUS1pt5jYHHm2f60zVCMxl0ZVaaayP2JAaAATDRaT+IjtY6H4iU18waCKW8BRUeanhgk7kMDpmNh79sZTOdNSaFRDUanUYKVqMdSmUBEqSIubzaZvjq4oJK2QnLOD7N9HbVTzDMzLrmpTjS1Im4kTIBSCABBkXuDi/4k6MqU0zGXY1aFSA953OlXUA9xBXgyTuMNeoJOezdFWpqrU31Fj8mgAppAOmQwIki9u+KOjaq2Qz9JxPhUhUQgHyz5inlM3ZQ23sMU9FA6tR6+SFQpq/oZjW7E1NDi1MBF0hVB+aRAHN8U5ZJYVBMWMb/AIhba1huO5xZ8OVDUp5qjUc0y9EMDUqMlNTTOowkS7kmwb+qbcEPpNeKQmxAIG14AuLxtHGNPQDTdQQQTEw9rWE3mw7g4AGQo1SiVQSAxpEyVkNcCZBNzxzhgKso1wJRbnggt69p2GKem3ra2JVA+oksQPItpE/KccfE6s6pq4k+r5CllgxoJTpeQy4Ua+86m9RzvOM1m85VH/VqBSZPnax8pjy2HH29MbLqhStYVIsQQu5k9yRGxwkzeWyysP2YchdQLVTySCIiJ42i4xTjmkrq3/30lODk6QgXqNUXWrUMb+ZvQxO0j+Axo/hHONUWslRmOpY0kkgE6laQ2wI7ngYB1ZWRKnUxBgaiQCSPmEQCRPvhr0fPZSlLIQpYWBY+bUZG5IMhY+mGnyJrEWCPHJPLEvwtVAroFgqfISCJuNBmIvMG+I108GsSFg03JW8QUM8CdjEem2DOl5TTWVwy6VfUYkmJk/wEYn1hdVWow+RidNiTs0iNgdJ55xu39i01/VHo2XrBlV1ICvpYbCAwkTbeSfvglItc8WLRYkgcQbcjvhb0Y6srQiR+xS95AAv+Lfc/QYYMDxtwb2KvYWY7kgYhQCSG+oHkxed4g/L7D64X9dzQUIpka202mR2tuYmT7c4MWieLkDsxkh5G5gTB37YA67kvFpHw4WoJ0GAYIY2ImysIU3xjWZfN5ESA0jUWB0jsYUgnfuwgEcYX5hoC0U8zSQ0zAiIIv3uDf2GD3fXqIJNyLkyGUkNTM7W2ncAfVS2TLkLRJeqSDCRyYDlrBQRue+LxROcnocZHPhqaqWJvcTJ7N6dji7MTbwgqqGm4/iDY/fAn/wDXq1EeedvLUQ2aYNiRaw2IwXSp6wJfzKPMxhSSBeeCb7Y36Yv7GVGLB4BPY2PtPaRhRnM3oznhVABQe6ETKkhdJ5LjUSCRtyNpX51AKoPmqVPwkaRYBVI4sRDEbY1PSqq1EXxB51tMzE7nV6+kTFzscL1QVKxb1TJ1aYmnBg73gmO+/OKaOYDoDUphdj3Pl2JIMi4n64u6x8QFaooeCVGwY7iT224PHPJvj7qNRAp1GnJ4uJBt2jj9cK04jWmKc9VouS0anMbamJtEwSY2idjtit8rpA06r7gGx77mAY/OMFJlgtMVPJTTfyxLTECTAk9vXEEqhqYeCASQL2IFjsNgbYdZJyXpn+pZYK37NvMCDBtBFrEXB7EbEnGy+HPjZmUJnNKtMCpEyNzrUSQeJ274yHUvmBEmdwLvydrD0HtiVDIt/wCpYAYg7jm1yP8AXfDtJxpgi6Z7MKkiYMEWOn0PMmd8IfizqPkOWpXq1QQdO6oZ43kiRHrjDZPrNbKmKTaaYiaTecEyCxiATtMrESeww26TnqeeKs48LMRqkkkOVEyDZgfl4/TEVxtO/Cna8G8qrPG/pPbse8YV9az4opqJhixVdIJMzc6TE6fcfng4uLGRpAkmBYLMmV2jy3xh+sZkVH8aojquopTK+eAIGsoIkQZvBwsI2x5SoQUM0kCkuX/pK3ZCysasFiYbw51CeB640K9BrmrSq5zwqVJGXSjMqHQCpaFFxebbicMMl1hHSBn9IXzMtOiVLK1gpCiQbd7x64T0MyiPOQy9atmWYk16y+I4BYSEGrTSnbzHvY47E7IUGfFRFBcwGqD+lZxyWiCVpBvKp1AESouLG1pjBfwN0qMvWDNetTY8eUaRonba5HpiHRugmlOa6gVasp1KhIchhYMxiHqAqQo/McMfhLrgzFesRYLUEBjaNLpMxAJaNvzwGYxXwznfDrl6jkVBQqEXlmdVK6ZCEEwZvG3phZ0ypYgX7mT2HHA2O42w0+Gcu4zFRgah/Z1v+qQBZojwkl7TYwLAzwUmVRlYKgt5RvckiJMHz7MBbjDUgNs2AjwSf7G4tsR2n8++BKOVqR5SAGg2W8RBBPBxfkg9MharUkGmILKGBJ09iI+m+O1K5YiDVrC1qY0ouqbywAYbiBtHrjhVp0jrUsZRS3StvEZQ021NEkEwYUwLk3jAlPJ0zqQVKUC4i5BEExzaZIxOnmlv/wDDE/8AzKggiBwnG9j3GPq3UagMqlGmOQosL3ufpinWQP5MeIOXp7FfwqLE6GEgXImRH/OFdbKK1iz7nkEb8cf7YL6d1OnVFSnqVmgjyggQVsCxgbX+uFNWiqOyq2ktAA0lrbC23pfAj2tpuh001aVhTZEA6l0k6gfNaAoNpG/scVrSYzoILM2kTOgk6VGzSAJOKaTBSo0EE7kqEBkeY3Jm42wU9JRpYLPbSRfzgxIG198VSf0jJ2tUbyh1SjSpKgfUtFEEBDIGxlWM7Ce0YHy3xXRMGmlQ+bSDoUCxsTcQsE89sU16JSQyEyYAuTf0X3HsAThQOmikmkEkDcmBuSRIEDCdYiOTRqF+JKMT5hpIVvJOz2IAmfKSScTTrdAxJYRt5RaNoiIMEnGJy9JhqB9NJ+pn2tiyvQlkJA8pkcmSP98ZwRu5q67ZOvUBYKDySGp7GwLCxFyb4Y5HKUqaxRRFDbinpgmDBa+oyJJn05xhvClw15UW37Rxv9ZxTk2fck6Sx9Yub3vHEDA6Y2Dv+D0plLHSNJEHy7A/LEqF8o+u3bCTqvw+xb9kxCzJgwbRNtinHfCbp+dreKAKhAgmxM7qBztAv9MG5n4irB/DmTpkyATGodxtvfGUWguSYo6pkKlKopramk+XUpB3Mx7KdrbDFuXq5mnVBRRVosLOqnyRfS2kjS0wBMzBOCsx1StmUGz0nEMvlA8xBLT2AmwvbEcp0urTIKmV1CxPEjgi+2KV9FsZ59KoQHXTQRezH1sCbT+ZOEWczo5BJFwzqoUWv63ufvhl1jp7VKaqhNMoSxa5s13HlIKjkGD9RGEbUXOmmCSu7VL8kmJ/hM7bYRpDWympnWuzEOmxj9YJxx3GgKCR2H4v+ZHPriGadPECUxMevzRsRxA7/wDOIJldJd9LGpG52BgR9O8dhg0kJks/oylgSFJBmR/O/wDrgejlGDlmZWvYxBHp+t8E9LYMPPdoIvZo94HNvtfFlYGxRS4FjYWuAB8wm0+uNfhgd0V4ESe0An1sfTA2cycNquFEGbwDOxiwM6b+nqcGnJ1UJclY4kjm14HrGJMlUAqaagMLQwme83B/K2N2oNGy6tX1sKCny/NWK9h+AX7frgf4QylMq4qAE+KwYyTeYRgCIW1u1ji3pTQDUqoJALbSWuGNjva4j+ODem9dWvT10qRYhQfkaDY2BNiZA2FsPFUqDd5Ml8V5D+j1ywphtSyLROg3QxdlgyJuQb4f5f4pylPLr4UUyVnwlAlW3sos2lxbUQDPOAviFq1ZWapRTSkhV1FNDN5dUr5mIE2iD6YzNLpZehrpKpCjS4upWTLGVOwEkiORffDChnVvidMxTuKi8qhMWi+sDkSLCLG2J/8Ah9SYVywOlCyqRBAOlkkbcFrG9gBgHJdAARKhadQLI1rESQfbsN/bDmhU8Cp/SQupNCKyaiJAfvsG8ysI59DjOlgydiHIZ5aWazr1DJQVkQaC3mYwLFoUk21G1iOcC/D1JK+Yo0yvh6jqqQYKrTViIvpAE7gHY740nXfhOo7NXylTxGfzOjH9owN20Mv7yNo33kzfFv8A4e/D6uHzdZILqaSQGgLH7RxAmC0rczbeMPjYBnT+CqJTXTqVPMmoeZQbiVIOkBlO5Ji5O3EKfw1WokharNpFy5Yd58pkTHryuHHV+pijSV6QAVTAXuAqwIEarCJv+YwqyPVMxWWKYZVtLwyqLC3A2We+++JtjIX/ABC9NBB0aRdnYKIA5tsSZO+1u2EOYpIaBOvSatkNjA7gGdU7DjfGozeUpVH0PqdtI1logggW07abfMb+mEGbUtW0p8iDsBAUAbWi/bGX0DWRd0CmKZqKWDOSQNtgOBtAAFhtJ2wZW2LSEPeJ/njHejZBKdYl4JZpUmTAaZF5j2ET64IzVIqGClVI2J2A4PpAxHkf9jq4L6iellxqMKApIVHKjcjVYufNvMemJZMqLORU0gnRKnZwABCiLiffvjlUFqhurEEMrBAdrcGSbgTj6ghnmCZgIAfm+Uj1/QTiiYkoOzX0/imk93pVlcxJ0h9JFrMDMXv7HFlXN5avq8KsglpCtKkQCxEOLmNJ35xjaCxsxBe0ExJ1GP3YIAubg9scUMKli1gTdWYwwiPO3lvHpY2vjNJi1I2Gf6KtWQdLqCTAYcTBMNvY2/u4+qdMmZELe5gAR78HGRo6z5qcqxUEt4YMzUki57Tb64tVX8niNIIMhg2oXJWNJ0Wsb3gni2Fr8hcX6h6UphgPEpxxDD+19ItggZFSFCuhsZ8wjdvXsJwp6B06lXZ1M2QFTIiTYm1iIbaIvOGdbpdIDLFqSyxioBefmBO4uCZ9ifoGqMopoZUOmMryIM+UDncGJ5Ejed8RzYFxClja1mW9wW2IHp2xR/QkakdPlqK+mV2NleCNohj62GHRpU9IV4LDvO/EcYeNvQkopYM81Cp4rX/ZiNOk+rTwCOOT9MWf0isjNqGpIkeVpnyQC0x/W/L1xd1zN1KOlkVXv5l2kbgSNjtczgjpfxDQeYd13lGVhEEKeIb8QnBX0WgA/ETRpWhriL6yBtyAotaPrhT17qdQpExPA+sgc3+/0wZ1/qZJIUmOCZIAnt+g7nGeNNagOqoSwO4P5959bfbC1bsN4K8llS1QMSCNJMwZViDF7iIj0vGNIia0BJgnf6Hjt/virpVIBYgH22+vbt9MG0VM2+WTIHvP8+2Em7Zo4Aq2W0wEICkbRuR7Yrpl1YqsEaJFufc+oOGNWD6z/vtgihRlSRFhe3HbAsakwCtljEEyN7zt97bH+YwHWrqCRDH+6OeDJtyfXDLNvTEB0Zl5gT/ztcfli5VpBCyeUbxBk2vbnt2xrMkgyj1LRVNIeH51lAR57mGO0QLDaffGoqhmp6SSrE3IOkKbA9oF+3POMQaGqoAwirSEaSdKuBxK3BsIPqe2Nd0wl6YDxriW0mwJt5S1z2nvf1xexDL53P6Kq5cANTcaS0nUrHdeF3HaL8478D1Wp18zlWsGUVEF5MGHHYyCNr4ZfEtNdBOmIjSxglTqBnsYYYx/WurpRrUc1SaWQgui3aDAYQPSRGCsivY3rdPNNXplySHLqTuFMDTPsRgLqzMVp0aV6lY6VAiQqxJ/kbY0nW+ls1ajWo3GlgxGxRxqBv2PbAnRuju2bdnDAIgSlMxpggmBteb7z6Y37G9sZ9PyQU+Hq3SNUglRpITdRpYADc2xT8K5Ktlcv4NZxUqapVZYhUkaBJYAGRJ7X3tLrK05Yu0hmJAHN+J2I02E2MjnHajIja2MlpI24kQJ7C2oxBtzGMsIwHW6atUftCAm4C+WBMgj+yRpB/LecZ/4i654JSlQWHJ8pYaaawQTc7XmATPecKfi340qsWpZYGxM1ALra+jVcGJub+awFsZHI5gOWOYZjTpJ8kyXg+VFDGQbyTPHHBUbNdG7zWbp5dZN6jm2ked2g3J4Qb3taZvGF3TqjBa5YDTZEIHmJIBY3P2iOcZ1M9TqVhmK7FYHhoiCVW40jdQbx9Z4AxrsmadWkfDM7ltcSJlr9oiJ2xmqFuxHULeIoPb03UyL7kxOHGaQs7FVJG9gSDIB+uAM9Rpo7UyVNrHaJDBtj3nntgrp+sgKrPpCW+ZQL6QLzaRueCMQ5INu0W4eTqcXoxsSgUTPmgARPc2H8cRTLUV/EphvwAEAgT7bSecUpTBABcDUZOkmoYCwfMTEhpO142xGvSDEDwpAsCxhbgiVVfYcDeRhf436yj5m9IKJoqNKmWPCiYi5FrDf1wLVqsAWgIh+QuTqNhcKBfmO8DB1bIVGguW028qgIlpC/KLmLb7DA5o6QFpqAAI5PaLnDRjFfkSXJIoQs2zOYmwUKDcEfN6W++Cr/hp01ifm8zHtebQSRbcYtRBsT7z6/wA/lhnlsosAaUqd/OAfQQwBmSPscByoVXLYi/pFVWdhTSGUIFVoAAMyBBieb/hGJDMVtNOFYGmSYDWuDZYI5PPbDuvlr/u0pqB8zOI/S9u18LMyqW0tqnmIHruZj1/TGcuzse3FUizpucaWlSutgTPcKBuLC3r+uGLZj19BP/PrhTRqBQWcShkCJMlYJFvQYszuQVoqU1CAHUw4a8L81xAvY8YPV/RXO80V5rqqaTp1VWEhVWApIANnJ99gdsJwugytBUj5f2hIBMi4mJOok/lxDRKCIFLkFiTDGJn9Fva2JtT5i/aOe/fBUkhHbM89RxpuWbVLEx67dhwP44L6bVD1PMD4izE7MDNxa5AkW/jgmhkAwJKqKiiDo2iW0+03474ur9P1hCp01V/FEk95E9jtYYzmgJO6LaR8rJ8oIiRFh/P1xdlMuyAB2DSTfaVMaR7gR5ufyxYtASSS2ji3vfmPzw4HTxVpwSpEeUgiR3HFwN8S7FVHFAoywi3zen/F/tiQdUEOzajsB+IbG3PrifTMu9J4qAus2MzbgmMX9YrUy0BA0d+8b2/mZwUg2qFWczAqDyGyfh7SYJtxP2wHmlYU/KDJsSBMDkgcmMMsuygxpETJjeB+uLM6wJ8qkCPT8hwPpztjUrsHgz65ktTCtT/e0o1CPmWx55g4QdW6q601qU7oZB1bKwEwdhHEk9sabP5jwVL6VJG0DSSSYUSZIBE/a2MV1DpbVqlPU1Ok5YvfUFQNKmQD2MA3xTjeKYssPAibqlXMEmo7FmsFW7CIWFKrYgiSFmZMnBWayIphmqiCzEmmu7Ej5L/62xpuo5rK5FYQmrmlgOQQz7Q3iNslOQpIA/XCfJ9NqVorVivhMDp0raoTfQin/pbEkmT+WKtiVZpPhzrFGrQoo1VKT0k0/tLBgJClWsG8sTvE4e9NqiSVem2oggBlMiTPlEQSB/r6ZPpHSQoNWsss1glioF4mZk2IPa3bAVehQ8XMU6oWnUU6qRRRJU3ULp/EDJi+7dsT7W8Ff48bPSKtRoMX99vUHbzbwtoG5xm+o9Aq12Bq1TTRWDaU0km43YyTbYRA0iBfCxvjKv4NMLR85BBrOQqKQQVfSZLFha1598Vr8Q1mDfttRPmAooV0CfltuA1gT/HFGiSGFXoOUpQ9V1jd2cn5SYWooLXkiLCBPoMUDreTYxSyhqhx59dNaaBdTAiY3vzvYegW5b4aqyGFBadoVqja38wDRpa8yxEHb64t6p000qFSo9VqhCjSgICyzW2OoCIOmLfXGwbYt6lW8Z1NRaNIKR4a0wSUTSAEIEDUGUEkdtsUUulavMlBnMGWY+GsFbiORMW+nGLPgvqK68xUqVBpAQqxddK3YSCDPmj03GJ0s++ccOpKZSkb1CxVqjDTpCEH5e/1w3X0Wwp1csRFNWuIUTA3gEn2w86V8M0nK1KxeqzKDpYxTg8Feb8zzjK9QzkvFJSRN1VhqXYXJH172Hrjf/CuYDZSixHmZLm0yDESLfbEZtpbHhlgPWs1oPgUPBo1IBdzC6QbgLF2cwWFon3OARnqWWgVCHrN8hJBVxtq9DPBwx+IeiNUqpWpEawy6lNvlMhhNubiMI6FNHLLUQVVDuR4jQAqkmYBAJLXgzEjtGFVDWw5mqVmnVAUbkwoE79lE2+uBTQkwlxNrRqki+BOo9QZXppSJalVQVPBgs6kyLaQdXHMc8Thzl5ooWKG4gOCCBsd1MqT+mNVbNsS9a1UVIA1vMALcgmQJ7iZNuMGVunNTphmIYgQdJmWABMA4ryOXVqor1d0JKEzp1QB9gL4+qddDX01G8x0gDUTY+YLNpH1w/RNCqQCGKimKw8zU/EP4SihVmQZ3JmL4JqZU1qVIqoVakMRbUo4sDNws7dsTWhnqwlaDgsRpLhQAukGCpabkb29rYmchnnICL4ZETqdCCCIQCNUXEcd8LS8Gsa5TKKFFKw0IQZuCbG5IOonFFXIW+ZIgn5hFiLW5wDWyeaBAqI0EBWdQGiYDNK2EWuRgahnPKaJ1a0JUbljIlWJiJOC4pqxXJrBPMdPFZ1p6wumTM+VtWm24BIMt6RPGDvCFGm1Sp5mECZAXVwNNzBaJg4SJ/SZKpSqaiAurQ/4hYzpI3HaMEVOpkOviyj02MK4KjUAfNwuwmOABhXG6CpUXfCq1fErJUE2UMr2hgrExAAJnDvqqU0pOQoFQiJEWkr/AGvfedsZ4/Egyzu4XU1Vy5ggCbjSTM6vWwx83X1riIcEkQpPzRaN4tHcYZ8V/wBjd8UaPoZSrTPcjS97byLTvf6RinQ1Go0fu5iZsTaDGzc/c4WdEz5pKwaxJ2E8WDAau3rivqPUmqE9t+bCZtf8sL0Ru1rIZX6gAYUlSAT81iO5B3ud+Z2xVTHjTsVb5iQQBJMffgYUZan4kTcSJJB77/cf84fv1Naa+HSSWHJ2HGo9yfthZSekMlewtOmikp0zJMsSDqMb99UWAO094wipK7O1WG0W9hP8j7Y0PSc2WDBypKwZpkFSG2FxuDaPQdsWZvLhmlm8gHyny6eJMkxxxx6TidtD0mDdZz/nRJCoAWIMHVMaRBEyYAje5wkNNqh+URyTt9e4njAOd65UqE1EWlFyC81CAoaIC2MFYxU9evVIlm07w3kUSFiVF4tv99sdKi0iTyyxq2Up1qi1ENdxDKqsRSbzQWYRdvTextjQUq5bRXe8sFEqVVZgLECIsB635xnstTpo6Guni0gbhfLpM2aB2EzcE4atUC0TRlmpup8CsoJkTqST5ijDbSYNpjCzzopBddjypUJ8SmLHSGSTa86QRvAYRzEi9pxn+pr4yrXpkpVSziJKwY1EAEnSbEDgm/GPurZ5mRXAdGQeZiCF0uBKk2F32t3wtyWZeqzvLKD80LZyBFtW49LbYWKayO3GsmryvwdSN6jtWJSCzfuvmDBgAQQOA0nkGYBGiNEIuikoUAEKoMGN9IMEq03i8zPsB0CnFOm2skgRczAMwORHEdwL8YcIwKnYXidRj3DboZ/mBi2zmeDO5L4uyzzSqVArDylagKyZ+UgiDB2Mk3B98f8AHXUvFzIoUtTKm0OrM1Vl2UyYKrAAYSdR7DG2z/QcpmiTVpKz7E6RqgWjVSMmPPE9/bCvJ9Iy+VZ2oofEuBfU/Nl1E6Z8vmmYMYZNAAcl0BUy+nM+HVLMKjKQuimVgKFPoojkTbvhX1GtUrvopArSXmIO5nQsWE9+DgvqCZ2smlUFJHsSzhWJAHlkGR38vOHXTch4FMArOhSGILEHfzknzGNNuLkc4zdmoRVOleDSECF2Y7mQJu3Jjn2w9/8ADnNFqDUyB5WLqb3SpcXJkkNNhbbbCuvWpNLVqhCCdGmFgcAzYWnAlDMtQqI9DdfwE/MrcEmZN7RhJK0aLpnpeuYuLR7fY/zfGdzfw2C7FXC02nyw2oaiC4DagLzYcRHbDvpXUErp4lMg30kTdTyjdj/rict3Fr7jce47YhbRUy3xB0MimXog+IUWm4DEwgtIVdomCR2HAwlz+bDCoobSjKEFNP60TqNzsI33JOPQ1Qjck+sxzPFjjpAkSJMmPln5gd952+2Cp/TOJh8l0WrXoIAClKdJNQEOfKRPmHNuI79sarpnS0y6gIG1HdyB4j2NyTYCLRg9QZ/Fcxx3xFqPcHUBHHb87nGlJyCopEAswBa3eSO289iMVxtYTeNWk33A8vtglh2BF/TiJ/TA9RQZ9JJtyGmJ74mxi7KjzRBue8H8F9442xZX/EPMIkTaeDijJxJi+/Hrtf2i2LKlGRMXAt5b7W+pBnDLVCNZJhYBiT9SdiY2jjGH6gwFWqQqmaoBmWBDaAbAmBGNtVHfv2P9b+b+uML14quYqFtMeOnIAEFImRBsffbbGKcdWDUadM1VVlVh4tRSIkGJJBiIA9Z4520XUfhjLGm60aSI8NoZCy3I1C6sBycIaVMLXqAz5amvvZhJAnYXP+2N3kapYKSZtE8SNjtAkce2ApP6bkj6eVVOnVlA0VXc7afK0CTwwn8QvPGBlzVQCWBJEiCpH2Ci83m/bGt+KMi1OsxUwr+ZQRadyJ5uP0wsyGdrVIUUkLwQRBYLxwYB254GOhStHNQsoZiuxH7PSvOqxItsBfa4OGIpI58yAmIJ7gGRt2J7YuqZVqflqRJuCLiDt/p747HadP8AIxKf4KQsf5DN0wNFJRx7TYaiZBJnaNvWcdz1SuiyApAN5Em8TbaPpPPtmsr1AavIniAGCwaFBBEgEXJ9tvph5T67V8pNNCGYINNQljftft/vfCUx7EGVy4NSgiDSoqAnTYBQCxNuOfzwRnW8WqzAGGJjn05/XB3TKQWk1SQXhpsbbqq/U3n0GAMl8w9Nr/7YtNm4kXNkGZWBG62HJm33wNkHrZTUyDXRMFqbEyZ5EDyOL3ibj2xo6BtYEC9v+dvYjt74jXTUNIAjtEROwt6frtiaZVpMIUU69EOo1I4IYCARY6lIOzAeg2BtscdmqJy1UIFPhwPMWktAu4ETIsCD3+7mjVOTqeJBbLOf2oEEow/6i7mx3Hphh1Hpy16elrqV1U6lM2bs67kET5lvAkzfFotHPOLRR0LqPhMEMmm/eNzY7kCCB94xqRQj5ZMWtHmgC8ciDsOSLY8pD1ctUFGtbSZDLsIb5hFo7iZF95t6N0nMB6KtNz8xvHIHuJMbHi+NVCoN8JS0mkpteLbQbxve23fEM+4VSAKaA/MSQrCJvMm9j9h3xTn86oejSroBTdDFRjK+JI/Z91tfULdsAdR+HIBNO3Am8z37ACTqBNu0Ya2AXNnaaSEmsQdWtrKDPH9YEd8WnP1qpWkrKkkrK2BDETMb4W56i1Ieb5ZHmEFbiwkbGIscU5PM+GysTIQyebGSBsRtjKhW36A9Pyy1nL1ShQ1Go0KbzpdlWSSo+YyPKIwT1DNaS1M1FqsG837A0lU8KCTBgG49u+FP9NpoPAzBemA5ajWQEqD2P159CIi+GNGqlaioNajVdR53RzrcSQsrEIQFuZvOHejfoj0PqX9Bru+otTYAVlJvBsrxsWF5O7fW3ptLMAjUDKsJUyTIMGbb2x590npGunVcrpqVDADwCAAQIjckTefTBPwj1F6Ltla1SKZ/cM58waQPDk8Di/fbEOSN5RSDrDNyjgzABtMR6n67Ymh9Iv29R/CMRQgja/e5jg3+n54+KyJPJm4NuP4YiUJTsSPy9Djk9h7+U9sdCW/0B/nfHGHJ54g9v9sbJiJEW/yn0H6XxCvFxwSRaRG1/wCOO+EF/Fq5vOxG2+3+mOaxEmP/AFG9gf4YwSVBReABMjY9z3O+LpF7bXNvScDqRBM2v3Yc/bHatQQZ07b3HHvgi0Tf5Zg7HffcHjGO6h08vmaqEsilgdSkggBQfxbDi2NedrxYbbxcX/4xl6ojP1JG4W8ED5TtInjaT/DAbxZTj2DdRyUZxxtrpwD2jUs3HqLX4w0+FM0z0yh+btM+YfW2xHsOMBfEbFc1TImPNMC3DXkW22kfXEchUFLNNTj5vOAbiCb7/UR/rhB9xH/WMmK9E6RLAB1Hc8jubT9YxkctXNOVLBA9pOwm1wQR9MbulTC7RH0Ai8bG8TxjN/FXSFvUVVKkjWu4B3k+hOOiEqOSS9BepZyk6aZJcXWFgCY5O4IvYb4TIzCdY0sOL29PfBPTQKX7tQCZJJuYO4n8I4thn1XLpoDMyq4Fo3bcQRzt81vWcNJWARtRpvOqmhnnTc+tucGZFlpkvoXXwSdvX7Hn7YVZesZNoA77zx7f74N8UG5MAW24xKSaHjJPYXS6XWoq+qGULeWkKCZkbGcU5IeYRwP4AfxiMO6n7hvr+hwt6ZuPcfrg9m0WiqDaTAAXMDvvud9+IGJhtztbkET329Pbb0xev4v7v8Ex1/lX+8P1GANEGzSSsW2k7XntHMiJj8oxn+hdeGXJpsGagWnQN6bR86ngE3I9foXfU/nH9z/KcedP+9X6/rSw3ErbBzYieqZvpFHOUQQddPhlOkruTF5VpAJDdzttjOOuZ6c5Kg1KZO5BAnbYDyPvBjTtMYJ/8M/31f8Auj/tONr1Dd/cf58WqjkTsQU+s5XOJ4Djcg6GGzCTpB7g9jPYRbEMyczlBFP9tlhcg+Z1kkkabBlgH5YIk2xg+r/+crf3z/8AcpY9Fpfu6XuP0TA0MiGW63Rqr5l0jZjd1BN4K/MpJuZBFoxW/wAIZWtem+mOaLCPqpMEwJ+UXOEmc/8A9NP7n+VsS6x+9f3P6DBqgM7X+CasFTmC030tSmLkjzAbQGFx+He84Eb4GqUlcJXQQLEUyp2IAAveZO/GNV8F/u29/wD8bY2Lfz/7sMC6MQOkslME1dbDfykmxC79pIYTzjNdQuwb8VOuuoyBpfUARYWO9sendS2/xp/3Usear/51/wD6o/qMJLY0cm/YCTEXkbnexH5zi1d4/if59fri1tz/AHj/ABxLv7N/DHNWSreCjxBuYHHO82v+eIs/t7SYuTB+1/ri7Mcf3v8AKcD5X5v8A/7RggRZTInix7/Qf64pUwR+Rn6c/f6YtqbH2/gcczWx+v6YUYhRbfaJt5vvt6z9DiSpPlmxB2M8et8fZnb6H9BidTce/wDlwyQGReiPfcgesjad8ZTOt/8AH1NMSAoNgCPKxvA7bXP0xruob/f9Vxj6X/nq30/7MaSww8ezvxcR4lCIkMe39S8Y58ReXMUH4aQdv6uoH8m55wT8ZfvKfv8A5MWfF/8A0f8AD+jYQonhDrLOCqndht/h9eLfridVLmRIgiODfygkkX3g4XZL9yP74/7MManzH/B/HDQeCUlkxXVMlUogsjQDOh7H5haR33+o9MKOm5Z2qTVM2uw5MXtyN+0dsehdQ/cZj/H/AJcYfLb4tB+MlIfZjL5dqWiQpXZuebnuDb24HGMyshjbyjY9/wCfXBWd+Rf74/TByf8AlG/+Z/8ArxpYYUj/2Q=="/>
          <p:cNvSpPr>
            <a:spLocks noChangeAspect="1" noChangeArrowheads="1"/>
          </p:cNvSpPr>
          <p:nvPr/>
        </p:nvSpPr>
        <p:spPr bwMode="auto">
          <a:xfrm>
            <a:off x="155575" y="-1927225"/>
            <a:ext cx="5905500" cy="4029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 name="Picture 14"/>
          <p:cNvPicPr>
            <a:picLocks noChangeAspect="1"/>
          </p:cNvPicPr>
          <p:nvPr/>
        </p:nvPicPr>
        <p:blipFill rotWithShape="1">
          <a:blip r:embed="rId10">
            <a:extLst>
              <a:ext uri="{28A0092B-C50C-407E-A947-70E740481C1C}">
                <a14:useLocalDpi xmlns:a14="http://schemas.microsoft.com/office/drawing/2010/main" val="0"/>
              </a:ext>
            </a:extLst>
          </a:blip>
          <a:srcRect l="50000" t="8429" r="12763" b="11883"/>
          <a:stretch/>
        </p:blipFill>
        <p:spPr>
          <a:xfrm>
            <a:off x="6749988" y="908720"/>
            <a:ext cx="2394012" cy="2782053"/>
          </a:xfrm>
          <a:prstGeom prst="rect">
            <a:avLst/>
          </a:prstGeom>
        </p:spPr>
      </p:pic>
      <p:pic>
        <p:nvPicPr>
          <p:cNvPr id="18" name="Picture 17"/>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rot="21144654">
            <a:off x="232523" y="1052953"/>
            <a:ext cx="3173271" cy="2103709"/>
          </a:xfrm>
          <a:prstGeom prst="rect">
            <a:avLst/>
          </a:prstGeom>
        </p:spPr>
      </p:pic>
      <p:pic>
        <p:nvPicPr>
          <p:cNvPr id="17" name="Picture 1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20757657">
            <a:off x="341568" y="2246517"/>
            <a:ext cx="1889270" cy="2911602"/>
          </a:xfrm>
          <a:prstGeom prst="rect">
            <a:avLst/>
          </a:prstGeom>
        </p:spPr>
      </p:pic>
      <p:sp>
        <p:nvSpPr>
          <p:cNvPr id="19" name="AutoShape 4" descr="data:image/jpeg;base64,/9j/4AAQSkZJRgABAQAAAQABAAD/2wCEAAkGBxQTEhUUExQWFhMXGCIbGBgYGR4cGRofHB0aHBsbIB4ZHiggGBonGxwcITEjJSkrLi4uHCAzODMsNygtLi0BCgoKDg0OGxAQGywlHyQsLCwsLCwsLCwsLCwsLCwsLCwsLCwsLCwsLCwsLCwsLCwsLCwsLCwsLCwsLCwsLCwsLP/AABEIALkBEAMBIgACEQEDEQH/xAAbAAACAwEBAQAAAAAAAAAAAAAEBQIDBgEHAP/EAEYQAAIBAgUCBAQDBAkCBAYDAAECEQMhAAQSMUEFURMiYXEGMoGRQqGxIzPB8BRSYnKCwtHh8UOyBzSSoiRzdLPD0xUWNf/EABkBAAMBAQEAAAAAAAAAAAAAAAECAwAEBf/EACMRAAICAgMBAAIDAQAAAAAAAAABAhEhMQMSQVFhcRMiMvD/2gAMAwEAAhEDEQA/ANSjCe3M7dhzHr+eJtmLE2jvx374VMzHqOmnVdVFIPWWQyMPlCi0J6xBscE/E5ZKJdarUhTIZlVdWsHy6byRY8Ttjxumvyej2CqdQEe4n6G/rxibbX2/SLcD178Yqy+VqmksVdVRl1K1RZHmuBCEGALCwPfCfpOdzNXxm1UJSroVgjaSBMzJkmOxxujD2Q6zOUpOoFSmrDcEjzDmQReb74DynRqKEsqsbz52LRzbWTFz/MYp61VrUWpaWT9qfD0eGC02lhJFh2vxhrlqBFNQ766kGW0hATMzE2EflGM+1bBabLC/2399/SMQapBj8/8Aj2wuXqL1lepQpqaSk6SxjxNMTo07DcSxFxsZxLpucSvSWqo0qfKVJkhgSCJAIkTO4iR2wrg0gqSGNACbxaDDGNjxf1PHBxeTA2jfgnczwBeYF++BlBiRLHYlTIiDPInf8sJuu9ZcHwqLAVIJdhB8NOQZkBjMCb29ZxorNGY16j1SlTI8SoovsTfcAjSL2I2m+EPVut5SrTKPraTK6aZ8jXMqWMA347d8ZOvSrI5axYwTbU1zYmBKyO++CqL06jMGmmSTbSs8GZYqBaeD+eOhcaWRL8ZHKdZqJCN54IKsF+uoKxlSLbEjzH1w9p9QFcNUADOoEgCxkqGYiYUqGJiJtscJs10vykqGuNx5UPoJFxff1wV8O00GZFKuiEVfKrsJvuu8kgkRHeLCcUbi8iuFaGuW6ZVlqiaUDSD4l5BBhiE8pA2G2xJw1TIMzl61QRqV1RQIUgCfM0tEiYkYOaTYH9eJHpwMRRjyefsf/VPJP1OOSXI2UUEWK36fw9v5nHS3P+vqO3ritL3JBn25+vrGO2+ovaLzffb/AIxKxyvO0tYtEjaZ9fvx+eMr1Hp9RQWJuD80SIIEzO4MC07hdr41riBO32PHt2xygxIkGJ2sDsSdo9MVhytYJy408mKp1QaR1HzG3lvbho3gT62vjlfLiqyM1Twcw2zH93WtPmYXDxNzY2t23tbLKwIKgjkRv+W9owl6n8PhwAjlEJllI1KwvO/p+p9ItHmTJvjaMmmRfxilai1OppILJJU2BkNbUNoOJUqQBWBXEn8clSQSfxDVHl7R5+cPV6JmKcGnWAABsdcA7eUNIWdJ+kYg/wAN1nANVkZkYwbm0G3mWwBIA9BfD/yRfonRoBFLxEmkFaoVDBW1IRyAbags82wxGXTMAmj4tPMKZZJB03YSGNikjZptpkC2I9HydbLUbU2GklmWkUFR130BlAmDMbce+Lsl07MIKmmPO+oBtKkgRCvpBHYbSBN8K2l6Mov4LOr06hDipTVHVRpDAlnNi3hkEC6zAJvJ9sOPgrM+JlwG/wCm7UwbEkL8pMCNmH+uBuodLq1Kyk6QhfXp1aghUr5ZM7iSBp3tItjR5WiFHltJLH634A7cd8JyzTjQ8I07J1FBG4PNtz3O/wDM4gqTcAn3959Zvixac99o5ntO/YHHFpNB8sx+fP6Eb98c5YgyeY+X+ePw3sJxzwvbb2/gOxGCDQaRb31QORjgok8CRzNjIPZsajWV6BIk/n/vb/Scd0DeRtvzP39cXNljIuPUSSePQ98RpZdiY1eWOJtae30wGma0KukUy2czdTy6ZRF7iPmkmQbx2xV8cknKhBY1KyIJBPqLLHI3n/TEfhKoScw0lWatrKQQQrL5NWoC5mDvHfAvxNn1NSjT0VdNHMCo8UGk6FhdJ0kOCeVI2scdcU+/6It4NNXcoGaAYuANzpT6Hf8ATCD4HoacvqZdLVKj1GEAGWcAGB5tp3GCfijrPhUdKpVapVRvDCIzQTFzE6CA0gRwcS+F84Hy4WKoakiajUp6JYyxIiJE9jhafUOLA+rr4udyaFjK66k8DsRJmSRfbE/iTONTyjaLuSqAnfzRvIN4tM4Wt1ulWz9GrSFR0p09JqCk+7SoA2ky1xsBJnD3rvTjXy9SidOogFSfllYInSRO3f8A3LVNWD6F5egEREH4QFDALpEKSSZJg9zhX8FoBly3n81V2BhpsYF51afpGKa3Ua1agKNOm616hNN2dSAiqBrclTMMNgdpw8yGRSnSp0VZdKrCzzYyfLa54wrVIK2XU4gklSDcn0En8QmSb/XHl9Sg9XXXNtRLST8xF+NwCALngRj1wgRE2n+t6ffYRjzzOeGVp0iFUNWNibaWaQIPdo740HQx90Gmy0iz/ivqMXkH6+15JvA2BVXK5ev5S0MIIPyMfqwv2iCcMs9lw6iSe5J7+xAmxGFadNAYvKr5RIX5SBzogLJF53tOGW2zVgob4dekQ6OpYCAjAwIiCCDINhfTaPTC/qkqqkoRVpzpIMhr6uBfbvh3ns6tAosSNMmSRpiBuQeTuYFsVUqozTrTBtIZgR+EDzMYsV08gnB7O7aMka4rcG2ngCBwCZ2m5H54+8ANBDHcHm4MQLNa84spOe8/WdipiSscfX6YnR0iWF73Pk3U/ncnEayawdcradRF/wCq1geLzaIO3OODKmFM+bv6QD/V7yTx9sHMCFB03AkeUWgA9/b88cQWiIg28s8gDYzcfxxqQLAXyUhwDYiwvNuPluPXFwyQE6duB5rWYEXXuPzxbVXuYkEix9/607BvbE1n+qYAifYt/a5WT7xjUg2ys5fc8XOx942vviH9FJ2b66eJBtbtP2waHkb39za8RadojFagQT6etpEnnj+OBRrA63T9RnUvbSVkGZ7+npzj6vktU+b6wO+23Y/lgwCBN5m4vuRt81+Mdr1AtztInjcC1z6E/TBoFgtLIlTv/wC07f8AE4I/o4G5O1x+uIJmEgAbSYJKHi1/7s/UYtpsDtBjkH3P4R6YzRrZWtBdo+8n+b/rib04Mqu/oebdsT0QSR+hM2HcgC+Og/zb09e38cZGBRRIIYncGfSb8neMEae8b8R2HfEgL8b327+3f8sVmrB7CJm5F78D0n6jGCdMDkegGn/T0/MYlpmwaCe1/rYdzj4tMnSQfc97Gw4MffHHm+9oiJJgAWuL/i++MAmAfUxcm/v/AFv5jHFAkEnjaQfTubxioU4832IU7H/D2J+2LhTidwLfpczpjaRGAZiHq3SixNWi4TMgEBrEOJslTgjsTt+WD8vmHZVZ0ZGBErJgEQYBUQy3OCgdI3mLc9jHG9x9xjhQ9vzN943I4t9MUsxEH1M+s94H2WfvjlQg7yY9zEcbbzAxaFk8/XbZdxqvacVG3AMiTt6f2u7YHhiYc6RckfXiZ2A5xUhM9hG8nYAWuOTf6HE2UDtHFvodz6j74s0zJO+1vYWsfe+AE4Wkwbxf7tHbtitydUiYO1yPxe25BEfXH2kWO8CRtO/v6jEw9xHcWAFgCRwduffGAVZrMaUJJ2U2kH5ZGx98YjqlNVNF2K7oL99Sn+ONZ1KoBTddUkhQAT3YzIJ2kXwl6rlQ9Iw2kqVbVcxp0zsZIIkWPG2Gi8hf+TteoseZyi99ok73FrnFOYzS0SCVJpH8SiY99N1kncTODaVEEE2KkGJEiLjYgyD7HjbCLqg8NQKf7ITHlJNNp4K7/ba+DEa2QqTXqOUM+J5FXSGDILmbfLJJn0k41vSunJRXw15XzNbzsxIk3FpJsI4tgfofTxSUiRrYANMLpsYUTyTz9MO/Fu0EAejKY9Lj+yfyxpP4K2QVDNvWANQFyR3M7n74lUkKCTci4t/VA/EveBv6YmF8w23507SD+oNh6YHrPMXIj+0BtAUeU7eYmDGwwugF1OkGm1zz5N7L+s+npjoXiF+y3809/UfnirL1TKgtNhBJW8EgGY3j9cEtxBESLEgAjSRwp9PrgUYGpk6YYbiJASBPbe0GMC1+q0aTftKio1tSnSXsTI0KpYiR+uA/i3PPTRNB8OpUfQHtKjRLR6mANj39cZboHS3qavEIBSZKnW7yW0nU1+xvMflh4QvLEk6NDnfjEAQlKoxidTkU137fMb3FtsLq/wAU1jMNQQE7Aamj3Yx7GO++F3Uej01f5ahHHiQS3y3iAPy5ww/oR0FxBUC8cd57DD1FE7k3gqodcrnfMogPamuoRzvFxNo5xS/VczqAbMSNYNlQGw07qN5E4FzGVcOihgquSDqVYWBYCfaecAtlmdtdNKdQ6gsMiy15NkA0sRNz9ecOkgNyHTdUzavK5h3JM6WCe9vJab/c4ur9czi3UiwEakU95iIkj88LukCddRabaI8ywddMpYqf7IJieJwzbqisiwS1rLF/xb78gib4VpJmi2W5P41qKUXM0VEgHxKe6xeSjbiwspJnGuymeWsNVNwybdo4EjcHfHmFcMSTUSoqW0nQQFPfULiY9sWZHqaoFalV0lZbylZfvwZBJ7YEoXoeM2tnqvhxIHH970xB1kAQRNvxHuv22xlugfGdGsFWsRTciCymaZiBE2KmYE2xrgu1gTwYnmZEG4OJSi1somnopo09RJM+nzbwDa/p+mJ+GZ+9777xv3tizRAmIt29O2+2OOwiw24t3jACVsQBDSBybAQDPJ7Y+Q6lEKQCBsBbcHc97TiQSext/ZjkDg4sQdoE+1p9h3GFMUUwPTcdo49e4xBUBkH2Mxvpn14OLEB7m5H9aLm+w2M4tprYbjub8LF+9h3xSgAyiBaN+Itbfbe2ImoDEwL9wATb+zcz/HE3pRJkk/442IFh6yPfA+YzKoCXlUDXY6hF5gA3Y8W7+wwKDYRTqyCQR2+bncbDeTgXPZ9aYmqy0xaC7gb+XaJ/LGP+JfiWtCJRYJq2UGamm0klhAUiSFBBtbGTesAGpvUFQONLmqPlYQfmZtVMTckzPfvWPDeyb5Ph6BU+LaDDTRY1HO0DRTEwQS7QYEDbFf8A/JVawOh9Cm5CW27sb8zPbnGMzBbJ5jwp8SmNJDAnw6moeV1Y2ceYiR9D5cHUKzl4YxfYHe0SBzzvjS4mhockfTSplAL2ncn5mvfc3P2wZSrLEkAgx2jYekcnY4z1Jq0SG0gbF2NydUWvBJthTlPiNgXWsjIwsQsuCLw1rFY/m+FjBy0PKSWx7mkqoC9FvID8rnsRYKYvfgg2wmTqVQ1KTVVH7NgxET2mxtsbTJ+uCavxJSAs0ntogNMWkyR22i2A260GGpcvV1eiMRfgEDvG3ph+jW0Dun6b3LZxDBFQBuF86zclbAxJkH0xcep0wQPGSdyGeTZr/MObWnHn1LqNcJpSjUGrkU3DCwETp8o9cKqgf+jqPBYEFj8rQLCDLR6k+mAuIWU0tHrxzJKzII7qVI79u4Me4xfQG15PcE+3A2MTOPJvhykyLNJjTqU0k6SQGIuBBJBF+Qca34U+KTWrCjVharDUCAQtQC8QPlcduQSe+FcN14G/prF9zBAgQx3AO3+HFqaiP0kH0I/F/NsDOPLIB2g7TwR+LcCfzxblX9hE7xHpyR8rfkO2JmAviPpRrUNItUpt4iEibrNuTfGR6P1JddSNPnpoYESQuqY72YGZ4O+N94oDjzKNhunBM+s3P5Yzmf8Ahikacos1lJNJvKGlizKslSCF1FQY2/OkZL0VmeSsjA6TMGD6G0j0OCKbaTKm4/PC/wAU6l8RdTH8SWeAWA1rzJEAb+2JuYrDzCCNO0bk7yJB1AiNrb4o1ZLTG3VsgtUFT8pEzsRBEEHcEd8I8kjZZoFFXqXK1gzhwCSAsNKqdLNJBFu251DVFaitvMDB7bfltv79sLcvkkCgCFk2CzYz3PBwsZUmhpRzaA8qWGYJII1k3DMxBizEgwAdJBjkjDepUQFgjBSTBmBqNvxcLPBNsU5vppnWInYgd1AB9j99/XGeGXenVGkE03bzAxCd+0Dnnn0wrSfpk2vBt1DJZpbIAWMWbYXvtvgJ8m1S1akEcfiEXkX+WzX7ge+GuR6k9EgBTUpz5kPAt5kPBEHy86u+7ernFr0megVqMtij+RwfKdLFgCpAPY4ZWlgKpmFzPS9KFABqU7CAWWbtHfvz6m2Hvwj8QeAUoVb0T5VcyfDZjYX/AAcemw3wRmsmfmqUhTt8xqKVEGJJsRK32iDftjKZ3L6w8HWgkBpI1flqiTv9cN/rDF/zlHs1MXMzIPOnaRsOPTFhqWuPe/bfjtOMb8JfFa1dNCqf2wACsR+8A2EzCsN42Pe5xr6P1gi+/NzyY4/9WISi1sqnZ1Ko4O/rbcjgY6XB07we0/2jjujvzfZjwZ57iccZO0fYiNzuTa84TJgKmw3gSb/htuR+KwsMWqs3P8ztI1bwf0xBkiSAdoiDe4EXFhxiyoTI1Hn2+m2+oflhhgHNZoICxvsAqi7EyVUS1pt5jYHHm2f60zVCMxl0ZVaaayP2JAaAATDRaT+IjtY6H4iU18waCKW8BRUeanhgk7kMDpmNh79sZTOdNSaFRDUanUYKVqMdSmUBEqSIubzaZvjq4oJK2QnLOD7N9HbVTzDMzLrmpTjS1Im4kTIBSCABBkXuDi/4k6MqU0zGXY1aFSA953OlXUA9xBXgyTuMNeoJOezdFWpqrU31Fj8mgAppAOmQwIki9u+KOjaq2Qz9JxPhUhUQgHyz5inlM3ZQ23sMU9FA6tR6+SFQpq/oZjW7E1NDi1MBF0hVB+aRAHN8U5ZJYVBMWMb/AIhba1huO5xZ8OVDUp5qjUc0y9EMDUqMlNTTOowkS7kmwb+qbcEPpNeKQmxAIG14AuLxtHGNPQDTdQQQTEw9rWE3mw7g4AGQo1SiVQSAxpEyVkNcCZBNzxzhgKso1wJRbnggt69p2GKem3ra2JVA+oksQPItpE/KccfE6s6pq4k+r5CllgxoJTpeQy4Ua+86m9RzvOM1m85VH/VqBSZPnax8pjy2HH29MbLqhStYVIsQQu5k9yRGxwkzeWyysP2YchdQLVTySCIiJ42i4xTjmkrq3/30lODk6QgXqNUXWrUMb+ZvQxO0j+Axo/hHONUWslRmOpY0kkgE6laQ2wI7ngYB1ZWRKnUxBgaiQCSPmEQCRPvhr0fPZSlLIQpYWBY+bUZG5IMhY+mGnyJrEWCPHJPLEvwtVAroFgqfISCJuNBmIvMG+I108GsSFg03JW8QUM8CdjEem2DOl5TTWVwy6VfUYkmJk/wEYn1hdVWow+RidNiTs0iNgdJ55xu39i01/VHo2XrBlV1ICvpYbCAwkTbeSfvglItc8WLRYkgcQbcjvhb0Y6srQiR+xS95AAv+Lfc/QYYMDxtwb2KvYWY7kgYhQCSG+oHkxed4g/L7D64X9dzQUIpka202mR2tuYmT7c4MWieLkDsxkh5G5gTB37YA67kvFpHw4WoJ0GAYIY2ImysIU3xjWZfN5ESA0jUWB0jsYUgnfuwgEcYX5hoC0U8zSQ0zAiIIv3uDf2GD3fXqIJNyLkyGUkNTM7W2ncAfVS2TLkLRJeqSDCRyYDlrBQRue+LxROcnocZHPhqaqWJvcTJ7N6dji7MTbwgqqGm4/iDY/fAn/wDXq1EeedvLUQ2aYNiRaw2IwXSp6wJfzKPMxhSSBeeCb7Y36Yv7GVGLB4BPY2PtPaRhRnM3oznhVABQe6ETKkhdJ5LjUSCRtyNpX51AKoPmqVPwkaRYBVI4sRDEbY1PSqq1EXxB51tMzE7nV6+kTFzscL1QVKxb1TJ1aYmnBg73gmO+/OKaOYDoDUphdj3Pl2JIMi4n64u6x8QFaooeCVGwY7iT224PHPJvj7qNRAp1GnJ4uJBt2jj9cK04jWmKc9VouS0anMbamJtEwSY2idjtit8rpA06r7gGx77mAY/OMFJlgtMVPJTTfyxLTECTAk9vXEEqhqYeCASQL2IFjsNgbYdZJyXpn+pZYK37NvMCDBtBFrEXB7EbEnGy+HPjZmUJnNKtMCpEyNzrUSQeJ274yHUvmBEmdwLvydrD0HtiVDIt/wCpYAYg7jm1yP8AXfDtJxpgi6Z7MKkiYMEWOn0PMmd8IfizqPkOWpXq1QQdO6oZ43kiRHrjDZPrNbKmKTaaYiaTecEyCxiATtMrESeww26TnqeeKs48LMRqkkkOVEyDZgfl4/TEVxtO/Cna8G8qrPG/pPbse8YV9az4opqJhixVdIJMzc6TE6fcfng4uLGRpAkmBYLMmV2jy3xh+sZkVH8aojquopTK+eAIGsoIkQZvBwsI2x5SoQUM0kCkuX/pK3ZCysasFiYbw51CeB640K9BrmrSq5zwqVJGXSjMqHQCpaFFxebbicMMl1hHSBn9IXzMtOiVLK1gpCiQbd7x64T0MyiPOQy9atmWYk16y+I4BYSEGrTSnbzHvY47E7IUGfFRFBcwGqD+lZxyWiCVpBvKp1AESouLG1pjBfwN0qMvWDNetTY8eUaRonba5HpiHRugmlOa6gVasp1KhIchhYMxiHqAqQo/McMfhLrgzFesRYLUEBjaNLpMxAJaNvzwGYxXwznfDrl6jkVBQqEXlmdVK6ZCEEwZvG3phZ0ypYgX7mT2HHA2O42w0+Gcu4zFRgah/Z1v+qQBZojwkl7TYwLAzwUmVRlYKgt5RvckiJMHz7MBbjDUgNs2AjwSf7G4tsR2n8++BKOVqR5SAGg2W8RBBPBxfkg9MharUkGmILKGBJ09iI+m+O1K5YiDVrC1qY0ouqbywAYbiBtHrjhVp0jrUsZRS3StvEZQ021NEkEwYUwLk3jAlPJ0zqQVKUC4i5BEExzaZIxOnmlv/wDDE/8AzKggiBwnG9j3GPq3UagMqlGmOQosL3ufpinWQP5MeIOXp7FfwqLE6GEgXImRH/OFdbKK1iz7nkEb8cf7YL6d1OnVFSnqVmgjyggQVsCxgbX+uFNWiqOyq2ktAA0lrbC23pfAj2tpuh001aVhTZEA6l0k6gfNaAoNpG/scVrSYzoILM2kTOgk6VGzSAJOKaTBSo0EE7kqEBkeY3Jm42wU9JRpYLPbSRfzgxIG198VSf0jJ2tUbyh1SjSpKgfUtFEEBDIGxlWM7Ce0YHy3xXRMGmlQ+bSDoUCxsTcQsE89sU16JSQyEyYAuTf0X3HsAThQOmikmkEkDcmBuSRIEDCdYiOTRqF+JKMT5hpIVvJOz2IAmfKSScTTrdAxJYRt5RaNoiIMEnGJy9JhqB9NJ+pn2tiyvQlkJA8pkcmSP98ZwRu5q67ZOvUBYKDySGp7GwLCxFyb4Y5HKUqaxRRFDbinpgmDBa+oyJJn05xhvClw15UW37Rxv9ZxTk2fck6Sx9Yub3vHEDA6Y2Dv+D0plLHSNJEHy7A/LEqF8o+u3bCTqvw+xb9kxCzJgwbRNtinHfCbp+dreKAKhAgmxM7qBztAv9MG5n4irB/DmTpkyATGodxtvfGUWguSYo6pkKlKopramk+XUpB3Mx7KdrbDFuXq5mnVBRRVosLOqnyRfS2kjS0wBMzBOCsx1StmUGz0nEMvlA8xBLT2AmwvbEcp0urTIKmV1CxPEjgi+2KV9FsZ59KoQHXTQRezH1sCbT+ZOEWczo5BJFwzqoUWv63ufvhl1jp7VKaqhNMoSxa5s13HlIKjkGD9RGEbUXOmmCSu7VL8kmJ/hM7bYRpDWympnWuzEOmxj9YJxx3GgKCR2H4v+ZHPriGadPECUxMevzRsRxA7/wDOIJldJd9LGpG52BgR9O8dhg0kJks/oylgSFJBmR/O/wDrgejlGDlmZWvYxBHp+t8E9LYMPPdoIvZo94HNvtfFlYGxRS4FjYWuAB8wm0+uNfhgd0V4ESe0An1sfTA2cycNquFEGbwDOxiwM6b+nqcGnJ1UJclY4kjm14HrGJMlUAqaagMLQwme83B/K2N2oNGy6tX1sKCny/NWK9h+AX7frgf4QylMq4qAE+KwYyTeYRgCIW1u1ji3pTQDUqoJALbSWuGNjva4j+ODem9dWvT10qRYhQfkaDY2BNiZA2FsPFUqDd5Ml8V5D+j1ywphtSyLROg3QxdlgyJuQb4f5f4pylPLr4UUyVnwlAlW3sos2lxbUQDPOAviFq1ZWapRTSkhV1FNDN5dUr5mIE2iD6YzNLpZehrpKpCjS4upWTLGVOwEkiORffDChnVvidMxTuKi8qhMWi+sDkSLCLG2J/8Ah9SYVywOlCyqRBAOlkkbcFrG9gBgHJdAARKhadQLI1rESQfbsN/bDmhU8Cp/SQupNCKyaiJAfvsG8ysI59DjOlgydiHIZ5aWazr1DJQVkQaC3mYwLFoUk21G1iOcC/D1JK+Yo0yvh6jqqQYKrTViIvpAE7gHY740nXfhOo7NXylTxGfzOjH9owN20Mv7yNo33kzfFv8A4e/D6uHzdZILqaSQGgLH7RxAmC0rczbeMPjYBnT+CqJTXTqVPMmoeZQbiVIOkBlO5Ji5O3EKfw1WokharNpFy5Yd58pkTHryuHHV+pijSV6QAVTAXuAqwIEarCJv+YwqyPVMxWWKYZVtLwyqLC3A2We+++JtjIX/ABC9NBB0aRdnYKIA5tsSZO+1u2EOYpIaBOvSatkNjA7gGdU7DjfGozeUpVH0PqdtI1logggW07abfMb+mEGbUtW0p8iDsBAUAbWi/bGX0DWRd0CmKZqKWDOSQNtgOBtAAFhtJ2wZW2LSEPeJ/njHejZBKdYl4JZpUmTAaZF5j2ET64IzVIqGClVI2J2A4PpAxHkf9jq4L6iellxqMKApIVHKjcjVYufNvMemJZMqLORU0gnRKnZwABCiLiffvjlUFqhurEEMrBAdrcGSbgTj6ghnmCZgIAfm+Uj1/QTiiYkoOzX0/imk93pVlcxJ0h9JFrMDMXv7HFlXN5avq8KsglpCtKkQCxEOLmNJ35xjaCxsxBe0ExJ1GP3YIAubg9scUMKli1gTdWYwwiPO3lvHpY2vjNJi1I2Gf6KtWQdLqCTAYcTBMNvY2/u4+qdMmZELe5gAR78HGRo6z5qcqxUEt4YMzUki57Tb64tVX8niNIIMhg2oXJWNJ0Wsb3gni2Fr8hcX6h6UphgPEpxxDD+19ItggZFSFCuhsZ8wjdvXsJwp6B06lXZ1M2QFTIiTYm1iIbaIvOGdbpdIDLFqSyxioBefmBO4uCZ9ifoGqMopoZUOmMryIM+UDncGJ5Ejed8RzYFxClja1mW9wW2IHp2xR/QkakdPlqK+mV2NleCNohj62GHRpU9IV4LDvO/EcYeNvQkopYM81Cp4rX/ZiNOk+rTwCOOT9MWf0isjNqGpIkeVpnyQC0x/W/L1xd1zN1KOlkVXv5l2kbgSNjtczgjpfxDQeYd13lGVhEEKeIb8QnBX0WgA/ETRpWhriL6yBtyAotaPrhT17qdQpExPA+sgc3+/0wZ1/qZJIUmOCZIAnt+g7nGeNNagOqoSwO4P5959bfbC1bsN4K8llS1QMSCNJMwZViDF7iIj0vGNIia0BJgnf6Hjt/virpVIBYgH22+vbt9MG0VM2+WTIHvP8+2Em7Zo4Aq2W0wEICkbRuR7Yrpl1YqsEaJFufc+oOGNWD6z/vtgihRlSRFhe3HbAsakwCtljEEyN7zt97bH+YwHWrqCRDH+6OeDJtyfXDLNvTEB0Zl5gT/ztcfli5VpBCyeUbxBk2vbnt2xrMkgyj1LRVNIeH51lAR57mGO0QLDaffGoqhmp6SSrE3IOkKbA9oF+3POMQaGqoAwirSEaSdKuBxK3BsIPqe2Nd0wl6YDxriW0mwJt5S1z2nvf1xexDL53P6Kq5cANTcaS0nUrHdeF3HaL8478D1Wp18zlWsGUVEF5MGHHYyCNr4ZfEtNdBOmIjSxglTqBnsYYYx/WurpRrUc1SaWQgui3aDAYQPSRGCsivY3rdPNNXplySHLqTuFMDTPsRgLqzMVp0aV6lY6VAiQqxJ/kbY0nW+ls1ajWo3GlgxGxRxqBv2PbAnRuju2bdnDAIgSlMxpggmBteb7z6Y37G9sZ9PyQU+Hq3SNUglRpITdRpYADc2xT8K5Ktlcv4NZxUqapVZYhUkaBJYAGRJ7X3tLrK05Yu0hmJAHN+J2I02E2MjnHajIja2MlpI24kQJ7C2oxBtzGMsIwHW6atUftCAm4C+WBMgj+yRpB/LecZ/4i654JSlQWHJ8pYaaawQTc7XmATPecKfi340qsWpZYGxM1ALra+jVcGJub+awFsZHI5gOWOYZjTpJ8kyXg+VFDGQbyTPHHBUbNdG7zWbp5dZN6jm2ked2g3J4Qb3taZvGF3TqjBa5YDTZEIHmJIBY3P2iOcZ1M9TqVhmK7FYHhoiCVW40jdQbx9Z4AxrsmadWkfDM7ltcSJlr9oiJ2xmqFuxHULeIoPb03UyL7kxOHGaQs7FVJG9gSDIB+uAM9Rpo7UyVNrHaJDBtj3nntgrp+sgKrPpCW+ZQL6QLzaRueCMQ5INu0W4eTqcXoxsSgUTPmgARPc2H8cRTLUV/EphvwAEAgT7bSecUpTBABcDUZOkmoYCwfMTEhpO142xGvSDEDwpAsCxhbgiVVfYcDeRhf436yj5m9IKJoqNKmWPCiYi5FrDf1wLVqsAWgIh+QuTqNhcKBfmO8DB1bIVGguW028qgIlpC/KLmLb7DA5o6QFpqAAI5PaLnDRjFfkSXJIoQs2zOYmwUKDcEfN6W++Cr/hp01ifm8zHtebQSRbcYtRBsT7z6/wA/lhnlsosAaUqd/OAfQQwBmSPscByoVXLYi/pFVWdhTSGUIFVoAAMyBBieb/hGJDMVtNOFYGmSYDWuDZYI5PPbDuvlr/u0pqB8zOI/S9u18LMyqW0tqnmIHruZj1/TGcuzse3FUizpucaWlSutgTPcKBuLC3r+uGLZj19BP/PrhTRqBQWcShkCJMlYJFvQYszuQVoqU1CAHUw4a8L81xAvY8YPV/RXO80V5rqqaTp1VWEhVWApIANnJ99gdsJwugytBUj5f2hIBMi4mJOok/lxDRKCIFLkFiTDGJn9Fva2JtT5i/aOe/fBUkhHbM89RxpuWbVLEx67dhwP44L6bVD1PMD4izE7MDNxa5AkW/jgmhkAwJKqKiiDo2iW0+03474ur9P1hCp01V/FEk95E9jtYYzmgJO6LaR8rJ8oIiRFh/P1xdlMuyAB2DSTfaVMaR7gR5ufyxYtASSS2ji3vfmPzw4HTxVpwSpEeUgiR3HFwN8S7FVHFAoywi3zen/F/tiQdUEOzajsB+IbG3PrifTMu9J4qAus2MzbgmMX9YrUy0BA0d+8b2/mZwUg2qFWczAqDyGyfh7SYJtxP2wHmlYU/KDJsSBMDkgcmMMsuygxpETJjeB+uLM6wJ8qkCPT8hwPpztjUrsHgz65ktTCtT/e0o1CPmWx55g4QdW6q601qU7oZB1bKwEwdhHEk9sabP5jwVL6VJG0DSSSYUSZIBE/a2MV1DpbVqlPU1Ok5YvfUFQNKmQD2MA3xTjeKYssPAibqlXMEmo7FmsFW7CIWFKrYgiSFmZMnBWayIphmqiCzEmmu7Ej5L/62xpuo5rK5FYQmrmlgOQQz7Q3iNslOQpIA/XCfJ9NqVorVivhMDp0raoTfQin/pbEkmT+WKtiVZpPhzrFGrQoo1VKT0k0/tLBgJClWsG8sTvE4e9NqiSVem2oggBlMiTPlEQSB/r6ZPpHSQoNWsss1glioF4mZk2IPa3bAVehQ8XMU6oWnUU6qRRRJU3ULp/EDJi+7dsT7W8Ff48bPSKtRoMX99vUHbzbwtoG5xm+o9Aq12Bq1TTRWDaU0km43YyTbYRA0iBfCxvjKv4NMLR85BBrOQqKQQVfSZLFha1598Vr8Q1mDfttRPmAooV0CfltuA1gT/HFGiSGFXoOUpQ9V1jd2cn5SYWooLXkiLCBPoMUDreTYxSyhqhx59dNaaBdTAiY3vzvYegW5b4aqyGFBadoVqja38wDRpa8yxEHb64t6p000qFSo9VqhCjSgICyzW2OoCIOmLfXGwbYt6lW8Z1NRaNIKR4a0wSUTSAEIEDUGUEkdtsUUulavMlBnMGWY+GsFbiORMW+nGLPgvqK68xUqVBpAQqxddK3YSCDPmj03GJ0s++ccOpKZSkb1CxVqjDTpCEH5e/1w3X0Wwp1csRFNWuIUTA3gEn2w86V8M0nK1KxeqzKDpYxTg8Feb8zzjK9QzkvFJSRN1VhqXYXJH172Hrjf/CuYDZSixHmZLm0yDESLfbEZtpbHhlgPWs1oPgUPBo1IBdzC6QbgLF2cwWFon3OARnqWWgVCHrN8hJBVxtq9DPBwx+IeiNUqpWpEawy6lNvlMhhNubiMI6FNHLLUQVVDuR4jQAqkmYBAJLXgzEjtGFVDWw5mqVmnVAUbkwoE79lE2+uBTQkwlxNrRqki+BOo9QZXppSJalVQVPBgs6kyLaQdXHMc8Thzl5ooWKG4gOCCBsd1MqT+mNVbNsS9a1UVIA1vMALcgmQJ7iZNuMGVunNTphmIYgQdJmWABMA4ryOXVqor1d0JKEzp1QB9gL4+qddDX01G8x0gDUTY+YLNpH1w/RNCqQCGKimKw8zU/EP4SihVmQZ3JmL4JqZU1qVIqoVakMRbUo4sDNws7dsTWhnqwlaDgsRpLhQAukGCpabkb29rYmchnnICL4ZETqdCCCIQCNUXEcd8LS8Gsa5TKKFFKw0IQZuCbG5IOonFFXIW+ZIgn5hFiLW5wDWyeaBAqI0EBWdQGiYDNK2EWuRgahnPKaJ1a0JUbljIlWJiJOC4pqxXJrBPMdPFZ1p6wumTM+VtWm24BIMt6RPGDvCFGm1Sp5mECZAXVwNNzBaJg4SJ/SZKpSqaiAurQ/4hYzpI3HaMEVOpkOviyj02MK4KjUAfNwuwmOABhXG6CpUXfCq1fErJUE2UMr2hgrExAAJnDvqqU0pOQoFQiJEWkr/AGvfedsZ4/Egyzu4XU1Vy5ggCbjSTM6vWwx83X1riIcEkQpPzRaN4tHcYZ8V/wBjd8UaPoZSrTPcjS97byLTvf6RinQ1Go0fu5iZsTaDGzc/c4WdEz5pKwaxJ2E8WDAau3rivqPUmqE9t+bCZtf8sL0Ru1rIZX6gAYUlSAT81iO5B3ud+Z2xVTHjTsVb5iQQBJMffgYUZan4kTcSJJB77/cf84fv1Naa+HSSWHJ2HGo9yfthZSekMlewtOmikp0zJMsSDqMb99UWAO094wipK7O1WG0W9hP8j7Y0PSc2WDBypKwZpkFSG2FxuDaPQdsWZvLhmlm8gHyny6eJMkxxxx6TidtD0mDdZz/nRJCoAWIMHVMaRBEyYAje5wkNNqh+URyTt9e4njAOd65UqE1EWlFyC81CAoaIC2MFYxU9evVIlm07w3kUSFiVF4tv99sdKi0iTyyxq2Up1qi1ENdxDKqsRSbzQWYRdvTextjQUq5bRXe8sFEqVVZgLECIsB635xnstTpo6Guni0gbhfLpM2aB2EzcE4atUC0TRlmpup8CsoJkTqST5ijDbSYNpjCzzopBddjypUJ8SmLHSGSTa86QRvAYRzEi9pxn+pr4yrXpkpVSziJKwY1EAEnSbEDgm/GPurZ5mRXAdGQeZiCF0uBKk2F32t3wtyWZeqzvLKD80LZyBFtW49LbYWKayO3GsmryvwdSN6jtWJSCzfuvmDBgAQQOA0nkGYBGiNEIuikoUAEKoMGN9IMEq03i8zPsB0CnFOm2skgRczAMwORHEdwL8YcIwKnYXidRj3DboZ/mBi2zmeDO5L4uyzzSqVArDylagKyZ+UgiDB2Mk3B98f8AHXUvFzIoUtTKm0OrM1Vl2UyYKrAAYSdR7DG2z/QcpmiTVpKz7E6RqgWjVSMmPPE9/bCvJ9Iy+VZ2oofEuBfU/Nl1E6Z8vmmYMYZNAAcl0BUy+nM+HVLMKjKQuimVgKFPoojkTbvhX1GtUrvopArSXmIO5nQsWE9+DgvqCZ2smlUFJHsSzhWJAHlkGR38vOHXTch4FMArOhSGILEHfzknzGNNuLkc4zdmoRVOleDSECF2Y7mQJu3Jjn2w9/8ADnNFqDUyB5WLqb3SpcXJkkNNhbbbCuvWpNLVqhCCdGmFgcAzYWnAlDMtQqI9DdfwE/MrcEmZN7RhJK0aLpnpeuYuLR7fY/zfGdzfw2C7FXC02nyw2oaiC4DagLzYcRHbDvpXUErp4lMg30kTdTyjdj/rict3Fr7jce47YhbRUy3xB0MimXog+IUWm4DEwgtIVdomCR2HAwlz+bDCoobSjKEFNP60TqNzsI33JOPQ1Qjck+sxzPFjjpAkSJMmPln5gd952+2Cp/TOJh8l0WrXoIAClKdJNQEOfKRPmHNuI79sarpnS0y6gIG1HdyB4j2NyTYCLRg9QZ/Fcxx3xFqPcHUBHHb87nGlJyCopEAswBa3eSO289iMVxtYTeNWk33A8vtglh2BF/TiJ/TA9RQZ9JJtyGmJ74mxi7KjzRBue8H8F9442xZX/EPMIkTaeDijJxJi+/Hrtf2i2LKlGRMXAt5b7W+pBnDLVCNZJhYBiT9SdiY2jjGH6gwFWqQqmaoBmWBDaAbAmBGNtVHfv2P9b+b+uML14quYqFtMeOnIAEFImRBsffbbGKcdWDUadM1VVlVh4tRSIkGJJBiIA9Z4520XUfhjLGm60aSI8NoZCy3I1C6sBycIaVMLXqAz5amvvZhJAnYXP+2N3kapYKSZtE8SNjtAkce2ApP6bkj6eVVOnVlA0VXc7afK0CTwwn8QvPGBlzVQCWBJEiCpH2Ci83m/bGt+KMi1OsxUwr+ZQRadyJ5uP0wsyGdrVIUUkLwQRBYLxwYB254GOhStHNQsoZiuxH7PSvOqxItsBfa4OGIpI58yAmIJ7gGRt2J7YuqZVqflqRJuCLiDt/p747HadP8AIxKf4KQsf5DN0wNFJRx7TYaiZBJnaNvWcdz1SuiyApAN5Em8TbaPpPPtmsr1AavIniAGCwaFBBEgEXJ9tvph5T67V8pNNCGYINNQljftft/vfCUx7EGVy4NSgiDSoqAnTYBQCxNuOfzwRnW8WqzAGGJjn05/XB3TKQWk1SQXhpsbbqq/U3n0GAMl8w9Nr/7YtNm4kXNkGZWBG62HJm33wNkHrZTUyDXRMFqbEyZ5EDyOL3ibj2xo6BtYEC9v+dvYjt74jXTUNIAjtEROwt6frtiaZVpMIUU69EOo1I4IYCARY6lIOzAeg2BtscdmqJy1UIFPhwPMWktAu4ETIsCD3+7mjVOTqeJBbLOf2oEEow/6i7mx3Hphh1Hpy16elrqV1U6lM2bs67kET5lvAkzfFotHPOLRR0LqPhMEMmm/eNzY7kCCB94xqRQj5ZMWtHmgC8ciDsOSLY8pD1ctUFGtbSZDLsIb5hFo7iZF95t6N0nMB6KtNz8xvHIHuJMbHi+NVCoN8JS0mkpteLbQbxve23fEM+4VSAKaA/MSQrCJvMm9j9h3xTn86oejSroBTdDFRjK+JI/Z91tfULdsAdR+HIBNO3Am8z37ACTqBNu0Ya2AXNnaaSEmsQdWtrKDPH9YEd8WnP1qpWkrKkkrK2BDETMb4W56i1Ieb5ZHmEFbiwkbGIscU5PM+GysTIQyebGSBsRtjKhW36A9Pyy1nL1ShQ1Go0KbzpdlWSSo+YyPKIwT1DNaS1M1FqsG837A0lU8KCTBgG49u+FP9NpoPAzBemA5ajWQEqD2P159CIi+GNGqlaioNajVdR53RzrcSQsrEIQFuZvOHejfoj0PqX9Bru+otTYAVlJvBsrxsWF5O7fW3ptLMAjUDKsJUyTIMGbb2x590npGunVcrpqVDADwCAAQIjckTefTBPwj1F6Ltla1SKZ/cM58waQPDk8Di/fbEOSN5RSDrDNyjgzABtMR6n67Ymh9Iv29R/CMRQgja/e5jg3+n54+KyJPJm4NuP4YiUJTsSPy9Djk9h7+U9sdCW/0B/nfHGHJ54g9v9sbJiJEW/yn0H6XxCvFxwSRaRG1/wCOO+EF/Fq5vOxG2+3+mOaxEmP/AFG9gf4YwSVBReABMjY9z3O+LpF7bXNvScDqRBM2v3Yc/bHatQQZ07b3HHvgi0Tf5Zg7HffcHjGO6h08vmaqEsilgdSkggBQfxbDi2NedrxYbbxcX/4xl6ojP1JG4W8ED5TtInjaT/DAbxZTj2DdRyUZxxtrpwD2jUs3HqLX4w0+FM0z0yh+btM+YfW2xHsOMBfEbFc1TImPNMC3DXkW22kfXEchUFLNNTj5vOAbiCb7/UR/rhB9xH/WMmK9E6RLAB1Hc8jubT9YxkctXNOVLBA9pOwm1wQR9MbulTC7RH0Ai8bG8TxjN/FXSFvUVVKkjWu4B3k+hOOiEqOSS9BepZyk6aZJcXWFgCY5O4IvYb4TIzCdY0sOL29PfBPTQKX7tQCZJJuYO4n8I4thn1XLpoDMyq4Fo3bcQRzt81vWcNJWARtRpvOqmhnnTc+tucGZFlpkvoXXwSdvX7Hn7YVZesZNoA77zx7f74N8UG5MAW24xKSaHjJPYXS6XWoq+qGULeWkKCZkbGcU5IeYRwP4AfxiMO6n7hvr+hwt6ZuPcfrg9m0WiqDaTAAXMDvvud9+IGJhtztbkET329Pbb0xev4v7v8Ex1/lX+8P1GANEGzSSsW2k7XntHMiJj8oxn+hdeGXJpsGagWnQN6bR86ngE3I9foXfU/nH9z/KcedP+9X6/rSw3ErbBzYieqZvpFHOUQQddPhlOkruTF5VpAJDdzttjOOuZ6c5Kg1KZO5BAnbYDyPvBjTtMYJ/8M/31f8Auj/tONr1Dd/cf58WqjkTsQU+s5XOJ4Djcg6GGzCTpB7g9jPYRbEMyczlBFP9tlhcg+Z1kkkabBlgH5YIk2xg+r/+crf3z/8AcpY9Fpfu6XuP0TA0MiGW63Rqr5l0jZjd1BN4K/MpJuZBFoxW/wAIZWtem+mOaLCPqpMEwJ+UXOEmc/8A9NP7n+VsS6x+9f3P6DBqgM7X+CasFTmC030tSmLkjzAbQGFx+He84Eb4GqUlcJXQQLEUyp2IAAveZO/GNV8F/u29/wD8bY2Lfz/7sMC6MQOkslME1dbDfykmxC79pIYTzjNdQuwb8VOuuoyBpfUARYWO9sendS2/xp/3Usear/51/wD6o/qMJLY0cm/YCTEXkbnexH5zi1d4/if59fri1tz/AHj/ABxLv7N/DHNWSreCjxBuYHHO82v+eIs/t7SYuTB+1/ri7Mcf3v8AKcD5X5v8A/7RggRZTInix7/Qf64pUwR+Rn6c/f6YtqbH2/gcczWx+v6YUYhRbfaJt5vvt6z9DiSpPlmxB2M8et8fZnb6H9BidTce/wDlwyQGReiPfcgesjad8ZTOt/8AH1NMSAoNgCPKxvA7bXP0xruob/f9Vxj6X/nq30/7MaSww8ezvxcR4lCIkMe39S8Y58ReXMUH4aQdv6uoH8m55wT8ZfvKfv8A5MWfF/8A0f8AD+jYQonhDrLOCqndht/h9eLfridVLmRIgiODfygkkX3g4XZL9yP74/7MManzH/B/HDQeCUlkxXVMlUogsjQDOh7H5haR33+o9MKOm5Z2qTVM2uw5MXtyN+0dsehdQ/cZj/H/AJcYfLb4tB+MlIfZjL5dqWiQpXZuebnuDb24HGMyshjbyjY9/wCfXBWd+Rf74/TByf8AlG/+Z/8ArxpYYUj/2Q=="/>
          <p:cNvSpPr>
            <a:spLocks noChangeAspect="1" noChangeArrowheads="1"/>
          </p:cNvSpPr>
          <p:nvPr/>
        </p:nvSpPr>
        <p:spPr bwMode="auto">
          <a:xfrm>
            <a:off x="307975" y="-1774825"/>
            <a:ext cx="5905500" cy="4029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 name="Picture 19"/>
          <p:cNvPicPr>
            <a:picLocks noChangeAspect="1"/>
          </p:cNvPicPr>
          <p:nvPr/>
        </p:nvPicPr>
        <p:blipFill>
          <a:blip r:embed="rId13" cstate="print">
            <a:extLst>
              <a:ext uri="{BEBA8EAE-BF5A-486C-A8C5-ECC9F3942E4B}">
                <a14:imgProps xmlns:a14="http://schemas.microsoft.com/office/drawing/2010/main">
                  <a14:imgLayer r:embed="rId14">
                    <a14:imgEffect>
                      <a14:backgroundRemoval t="7498" b="89980" l="4998" r="94593">
                        <a14:foregroundMark x1="4998" y1="38446" x2="4998" y2="38446"/>
                        <a14:foregroundMark x1="23807" y1="7566" x2="23807" y2="7566"/>
                        <a14:foregroundMark x1="94593" y1="52284" x2="94593" y2="52284"/>
                      </a14:backgroundRemoval>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2556284" y="669032"/>
            <a:ext cx="4896036" cy="3264024"/>
          </a:xfrm>
          <a:prstGeom prst="rect">
            <a:avLst/>
          </a:prstGeom>
        </p:spPr>
      </p:pic>
      <p:pic>
        <p:nvPicPr>
          <p:cNvPr id="21" name="Picture 20"/>
          <p:cNvPicPr>
            <a:picLocks noChangeAspect="1"/>
          </p:cNvPicPr>
          <p:nvPr/>
        </p:nvPicPr>
        <p:blipFill rotWithShape="1">
          <a:blip r:embed="rId15">
            <a:extLst>
              <a:ext uri="{28A0092B-C50C-407E-A947-70E740481C1C}">
                <a14:useLocalDpi xmlns:a14="http://schemas.microsoft.com/office/drawing/2010/main" val="0"/>
              </a:ext>
            </a:extLst>
          </a:blip>
          <a:srcRect t="52133" b="23934"/>
          <a:stretch/>
        </p:blipFill>
        <p:spPr>
          <a:xfrm>
            <a:off x="1859731" y="5260086"/>
            <a:ext cx="5486400" cy="1641348"/>
          </a:xfrm>
          <a:prstGeom prst="rect">
            <a:avLst/>
          </a:prstGeom>
        </p:spPr>
      </p:pic>
      <p:pic>
        <p:nvPicPr>
          <p:cNvPr id="14" name="Picture 13"/>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36512" y="4848067"/>
            <a:ext cx="3408313" cy="2325349"/>
          </a:xfrm>
          <a:prstGeom prst="rect">
            <a:avLst/>
          </a:prstGeom>
        </p:spPr>
      </p:pic>
      <p:pic>
        <p:nvPicPr>
          <p:cNvPr id="22" name="Picture 21"/>
          <p:cNvPicPr>
            <a:picLocks noChangeAspect="1"/>
          </p:cNvPicPr>
          <p:nvPr/>
        </p:nvPicPr>
        <p:blipFill rotWithShape="1">
          <a:blip r:embed="rId17">
            <a:extLst>
              <a:ext uri="{BEBA8EAE-BF5A-486C-A8C5-ECC9F3942E4B}">
                <a14:imgProps xmlns:a14="http://schemas.microsoft.com/office/drawing/2010/main">
                  <a14:imgLayer r:embed="rId18">
                    <a14:imgEffect>
                      <a14:backgroundRemoval t="4979" b="89627" l="5215" r="99387">
                        <a14:foregroundMark x1="8896" y1="7469" x2="8896" y2="7469"/>
                        <a14:foregroundMark x1="6748" y1="48548" x2="6748" y2="48548"/>
                        <a14:foregroundMark x1="5215" y1="80913" x2="5215" y2="80913"/>
                        <a14:foregroundMark x1="29755" y1="77178" x2="29755" y2="77178"/>
                        <a14:foregroundMark x1="87117" y1="35270" x2="87117" y2="35270"/>
                        <a14:foregroundMark x1="93865" y1="47718" x2="93865" y2="47718"/>
                        <a14:foregroundMark x1="96012" y1="51452" x2="96012" y2="51452"/>
                        <a14:foregroundMark x1="89877" y1="18672" x2="89877" y2="18672"/>
                        <a14:foregroundMark x1="93558" y1="35270" x2="93558" y2="35270"/>
                        <a14:foregroundMark x1="92331" y1="29046" x2="92331" y2="29046"/>
                        <a14:foregroundMark x1="51534" y1="11618" x2="51534" y2="11618"/>
                        <a14:foregroundMark x1="56748" y1="5394" x2="56748" y2="5394"/>
                        <a14:foregroundMark x1="47853" y1="15768" x2="47853" y2="15768"/>
                        <a14:foregroundMark x1="45092" y1="28216" x2="45092" y2="28216"/>
                        <a14:foregroundMark x1="42945" y1="31120" x2="42945" y2="31120"/>
                        <a14:foregroundMark x1="39264" y1="38589" x2="39264" y2="38589"/>
                        <a14:foregroundMark x1="29141" y1="39419" x2="29141" y2="39419"/>
                        <a14:foregroundMark x1="22086" y1="36515" x2="22086" y2="36515"/>
                        <a14:foregroundMark x1="29141" y1="14108" x2="29141" y2="14108"/>
                        <a14:foregroundMark x1="22393" y1="13278" x2="22393" y2="13278"/>
                        <a14:foregroundMark x1="17178" y1="14523" x2="17178" y2="14523"/>
                        <a14:foregroundMark x1="11963" y1="26141" x2="11963" y2="26141"/>
                        <a14:foregroundMark x1="13497" y1="40664" x2="13497" y2="40664"/>
                        <a14:foregroundMark x1="11043" y1="42739" x2="11043" y2="42739"/>
                        <a14:foregroundMark x1="9816" y1="76349" x2="9816" y2="76349"/>
                        <a14:foregroundMark x1="17178" y1="73859" x2="17178" y2="73859"/>
                        <a14:foregroundMark x1="24847" y1="77593" x2="24847" y2="77593"/>
                        <a14:foregroundMark x1="25460" y1="84232" x2="25460" y2="84232"/>
                        <a14:foregroundMark x1="50000" y1="78008" x2="50000" y2="78008"/>
                        <a14:foregroundMark x1="56442" y1="75519" x2="56442" y2="75519"/>
                        <a14:foregroundMark x1="67485" y1="73029" x2="67485" y2="73029"/>
                        <a14:foregroundMark x1="79141" y1="73859" x2="79141" y2="73859"/>
                        <a14:foregroundMark x1="90491" y1="73859" x2="90491" y2="73859"/>
                        <a14:foregroundMark x1="94479" y1="68880" x2="94479" y2="68880"/>
                        <a14:foregroundMark x1="99387" y1="78838" x2="99387" y2="78838"/>
                        <a14:foregroundMark x1="20552" y1="41909" x2="20552" y2="41909"/>
                        <a14:foregroundMark x1="14417" y1="31535" x2="14417" y2="31535"/>
                        <a14:foregroundMark x1="25460" y1="13693" x2="25460" y2="13693"/>
                        <a14:foregroundMark x1="14417" y1="17842" x2="14417" y2="17842"/>
                        <a14:foregroundMark x1="42025" y1="10788" x2="42025" y2="10788"/>
                        <a14:foregroundMark x1="36810" y1="16598" x2="36810" y2="16598"/>
                        <a14:foregroundMark x1="33129" y1="31535" x2="33129" y2="31535"/>
                        <a14:foregroundMark x1="50307" y1="8299" x2="50307" y2="8299"/>
                        <a14:foregroundMark x1="26687" y1="47718" x2="26687" y2="47718"/>
                        <a14:foregroundMark x1="15337" y1="85892" x2="15337" y2="85892"/>
                        <a14:foregroundMark x1="45092" y1="79668" x2="45092" y2="79668"/>
                        <a14:foregroundMark x1="46012" y1="76349" x2="46012" y2="76349"/>
                        <a14:foregroundMark x1="52147" y1="75519" x2="52147" y2="75519"/>
                        <a14:foregroundMark x1="88037" y1="8299" x2="88037" y2="8299"/>
                      </a14:backgroundRemoval>
                    </a14:imgEffect>
                  </a14:imgLayer>
                </a14:imgProps>
              </a:ext>
              <a:ext uri="{28A0092B-C50C-407E-A947-70E740481C1C}">
                <a14:useLocalDpi xmlns:a14="http://schemas.microsoft.com/office/drawing/2010/main" val="0"/>
              </a:ext>
            </a:extLst>
          </a:blip>
          <a:srcRect l="4518" t="912" r="5783" b="15337"/>
          <a:stretch/>
        </p:blipFill>
        <p:spPr>
          <a:xfrm>
            <a:off x="6213475" y="3513878"/>
            <a:ext cx="3039045" cy="2097667"/>
          </a:xfrm>
          <a:prstGeom prst="rect">
            <a:avLst/>
          </a:prstGeom>
        </p:spPr>
      </p:pic>
      <p:pic>
        <p:nvPicPr>
          <p:cNvPr id="16" name="Picture 15"/>
          <p:cNvPicPr>
            <a:picLocks noChangeAspect="1"/>
          </p:cNvPicPr>
          <p:nvPr/>
        </p:nvPicPr>
        <p:blipFill>
          <a:blip r:embed="rId19">
            <a:extLst>
              <a:ext uri="{BEBA8EAE-BF5A-486C-A8C5-ECC9F3942E4B}">
                <a14:imgProps xmlns:a14="http://schemas.microsoft.com/office/drawing/2010/main">
                  <a14:imgLayer r:embed="rId20">
                    <a14:imgEffect>
                      <a14:colorTemperature colorTemp="8800"/>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5647295" y="4831750"/>
            <a:ext cx="3749241" cy="2413674"/>
          </a:xfrm>
          <a:prstGeom prst="rect">
            <a:avLst/>
          </a:prstGeom>
        </p:spPr>
      </p:pic>
    </p:spTree>
    <p:extLst>
      <p:ext uri="{BB962C8B-B14F-4D97-AF65-F5344CB8AC3E}">
        <p14:creationId xmlns:p14="http://schemas.microsoft.com/office/powerpoint/2010/main" val="74832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vertical)">
                                      <p:cBhvr>
                                        <p:cTn id="7" dur="500"/>
                                        <p:tgtEl>
                                          <p:spTgt spid="2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randombar(vertical)">
                                      <p:cBhvr>
                                        <p:cTn id="11" dur="500"/>
                                        <p:tgtEl>
                                          <p:spTgt spid="21"/>
                                        </p:tgtEl>
                                      </p:cBhvr>
                                    </p:animEffect>
                                  </p:childTnLst>
                                </p:cTn>
                              </p:par>
                            </p:childTnLst>
                          </p:cTn>
                        </p:par>
                        <p:par>
                          <p:cTn id="12" fill="hold">
                            <p:stCondLst>
                              <p:cond delay="1000"/>
                            </p:stCondLst>
                            <p:childTnLst>
                              <p:par>
                                <p:cTn id="13" presetID="14" presetClass="entr" presetSubtype="5"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randombar(vertical)">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5"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randombar(vertical)">
                                      <p:cBhvr>
                                        <p:cTn id="20" dur="500"/>
                                        <p:tgtEl>
                                          <p:spTgt spid="14"/>
                                        </p:tgtEl>
                                      </p:cBhvr>
                                    </p:animEffect>
                                  </p:childTnLst>
                                </p:cTn>
                              </p:par>
                            </p:childTnLst>
                          </p:cTn>
                        </p:par>
                        <p:par>
                          <p:cTn id="21" fill="hold">
                            <p:stCondLst>
                              <p:cond delay="500"/>
                            </p:stCondLst>
                            <p:childTnLst>
                              <p:par>
                                <p:cTn id="22" presetID="14" presetClass="entr" presetSubtype="5" fill="hold" nodeType="after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randombar(vertical)">
                                      <p:cBhvr>
                                        <p:cTn id="24" dur="500"/>
                                        <p:tgtEl>
                                          <p:spTgt spid="15"/>
                                        </p:tgtEl>
                                      </p:cBhvr>
                                    </p:animEffect>
                                  </p:childTnLst>
                                </p:cTn>
                              </p:par>
                            </p:childTnLst>
                          </p:cTn>
                        </p:par>
                        <p:par>
                          <p:cTn id="25" fill="hold">
                            <p:stCondLst>
                              <p:cond delay="1000"/>
                            </p:stCondLst>
                            <p:childTnLst>
                              <p:par>
                                <p:cTn id="26" presetID="14" presetClass="entr" presetSubtype="5" fill="hold" nodeType="after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randombar(vertical)">
                                      <p:cBhvr>
                                        <p:cTn id="28" dur="500"/>
                                        <p:tgtEl>
                                          <p:spTgt spid="20"/>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randombar(horizontal)">
                                      <p:cBhvr>
                                        <p:cTn id="3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artisticPencilSketch pressure="15"/>
                    </a14:imgEffect>
                  </a14:imgLayer>
                </a14:imgProps>
              </a:ext>
              <a:ext uri="{28A0092B-C50C-407E-A947-70E740481C1C}">
                <a14:useLocalDpi xmlns:a14="http://schemas.microsoft.com/office/drawing/2010/main" val="0"/>
              </a:ext>
            </a:extLst>
          </a:blip>
          <a:stretch>
            <a:fillRect/>
          </a:stretch>
        </p:blipFill>
        <p:spPr>
          <a:xfrm>
            <a:off x="0" y="1484784"/>
            <a:ext cx="9144000" cy="3869718"/>
          </a:xfrm>
          <a:prstGeom prst="rect">
            <a:avLst/>
          </a:prstGeom>
        </p:spPr>
      </p:pic>
      <p:pic>
        <p:nvPicPr>
          <p:cNvPr id="7"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96" y="1484784"/>
            <a:ext cx="4320988" cy="40329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downloadclipart.net/medium/1618-jigsaw-1-pattern-clip-art.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1484276"/>
            <a:ext cx="4788024" cy="38702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Tree>
    <p:extLst>
      <p:ext uri="{BB962C8B-B14F-4D97-AF65-F5344CB8AC3E}">
        <p14:creationId xmlns:p14="http://schemas.microsoft.com/office/powerpoint/2010/main" val="4016290659"/>
      </p:ext>
    </p:extLst>
  </p:cSld>
  <p:clrMapOvr>
    <a:masterClrMapping/>
  </p:clrMapOvr>
  <p:transition spd="slow" advClick="0" advTm="1000">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pic>
        <p:nvPicPr>
          <p:cNvPr id="5" name="Picture 4"/>
          <p:cNvPicPr>
            <a:picLocks noChangeAspect="1"/>
          </p:cNvPicPr>
          <p:nvPr/>
        </p:nvPicPr>
        <p:blipFill>
          <a:blip r:embed="rId3">
            <a:clrChange>
              <a:clrFrom>
                <a:srgbClr val="000000"/>
              </a:clrFrom>
              <a:clrTo>
                <a:srgbClr val="000000">
                  <a:alpha val="0"/>
                </a:srgbClr>
              </a:clrTo>
            </a:clrChange>
            <a:extLst>
              <a:ext uri="{28A0092B-C50C-407E-A947-70E740481C1C}">
                <a14:useLocalDpi xmlns:a14="http://schemas.microsoft.com/office/drawing/2010/main" val="0"/>
              </a:ext>
            </a:extLst>
          </a:blip>
          <a:stretch>
            <a:fillRect/>
          </a:stretch>
        </p:blipFill>
        <p:spPr>
          <a:xfrm>
            <a:off x="0" y="1474602"/>
            <a:ext cx="9144000" cy="3908796"/>
          </a:xfrm>
          <a:prstGeom prst="rect">
            <a:avLst/>
          </a:prstGeom>
        </p:spPr>
      </p:pic>
      <p:sp>
        <p:nvSpPr>
          <p:cNvPr id="6"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t>demonstrate an awareness of </a:t>
            </a:r>
            <a:r>
              <a:rPr lang="en-GB" dirty="0">
                <a:solidFill>
                  <a:srgbClr val="FFFF00"/>
                </a:solidFill>
              </a:rPr>
              <a:t>the problems and difficulties </a:t>
            </a:r>
            <a:r>
              <a:rPr lang="en-GB" dirty="0"/>
              <a:t>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chemeClr val="tx1">
                    <a:lumMod val="65000"/>
                  </a:schemeClr>
                </a:solidFill>
              </a:rPr>
              <a:t>present written work in a manner appropriate for a relevant/professional audience</a:t>
            </a:r>
          </a:p>
        </p:txBody>
      </p:sp>
      <p:sp>
        <p:nvSpPr>
          <p:cNvPr id="7"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Tree>
    <p:extLst>
      <p:ext uri="{BB962C8B-B14F-4D97-AF65-F5344CB8AC3E}">
        <p14:creationId xmlns:p14="http://schemas.microsoft.com/office/powerpoint/2010/main" val="761946680"/>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a:bodyPr>
          <a:lstStyle/>
          <a:p>
            <a:r>
              <a:rPr lang="en-GB" dirty="0"/>
              <a:t>By the end of this module all students should be able to: </a:t>
            </a:r>
          </a:p>
          <a:p>
            <a:pPr marL="285750" indent="-285750">
              <a:buFont typeface="Wingdings" panose="05000000000000000000" pitchFamily="2" charset="2"/>
              <a:buChar char="v"/>
            </a:pPr>
            <a:r>
              <a:rPr lang="en-GB" dirty="0">
                <a:solidFill>
                  <a:schemeClr val="tx1">
                    <a:lumMod val="75000"/>
                  </a:schemeClr>
                </a:solidFill>
              </a:rPr>
              <a:t>demonstrate an elementary knowledge of the key events, themes and developments of Roman history; </a:t>
            </a:r>
          </a:p>
          <a:p>
            <a:pPr marL="285750" indent="-285750">
              <a:buFont typeface="Wingdings" panose="05000000000000000000" pitchFamily="2" charset="2"/>
              <a:buChar char="v"/>
            </a:pPr>
            <a:r>
              <a:rPr lang="en-GB" dirty="0">
                <a:solidFill>
                  <a:schemeClr val="tx1">
                    <a:lumMod val="75000"/>
                  </a:schemeClr>
                </a:solidFill>
              </a:rPr>
              <a:t>demonstrate some familiarity with the most important of the ancient evidence for Rome; </a:t>
            </a:r>
          </a:p>
          <a:p>
            <a:pPr marL="285750" indent="-285750">
              <a:buFont typeface="Wingdings" panose="05000000000000000000" pitchFamily="2" charset="2"/>
              <a:buChar char="v"/>
            </a:pPr>
            <a:r>
              <a:rPr lang="en-GB" dirty="0">
                <a:solidFill>
                  <a:schemeClr val="tx1">
                    <a:lumMod val="75000"/>
                  </a:schemeClr>
                </a:solidFill>
              </a:rPr>
              <a:t>demonstrate an awareness of the problems and difficulties associated with the study of Roman history, and the ways in which modern scholarship has tried to address these; </a:t>
            </a:r>
          </a:p>
          <a:p>
            <a:pPr marL="285750" indent="-285750">
              <a:buFont typeface="Wingdings" panose="05000000000000000000" pitchFamily="2" charset="2"/>
              <a:buChar char="v"/>
            </a:pPr>
            <a:r>
              <a:rPr lang="en-GB" dirty="0">
                <a:solidFill>
                  <a:srgbClr val="FFFF00"/>
                </a:solidFill>
              </a:rPr>
              <a:t>present written work in a manner appropriate for a relevant/professional audience</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 Learning Outcomes</a:t>
            </a:r>
            <a:endParaRPr lang="en-GB" dirty="0"/>
          </a:p>
        </p:txBody>
      </p:sp>
    </p:spTree>
    <p:extLst>
      <p:ext uri="{BB962C8B-B14F-4D97-AF65-F5344CB8AC3E}">
        <p14:creationId xmlns:p14="http://schemas.microsoft.com/office/powerpoint/2010/main" val="2900282226"/>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396038" cy="5062304"/>
          </a:xfrm>
        </p:spPr>
        <p:txBody>
          <a:bodyPr>
            <a:normAutofit/>
          </a:bodyPr>
          <a:lstStyle/>
          <a:p>
            <a:r>
              <a:rPr lang="en-GB" b="1" dirty="0"/>
              <a:t>This is a 20-credit module with 40 contact hours:</a:t>
            </a:r>
          </a:p>
          <a:p>
            <a:endParaRPr lang="en-GB" b="1" dirty="0"/>
          </a:p>
          <a:p>
            <a:endParaRPr lang="en-GB" b="1" dirty="0"/>
          </a:p>
          <a:p>
            <a:endParaRPr lang="en-GB" b="1" dirty="0"/>
          </a:p>
          <a:p>
            <a:endParaRPr lang="en-GB" b="1" dirty="0"/>
          </a:p>
          <a:p>
            <a:endParaRPr lang="en-GB" b="1" dirty="0"/>
          </a:p>
          <a:p>
            <a:r>
              <a:rPr lang="en-GB" dirty="0"/>
              <a:t>Every week, you should be spending some 4 hours for preparation and follow-up for lectures/workshops/seminars, plus 4 hours preparing for your essay.</a:t>
            </a:r>
          </a:p>
          <a:p>
            <a:r>
              <a:rPr lang="en-GB" b="1" dirty="0"/>
              <a:t>Attendance is compulsory for all lectures/classes/workshops</a:t>
            </a:r>
            <a:br>
              <a:rPr lang="en-GB" b="1" dirty="0"/>
            </a:br>
            <a:r>
              <a:rPr lang="en-GB" dirty="0"/>
              <a:t>If you cannot attend (e.g., due to illness), please let me know asap:</a:t>
            </a:r>
          </a:p>
          <a:p>
            <a:r>
              <a:rPr lang="en-GB" b="1" dirty="0"/>
              <a:t>	</a:t>
            </a:r>
            <a:r>
              <a:rPr lang="en-GB" b="1" dirty="0">
                <a:hlinkClick r:id="rId2"/>
              </a:rPr>
              <a:t>r.haeussler@uwtsd.ac.uk</a:t>
            </a:r>
            <a:endParaRPr lang="en-GB" b="1" dirty="0"/>
          </a:p>
        </p:txBody>
      </p:sp>
      <p:sp>
        <p:nvSpPr>
          <p:cNvPr id="3" name="Title 2"/>
          <p:cNvSpPr>
            <a:spLocks noGrp="1"/>
          </p:cNvSpPr>
          <p:nvPr>
            <p:ph type="title"/>
          </p:nvPr>
        </p:nvSpPr>
        <p:spPr>
          <a:xfrm>
            <a:off x="352426" y="228600"/>
            <a:ext cx="8612062" cy="1066800"/>
          </a:xfrm>
        </p:spPr>
        <p:txBody>
          <a:bodyPr>
            <a:normAutofit/>
          </a:bodyPr>
          <a:lstStyle/>
          <a:p>
            <a:r>
              <a:rPr lang="en-GB" dirty="0"/>
              <a:t>Overview: structure &amp; organisation</a:t>
            </a:r>
          </a:p>
        </p:txBody>
      </p:sp>
      <p:graphicFrame>
        <p:nvGraphicFramePr>
          <p:cNvPr id="4" name="Content Placeholder 3"/>
          <p:cNvGraphicFramePr>
            <a:graphicFrameLocks/>
          </p:cNvGraphicFramePr>
          <p:nvPr>
            <p:extLst>
              <p:ext uri="{D42A27DB-BD31-4B8C-83A1-F6EECF244321}">
                <p14:modId xmlns:p14="http://schemas.microsoft.com/office/powerpoint/2010/main" val="1752613944"/>
              </p:ext>
            </p:extLst>
          </p:nvPr>
        </p:nvGraphicFramePr>
        <p:xfrm>
          <a:off x="2474655" y="2060848"/>
          <a:ext cx="5913769" cy="1760460"/>
        </p:xfrm>
        <a:graphic>
          <a:graphicData uri="http://schemas.openxmlformats.org/drawingml/2006/table">
            <a:tbl>
              <a:tblPr firstRow="1" firstCol="1" bandRow="1">
                <a:tableStyleId>{5C22544A-7EE6-4342-B048-85BDC9FD1C3A}</a:tableStyleId>
              </a:tblPr>
              <a:tblGrid>
                <a:gridCol w="3128874">
                  <a:extLst>
                    <a:ext uri="{9D8B030D-6E8A-4147-A177-3AD203B41FA5}">
                      <a16:colId xmlns:a16="http://schemas.microsoft.com/office/drawing/2014/main" val="20000"/>
                    </a:ext>
                  </a:extLst>
                </a:gridCol>
                <a:gridCol w="1334199">
                  <a:extLst>
                    <a:ext uri="{9D8B030D-6E8A-4147-A177-3AD203B41FA5}">
                      <a16:colId xmlns:a16="http://schemas.microsoft.com/office/drawing/2014/main" val="20001"/>
                    </a:ext>
                  </a:extLst>
                </a:gridCol>
                <a:gridCol w="1450696">
                  <a:extLst>
                    <a:ext uri="{9D8B030D-6E8A-4147-A177-3AD203B41FA5}">
                      <a16:colId xmlns:a16="http://schemas.microsoft.com/office/drawing/2014/main" val="20002"/>
                    </a:ext>
                  </a:extLst>
                </a:gridCol>
              </a:tblGrid>
              <a:tr h="440115">
                <a:tc>
                  <a:txBody>
                    <a:bodyPr/>
                    <a:lstStyle/>
                    <a:p>
                      <a:pPr>
                        <a:lnSpc>
                          <a:spcPct val="115000"/>
                        </a:lnSpc>
                        <a:spcAft>
                          <a:spcPts val="0"/>
                        </a:spcAft>
                      </a:pPr>
                      <a:r>
                        <a:rPr lang="en-GB" sz="1800" dirty="0">
                          <a:effectLst/>
                        </a:rPr>
                        <a:t>Activity type</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a:effectLst/>
                        </a:rPr>
                        <a:t>Hours</a:t>
                      </a:r>
                      <a:endParaRPr lang="en-GB" sz="160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a:effectLst/>
                        </a:rPr>
                        <a:t>Percentage</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440115">
                <a:tc>
                  <a:txBody>
                    <a:bodyPr/>
                    <a:lstStyle/>
                    <a:p>
                      <a:pPr>
                        <a:lnSpc>
                          <a:spcPct val="115000"/>
                        </a:lnSpc>
                        <a:spcAft>
                          <a:spcPts val="0"/>
                        </a:spcAft>
                      </a:pPr>
                      <a:r>
                        <a:rPr lang="en-GB" sz="1800" dirty="0">
                          <a:effectLst/>
                        </a:rPr>
                        <a:t>Scheduled learning</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b="1" dirty="0">
                          <a:effectLst/>
                        </a:rPr>
                        <a:t>40 hours</a:t>
                      </a:r>
                      <a:endParaRPr lang="en-GB" sz="1600" b="1"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20%</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440115">
                <a:tc>
                  <a:txBody>
                    <a:bodyPr/>
                    <a:lstStyle/>
                    <a:p>
                      <a:pPr>
                        <a:lnSpc>
                          <a:spcPct val="115000"/>
                        </a:lnSpc>
                        <a:spcAft>
                          <a:spcPts val="0"/>
                        </a:spcAft>
                      </a:pPr>
                      <a:r>
                        <a:rPr lang="en-GB" sz="1800" dirty="0">
                          <a:effectLst/>
                        </a:rPr>
                        <a:t>Independent learning</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b="1" dirty="0">
                          <a:effectLst/>
                        </a:rPr>
                        <a:t>160 hours</a:t>
                      </a:r>
                      <a:endParaRPr lang="en-GB" sz="1600" b="1"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80%</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440115">
                <a:tc>
                  <a:txBody>
                    <a:bodyPr/>
                    <a:lstStyle/>
                    <a:p>
                      <a:pPr>
                        <a:lnSpc>
                          <a:spcPct val="115000"/>
                        </a:lnSpc>
                        <a:spcAft>
                          <a:spcPts val="0"/>
                        </a:spcAft>
                      </a:pPr>
                      <a:r>
                        <a:rPr lang="en-GB" sz="1800" dirty="0">
                          <a:effectLst/>
                        </a:rPr>
                        <a:t>TOTAL</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b="1" dirty="0">
                          <a:effectLst/>
                        </a:rPr>
                        <a:t>200 hours</a:t>
                      </a:r>
                      <a:endParaRPr lang="en-GB" sz="1600" b="1"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100%</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145940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p:stCondLst>
                              <p:cond delay="1000"/>
                            </p:stCondLst>
                            <p:childTnLst>
                              <p:par>
                                <p:cTn id="12" presetID="14" presetClass="entr" presetSubtype="5" fill="hold" grpId="0" nodeType="after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randombar(vertical)">
                                      <p:cBhvr>
                                        <p:cTn id="14" dur="500"/>
                                        <p:tgtEl>
                                          <p:spTgt spid="2">
                                            <p:txEl>
                                              <p:pRg st="0" end="0"/>
                                            </p:txEl>
                                          </p:spTgt>
                                        </p:tgtEl>
                                      </p:cBhvr>
                                    </p:animEffect>
                                  </p:childTnLst>
                                </p:cTn>
                              </p:par>
                            </p:childTnLst>
                          </p:cTn>
                        </p:par>
                        <p:par>
                          <p:cTn id="15" fill="hold">
                            <p:stCondLst>
                              <p:cond delay="1500"/>
                            </p:stCondLst>
                            <p:childTnLst>
                              <p:par>
                                <p:cTn id="16" presetID="14" presetClass="entr" presetSubtype="5" fill="hold" grpId="0" nodeType="afterEffect">
                                  <p:stCondLst>
                                    <p:cond delay="0"/>
                                  </p:stCondLst>
                                  <p:childTnLst>
                                    <p:set>
                                      <p:cBhvr>
                                        <p:cTn id="17" dur="1" fill="hold">
                                          <p:stCondLst>
                                            <p:cond delay="0"/>
                                          </p:stCondLst>
                                        </p:cTn>
                                        <p:tgtEl>
                                          <p:spTgt spid="2">
                                            <p:txEl>
                                              <p:pRg st="6" end="6"/>
                                            </p:txEl>
                                          </p:spTgt>
                                        </p:tgtEl>
                                        <p:attrNameLst>
                                          <p:attrName>style.visibility</p:attrName>
                                        </p:attrNameLst>
                                      </p:cBhvr>
                                      <p:to>
                                        <p:strVal val="visible"/>
                                      </p:to>
                                    </p:set>
                                    <p:animEffect transition="in" filter="randombar(vertical)">
                                      <p:cBhvr>
                                        <p:cTn id="18" dur="500"/>
                                        <p:tgtEl>
                                          <p:spTgt spid="2">
                                            <p:txEl>
                                              <p:pRg st="6" end="6"/>
                                            </p:txEl>
                                          </p:spTgt>
                                        </p:tgtEl>
                                      </p:cBhvr>
                                    </p:animEffect>
                                  </p:childTnLst>
                                </p:cTn>
                              </p:par>
                            </p:childTnLst>
                          </p:cTn>
                        </p:par>
                        <p:par>
                          <p:cTn id="19" fill="hold">
                            <p:stCondLst>
                              <p:cond delay="2000"/>
                            </p:stCondLst>
                            <p:childTnLst>
                              <p:par>
                                <p:cTn id="20" presetID="14" presetClass="entr" presetSubtype="5" fill="hold" grpId="0" nodeType="afterEffect">
                                  <p:stCondLst>
                                    <p:cond delay="0"/>
                                  </p:stCondLst>
                                  <p:childTnLst>
                                    <p:set>
                                      <p:cBhvr>
                                        <p:cTn id="21" dur="1" fill="hold">
                                          <p:stCondLst>
                                            <p:cond delay="0"/>
                                          </p:stCondLst>
                                        </p:cTn>
                                        <p:tgtEl>
                                          <p:spTgt spid="2">
                                            <p:txEl>
                                              <p:pRg st="7" end="7"/>
                                            </p:txEl>
                                          </p:spTgt>
                                        </p:tgtEl>
                                        <p:attrNameLst>
                                          <p:attrName>style.visibility</p:attrName>
                                        </p:attrNameLst>
                                      </p:cBhvr>
                                      <p:to>
                                        <p:strVal val="visible"/>
                                      </p:to>
                                    </p:set>
                                    <p:animEffect transition="in" filter="randombar(vertical)">
                                      <p:cBhvr>
                                        <p:cTn id="22" dur="500"/>
                                        <p:tgtEl>
                                          <p:spTgt spid="2">
                                            <p:txEl>
                                              <p:pRg st="7" end="7"/>
                                            </p:txEl>
                                          </p:spTgt>
                                        </p:tgtEl>
                                      </p:cBhvr>
                                    </p:animEffect>
                                  </p:childTnLst>
                                </p:cTn>
                              </p:par>
                            </p:childTnLst>
                          </p:cTn>
                        </p:par>
                        <p:par>
                          <p:cTn id="23" fill="hold">
                            <p:stCondLst>
                              <p:cond delay="2500"/>
                            </p:stCondLst>
                            <p:childTnLst>
                              <p:par>
                                <p:cTn id="24" presetID="14" presetClass="entr" presetSubtype="5" fill="hold" grpId="0" nodeType="after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randombar(vertical)">
                                      <p:cBhvr>
                                        <p:cTn id="26"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lstStyle/>
          <a:p>
            <a:r>
              <a:rPr lang="en-GB" dirty="0"/>
              <a:t>Assessment has two components:</a:t>
            </a:r>
          </a:p>
          <a:p>
            <a:pPr marL="285750" indent="-285750">
              <a:buFontTx/>
              <a:buChar char="-"/>
            </a:pPr>
            <a:r>
              <a:rPr lang="en-GB" b="1" dirty="0"/>
              <a:t>50% - a 1,500-word essay – deadline 12</a:t>
            </a:r>
            <a:r>
              <a:rPr lang="en-GB" b="1" baseline="30000" dirty="0"/>
              <a:t>th</a:t>
            </a:r>
            <a:r>
              <a:rPr lang="en-GB" b="1" dirty="0"/>
              <a:t> December 2017</a:t>
            </a:r>
          </a:p>
          <a:p>
            <a:pPr marL="285750" indent="-285750">
              <a:buFontTx/>
              <a:buChar char="-"/>
            </a:pPr>
            <a:r>
              <a:rPr lang="en-GB" b="1" dirty="0"/>
              <a:t>50% - a one-hour exam in May 2018 (2 questions out of 8)</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Assessment</a:t>
            </a:r>
            <a:endParaRPr lang="en-GB" dirty="0"/>
          </a:p>
        </p:txBody>
      </p:sp>
    </p:spTree>
    <p:extLst>
      <p:ext uri="{BB962C8B-B14F-4D97-AF65-F5344CB8AC3E}">
        <p14:creationId xmlns:p14="http://schemas.microsoft.com/office/powerpoint/2010/main" val="3522200831"/>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Assessment has two components:</a:t>
            </a:r>
          </a:p>
          <a:p>
            <a:pPr marL="285750" indent="-285750">
              <a:buFontTx/>
              <a:buChar char="-"/>
            </a:pPr>
            <a:r>
              <a:rPr lang="en-GB" b="1" dirty="0"/>
              <a:t>50% - a 1,500-word essay – deadline 12</a:t>
            </a:r>
            <a:r>
              <a:rPr lang="en-GB" b="1" baseline="30000" dirty="0"/>
              <a:t>th</a:t>
            </a:r>
            <a:r>
              <a:rPr lang="en-GB" b="1" dirty="0"/>
              <a:t> December 2017</a:t>
            </a:r>
          </a:p>
          <a:p>
            <a:pPr marL="285750" indent="-285750">
              <a:buFontTx/>
              <a:buChar char="-"/>
            </a:pPr>
            <a:r>
              <a:rPr lang="en-GB" b="1" dirty="0">
                <a:solidFill>
                  <a:srgbClr val="FFFF00"/>
                </a:solidFill>
              </a:rPr>
              <a:t>50% - a one-hour exam in May 2018 (2 questions out of 8)</a:t>
            </a:r>
          </a:p>
          <a:p>
            <a:pPr marL="457200" lvl="1" indent="-285750">
              <a:buFontTx/>
              <a:buChar char="-"/>
            </a:pPr>
            <a:r>
              <a:rPr lang="en-GB" dirty="0"/>
              <a:t>The exam will consist of two parts, A and B – answer ONE question from each part</a:t>
            </a:r>
          </a:p>
          <a:p>
            <a:pPr marL="457200" lvl="1" indent="-285750">
              <a:buFontTx/>
              <a:buChar char="-"/>
            </a:pPr>
            <a:r>
              <a:rPr lang="en-GB" dirty="0"/>
              <a:t>The exam will test breadth of knowledge and you will be required to show knowledge of different areas in the exam from that chosen in the course work. You should also ensure that you avoid repetition in your answers to different questions within the exam itself.</a:t>
            </a:r>
          </a:p>
        </p:txBody>
      </p:sp>
      <p:sp>
        <p:nvSpPr>
          <p:cNvPr id="3" name="Title 2"/>
          <p:cNvSpPr>
            <a:spLocks noGrp="1"/>
          </p:cNvSpPr>
          <p:nvPr>
            <p:ph type="title"/>
          </p:nvPr>
        </p:nvSpPr>
        <p:spPr/>
        <p:txBody>
          <a:bodyPr/>
          <a:lstStyle/>
          <a:p>
            <a:r>
              <a:rPr lang="en-GB" dirty="0"/>
              <a:t>Overview </a:t>
            </a:r>
            <a:r>
              <a:rPr lang="en-GB" dirty="0">
                <a:sym typeface="Wingdings" panose="05000000000000000000" pitchFamily="2" charset="2"/>
              </a:rPr>
              <a:t>Assessment</a:t>
            </a:r>
            <a:endParaRPr lang="en-GB" dirty="0"/>
          </a:p>
        </p:txBody>
      </p:sp>
    </p:spTree>
    <p:extLst>
      <p:ext uri="{BB962C8B-B14F-4D97-AF65-F5344CB8AC3E}">
        <p14:creationId xmlns:p14="http://schemas.microsoft.com/office/powerpoint/2010/main" val="973707436"/>
      </p:ext>
    </p:extLst>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4724400"/>
          </a:xfrm>
        </p:spPr>
        <p:txBody>
          <a:bodyPr>
            <a:normAutofit fontScale="92500" lnSpcReduction="20000"/>
          </a:bodyPr>
          <a:lstStyle/>
          <a:p>
            <a:r>
              <a:rPr lang="en-GB" dirty="0"/>
              <a:t>Assessment has two components:</a:t>
            </a:r>
          </a:p>
          <a:p>
            <a:pPr marL="285750" indent="-285750">
              <a:buFontTx/>
              <a:buChar char="-"/>
            </a:pPr>
            <a:r>
              <a:rPr lang="en-GB" b="1" dirty="0"/>
              <a:t>50% - a 1,500-word essay – deadline 12</a:t>
            </a:r>
            <a:r>
              <a:rPr lang="en-GB" b="1" baseline="30000" dirty="0"/>
              <a:t>th</a:t>
            </a:r>
            <a:r>
              <a:rPr lang="en-GB" b="1" dirty="0"/>
              <a:t> December 2017</a:t>
            </a:r>
          </a:p>
          <a:p>
            <a:pPr marL="285750" indent="-285750">
              <a:buFontTx/>
              <a:buChar char="-"/>
            </a:pPr>
            <a:r>
              <a:rPr lang="en-GB" b="1" dirty="0">
                <a:solidFill>
                  <a:srgbClr val="FFFF00"/>
                </a:solidFill>
              </a:rPr>
              <a:t>ANSWER </a:t>
            </a:r>
            <a:r>
              <a:rPr lang="en-GB" b="1" u="sng" dirty="0">
                <a:solidFill>
                  <a:srgbClr val="FFFF00"/>
                </a:solidFill>
              </a:rPr>
              <a:t>ONE</a:t>
            </a:r>
            <a:r>
              <a:rPr lang="en-GB" b="1" dirty="0">
                <a:solidFill>
                  <a:srgbClr val="FFFF00"/>
                </a:solidFill>
              </a:rPr>
              <a:t> OUT OF FOUR ESSAY QUESTIONS  </a:t>
            </a:r>
          </a:p>
          <a:p>
            <a:r>
              <a:rPr lang="en-GB" i="1" dirty="0"/>
              <a:t>(1) Critically assess the ancient evidence for Etruscan influence on Rome's religious institutions.</a:t>
            </a:r>
            <a:endParaRPr lang="en-GB" dirty="0"/>
          </a:p>
          <a:p>
            <a:r>
              <a:rPr lang="en-GB" dirty="0"/>
              <a:t>OR</a:t>
            </a:r>
          </a:p>
          <a:p>
            <a:r>
              <a:rPr lang="en-GB" i="1" dirty="0"/>
              <a:t>(2) Critically discuss to what extent textual ancient sources on Rome's pre-Republican history can be considered reliable. </a:t>
            </a:r>
            <a:r>
              <a:rPr lang="en-GB" i="1" dirty="0" err="1"/>
              <a:t>Makeuse</a:t>
            </a:r>
            <a:r>
              <a:rPr lang="en-GB" i="1" dirty="0"/>
              <a:t> of complementary evidence to prove/disprove the reliability of ancient sources.</a:t>
            </a:r>
            <a:endParaRPr lang="en-GB" dirty="0"/>
          </a:p>
          <a:p>
            <a:r>
              <a:rPr lang="en-GB" dirty="0"/>
              <a:t>OR</a:t>
            </a:r>
          </a:p>
          <a:p>
            <a:r>
              <a:rPr lang="en-GB" i="1" dirty="0"/>
              <a:t>(3) Based on a critical discussion of the available ancient sources, analyse the reasons that resulted in the Second Punic War.</a:t>
            </a:r>
            <a:endParaRPr lang="en-GB" dirty="0"/>
          </a:p>
          <a:p>
            <a:r>
              <a:rPr lang="en-GB" dirty="0"/>
              <a:t>OR</a:t>
            </a:r>
          </a:p>
          <a:p>
            <a:r>
              <a:rPr lang="en-GB" i="1" dirty="0"/>
              <a:t>(4) Based on </a:t>
            </a:r>
            <a:r>
              <a:rPr lang="en-GB" i="1" dirty="0" err="1"/>
              <a:t>Polybios</a:t>
            </a:r>
            <a:r>
              <a:rPr lang="en-GB" i="1" dirty="0"/>
              <a:t> and complementary ancient sources, how would you explain Rome’s rapid rise to world hegemony?   </a:t>
            </a:r>
            <a:endParaRPr lang="en-GB" dirty="0"/>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Assessment</a:t>
            </a:r>
            <a:endParaRPr lang="en-GB" dirty="0"/>
          </a:p>
        </p:txBody>
      </p:sp>
    </p:spTree>
    <p:extLst>
      <p:ext uri="{BB962C8B-B14F-4D97-AF65-F5344CB8AC3E}">
        <p14:creationId xmlns:p14="http://schemas.microsoft.com/office/powerpoint/2010/main" val="526220091"/>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352426" y="1463040"/>
            <a:ext cx="7680960" cy="4724400"/>
          </a:xfrm>
        </p:spPr>
        <p:txBody>
          <a:bodyPr>
            <a:normAutofit fontScale="92500" lnSpcReduction="20000"/>
          </a:bodyPr>
          <a:lstStyle/>
          <a:p>
            <a:r>
              <a:rPr lang="en-GB" dirty="0"/>
              <a:t>Assessment has two components:</a:t>
            </a:r>
          </a:p>
          <a:p>
            <a:pPr marL="285750" indent="-285750">
              <a:buFontTx/>
              <a:buChar char="-"/>
            </a:pPr>
            <a:r>
              <a:rPr lang="en-GB" b="1" dirty="0"/>
              <a:t>50% - a 1,500-word essay – deadline 12</a:t>
            </a:r>
            <a:r>
              <a:rPr lang="en-GB" b="1" baseline="30000" dirty="0"/>
              <a:t>th</a:t>
            </a:r>
            <a:r>
              <a:rPr lang="en-GB" b="1" dirty="0"/>
              <a:t> December 2017</a:t>
            </a:r>
          </a:p>
          <a:p>
            <a:pPr marL="285750" indent="-285750">
              <a:buFontTx/>
              <a:buChar char="-"/>
            </a:pPr>
            <a:r>
              <a:rPr lang="en-GB" b="1" dirty="0">
                <a:solidFill>
                  <a:srgbClr val="FFFF00"/>
                </a:solidFill>
              </a:rPr>
              <a:t>ANSWER </a:t>
            </a:r>
            <a:r>
              <a:rPr lang="en-GB" b="1" u="sng" dirty="0">
                <a:solidFill>
                  <a:srgbClr val="FFFF00"/>
                </a:solidFill>
              </a:rPr>
              <a:t>ONE</a:t>
            </a:r>
            <a:r>
              <a:rPr lang="en-GB" b="1" dirty="0">
                <a:solidFill>
                  <a:srgbClr val="FFFF00"/>
                </a:solidFill>
              </a:rPr>
              <a:t> OUT OF FOUR ESSAY QUESTIONS  </a:t>
            </a:r>
          </a:p>
          <a:p>
            <a:r>
              <a:rPr lang="en-GB" i="1" dirty="0"/>
              <a:t>(1) Critically assess the ancient evidence for Etruscan influence on Rome's religious institutions.</a:t>
            </a:r>
            <a:endParaRPr lang="en-GB" dirty="0"/>
          </a:p>
          <a:p>
            <a:r>
              <a:rPr lang="en-GB" dirty="0"/>
              <a:t>OR</a:t>
            </a:r>
          </a:p>
          <a:p>
            <a:r>
              <a:rPr lang="en-GB" i="1" dirty="0"/>
              <a:t>(2) Critically discuss to what extent textual ancient sources on Rome's pre-Republican history can be considered reliable. </a:t>
            </a:r>
            <a:r>
              <a:rPr lang="en-GB" i="1" dirty="0" err="1"/>
              <a:t>Makeuse</a:t>
            </a:r>
            <a:r>
              <a:rPr lang="en-GB" i="1" dirty="0"/>
              <a:t> of complementary evidence to prove/disprove the reliability of ancient sources.</a:t>
            </a:r>
            <a:endParaRPr lang="en-GB" dirty="0"/>
          </a:p>
          <a:p>
            <a:r>
              <a:rPr lang="en-GB" dirty="0"/>
              <a:t>OR</a:t>
            </a:r>
          </a:p>
          <a:p>
            <a:r>
              <a:rPr lang="en-GB" i="1" dirty="0"/>
              <a:t>(3) Based on a critical discussion of the available ancient sources, analyse the reasons that resulted in the Second Punic War.</a:t>
            </a:r>
            <a:endParaRPr lang="en-GB" dirty="0"/>
          </a:p>
          <a:p>
            <a:r>
              <a:rPr lang="en-GB" dirty="0"/>
              <a:t>OR</a:t>
            </a:r>
          </a:p>
          <a:p>
            <a:r>
              <a:rPr lang="en-GB" i="1" dirty="0"/>
              <a:t>(4) Based on </a:t>
            </a:r>
            <a:r>
              <a:rPr lang="en-GB" i="1" dirty="0" err="1"/>
              <a:t>Polybios</a:t>
            </a:r>
            <a:r>
              <a:rPr lang="en-GB" i="1" dirty="0"/>
              <a:t> and complementary ancient sources, how would you explain Rome’s rapid rise to world hegemony?   </a:t>
            </a:r>
            <a:endParaRPr lang="en-GB" dirty="0"/>
          </a:p>
        </p:txBody>
      </p:sp>
      <p:sp>
        <p:nvSpPr>
          <p:cNvPr id="6"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Assessment</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1186011"/>
            <a:ext cx="4122415" cy="5771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49535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heel(1)">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062304"/>
          </a:xfrm>
        </p:spPr>
        <p:txBody>
          <a:bodyPr>
            <a:normAutofit/>
          </a:bodyPr>
          <a:lstStyle/>
          <a:p>
            <a:r>
              <a:rPr lang="en-GB" dirty="0"/>
              <a:t>Assessment has two components:</a:t>
            </a:r>
          </a:p>
          <a:p>
            <a:pPr marL="285750" indent="-285750">
              <a:buFontTx/>
              <a:buChar char="-"/>
            </a:pPr>
            <a:r>
              <a:rPr lang="en-GB" b="1" dirty="0"/>
              <a:t>50% - a 1,500-word essay – deadline 12</a:t>
            </a:r>
            <a:r>
              <a:rPr lang="en-GB" b="1" baseline="30000" dirty="0"/>
              <a:t>th</a:t>
            </a:r>
            <a:r>
              <a:rPr lang="en-GB" b="1" dirty="0"/>
              <a:t> December 2017</a:t>
            </a:r>
          </a:p>
          <a:p>
            <a:pPr marL="285750" indent="-285750">
              <a:buFontTx/>
              <a:buChar char="-"/>
            </a:pPr>
            <a:r>
              <a:rPr lang="en-GB" b="1" dirty="0"/>
              <a:t>ANSWER </a:t>
            </a:r>
            <a:r>
              <a:rPr lang="en-GB" b="1" u="sng" dirty="0"/>
              <a:t>ONE</a:t>
            </a:r>
            <a:r>
              <a:rPr lang="en-GB" b="1" dirty="0"/>
              <a:t> OUT OF FOUR ESSAY QUESTIONS</a:t>
            </a:r>
          </a:p>
          <a:p>
            <a:pPr marL="285750" indent="-285750">
              <a:buFontTx/>
              <a:buChar char="-"/>
            </a:pPr>
            <a:r>
              <a:rPr lang="en-GB" b="1" u="sng" dirty="0">
                <a:solidFill>
                  <a:srgbClr val="FFFF00"/>
                </a:solidFill>
              </a:rPr>
              <a:t>Word count</a:t>
            </a:r>
            <a:r>
              <a:rPr lang="en-GB" b="1" dirty="0">
                <a:solidFill>
                  <a:srgbClr val="FFFF00"/>
                </a:solidFill>
              </a:rPr>
              <a:t> </a:t>
            </a:r>
            <a:r>
              <a:rPr lang="en-GB" b="1" dirty="0"/>
              <a:t>is important: </a:t>
            </a:r>
            <a:r>
              <a:rPr lang="en-GB" dirty="0"/>
              <a:t>if you go significantly over or under the word limit (i.e. more than 10%), you may be penalised. </a:t>
            </a:r>
          </a:p>
          <a:p>
            <a:pPr marL="457200" lvl="1" indent="-285750">
              <a:buFontTx/>
              <a:buChar char="-"/>
            </a:pPr>
            <a:r>
              <a:rPr lang="en-GB" dirty="0"/>
              <a:t>Word count includes every thing except for bibliography, captions and titles</a:t>
            </a:r>
          </a:p>
          <a:p>
            <a:pPr marL="457200" lvl="1" indent="-285750">
              <a:buFontTx/>
              <a:buChar char="-"/>
            </a:pPr>
            <a:endParaRPr lang="en-GB" dirty="0"/>
          </a:p>
          <a:p>
            <a:pPr marL="285750" indent="-285750">
              <a:buFontTx/>
              <a:buChar char="-"/>
            </a:pPr>
            <a:r>
              <a:rPr lang="en-GB" b="1" u="sng" dirty="0">
                <a:solidFill>
                  <a:srgbClr val="FFFF00"/>
                </a:solidFill>
              </a:rPr>
              <a:t>Returning of Work</a:t>
            </a:r>
          </a:p>
          <a:p>
            <a:pPr marL="457200" lvl="1" indent="-285750">
              <a:buFontTx/>
              <a:buChar char="-"/>
            </a:pPr>
            <a:r>
              <a:rPr lang="en-GB" dirty="0"/>
              <a:t>Detailed feedback on the essay coversheet (or on “turn-it-in”).</a:t>
            </a:r>
          </a:p>
          <a:p>
            <a:pPr marL="457200" lvl="1" indent="-285750">
              <a:buFontTx/>
              <a:buChar char="-"/>
            </a:pPr>
            <a:r>
              <a:rPr lang="en-GB" dirty="0"/>
              <a:t>Do come and see me for more detailed feedback.</a:t>
            </a:r>
          </a:p>
          <a:p>
            <a:pPr marL="457200" lvl="1" indent="-285750">
              <a:buFontTx/>
              <a:buChar char="-"/>
            </a:pPr>
            <a:endParaRPr lang="en-GB" dirty="0"/>
          </a:p>
          <a:p>
            <a:pPr marL="285750" indent="-285750">
              <a:buFontTx/>
              <a:buChar char="-"/>
            </a:pPr>
            <a:r>
              <a:rPr lang="en-GB" dirty="0"/>
              <a:t>Bibliography: </a:t>
            </a:r>
          </a:p>
          <a:p>
            <a:pPr marL="457200" lvl="1" indent="-285750">
              <a:buFontTx/>
              <a:buChar char="-"/>
            </a:pPr>
            <a:r>
              <a:rPr lang="en-GB" dirty="0"/>
              <a:t>See: Module syllabus and Moodle. But you should also look for important books and articles yourself. (You will be shown how to find literature yourself)</a:t>
            </a:r>
          </a:p>
        </p:txBody>
      </p:sp>
      <p:sp>
        <p:nvSpPr>
          <p:cNvPr id="5" name="Title 2"/>
          <p:cNvSpPr>
            <a:spLocks noGrp="1"/>
          </p:cNvSpPr>
          <p:nvPr>
            <p:ph type="title"/>
          </p:nvPr>
        </p:nvSpPr>
        <p:spPr>
          <a:xfrm>
            <a:off x="352426" y="228600"/>
            <a:ext cx="7680960" cy="1066800"/>
          </a:xfrm>
        </p:spPr>
        <p:txBody>
          <a:bodyPr/>
          <a:lstStyle/>
          <a:p>
            <a:r>
              <a:rPr lang="en-GB" dirty="0"/>
              <a:t>Overview </a:t>
            </a:r>
            <a:r>
              <a:rPr lang="en-GB" dirty="0">
                <a:sym typeface="Wingdings" panose="05000000000000000000" pitchFamily="2" charset="2"/>
              </a:rPr>
              <a:t>Assessment</a:t>
            </a:r>
            <a:endParaRPr lang="en-GB" dirty="0"/>
          </a:p>
        </p:txBody>
      </p:sp>
    </p:spTree>
    <p:extLst>
      <p:ext uri="{BB962C8B-B14F-4D97-AF65-F5344CB8AC3E}">
        <p14:creationId xmlns:p14="http://schemas.microsoft.com/office/powerpoint/2010/main" val="1377383470"/>
      </p:ext>
    </p:extLst>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F907CE-8C28-4475-9B6C-63CA5E79D16E}"/>
              </a:ext>
            </a:extLst>
          </p:cNvPr>
          <p:cNvPicPr>
            <a:picLocks noChangeAspect="1"/>
          </p:cNvPicPr>
          <p:nvPr/>
        </p:nvPicPr>
        <p:blipFill>
          <a:blip r:embed="rId2"/>
          <a:stretch>
            <a:fillRect/>
          </a:stretch>
        </p:blipFill>
        <p:spPr>
          <a:xfrm>
            <a:off x="-36512" y="163108"/>
            <a:ext cx="9180512" cy="6505909"/>
          </a:xfrm>
          <a:prstGeom prst="rect">
            <a:avLst/>
          </a:prstGeom>
        </p:spPr>
      </p:pic>
      <p:sp>
        <p:nvSpPr>
          <p:cNvPr id="3" name="Title 2"/>
          <p:cNvSpPr>
            <a:spLocks noGrp="1"/>
          </p:cNvSpPr>
          <p:nvPr>
            <p:ph type="title"/>
          </p:nvPr>
        </p:nvSpPr>
        <p:spPr>
          <a:xfrm>
            <a:off x="179512" y="2276872"/>
            <a:ext cx="7680960" cy="1066800"/>
          </a:xfrm>
        </p:spPr>
        <p:txBody>
          <a:bodyPr/>
          <a:lstStyle/>
          <a:p>
            <a:r>
              <a:rPr lang="en-GB" dirty="0">
                <a:solidFill>
                  <a:schemeClr val="accent3">
                    <a:lumMod val="75000"/>
                  </a:schemeClr>
                </a:solidFill>
                <a:effectLst>
                  <a:outerShdw blurRad="38100" dist="38100" dir="2700000" algn="tl">
                    <a:srgbClr val="000000">
                      <a:alpha val="43137"/>
                    </a:srgbClr>
                  </a:outerShdw>
                </a:effectLst>
              </a:rPr>
              <a:t>Moodle / VLE</a:t>
            </a:r>
          </a:p>
        </p:txBody>
      </p:sp>
    </p:spTree>
    <p:extLst>
      <p:ext uri="{BB962C8B-B14F-4D97-AF65-F5344CB8AC3E}">
        <p14:creationId xmlns:p14="http://schemas.microsoft.com/office/powerpoint/2010/main" val="2851195975"/>
      </p:ext>
    </p:extLst>
  </p:cSld>
  <p:clrMapOvr>
    <a:masterClrMapping/>
  </p:clrMapOvr>
  <p:transition spd="slow">
    <p:randomBar dir="ver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Upload your essay on Moodle: TURN-IT-IN (!!! checks for </a:t>
            </a:r>
            <a:r>
              <a:rPr lang="en-GB" dirty="0">
                <a:solidFill>
                  <a:srgbClr val="FFFF00"/>
                </a:solidFill>
              </a:rPr>
              <a:t>plagiarism</a:t>
            </a:r>
            <a:r>
              <a:rPr lang="en-GB" dirty="0"/>
              <a:t>!!!)</a:t>
            </a:r>
            <a:br>
              <a:rPr lang="en-GB" dirty="0"/>
            </a:br>
            <a:r>
              <a:rPr lang="en-GB" b="1" dirty="0"/>
              <a:t>You need to watch </a:t>
            </a:r>
            <a:r>
              <a:rPr lang="en-GB" b="1" dirty="0">
                <a:solidFill>
                  <a:schemeClr val="accent3">
                    <a:lumMod val="75000"/>
                  </a:schemeClr>
                </a:solidFill>
                <a:highlight>
                  <a:srgbClr val="FFFF00"/>
                </a:highlight>
              </a:rPr>
              <a:t>plagiarism</a:t>
            </a:r>
            <a:r>
              <a:rPr lang="en-GB" b="1" dirty="0"/>
              <a:t> whenever you use secondary literature!</a:t>
            </a:r>
            <a:endParaRPr lang="en-GB" dirty="0"/>
          </a:p>
        </p:txBody>
      </p:sp>
      <p:sp>
        <p:nvSpPr>
          <p:cNvPr id="3" name="Title 2"/>
          <p:cNvSpPr>
            <a:spLocks noGrp="1"/>
          </p:cNvSpPr>
          <p:nvPr>
            <p:ph type="title"/>
          </p:nvPr>
        </p:nvSpPr>
        <p:spPr/>
        <p:txBody>
          <a:bodyPr/>
          <a:lstStyle/>
          <a:p>
            <a:r>
              <a:rPr lang="en-GB" dirty="0"/>
              <a:t>Moodle / VLE</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6348" y="2564904"/>
            <a:ext cx="7222115" cy="43375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99891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50"/>
                                  </p:stCondLst>
                                  <p:childTnLst>
                                    <p:set>
                                      <p:cBhvr>
                                        <p:cTn id="6" dur="1" fill="hold">
                                          <p:stCondLst>
                                            <p:cond delay="0"/>
                                          </p:stCondLst>
                                        </p:cTn>
                                        <p:tgtEl>
                                          <p:spTgt spid="3074"/>
                                        </p:tgtEl>
                                        <p:attrNameLst>
                                          <p:attrName>style.visibility</p:attrName>
                                        </p:attrNameLst>
                                      </p:cBhvr>
                                      <p:to>
                                        <p:strVal val="visible"/>
                                      </p:to>
                                    </p:set>
                                    <p:animEffect transition="in" filter="randombar(horizontal)">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Student support</a:t>
            </a:r>
          </a:p>
          <a:p>
            <a:r>
              <a:rPr lang="en-GB" b="1" dirty="0"/>
              <a:t>Welfare office: Ruth </a:t>
            </a:r>
            <a:r>
              <a:rPr lang="en-GB" b="1" dirty="0" err="1"/>
              <a:t>Parkes</a:t>
            </a:r>
            <a:r>
              <a:rPr lang="en-GB" b="1" dirty="0"/>
              <a:t> – r.parkes@tsd.uwtsd.ac.uk</a:t>
            </a:r>
          </a:p>
          <a:p>
            <a:r>
              <a:rPr lang="en-GB" dirty="0"/>
              <a:t>Study skills</a:t>
            </a:r>
          </a:p>
          <a:p>
            <a:r>
              <a:rPr lang="en-GB" dirty="0"/>
              <a:t>Writing skills</a:t>
            </a:r>
          </a:p>
          <a:p>
            <a:r>
              <a:rPr lang="en-GB" dirty="0"/>
              <a:t>Lots of useful books for</a:t>
            </a:r>
            <a:br>
              <a:rPr lang="en-GB" dirty="0"/>
            </a:br>
            <a:r>
              <a:rPr lang="en-GB" dirty="0"/>
              <a:t>writing</a:t>
            </a:r>
            <a:br>
              <a:rPr lang="en-GB" dirty="0"/>
            </a:br>
            <a:r>
              <a:rPr lang="en-GB" dirty="0"/>
              <a:t>good</a:t>
            </a:r>
            <a:br>
              <a:rPr lang="en-GB" dirty="0"/>
            </a:br>
            <a:r>
              <a:rPr lang="en-GB" dirty="0"/>
              <a:t>essays</a:t>
            </a:r>
          </a:p>
        </p:txBody>
      </p:sp>
      <p:sp>
        <p:nvSpPr>
          <p:cNvPr id="3" name="Title 2"/>
          <p:cNvSpPr>
            <a:spLocks noGrp="1"/>
          </p:cNvSpPr>
          <p:nvPr>
            <p:ph type="title"/>
          </p:nvPr>
        </p:nvSpPr>
        <p:spPr/>
        <p:txBody>
          <a:bodyPr/>
          <a:lstStyle/>
          <a:p>
            <a:r>
              <a:rPr lang="en-GB" dirty="0"/>
              <a:t>Support</a:t>
            </a:r>
          </a:p>
        </p:txBody>
      </p:sp>
      <p:pic>
        <p:nvPicPr>
          <p:cNvPr id="7170" name="Picture 2" descr="http://ecx.images-amazon.com/images/I/41Egi3vK32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612675">
            <a:off x="6153839" y="2664297"/>
            <a:ext cx="2829488" cy="4077072"/>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ecx.images-amazon.com/images/I/41vxs4wAjQ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64804">
            <a:off x="3679449" y="3137037"/>
            <a:ext cx="2512819" cy="361037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ecx.images-amazon.com/images/I/419KXY0CVY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639975">
            <a:off x="1479077" y="3591867"/>
            <a:ext cx="2191552" cy="3467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1167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500"/>
                                        <p:tgtEl>
                                          <p:spTgt spid="7170"/>
                                        </p:tgtEl>
                                      </p:cBhvr>
                                    </p:animEffect>
                                  </p:childTnLst>
                                </p:cTn>
                              </p:par>
                            </p:childTnLst>
                          </p:cTn>
                        </p:par>
                        <p:par>
                          <p:cTn id="8" fill="hold">
                            <p:stCondLst>
                              <p:cond delay="1500"/>
                            </p:stCondLst>
                            <p:childTnLst>
                              <p:par>
                                <p:cTn id="9" presetID="10" presetClass="entr" presetSubtype="0" fill="hold" nodeType="afterEffect">
                                  <p:stCondLst>
                                    <p:cond delay="0"/>
                                  </p:stCondLst>
                                  <p:childTnLst>
                                    <p:set>
                                      <p:cBhvr>
                                        <p:cTn id="10" dur="1" fill="hold">
                                          <p:stCondLst>
                                            <p:cond delay="0"/>
                                          </p:stCondLst>
                                        </p:cTn>
                                        <p:tgtEl>
                                          <p:spTgt spid="7172"/>
                                        </p:tgtEl>
                                        <p:attrNameLst>
                                          <p:attrName>style.visibility</p:attrName>
                                        </p:attrNameLst>
                                      </p:cBhvr>
                                      <p:to>
                                        <p:strVal val="visible"/>
                                      </p:to>
                                    </p:set>
                                    <p:animEffect transition="in" filter="fade">
                                      <p:cBhvr>
                                        <p:cTn id="11" dur="1500"/>
                                        <p:tgtEl>
                                          <p:spTgt spid="7172"/>
                                        </p:tgtEl>
                                      </p:cBhvr>
                                    </p:animEffect>
                                  </p:childTnLst>
                                </p:cTn>
                              </p:par>
                            </p:childTnLst>
                          </p:cTn>
                        </p:par>
                        <p:par>
                          <p:cTn id="12" fill="hold">
                            <p:stCondLst>
                              <p:cond delay="3000"/>
                            </p:stCondLst>
                            <p:childTnLst>
                              <p:par>
                                <p:cTn id="13" presetID="10" presetClass="entr" presetSubtype="0" fill="hold" nodeType="afterEffect">
                                  <p:stCondLst>
                                    <p:cond delay="0"/>
                                  </p:stCondLst>
                                  <p:childTnLst>
                                    <p:set>
                                      <p:cBhvr>
                                        <p:cTn id="14" dur="1" fill="hold">
                                          <p:stCondLst>
                                            <p:cond delay="0"/>
                                          </p:stCondLst>
                                        </p:cTn>
                                        <p:tgtEl>
                                          <p:spTgt spid="7174"/>
                                        </p:tgtEl>
                                        <p:attrNameLst>
                                          <p:attrName>style.visibility</p:attrName>
                                        </p:attrNameLst>
                                      </p:cBhvr>
                                      <p:to>
                                        <p:strVal val="visible"/>
                                      </p:to>
                                    </p:set>
                                    <p:animEffect transition="in" filter="fade">
                                      <p:cBhvr>
                                        <p:cTn id="15" dur="1500"/>
                                        <p:tgtEl>
                                          <p:spTgt spid="7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i="1" dirty="0"/>
              <a:t>Prepare for each lecture…</a:t>
            </a:r>
          </a:p>
        </p:txBody>
      </p:sp>
      <p:sp>
        <p:nvSpPr>
          <p:cNvPr id="3" name="Title 2"/>
          <p:cNvSpPr>
            <a:spLocks noGrp="1"/>
          </p:cNvSpPr>
          <p:nvPr>
            <p:ph type="title"/>
          </p:nvPr>
        </p:nvSpPr>
        <p:spPr/>
        <p:txBody>
          <a:bodyPr/>
          <a:lstStyle/>
          <a:p>
            <a:r>
              <a:rPr lang="en-GB" dirty="0"/>
              <a:t>Bibliography</a:t>
            </a:r>
          </a:p>
        </p:txBody>
      </p:sp>
      <p:pic>
        <p:nvPicPr>
          <p:cNvPr id="4100" name="Picture 4" descr="http://ecx.images-amazon.com/images/I/518DMhi6Us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58" y="2032669"/>
            <a:ext cx="3667125"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283968" y="2348880"/>
            <a:ext cx="3384376" cy="2062103"/>
          </a:xfrm>
          <a:prstGeom prst="rect">
            <a:avLst/>
          </a:prstGeom>
          <a:noFill/>
        </p:spPr>
        <p:txBody>
          <a:bodyPr wrap="square" rtlCol="0">
            <a:spAutoFit/>
          </a:bodyPr>
          <a:lstStyle/>
          <a:p>
            <a:r>
              <a:rPr lang="en-GB" sz="2400" b="1" dirty="0"/>
              <a:t>Essential purchase: </a:t>
            </a:r>
            <a:br>
              <a:rPr lang="en-GB" sz="2400" b="1" dirty="0"/>
            </a:br>
            <a:endParaRPr lang="en-GB" sz="2400" b="1" dirty="0"/>
          </a:p>
          <a:p>
            <a:r>
              <a:rPr lang="en-GB" sz="2000" dirty="0"/>
              <a:t>David Potter,</a:t>
            </a:r>
          </a:p>
          <a:p>
            <a:r>
              <a:rPr lang="en-GB" sz="2000" i="1" dirty="0"/>
              <a:t>Rome in the Ancient World: from Romulus to Justinian.</a:t>
            </a:r>
          </a:p>
          <a:p>
            <a:r>
              <a:rPr lang="en-GB" sz="2000" dirty="0"/>
              <a:t>Thames &amp; Hudson: 2009</a:t>
            </a:r>
          </a:p>
        </p:txBody>
      </p:sp>
    </p:spTree>
    <p:extLst>
      <p:ext uri="{BB962C8B-B14F-4D97-AF65-F5344CB8AC3E}">
        <p14:creationId xmlns:p14="http://schemas.microsoft.com/office/powerpoint/2010/main" val="8300635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randombar(horizontal)">
                                      <p:cBhvr>
                                        <p:cTn id="7" dur="500"/>
                                        <p:tgtEl>
                                          <p:spTgt spid="4100"/>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ttp://ecx.images-amazon.com/images/I/518DMhi6Us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58" y="2032669"/>
            <a:ext cx="3667125"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sz="quarter" idx="13"/>
          </p:nvPr>
        </p:nvSpPr>
        <p:spPr>
          <a:xfrm>
            <a:off x="1115616" y="1463040"/>
            <a:ext cx="5544616" cy="4724400"/>
          </a:xfrm>
        </p:spPr>
        <p:txBody>
          <a:bodyPr/>
          <a:lstStyle/>
          <a:p>
            <a:r>
              <a:rPr lang="en-GB" b="1" dirty="0"/>
              <a:t>For the Republic, other useful books include:</a:t>
            </a:r>
          </a:p>
          <a:p>
            <a:r>
              <a:rPr lang="en-GB" b="1" dirty="0"/>
              <a:t>Tim Cornell, </a:t>
            </a:r>
            <a:r>
              <a:rPr lang="en-GB" b="1" i="1" dirty="0"/>
              <a:t>The Beginnings of Rome: Italy and Rome from the Bronze Age to the Punic Wars (c.1000-264 BC)</a:t>
            </a:r>
            <a:br>
              <a:rPr lang="en-GB" b="1" i="1" dirty="0"/>
            </a:br>
            <a:r>
              <a:rPr lang="en-GB" b="1" dirty="0"/>
              <a:t> (The Routledge History of the Ancient World)</a:t>
            </a:r>
          </a:p>
          <a:p>
            <a:r>
              <a:rPr lang="en-GB" b="1" dirty="0"/>
              <a:t>Michael Crawford, </a:t>
            </a:r>
            <a:r>
              <a:rPr lang="en-GB" b="1" i="1" dirty="0"/>
              <a:t>The Roman Republic</a:t>
            </a:r>
            <a:br>
              <a:rPr lang="en-GB" b="1" i="1" dirty="0"/>
            </a:br>
            <a:r>
              <a:rPr lang="en-GB" b="1" dirty="0"/>
              <a:t>(Fontana History of the Ancient World) </a:t>
            </a:r>
          </a:p>
          <a:p>
            <a:endParaRPr lang="en-GB" b="1" dirty="0"/>
          </a:p>
          <a:p>
            <a:endParaRPr lang="en-GB" b="1" dirty="0"/>
          </a:p>
          <a:p>
            <a:r>
              <a:rPr lang="en-GB" b="1" dirty="0"/>
              <a:t>Remember: different scholars have</a:t>
            </a:r>
            <a:br>
              <a:rPr lang="en-GB" b="1" dirty="0"/>
            </a:br>
            <a:r>
              <a:rPr lang="en-GB" b="1" dirty="0"/>
              <a:t>different views/interpretations</a:t>
            </a:r>
            <a:br>
              <a:rPr lang="en-GB" b="1" dirty="0"/>
            </a:br>
            <a:r>
              <a:rPr lang="en-GB" b="1" dirty="0"/>
              <a:t>- You also need to read a variety </a:t>
            </a:r>
            <a:br>
              <a:rPr lang="en-GB" b="1" dirty="0"/>
            </a:br>
            <a:r>
              <a:rPr lang="en-GB" b="1" dirty="0"/>
              <a:t>of modern works</a:t>
            </a:r>
            <a:endParaRPr lang="en-GB" dirty="0"/>
          </a:p>
        </p:txBody>
      </p:sp>
      <p:sp>
        <p:nvSpPr>
          <p:cNvPr id="3" name="Title 2"/>
          <p:cNvSpPr>
            <a:spLocks noGrp="1"/>
          </p:cNvSpPr>
          <p:nvPr>
            <p:ph type="title"/>
          </p:nvPr>
        </p:nvSpPr>
        <p:spPr/>
        <p:txBody>
          <a:bodyPr/>
          <a:lstStyle/>
          <a:p>
            <a:r>
              <a:rPr lang="en-GB" dirty="0"/>
              <a:t>Bibliography</a:t>
            </a:r>
          </a:p>
        </p:txBody>
      </p:sp>
      <p:pic>
        <p:nvPicPr>
          <p:cNvPr id="5122" name="Picture 2" descr="http://ecx.images-amazon.com/images/I/513WSFBRHF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124744"/>
            <a:ext cx="2209423" cy="330023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ecx.images-amazon.com/images/I/51WW5WG6Z9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3146472"/>
            <a:ext cx="2558802" cy="3870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72711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anim calcmode="lin" valueType="num">
                                      <p:cBhvr>
                                        <p:cTn id="8" dur="1000" fill="hold"/>
                                        <p:tgtEl>
                                          <p:spTgt spid="5122"/>
                                        </p:tgtEl>
                                        <p:attrNameLst>
                                          <p:attrName>ppt_x</p:attrName>
                                        </p:attrNameLst>
                                      </p:cBhvr>
                                      <p:tavLst>
                                        <p:tav tm="0">
                                          <p:val>
                                            <p:strVal val="#ppt_x"/>
                                          </p:val>
                                        </p:tav>
                                        <p:tav tm="100000">
                                          <p:val>
                                            <p:strVal val="#ppt_x"/>
                                          </p:val>
                                        </p:tav>
                                      </p:tavLst>
                                    </p:anim>
                                    <p:anim calcmode="lin" valueType="num">
                                      <p:cBhvr>
                                        <p:cTn id="9" dur="1000" fill="hold"/>
                                        <p:tgtEl>
                                          <p:spTgt spid="512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124"/>
                                        </p:tgtEl>
                                        <p:attrNameLst>
                                          <p:attrName>style.visibility</p:attrName>
                                        </p:attrNameLst>
                                      </p:cBhvr>
                                      <p:to>
                                        <p:strVal val="visible"/>
                                      </p:to>
                                    </p:set>
                                    <p:animEffect transition="in" filter="fade">
                                      <p:cBhvr>
                                        <p:cTn id="12" dur="1000"/>
                                        <p:tgtEl>
                                          <p:spTgt spid="5124"/>
                                        </p:tgtEl>
                                      </p:cBhvr>
                                    </p:animEffect>
                                    <p:anim calcmode="lin" valueType="num">
                                      <p:cBhvr>
                                        <p:cTn id="13" dur="1000" fill="hold"/>
                                        <p:tgtEl>
                                          <p:spTgt spid="5124"/>
                                        </p:tgtEl>
                                        <p:attrNameLst>
                                          <p:attrName>ppt_x</p:attrName>
                                        </p:attrNameLst>
                                      </p:cBhvr>
                                      <p:tavLst>
                                        <p:tav tm="0">
                                          <p:val>
                                            <p:strVal val="#ppt_x"/>
                                          </p:val>
                                        </p:tav>
                                        <p:tav tm="100000">
                                          <p:val>
                                            <p:strVal val="#ppt_x"/>
                                          </p:val>
                                        </p:tav>
                                      </p:tavLst>
                                    </p:anim>
                                    <p:anim calcmode="lin" valueType="num">
                                      <p:cBhvr>
                                        <p:cTn id="14" dur="1000" fill="hold"/>
                                        <p:tgtEl>
                                          <p:spTgt spid="512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2">
                                            <p:txEl>
                                              <p:pRg st="0" end="0"/>
                                            </p:txEl>
                                          </p:spTgt>
                                        </p:tgtEl>
                                        <p:attrNameLst>
                                          <p:attrName>style.visibility</p:attrName>
                                        </p:attrNameLst>
                                      </p:cBhvr>
                                      <p:to>
                                        <p:strVal val="visible"/>
                                      </p:to>
                                    </p:set>
                                    <p:animEffect transition="in" filter="fade">
                                      <p:cBhvr>
                                        <p:cTn id="18" dur="1000"/>
                                        <p:tgtEl>
                                          <p:spTgt spid="2">
                                            <p:txEl>
                                              <p:pRg st="0" end="0"/>
                                            </p:txEl>
                                          </p:spTgt>
                                        </p:tgtEl>
                                      </p:cBhvr>
                                    </p:animEffect>
                                    <p:anim calcmode="lin" valueType="num">
                                      <p:cBhvr>
                                        <p:cTn id="19"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grpId="0" nodeType="afterEffect">
                                  <p:stCondLst>
                                    <p:cond delay="0"/>
                                  </p:stCondLst>
                                  <p:childTnLst>
                                    <p:set>
                                      <p:cBhvr>
                                        <p:cTn id="23" dur="1" fill="hold">
                                          <p:stCondLst>
                                            <p:cond delay="0"/>
                                          </p:stCondLst>
                                        </p:cTn>
                                        <p:tgtEl>
                                          <p:spTgt spid="2">
                                            <p:txEl>
                                              <p:pRg st="1" end="1"/>
                                            </p:txEl>
                                          </p:spTgt>
                                        </p:tgtEl>
                                        <p:attrNameLst>
                                          <p:attrName>style.visibility</p:attrName>
                                        </p:attrNameLst>
                                      </p:cBhvr>
                                      <p:to>
                                        <p:strVal val="visible"/>
                                      </p:to>
                                    </p:set>
                                    <p:animEffect transition="in" filter="fade">
                                      <p:cBhvr>
                                        <p:cTn id="24" dur="1000"/>
                                        <p:tgtEl>
                                          <p:spTgt spid="2">
                                            <p:txEl>
                                              <p:pRg st="1" end="1"/>
                                            </p:txEl>
                                          </p:spTgt>
                                        </p:tgtEl>
                                      </p:cBhvr>
                                    </p:animEffect>
                                    <p:anim calcmode="lin" valueType="num">
                                      <p:cBhvr>
                                        <p:cTn id="2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7" fill="hold">
                            <p:stCondLst>
                              <p:cond delay="3000"/>
                            </p:stCondLst>
                            <p:childTnLst>
                              <p:par>
                                <p:cTn id="28" presetID="42" presetClass="entr" presetSubtype="0" fill="hold" grpId="0" nodeType="afterEffect">
                                  <p:stCondLst>
                                    <p:cond delay="0"/>
                                  </p:stCondLst>
                                  <p:childTnLst>
                                    <p:set>
                                      <p:cBhvr>
                                        <p:cTn id="29" dur="1" fill="hold">
                                          <p:stCondLst>
                                            <p:cond delay="0"/>
                                          </p:stCondLst>
                                        </p:cTn>
                                        <p:tgtEl>
                                          <p:spTgt spid="2">
                                            <p:txEl>
                                              <p:pRg st="2" end="2"/>
                                            </p:txEl>
                                          </p:spTgt>
                                        </p:tgtEl>
                                        <p:attrNameLst>
                                          <p:attrName>style.visibility</p:attrName>
                                        </p:attrNameLst>
                                      </p:cBhvr>
                                      <p:to>
                                        <p:strVal val="visible"/>
                                      </p:to>
                                    </p:set>
                                    <p:animEffect transition="in" filter="fade">
                                      <p:cBhvr>
                                        <p:cTn id="30" dur="1000"/>
                                        <p:tgtEl>
                                          <p:spTgt spid="2">
                                            <p:txEl>
                                              <p:pRg st="2" end="2"/>
                                            </p:txEl>
                                          </p:spTgt>
                                        </p:tgtEl>
                                      </p:cBhvr>
                                    </p:animEffect>
                                    <p:anim calcmode="lin" valueType="num">
                                      <p:cBhvr>
                                        <p:cTn id="31"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33" fill="hold">
                            <p:stCondLst>
                              <p:cond delay="4000"/>
                            </p:stCondLst>
                            <p:childTnLst>
                              <p:par>
                                <p:cTn id="34" presetID="42" presetClass="entr" presetSubtype="0" fill="hold" grpId="0" nodeType="afterEffect">
                                  <p:stCondLst>
                                    <p:cond delay="250"/>
                                  </p:stCondLst>
                                  <p:childTnLst>
                                    <p:set>
                                      <p:cBhvr>
                                        <p:cTn id="35" dur="1" fill="hold">
                                          <p:stCondLst>
                                            <p:cond delay="0"/>
                                          </p:stCondLst>
                                        </p:cTn>
                                        <p:tgtEl>
                                          <p:spTgt spid="2">
                                            <p:txEl>
                                              <p:pRg st="5" end="5"/>
                                            </p:txEl>
                                          </p:spTgt>
                                        </p:tgtEl>
                                        <p:attrNameLst>
                                          <p:attrName>style.visibility</p:attrName>
                                        </p:attrNameLst>
                                      </p:cBhvr>
                                      <p:to>
                                        <p:strVal val="visible"/>
                                      </p:to>
                                    </p:set>
                                    <p:animEffect transition="in" filter="fade">
                                      <p:cBhvr>
                                        <p:cTn id="36" dur="1000"/>
                                        <p:tgtEl>
                                          <p:spTgt spid="2">
                                            <p:txEl>
                                              <p:pRg st="5" end="5"/>
                                            </p:txEl>
                                          </p:spTgt>
                                        </p:tgtEl>
                                      </p:cBhvr>
                                    </p:animEffect>
                                    <p:anim calcmode="lin" valueType="num">
                                      <p:cBhvr>
                                        <p:cTn id="3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39" fill="hold">
                            <p:stCondLst>
                              <p:cond delay="5250"/>
                            </p:stCondLst>
                            <p:childTnLst>
                              <p:par>
                                <p:cTn id="40" presetID="42" presetClass="exit" presetSubtype="0" fill="hold" nodeType="afterEffect">
                                  <p:stCondLst>
                                    <p:cond delay="0"/>
                                  </p:stCondLst>
                                  <p:childTnLst>
                                    <p:animEffect transition="out" filter="fade">
                                      <p:cBhvr>
                                        <p:cTn id="41" dur="1000"/>
                                        <p:tgtEl>
                                          <p:spTgt spid="5"/>
                                        </p:tgtEl>
                                      </p:cBhvr>
                                    </p:animEffect>
                                    <p:anim calcmode="lin" valueType="num">
                                      <p:cBhvr>
                                        <p:cTn id="42" dur="1000"/>
                                        <p:tgtEl>
                                          <p:spTgt spid="5"/>
                                        </p:tgtEl>
                                        <p:attrNameLst>
                                          <p:attrName>ppt_x</p:attrName>
                                        </p:attrNameLst>
                                      </p:cBhvr>
                                      <p:tavLst>
                                        <p:tav tm="0">
                                          <p:val>
                                            <p:strVal val="ppt_x"/>
                                          </p:val>
                                        </p:tav>
                                        <p:tav tm="100000">
                                          <p:val>
                                            <p:strVal val="ppt_x"/>
                                          </p:val>
                                        </p:tav>
                                      </p:tavLst>
                                    </p:anim>
                                    <p:anim calcmode="lin" valueType="num">
                                      <p:cBhvr>
                                        <p:cTn id="43" dur="1000"/>
                                        <p:tgtEl>
                                          <p:spTgt spid="5"/>
                                        </p:tgtEl>
                                        <p:attrNameLst>
                                          <p:attrName>ppt_y</p:attrName>
                                        </p:attrNameLst>
                                      </p:cBhvr>
                                      <p:tavLst>
                                        <p:tav tm="0">
                                          <p:val>
                                            <p:strVal val="ppt_y"/>
                                          </p:val>
                                        </p:tav>
                                        <p:tav tm="100000">
                                          <p:val>
                                            <p:strVal val="ppt_y+.1"/>
                                          </p:val>
                                        </p:tav>
                                      </p:tavLst>
                                    </p:anim>
                                    <p:set>
                                      <p:cBhvr>
                                        <p:cTn id="44"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Bibliographies for Republican Rome and Roman Empire </a:t>
            </a:r>
            <a:br>
              <a:rPr lang="en-GB" dirty="0"/>
            </a:br>
            <a:r>
              <a:rPr lang="en-GB" dirty="0"/>
              <a:t>on Moodle.</a:t>
            </a:r>
          </a:p>
        </p:txBody>
      </p:sp>
      <p:sp>
        <p:nvSpPr>
          <p:cNvPr id="3" name="Title 2"/>
          <p:cNvSpPr>
            <a:spLocks noGrp="1"/>
          </p:cNvSpPr>
          <p:nvPr>
            <p:ph type="title"/>
          </p:nvPr>
        </p:nvSpPr>
        <p:spPr/>
        <p:txBody>
          <a:bodyPr/>
          <a:lstStyle/>
          <a:p>
            <a:r>
              <a:rPr lang="en-GB" dirty="0"/>
              <a:t>Bibliography</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132856"/>
            <a:ext cx="4752975" cy="547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http://ecx.images-amazon.com/images/I/513WSFBRHF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124744"/>
            <a:ext cx="2209423" cy="330023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ecx.images-amazon.com/images/I/51WW5WG6Z9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3146472"/>
            <a:ext cx="2558802" cy="387079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85680">
            <a:off x="5303493" y="2446890"/>
            <a:ext cx="2713479" cy="4111332"/>
          </a:xfrm>
          <a:prstGeom prst="rect">
            <a:avLst/>
          </a:prstGeom>
        </p:spPr>
      </p:pic>
    </p:spTree>
    <p:extLst>
      <p:ext uri="{BB962C8B-B14F-4D97-AF65-F5344CB8AC3E}">
        <p14:creationId xmlns:p14="http://schemas.microsoft.com/office/powerpoint/2010/main" val="388424450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21" presetClass="entr" presetSubtype="1" fill="hold" nodeType="afterEffect">
                                  <p:stCondLst>
                                    <p:cond delay="25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A6DE8D8-912F-419C-A249-BC25F7F8DB14}"/>
              </a:ext>
            </a:extLst>
          </p:cNvPr>
          <p:cNvSpPr>
            <a:spLocks noGrp="1"/>
          </p:cNvSpPr>
          <p:nvPr>
            <p:ph sz="quarter" idx="13"/>
          </p:nvPr>
        </p:nvSpPr>
        <p:spPr/>
        <p:txBody>
          <a:bodyPr/>
          <a:lstStyle/>
          <a:p>
            <a:endParaRPr lang="en-GB"/>
          </a:p>
        </p:txBody>
      </p:sp>
      <p:sp>
        <p:nvSpPr>
          <p:cNvPr id="3" name="Title 2">
            <a:extLst>
              <a:ext uri="{FF2B5EF4-FFF2-40B4-BE49-F238E27FC236}">
                <a16:creationId xmlns:a16="http://schemas.microsoft.com/office/drawing/2014/main" id="{88A16D98-11BE-4FEE-BDDE-91722B5AF105}"/>
              </a:ext>
            </a:extLst>
          </p:cNvPr>
          <p:cNvSpPr>
            <a:spLocks noGrp="1"/>
          </p:cNvSpPr>
          <p:nvPr>
            <p:ph type="title"/>
          </p:nvPr>
        </p:nvSpPr>
        <p:spPr/>
        <p:txBody>
          <a:bodyPr/>
          <a:lstStyle/>
          <a:p>
            <a:r>
              <a:rPr lang="en-GB" dirty="0"/>
              <a:t>A quick overview, Roman history</a:t>
            </a:r>
          </a:p>
        </p:txBody>
      </p:sp>
      <p:sp>
        <p:nvSpPr>
          <p:cNvPr id="4" name="Rectangle 4">
            <a:extLst>
              <a:ext uri="{FF2B5EF4-FFF2-40B4-BE49-F238E27FC236}">
                <a16:creationId xmlns:a16="http://schemas.microsoft.com/office/drawing/2014/main" id="{E9E40F30-3EA9-4D11-B402-52BC524238C8}"/>
              </a:ext>
            </a:extLst>
          </p:cNvPr>
          <p:cNvSpPr txBox="1">
            <a:spLocks noChangeArrowheads="1"/>
          </p:cNvSpPr>
          <p:nvPr/>
        </p:nvSpPr>
        <p:spPr>
          <a:xfrm>
            <a:off x="0" y="59998"/>
            <a:ext cx="9144000" cy="400048"/>
          </a:xfrm>
          <a:prstGeom prst="rect">
            <a:avLst/>
          </a:prstGeom>
          <a:noFill/>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pPr algn="ctr"/>
            <a:r>
              <a:rPr lang="en-US" altLang="en-US" sz="1600" b="1">
                <a:latin typeface="Arial" pitchFamily="34" charset="0"/>
                <a:sym typeface="Wingdings" panose="05000000000000000000" pitchFamily="2" charset="2"/>
              </a:rPr>
              <a:t> </a:t>
            </a:r>
            <a:r>
              <a:rPr lang="en-US" altLang="en-US" sz="1600" b="1">
                <a:latin typeface="Arial" pitchFamily="34" charset="0"/>
              </a:rPr>
              <a:t>1200 - 900 - 700 - 500 - 400 - 323 - 200 - 100 - 27 BC // AD 14 - 100 - 200 - 300 – 476 </a:t>
            </a:r>
            <a:r>
              <a:rPr lang="en-US" altLang="en-US" sz="1600" b="1">
                <a:latin typeface="Arial" pitchFamily="34" charset="0"/>
                <a:sym typeface="Wingdings" panose="05000000000000000000" pitchFamily="2" charset="2"/>
              </a:rPr>
              <a:t></a:t>
            </a:r>
            <a:endParaRPr lang="en-US" altLang="en-US" sz="1600" b="1" dirty="0">
              <a:latin typeface="Arial" pitchFamily="34" charset="0"/>
            </a:endParaRPr>
          </a:p>
        </p:txBody>
      </p:sp>
    </p:spTree>
    <p:extLst>
      <p:ext uri="{BB962C8B-B14F-4D97-AF65-F5344CB8AC3E}">
        <p14:creationId xmlns:p14="http://schemas.microsoft.com/office/powerpoint/2010/main" val="14266429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14400" y="44624"/>
            <a:ext cx="7772400" cy="914400"/>
          </a:xfrm>
          <a:prstGeom prst="rect">
            <a:avLst/>
          </a:prstGeom>
          <a:ln w="6350" cap="rnd">
            <a:noFill/>
          </a:ln>
        </p:spPr>
        <p:txBody>
          <a:bodyPr vert="horz" anchor="b" anchorCtr="0">
            <a:normAutofit/>
          </a:bodyPr>
          <a:lst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a:lstStyle>
          <a:p>
            <a:r>
              <a:rPr lang="en-GB"/>
              <a:t>The Roman Empire </a:t>
            </a:r>
          </a:p>
        </p:txBody>
      </p:sp>
      <p:sp>
        <p:nvSpPr>
          <p:cNvPr id="5" name="Oval 4"/>
          <p:cNvSpPr/>
          <p:nvPr/>
        </p:nvSpPr>
        <p:spPr>
          <a:xfrm>
            <a:off x="3707904" y="3429000"/>
            <a:ext cx="360040" cy="36004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87" y="65219"/>
            <a:ext cx="8277037" cy="6748157"/>
          </a:xfrm>
          <a:prstGeom prst="rect">
            <a:avLst/>
          </a:prstGeom>
        </p:spPr>
      </p:pic>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311860" y="3419708"/>
            <a:ext cx="792088"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8" name="TextBox 17"/>
          <p:cNvSpPr txBox="1"/>
          <p:nvPr/>
        </p:nvSpPr>
        <p:spPr>
          <a:xfrm>
            <a:off x="5252526" y="6476940"/>
            <a:ext cx="975658" cy="369332"/>
          </a:xfrm>
          <a:prstGeom prst="rect">
            <a:avLst/>
          </a:prstGeom>
          <a:noFill/>
        </p:spPr>
        <p:txBody>
          <a:bodyPr wrap="square" rtlCol="0">
            <a:spAutoFit/>
          </a:bodyPr>
          <a:lstStyle/>
          <a:p>
            <a:r>
              <a:rPr lang="de-DE" dirty="0"/>
              <a:t>Arles</a:t>
            </a:r>
            <a:endParaRPr lang="en-GB" dirty="0"/>
          </a:p>
        </p:txBody>
      </p:sp>
      <p:sp>
        <p:nvSpPr>
          <p:cNvPr id="19" name="TextBox 18"/>
          <p:cNvSpPr txBox="1"/>
          <p:nvPr/>
        </p:nvSpPr>
        <p:spPr>
          <a:xfrm rot="20151045">
            <a:off x="875298" y="321882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Hispania</a:t>
            </a:r>
            <a:endParaRPr lang="en-GB" b="1" dirty="0">
              <a:solidFill>
                <a:srgbClr val="FF0000"/>
              </a:solidFill>
              <a:effectLst>
                <a:outerShdw blurRad="38100" dist="38100" dir="2700000" algn="tl">
                  <a:srgbClr val="000000">
                    <a:alpha val="43137"/>
                  </a:srgbClr>
                </a:outerShdw>
              </a:effectLst>
            </a:endParaRPr>
          </a:p>
        </p:txBody>
      </p:sp>
      <p:sp>
        <p:nvSpPr>
          <p:cNvPr id="20" name="TextBox 19"/>
          <p:cNvSpPr txBox="1"/>
          <p:nvPr/>
        </p:nvSpPr>
        <p:spPr>
          <a:xfrm>
            <a:off x="2387568" y="2309991"/>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Gaul     Germany</a:t>
            </a:r>
            <a:endParaRPr lang="en-GB" b="1" dirty="0">
              <a:solidFill>
                <a:srgbClr val="FF0000"/>
              </a:solidFill>
              <a:effectLst>
                <a:outerShdw blurRad="38100" dist="38100" dir="2700000" algn="tl">
                  <a:srgbClr val="000000">
                    <a:alpha val="43137"/>
                  </a:srgbClr>
                </a:outerShdw>
              </a:effectLst>
            </a:endParaRPr>
          </a:p>
        </p:txBody>
      </p:sp>
      <p:sp>
        <p:nvSpPr>
          <p:cNvPr id="21" name="TextBox 20"/>
          <p:cNvSpPr txBox="1"/>
          <p:nvPr/>
        </p:nvSpPr>
        <p:spPr>
          <a:xfrm rot="20133204">
            <a:off x="4765565" y="3726178"/>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Greece</a:t>
            </a:r>
            <a:endParaRPr lang="en-GB" b="1" dirty="0">
              <a:solidFill>
                <a:srgbClr val="FF0000"/>
              </a:solidFill>
              <a:effectLst>
                <a:outerShdw blurRad="38100" dist="38100" dir="2700000" algn="tl">
                  <a:srgbClr val="000000">
                    <a:alpha val="43137"/>
                  </a:srgbClr>
                </a:outerShdw>
              </a:effectLst>
            </a:endParaRPr>
          </a:p>
        </p:txBody>
      </p:sp>
      <p:sp>
        <p:nvSpPr>
          <p:cNvPr id="22" name="TextBox 21"/>
          <p:cNvSpPr txBox="1"/>
          <p:nvPr/>
        </p:nvSpPr>
        <p:spPr>
          <a:xfrm>
            <a:off x="6228184" y="4050783"/>
            <a:ext cx="158324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Asia Minor</a:t>
            </a:r>
            <a:endParaRPr lang="en-GB" b="1" dirty="0">
              <a:solidFill>
                <a:srgbClr val="FF0000"/>
              </a:solidFill>
              <a:effectLst>
                <a:outerShdw blurRad="38100" dist="38100" dir="2700000" algn="tl">
                  <a:srgbClr val="000000">
                    <a:alpha val="43137"/>
                  </a:srgbClr>
                </a:outerShdw>
              </a:effectLst>
            </a:endParaRPr>
          </a:p>
        </p:txBody>
      </p:sp>
      <p:sp>
        <p:nvSpPr>
          <p:cNvPr id="23" name="TextBox 22"/>
          <p:cNvSpPr txBox="1"/>
          <p:nvPr/>
        </p:nvSpPr>
        <p:spPr>
          <a:xfrm rot="768813">
            <a:off x="6701050" y="4817160"/>
            <a:ext cx="1583242" cy="923330"/>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Syria</a:t>
            </a:r>
          </a:p>
          <a:p>
            <a:br>
              <a:rPr lang="de-DE" b="1" dirty="0">
                <a:solidFill>
                  <a:srgbClr val="FF0000"/>
                </a:solidFill>
                <a:effectLst>
                  <a:outerShdw blurRad="38100" dist="38100" dir="2700000" algn="tl">
                    <a:srgbClr val="000000">
                      <a:alpha val="43137"/>
                    </a:srgbClr>
                  </a:outerShdw>
                </a:effectLst>
              </a:rPr>
            </a:br>
            <a:r>
              <a:rPr lang="de-DE" b="1" dirty="0">
                <a:solidFill>
                  <a:srgbClr val="FF0000"/>
                </a:solidFill>
                <a:effectLst>
                  <a:outerShdw blurRad="38100" dist="38100" dir="2700000" algn="tl">
                    <a:srgbClr val="000000">
                      <a:alpha val="43137"/>
                    </a:srgbClr>
                  </a:outerShdw>
                </a:effectLst>
              </a:rPr>
              <a:t>Judaea</a:t>
            </a:r>
            <a:endParaRPr lang="en-GB" b="1" dirty="0">
              <a:solidFill>
                <a:srgbClr val="FF0000"/>
              </a:solidFill>
              <a:effectLst>
                <a:outerShdw blurRad="38100" dist="38100" dir="2700000" algn="tl">
                  <a:srgbClr val="000000">
                    <a:alpha val="43137"/>
                  </a:srgbClr>
                </a:outerShdw>
              </a:effectLst>
            </a:endParaRPr>
          </a:p>
        </p:txBody>
      </p:sp>
      <p:sp>
        <p:nvSpPr>
          <p:cNvPr id="24" name="TextBox 23"/>
          <p:cNvSpPr txBox="1"/>
          <p:nvPr/>
        </p:nvSpPr>
        <p:spPr>
          <a:xfrm rot="2239094">
            <a:off x="5576635" y="5821924"/>
            <a:ext cx="1583242" cy="369332"/>
          </a:xfrm>
          <a:prstGeom prst="rect">
            <a:avLst/>
          </a:prstGeom>
          <a:noFill/>
        </p:spPr>
        <p:txBody>
          <a:bodyPr wrap="square" rtlCol="0">
            <a:spAutoFit/>
          </a:bodyPr>
          <a:lstStyle/>
          <a:p>
            <a:pPr algn="r"/>
            <a:r>
              <a:rPr lang="de-DE" b="1" dirty="0">
                <a:solidFill>
                  <a:srgbClr val="FF0000"/>
                </a:solidFill>
                <a:effectLst>
                  <a:outerShdw blurRad="38100" dist="38100" dir="2700000" algn="tl">
                    <a:srgbClr val="000000">
                      <a:alpha val="43137"/>
                    </a:srgbClr>
                  </a:outerShdw>
                </a:effectLst>
              </a:rPr>
              <a:t>Egypt</a:t>
            </a:r>
            <a:endParaRPr lang="en-GB" b="1" dirty="0">
              <a:solidFill>
                <a:srgbClr val="FF0000"/>
              </a:solidFill>
              <a:effectLst>
                <a:outerShdw blurRad="38100" dist="38100" dir="2700000" algn="tl">
                  <a:srgbClr val="000000">
                    <a:alpha val="43137"/>
                  </a:srgbClr>
                </a:outerShdw>
              </a:effectLst>
            </a:endParaRPr>
          </a:p>
        </p:txBody>
      </p:sp>
      <p:sp>
        <p:nvSpPr>
          <p:cNvPr id="25" name="TextBox 24"/>
          <p:cNvSpPr txBox="1"/>
          <p:nvPr/>
        </p:nvSpPr>
        <p:spPr>
          <a:xfrm rot="20151045">
            <a:off x="1620005" y="1059863"/>
            <a:ext cx="1231896"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Britannia</a:t>
            </a:r>
            <a:endParaRPr lang="en-GB" b="1" dirty="0">
              <a:solidFill>
                <a:srgbClr val="FF0000"/>
              </a:solidFill>
              <a:effectLst>
                <a:outerShdw blurRad="38100" dist="38100" dir="2700000" algn="tl">
                  <a:srgbClr val="000000">
                    <a:alpha val="43137"/>
                  </a:srgbClr>
                </a:outerShdw>
              </a:effectLst>
            </a:endParaRPr>
          </a:p>
        </p:txBody>
      </p:sp>
      <p:sp>
        <p:nvSpPr>
          <p:cNvPr id="26" name="TextBox 25"/>
          <p:cNvSpPr txBox="1"/>
          <p:nvPr/>
        </p:nvSpPr>
        <p:spPr>
          <a:xfrm rot="1336048">
            <a:off x="1976788" y="483169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North Africa</a:t>
            </a:r>
            <a:endParaRPr lang="en-GB" b="1" dirty="0">
              <a:solidFill>
                <a:srgbClr val="FF0000"/>
              </a:solidFill>
              <a:effectLst>
                <a:outerShdw blurRad="38100" dist="38100" dir="2700000" algn="tl">
                  <a:srgbClr val="000000">
                    <a:alpha val="43137"/>
                  </a:srgbClr>
                </a:outerShdw>
              </a:effectLst>
            </a:endParaRPr>
          </a:p>
        </p:txBody>
      </p:sp>
      <p:sp>
        <p:nvSpPr>
          <p:cNvPr id="28" name="TextBox 27"/>
          <p:cNvSpPr txBox="1"/>
          <p:nvPr/>
        </p:nvSpPr>
        <p:spPr>
          <a:xfrm>
            <a:off x="107504" y="6093296"/>
            <a:ext cx="4176464" cy="10156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br>
              <a:rPr lang="en-GB" dirty="0"/>
            </a:br>
            <a:r>
              <a:rPr lang="en-GB" sz="2400" dirty="0"/>
              <a:t>THE ROMAN EMPIRE</a:t>
            </a:r>
            <a:br>
              <a:rPr lang="en-GB" sz="2400" dirty="0"/>
            </a:br>
            <a:endParaRPr lang="en-GB" dirty="0"/>
          </a:p>
        </p:txBody>
      </p:sp>
      <p:sp>
        <p:nvSpPr>
          <p:cNvPr id="30" name="TextBox 29"/>
          <p:cNvSpPr txBox="1"/>
          <p:nvPr/>
        </p:nvSpPr>
        <p:spPr>
          <a:xfrm rot="1754034">
            <a:off x="3667473" y="3034980"/>
            <a:ext cx="2136862" cy="369332"/>
          </a:xfrm>
          <a:prstGeom prst="rect">
            <a:avLst/>
          </a:prstGeom>
          <a:noFill/>
        </p:spPr>
        <p:txBody>
          <a:bodyPr wrap="square" rtlCol="0">
            <a:spAutoFit/>
          </a:bodyPr>
          <a:lstStyle/>
          <a:p>
            <a:r>
              <a:rPr lang="de-DE" b="1" dirty="0">
                <a:solidFill>
                  <a:srgbClr val="FF0000"/>
                </a:solidFill>
                <a:effectLst>
                  <a:outerShdw blurRad="38100" dist="38100" dir="2700000" algn="tl">
                    <a:srgbClr val="000000">
                      <a:alpha val="43137"/>
                    </a:srgbClr>
                  </a:outerShdw>
                </a:effectLst>
              </a:rPr>
              <a:t>Danube provnces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388314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5"/>
                                        </p:tgtEl>
                                      </p:cBhvr>
                                      <p:by x="150000" y="150000"/>
                                    </p:animScale>
                                  </p:childTnLst>
                                </p:cTn>
                              </p:par>
                            </p:childTnLst>
                          </p:cTn>
                        </p:par>
                        <p:par>
                          <p:cTn id="7" fill="hold">
                            <p:stCondLst>
                              <p:cond delay="2000"/>
                            </p:stCondLst>
                            <p:childTnLst>
                              <p:par>
                                <p:cTn id="8" presetID="10" presetClass="exit" presetSubtype="0" fill="hold" grpId="0" nodeType="afterEffect">
                                  <p:stCondLst>
                                    <p:cond delay="0"/>
                                  </p:stCondLst>
                                  <p:childTnLst>
                                    <p:animEffect transition="out" filter="fade">
                                      <p:cBhvr>
                                        <p:cTn id="9" dur="500"/>
                                        <p:tgtEl>
                                          <p:spTgt spid="18"/>
                                        </p:tgtEl>
                                      </p:cBhvr>
                                    </p:animEffect>
                                    <p:set>
                                      <p:cBhvr>
                                        <p:cTn id="10" dur="1" fill="hold">
                                          <p:stCondLst>
                                            <p:cond delay="499"/>
                                          </p:stCondLst>
                                        </p:cTn>
                                        <p:tgtEl>
                                          <p:spTgt spid="18"/>
                                        </p:tgtEl>
                                        <p:attrNameLst>
                                          <p:attrName>style.visibility</p:attrName>
                                        </p:attrNameLst>
                                      </p:cBhvr>
                                      <p:to>
                                        <p:strVal val="hidden"/>
                                      </p:to>
                                    </p:set>
                                  </p:childTnLst>
                                </p:cTn>
                              </p:par>
                            </p:childTnLst>
                          </p:cTn>
                        </p:par>
                        <p:par>
                          <p:cTn id="11" fill="hold">
                            <p:stCondLst>
                              <p:cond delay="2500"/>
                            </p:stCondLst>
                            <p:childTnLst>
                              <p:par>
                                <p:cTn id="12" presetID="6" presetClass="entr" presetSubtype="32"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out)">
                                      <p:cBhvr>
                                        <p:cTn id="14" dur="2500"/>
                                        <p:tgtEl>
                                          <p:spTgt spid="7"/>
                                        </p:tgtEl>
                                      </p:cBhvr>
                                    </p:animEffect>
                                  </p:childTnLst>
                                </p:cTn>
                              </p:par>
                            </p:childTnLst>
                          </p:cTn>
                        </p:par>
                        <p:par>
                          <p:cTn id="15" fill="hold">
                            <p:stCondLst>
                              <p:cond delay="5000"/>
                            </p:stCondLst>
                            <p:childTnLst>
                              <p:par>
                                <p:cTn id="16" presetID="6" presetClass="emph" presetSubtype="0" fill="hold" grpId="0" nodeType="afterEffect">
                                  <p:stCondLst>
                                    <p:cond delay="0"/>
                                  </p:stCondLst>
                                  <p:childTnLst>
                                    <p:animScale>
                                      <p:cBhvr>
                                        <p:cTn id="17" dur="2000" fill="hold"/>
                                        <p:tgtEl>
                                          <p:spTgt spid="17"/>
                                        </p:tgtEl>
                                      </p:cBhvr>
                                      <p:by x="150000" y="150000"/>
                                    </p:animScale>
                                  </p:childTnLst>
                                </p:cTn>
                              </p:par>
                            </p:childTnLst>
                          </p:cTn>
                        </p:par>
                        <p:par>
                          <p:cTn id="18" fill="hold">
                            <p:stCondLst>
                              <p:cond delay="7000"/>
                            </p:stCondLst>
                            <p:childTnLst>
                              <p:par>
                                <p:cTn id="19" presetID="22" presetClass="entr" presetSubtype="1"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up)">
                                      <p:cBhvr>
                                        <p:cTn id="21" dur="500"/>
                                        <p:tgtEl>
                                          <p:spTgt spid="16"/>
                                        </p:tgtEl>
                                      </p:cBhvr>
                                    </p:animEffect>
                                  </p:childTnLst>
                                </p:cTn>
                              </p:par>
                            </p:childTnLst>
                          </p:cTn>
                        </p:par>
                        <p:par>
                          <p:cTn id="22" fill="hold">
                            <p:stCondLst>
                              <p:cond delay="7500"/>
                            </p:stCondLst>
                            <p:childTnLst>
                              <p:par>
                                <p:cTn id="23" presetID="22" presetClass="entr" presetSubtype="2"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right)">
                                      <p:cBhvr>
                                        <p:cTn id="25" dur="2000"/>
                                        <p:tgtEl>
                                          <p:spTgt spid="8"/>
                                        </p:tgtEl>
                                      </p:cBhvr>
                                    </p:animEffect>
                                  </p:childTnLst>
                                </p:cTn>
                              </p:par>
                            </p:childTnLst>
                          </p:cTn>
                        </p:par>
                        <p:par>
                          <p:cTn id="26" fill="hold">
                            <p:stCondLst>
                              <p:cond delay="9500"/>
                            </p:stCondLst>
                            <p:childTnLst>
                              <p:par>
                                <p:cTn id="27" presetID="6" presetClass="emph" presetSubtype="0" fill="hold" grpId="0" nodeType="afterEffect">
                                  <p:stCondLst>
                                    <p:cond delay="0"/>
                                  </p:stCondLst>
                                  <p:childTnLst>
                                    <p:animScale>
                                      <p:cBhvr>
                                        <p:cTn id="28" dur="2000" fill="hold"/>
                                        <p:tgtEl>
                                          <p:spTgt spid="19"/>
                                        </p:tgtEl>
                                      </p:cBhvr>
                                      <p:by x="150000" y="150000"/>
                                    </p:animScale>
                                  </p:childTnLst>
                                </p:cTn>
                              </p:par>
                              <p:par>
                                <p:cTn id="29" presetID="22" presetClass="entr" presetSubtype="8"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left)">
                                      <p:cBhvr>
                                        <p:cTn id="31" dur="2000"/>
                                        <p:tgtEl>
                                          <p:spTgt spid="9"/>
                                        </p:tgtEl>
                                      </p:cBhvr>
                                    </p:animEffect>
                                  </p:childTnLst>
                                </p:cTn>
                              </p:par>
                            </p:childTnLst>
                          </p:cTn>
                        </p:par>
                        <p:par>
                          <p:cTn id="32" fill="hold">
                            <p:stCondLst>
                              <p:cond delay="11500"/>
                            </p:stCondLst>
                            <p:childTnLst>
                              <p:par>
                                <p:cTn id="33" presetID="6" presetClass="emph" presetSubtype="0" fill="hold" grpId="0" nodeType="afterEffect">
                                  <p:stCondLst>
                                    <p:cond delay="0"/>
                                  </p:stCondLst>
                                  <p:childTnLst>
                                    <p:animScale>
                                      <p:cBhvr>
                                        <p:cTn id="34" dur="2000" fill="hold"/>
                                        <p:tgtEl>
                                          <p:spTgt spid="30"/>
                                        </p:tgtEl>
                                      </p:cBhvr>
                                      <p:by x="150000" y="150000"/>
                                    </p:animScale>
                                  </p:childTnLst>
                                </p:cTn>
                              </p:par>
                            </p:childTnLst>
                          </p:cTn>
                        </p:par>
                        <p:par>
                          <p:cTn id="35" fill="hold">
                            <p:stCondLst>
                              <p:cond delay="13500"/>
                            </p:stCondLst>
                            <p:childTnLst>
                              <p:par>
                                <p:cTn id="36" presetID="6" presetClass="emph" presetSubtype="0" fill="hold" grpId="0" nodeType="afterEffect">
                                  <p:stCondLst>
                                    <p:cond delay="0"/>
                                  </p:stCondLst>
                                  <p:childTnLst>
                                    <p:animScale>
                                      <p:cBhvr>
                                        <p:cTn id="37" dur="2000" fill="hold"/>
                                        <p:tgtEl>
                                          <p:spTgt spid="20"/>
                                        </p:tgtEl>
                                      </p:cBhvr>
                                      <p:by x="150000" y="150000"/>
                                    </p:animScale>
                                  </p:childTnLst>
                                </p:cTn>
                              </p:par>
                            </p:childTnLst>
                          </p:cTn>
                        </p:par>
                        <p:par>
                          <p:cTn id="38" fill="hold">
                            <p:stCondLst>
                              <p:cond delay="15500"/>
                            </p:stCondLst>
                            <p:childTnLst>
                              <p:par>
                                <p:cTn id="39" presetID="6" presetClass="emph" presetSubtype="0" fill="hold" grpId="0" nodeType="afterEffect">
                                  <p:stCondLst>
                                    <p:cond delay="0"/>
                                  </p:stCondLst>
                                  <p:childTnLst>
                                    <p:animScale>
                                      <p:cBhvr>
                                        <p:cTn id="40" dur="2000" fill="hold"/>
                                        <p:tgtEl>
                                          <p:spTgt spid="21"/>
                                        </p:tgtEl>
                                      </p:cBhvr>
                                      <p:by x="150000" y="150000"/>
                                    </p:animScale>
                                  </p:childTnLst>
                                </p:cTn>
                              </p:par>
                              <p:par>
                                <p:cTn id="41" presetID="22" presetClass="entr" presetSubtype="1"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up)">
                                      <p:cBhvr>
                                        <p:cTn id="43" dur="1500"/>
                                        <p:tgtEl>
                                          <p:spTgt spid="13"/>
                                        </p:tgtEl>
                                      </p:cBhvr>
                                    </p:animEffect>
                                  </p:childTnLst>
                                </p:cTn>
                              </p:par>
                            </p:childTnLst>
                          </p:cTn>
                        </p:par>
                        <p:par>
                          <p:cTn id="44" fill="hold">
                            <p:stCondLst>
                              <p:cond delay="17500"/>
                            </p:stCondLst>
                            <p:childTnLst>
                              <p:par>
                                <p:cTn id="45" presetID="6" presetClass="emph" presetSubtype="0" fill="hold" grpId="0" nodeType="afterEffect">
                                  <p:stCondLst>
                                    <p:cond delay="0"/>
                                  </p:stCondLst>
                                  <p:childTnLst>
                                    <p:animScale>
                                      <p:cBhvr>
                                        <p:cTn id="46" dur="2000" fill="hold"/>
                                        <p:tgtEl>
                                          <p:spTgt spid="26"/>
                                        </p:tgtEl>
                                      </p:cBhvr>
                                      <p:by x="150000" y="150000"/>
                                    </p:animScale>
                                  </p:childTnLst>
                                </p:cTn>
                              </p:par>
                            </p:childTnLst>
                          </p:cTn>
                        </p:par>
                        <p:par>
                          <p:cTn id="47" fill="hold">
                            <p:stCondLst>
                              <p:cond delay="19500"/>
                            </p:stCondLst>
                            <p:childTnLst>
                              <p:par>
                                <p:cTn id="48" presetID="22" presetClass="entr" presetSubtype="8" fill="hold" grpId="0" nodeType="after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wipe(left)">
                                      <p:cBhvr>
                                        <p:cTn id="50" dur="500"/>
                                        <p:tgtEl>
                                          <p:spTgt spid="15"/>
                                        </p:tgtEl>
                                      </p:cBhvr>
                                    </p:animEffect>
                                  </p:childTnLst>
                                </p:cTn>
                              </p:par>
                            </p:childTnLst>
                          </p:cTn>
                        </p:par>
                        <p:par>
                          <p:cTn id="51" fill="hold">
                            <p:stCondLst>
                              <p:cond delay="20000"/>
                            </p:stCondLst>
                            <p:childTnLst>
                              <p:par>
                                <p:cTn id="52" presetID="22" presetClass="entr" presetSubtype="8" fill="hold" grpId="0" nodeType="after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wipe(left)">
                                      <p:cBhvr>
                                        <p:cTn id="54" dur="2250"/>
                                        <p:tgtEl>
                                          <p:spTgt spid="11"/>
                                        </p:tgtEl>
                                      </p:cBhvr>
                                    </p:animEffect>
                                  </p:childTnLst>
                                </p:cTn>
                              </p:par>
                            </p:childTnLst>
                          </p:cTn>
                        </p:par>
                        <p:par>
                          <p:cTn id="55" fill="hold">
                            <p:stCondLst>
                              <p:cond delay="22250"/>
                            </p:stCondLst>
                            <p:childTnLst>
                              <p:par>
                                <p:cTn id="56" presetID="6" presetClass="emph" presetSubtype="0" fill="hold" grpId="0" nodeType="afterEffect">
                                  <p:stCondLst>
                                    <p:cond delay="0"/>
                                  </p:stCondLst>
                                  <p:childTnLst>
                                    <p:animScale>
                                      <p:cBhvr>
                                        <p:cTn id="57" dur="2000" fill="hold"/>
                                        <p:tgtEl>
                                          <p:spTgt spid="22"/>
                                        </p:tgtEl>
                                      </p:cBhvr>
                                      <p:by x="150000" y="150000"/>
                                    </p:animScale>
                                  </p:childTnLst>
                                </p:cTn>
                              </p:par>
                            </p:childTnLst>
                          </p:cTn>
                        </p:par>
                        <p:par>
                          <p:cTn id="58" fill="hold">
                            <p:stCondLst>
                              <p:cond delay="24250"/>
                            </p:stCondLst>
                            <p:childTnLst>
                              <p:par>
                                <p:cTn id="59" presetID="22" presetClass="entr" presetSubtype="8" fill="hold" grpId="0" nodeType="afterEffect">
                                  <p:stCondLst>
                                    <p:cond delay="0"/>
                                  </p:stCondLst>
                                  <p:childTnLst>
                                    <p:set>
                                      <p:cBhvr>
                                        <p:cTn id="60" dur="1" fill="hold">
                                          <p:stCondLst>
                                            <p:cond delay="0"/>
                                          </p:stCondLst>
                                        </p:cTn>
                                        <p:tgtEl>
                                          <p:spTgt spid="14"/>
                                        </p:tgtEl>
                                        <p:attrNameLst>
                                          <p:attrName>style.visibility</p:attrName>
                                        </p:attrNameLst>
                                      </p:cBhvr>
                                      <p:to>
                                        <p:strVal val="visible"/>
                                      </p:to>
                                    </p:set>
                                    <p:animEffect transition="in" filter="wipe(left)">
                                      <p:cBhvr>
                                        <p:cTn id="61" dur="500"/>
                                        <p:tgtEl>
                                          <p:spTgt spid="14"/>
                                        </p:tgtEl>
                                      </p:cBhvr>
                                    </p:animEffect>
                                  </p:childTnLst>
                                </p:cTn>
                              </p:par>
                            </p:childTnLst>
                          </p:cTn>
                        </p:par>
                        <p:par>
                          <p:cTn id="62" fill="hold">
                            <p:stCondLst>
                              <p:cond delay="24750"/>
                            </p:stCondLst>
                            <p:childTnLst>
                              <p:par>
                                <p:cTn id="63" presetID="22" presetClass="entr" presetSubtype="1" fill="hold" grpId="0" nodeType="after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wipe(up)">
                                      <p:cBhvr>
                                        <p:cTn id="65" dur="2250"/>
                                        <p:tgtEl>
                                          <p:spTgt spid="12"/>
                                        </p:tgtEl>
                                      </p:cBhvr>
                                    </p:animEffect>
                                  </p:childTnLst>
                                </p:cTn>
                              </p:par>
                            </p:childTnLst>
                          </p:cTn>
                        </p:par>
                        <p:par>
                          <p:cTn id="66" fill="hold">
                            <p:stCondLst>
                              <p:cond delay="27000"/>
                            </p:stCondLst>
                            <p:childTnLst>
                              <p:par>
                                <p:cTn id="67" presetID="6" presetClass="emph" presetSubtype="0" fill="hold" grpId="0" nodeType="afterEffect">
                                  <p:stCondLst>
                                    <p:cond delay="0"/>
                                  </p:stCondLst>
                                  <p:childTnLst>
                                    <p:animScale>
                                      <p:cBhvr>
                                        <p:cTn id="68" dur="2000" fill="hold"/>
                                        <p:tgtEl>
                                          <p:spTgt spid="23"/>
                                        </p:tgtEl>
                                      </p:cBhvr>
                                      <p:by x="150000" y="150000"/>
                                    </p:animScale>
                                  </p:childTnLst>
                                </p:cTn>
                              </p:par>
                            </p:childTnLst>
                          </p:cTn>
                        </p:par>
                        <p:par>
                          <p:cTn id="69" fill="hold">
                            <p:stCondLst>
                              <p:cond delay="29000"/>
                            </p:stCondLst>
                            <p:childTnLst>
                              <p:par>
                                <p:cTn id="70" presetID="6" presetClass="emph" presetSubtype="0" fill="hold" grpId="0" nodeType="afterEffect">
                                  <p:stCondLst>
                                    <p:cond delay="0"/>
                                  </p:stCondLst>
                                  <p:childTnLst>
                                    <p:animScale>
                                      <p:cBhvr>
                                        <p:cTn id="71" dur="2000" fill="hold"/>
                                        <p:tgtEl>
                                          <p:spTgt spid="24"/>
                                        </p:tgtEl>
                                      </p:cBhvr>
                                      <p:by x="150000" y="150000"/>
                                    </p:animScale>
                                  </p:childTnLst>
                                </p:cTn>
                              </p:par>
                            </p:childTnLst>
                          </p:cTn>
                        </p:par>
                        <p:par>
                          <p:cTn id="72" fill="hold">
                            <p:stCondLst>
                              <p:cond delay="31000"/>
                            </p:stCondLst>
                            <p:childTnLst>
                              <p:par>
                                <p:cTn id="73" presetID="21" presetClass="entr" presetSubtype="1" fill="hold" grpId="0" nodeType="afterEffect">
                                  <p:stCondLst>
                                    <p:cond delay="0"/>
                                  </p:stCondLst>
                                  <p:childTnLst>
                                    <p:set>
                                      <p:cBhvr>
                                        <p:cTn id="74" dur="1" fill="hold">
                                          <p:stCondLst>
                                            <p:cond delay="0"/>
                                          </p:stCondLst>
                                        </p:cTn>
                                        <p:tgtEl>
                                          <p:spTgt spid="10"/>
                                        </p:tgtEl>
                                        <p:attrNameLst>
                                          <p:attrName>style.visibility</p:attrName>
                                        </p:attrNameLst>
                                      </p:cBhvr>
                                      <p:to>
                                        <p:strVal val="visible"/>
                                      </p:to>
                                    </p:set>
                                    <p:animEffect transition="in" filter="wheel(1)">
                                      <p:cBhvr>
                                        <p:cTn id="75" dur="2000"/>
                                        <p:tgtEl>
                                          <p:spTgt spid="10"/>
                                        </p:tgtEl>
                                      </p:cBhvr>
                                    </p:animEffect>
                                  </p:childTnLst>
                                </p:cTn>
                              </p:par>
                            </p:childTnLst>
                          </p:cTn>
                        </p:par>
                        <p:par>
                          <p:cTn id="76" fill="hold">
                            <p:stCondLst>
                              <p:cond delay="33000"/>
                            </p:stCondLst>
                            <p:childTnLst>
                              <p:par>
                                <p:cTn id="77" presetID="6" presetClass="emph" presetSubtype="0" fill="hold" grpId="0" nodeType="afterEffect">
                                  <p:stCondLst>
                                    <p:cond delay="0"/>
                                  </p:stCondLst>
                                  <p:childTnLst>
                                    <p:animScale>
                                      <p:cBhvr>
                                        <p:cTn id="78" dur="2000" fill="hold"/>
                                        <p:tgtEl>
                                          <p:spTgt spid="2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p:bldP spid="18" grpId="0"/>
      <p:bldP spid="19" grpId="0"/>
      <p:bldP spid="20" grpId="0"/>
      <p:bldP spid="21" grpId="0"/>
      <p:bldP spid="22" grpId="0"/>
      <p:bldP spid="23" grpId="0"/>
      <p:bldP spid="24" grpId="0"/>
      <p:bldP spid="25" grpId="0"/>
      <p:bldP spid="26" grpId="0"/>
      <p:bldP spid="3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8"/>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9155" name="Rectangle 3"/>
          <p:cNvSpPr>
            <a:spLocks noChangeArrowheads="1"/>
          </p:cNvSpPr>
          <p:nvPr/>
        </p:nvSpPr>
        <p:spPr bwMode="auto">
          <a:xfrm>
            <a:off x="1691680" y="91480"/>
            <a:ext cx="99060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9156" name="Rectangle 4"/>
          <p:cNvSpPr>
            <a:spLocks noGrp="1" noChangeArrowheads="1"/>
          </p:cNvSpPr>
          <p:nvPr>
            <p:ph type="title"/>
          </p:nvPr>
        </p:nvSpPr>
        <p:spPr>
          <a:xfrm>
            <a:off x="0" y="59998"/>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49158" name="Text Box 6"/>
          <p:cNvSpPr txBox="1">
            <a:spLocks noChangeArrowheads="1"/>
          </p:cNvSpPr>
          <p:nvPr/>
        </p:nvSpPr>
        <p:spPr bwMode="auto">
          <a:xfrm>
            <a:off x="304800" y="1066800"/>
            <a:ext cx="3835152"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endParaRPr lang="en-US" altLang="en-US" b="1" i="0" dirty="0"/>
          </a:p>
          <a:p>
            <a:pPr>
              <a:spcBef>
                <a:spcPct val="50000"/>
              </a:spcBef>
            </a:pPr>
            <a:r>
              <a:rPr lang="en-US" altLang="en-US" b="1" i="0" dirty="0"/>
              <a:t>753 BC</a:t>
            </a:r>
            <a:br>
              <a:rPr lang="en-US" altLang="en-US" b="1" i="0" dirty="0"/>
            </a:br>
            <a:br>
              <a:rPr lang="en-US" altLang="en-US" b="1" i="0" dirty="0"/>
            </a:br>
            <a:r>
              <a:rPr lang="en-US" altLang="en-US" b="1" i="0" dirty="0"/>
              <a:t>The (mythical) </a:t>
            </a:r>
            <a:br>
              <a:rPr lang="en-US" altLang="en-US" b="1" i="0" dirty="0"/>
            </a:br>
            <a:r>
              <a:rPr lang="en-US" altLang="en-US" b="1" i="0" dirty="0"/>
              <a:t>foundation of Rome</a:t>
            </a:r>
          </a:p>
          <a:p>
            <a:pPr>
              <a:spcBef>
                <a:spcPct val="50000"/>
              </a:spcBef>
            </a:pPr>
            <a:r>
              <a:rPr lang="en-US" altLang="en-US" dirty="0"/>
              <a:t>The story of </a:t>
            </a:r>
            <a:br>
              <a:rPr lang="en-US" altLang="en-US" dirty="0"/>
            </a:br>
            <a:r>
              <a:rPr lang="en-US" altLang="en-US" dirty="0"/>
              <a:t>Romulus and Remus</a:t>
            </a:r>
          </a:p>
          <a:p>
            <a:pPr>
              <a:spcBef>
                <a:spcPct val="50000"/>
              </a:spcBef>
            </a:pPr>
            <a:r>
              <a:rPr lang="en-US" altLang="en-US" dirty="0"/>
              <a:t>Early Rome</a:t>
            </a:r>
            <a:br>
              <a:rPr lang="en-US" altLang="en-US" dirty="0"/>
            </a:br>
            <a:r>
              <a:rPr lang="en-US" altLang="en-US" dirty="0"/>
              <a:t>and her kings</a:t>
            </a:r>
          </a:p>
          <a:p>
            <a:pPr>
              <a:spcBef>
                <a:spcPct val="50000"/>
              </a:spcBef>
            </a:pPr>
            <a:r>
              <a:rPr lang="en-US" altLang="en-US" dirty="0"/>
              <a:t>Rome &amp; Etruscans</a:t>
            </a:r>
          </a:p>
        </p:txBody>
      </p:sp>
      <p:pic>
        <p:nvPicPr>
          <p:cNvPr id="45066" name="Picture 10" descr="C:\Eigene Dateien\TEACHING MATERIAL\HELLENISMUS Sommer 2005\Romulus und Remus Wölfi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6296" y="1340768"/>
            <a:ext cx="5410200" cy="43751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00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250"/>
                                  </p:stCondLst>
                                  <p:childTnLst>
                                    <p:set>
                                      <p:cBhvr>
                                        <p:cTn id="6" dur="1" fill="hold">
                                          <p:stCondLst>
                                            <p:cond delay="0"/>
                                          </p:stCondLst>
                                        </p:cTn>
                                        <p:tgtEl>
                                          <p:spTgt spid="49156"/>
                                        </p:tgtEl>
                                        <p:attrNameLst>
                                          <p:attrName>style.visibility</p:attrName>
                                        </p:attrNameLst>
                                      </p:cBhvr>
                                      <p:to>
                                        <p:strVal val="visible"/>
                                      </p:to>
                                    </p:set>
                                    <p:animEffect transition="in" filter="wipe(right)">
                                      <p:cBhvr>
                                        <p:cTn id="7" dur="3000"/>
                                        <p:tgtEl>
                                          <p:spTgt spid="49156"/>
                                        </p:tgtEl>
                                      </p:cBhvr>
                                    </p:animEffect>
                                  </p:childTnLst>
                                </p:cTn>
                              </p:par>
                            </p:childTnLst>
                          </p:cTn>
                        </p:par>
                        <p:par>
                          <p:cTn id="8" fill="hold">
                            <p:stCondLst>
                              <p:cond delay="3250"/>
                            </p:stCondLst>
                            <p:childTnLst>
                              <p:par>
                                <p:cTn id="9" presetID="21" presetClass="entr" presetSubtype="1" fill="hold" grpId="0" nodeType="afterEffect">
                                  <p:stCondLst>
                                    <p:cond delay="250"/>
                                  </p:stCondLst>
                                  <p:childTnLst>
                                    <p:set>
                                      <p:cBhvr>
                                        <p:cTn id="10" dur="1" fill="hold">
                                          <p:stCondLst>
                                            <p:cond delay="0"/>
                                          </p:stCondLst>
                                        </p:cTn>
                                        <p:tgtEl>
                                          <p:spTgt spid="49155"/>
                                        </p:tgtEl>
                                        <p:attrNameLst>
                                          <p:attrName>style.visibility</p:attrName>
                                        </p:attrNameLst>
                                      </p:cBhvr>
                                      <p:to>
                                        <p:strVal val="visible"/>
                                      </p:to>
                                    </p:set>
                                    <p:animEffect transition="in" filter="wheel(1)">
                                      <p:cBhvr>
                                        <p:cTn id="11" dur="2000"/>
                                        <p:tgtEl>
                                          <p:spTgt spid="49155"/>
                                        </p:tgtEl>
                                      </p:cBhvr>
                                    </p:animEffect>
                                  </p:childTnLst>
                                </p:cTn>
                              </p:par>
                            </p:childTnLst>
                          </p:cTn>
                        </p:par>
                        <p:par>
                          <p:cTn id="12" fill="hold">
                            <p:stCondLst>
                              <p:cond delay="5500"/>
                            </p:stCondLst>
                            <p:childTnLst>
                              <p:par>
                                <p:cTn id="13" presetID="10" presetClass="entr" presetSubtype="0" fill="hold" grpId="0" nodeType="afterEffect">
                                  <p:stCondLst>
                                    <p:cond delay="0"/>
                                  </p:stCondLst>
                                  <p:childTnLst>
                                    <p:set>
                                      <p:cBhvr>
                                        <p:cTn id="14" dur="1" fill="hold">
                                          <p:stCondLst>
                                            <p:cond delay="0"/>
                                          </p:stCondLst>
                                        </p:cTn>
                                        <p:tgtEl>
                                          <p:spTgt spid="49154"/>
                                        </p:tgtEl>
                                        <p:attrNameLst>
                                          <p:attrName>style.visibility</p:attrName>
                                        </p:attrNameLst>
                                      </p:cBhvr>
                                      <p:to>
                                        <p:strVal val="visible"/>
                                      </p:to>
                                    </p:set>
                                    <p:animEffect transition="in" filter="fade">
                                      <p:cBhvr>
                                        <p:cTn id="15" dur="500"/>
                                        <p:tgtEl>
                                          <p:spTgt spid="49154"/>
                                        </p:tgtEl>
                                      </p:cBhvr>
                                    </p:animEffect>
                                  </p:childTnLst>
                                </p:cTn>
                              </p:par>
                            </p:childTnLst>
                          </p:cTn>
                        </p:par>
                        <p:par>
                          <p:cTn id="16" fill="hold">
                            <p:stCondLst>
                              <p:cond delay="6000"/>
                            </p:stCondLst>
                            <p:childTnLst>
                              <p:par>
                                <p:cTn id="17" presetID="9" presetClass="entr" presetSubtype="0" fill="hold" nodeType="afterEffect">
                                  <p:stCondLst>
                                    <p:cond delay="0"/>
                                  </p:stCondLst>
                                  <p:childTnLst>
                                    <p:set>
                                      <p:cBhvr>
                                        <p:cTn id="18" dur="1" fill="hold">
                                          <p:stCondLst>
                                            <p:cond delay="0"/>
                                          </p:stCondLst>
                                        </p:cTn>
                                        <p:tgtEl>
                                          <p:spTgt spid="45066"/>
                                        </p:tgtEl>
                                        <p:attrNameLst>
                                          <p:attrName>style.visibility</p:attrName>
                                        </p:attrNameLst>
                                      </p:cBhvr>
                                      <p:to>
                                        <p:strVal val="visible"/>
                                      </p:to>
                                    </p:set>
                                    <p:animEffect transition="in" filter="dissolve">
                                      <p:cBhvr>
                                        <p:cTn id="19" dur="500"/>
                                        <p:tgtEl>
                                          <p:spTgt spid="45066"/>
                                        </p:tgtEl>
                                      </p:cBhvr>
                                    </p:animEffect>
                                  </p:childTnLst>
                                </p:cTn>
                              </p:par>
                            </p:childTnLst>
                          </p:cTn>
                        </p:par>
                        <p:par>
                          <p:cTn id="20" fill="hold">
                            <p:stCondLst>
                              <p:cond delay="6500"/>
                            </p:stCondLst>
                            <p:childTnLst>
                              <p:par>
                                <p:cTn id="21" presetID="42" presetClass="entr" presetSubtype="0" fill="hold" grpId="0" nodeType="afterEffect">
                                  <p:stCondLst>
                                    <p:cond delay="0"/>
                                  </p:stCondLst>
                                  <p:childTnLst>
                                    <p:set>
                                      <p:cBhvr>
                                        <p:cTn id="22" dur="1" fill="hold">
                                          <p:stCondLst>
                                            <p:cond delay="0"/>
                                          </p:stCondLst>
                                        </p:cTn>
                                        <p:tgtEl>
                                          <p:spTgt spid="49158"/>
                                        </p:tgtEl>
                                        <p:attrNameLst>
                                          <p:attrName>style.visibility</p:attrName>
                                        </p:attrNameLst>
                                      </p:cBhvr>
                                      <p:to>
                                        <p:strVal val="visible"/>
                                      </p:to>
                                    </p:set>
                                    <p:animEffect transition="in" filter="fade">
                                      <p:cBhvr>
                                        <p:cTn id="23" dur="1000"/>
                                        <p:tgtEl>
                                          <p:spTgt spid="49158"/>
                                        </p:tgtEl>
                                      </p:cBhvr>
                                    </p:animEffect>
                                    <p:anim calcmode="lin" valueType="num">
                                      <p:cBhvr>
                                        <p:cTn id="24" dur="1000" fill="hold"/>
                                        <p:tgtEl>
                                          <p:spTgt spid="49158"/>
                                        </p:tgtEl>
                                        <p:attrNameLst>
                                          <p:attrName>ppt_x</p:attrName>
                                        </p:attrNameLst>
                                      </p:cBhvr>
                                      <p:tavLst>
                                        <p:tav tm="0">
                                          <p:val>
                                            <p:strVal val="#ppt_x"/>
                                          </p:val>
                                        </p:tav>
                                        <p:tav tm="100000">
                                          <p:val>
                                            <p:strVal val="#ppt_x"/>
                                          </p:val>
                                        </p:tav>
                                      </p:tavLst>
                                    </p:anim>
                                    <p:anim calcmode="lin" valueType="num">
                                      <p:cBhvr>
                                        <p:cTn id="25" dur="1000" fill="hold"/>
                                        <p:tgtEl>
                                          <p:spTgt spid="491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animBg="1"/>
      <p:bldP spid="49155" grpId="0" animBg="1"/>
      <p:bldP spid="49156" grpId="0"/>
      <p:bldP spid="4915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1691680" y="91480"/>
            <a:ext cx="99060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04800" y="1066800"/>
            <a:ext cx="3835152"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endParaRPr lang="en-US" altLang="en-US" b="1" i="0" dirty="0"/>
          </a:p>
          <a:p>
            <a:pPr>
              <a:spcBef>
                <a:spcPct val="50000"/>
              </a:spcBef>
            </a:pPr>
            <a:r>
              <a:rPr lang="en-US" altLang="en-US" b="1" i="0" dirty="0"/>
              <a:t>753 BC</a:t>
            </a:r>
            <a:br>
              <a:rPr lang="en-US" altLang="en-US" b="1" i="0" dirty="0"/>
            </a:br>
            <a:br>
              <a:rPr lang="en-US" altLang="en-US" b="1" i="0" dirty="0"/>
            </a:br>
            <a:r>
              <a:rPr lang="en-US" altLang="en-US" b="1" i="0" dirty="0"/>
              <a:t>The (mythical) </a:t>
            </a:r>
            <a:br>
              <a:rPr lang="en-US" altLang="en-US" b="1" i="0" dirty="0"/>
            </a:br>
            <a:r>
              <a:rPr lang="en-US" altLang="en-US" b="1" i="0" dirty="0"/>
              <a:t>foundation of Rome</a:t>
            </a:r>
          </a:p>
          <a:p>
            <a:pPr>
              <a:spcBef>
                <a:spcPct val="50000"/>
              </a:spcBef>
            </a:pPr>
            <a:endParaRPr lang="en-US" altLang="en-US" i="0" dirty="0"/>
          </a:p>
          <a:p>
            <a:pPr>
              <a:spcBef>
                <a:spcPct val="50000"/>
              </a:spcBef>
            </a:pPr>
            <a:r>
              <a:rPr lang="en-US" altLang="en-US" i="0" dirty="0"/>
              <a:t>Myth &amp; reality?</a:t>
            </a:r>
          </a:p>
          <a:p>
            <a:pPr>
              <a:spcBef>
                <a:spcPct val="50000"/>
              </a:spcBef>
            </a:pPr>
            <a:r>
              <a:rPr lang="en-US" altLang="en-US" i="0" dirty="0"/>
              <a:t>What do we really know</a:t>
            </a:r>
            <a:br>
              <a:rPr lang="en-US" altLang="en-US" i="0" dirty="0"/>
            </a:br>
            <a:r>
              <a:rPr lang="en-US" altLang="en-US" i="0" dirty="0"/>
              <a:t>about early Rome?</a:t>
            </a:r>
            <a:endParaRPr lang="en-US" altLang="en-US" dirty="0"/>
          </a:p>
        </p:txBody>
      </p:sp>
      <p:pic>
        <p:nvPicPr>
          <p:cNvPr id="7" name="Picture 10" descr="C:\Eigene Dateien\TEACHING MATERIAL\HELLENISMUS Sommer 2005\Romulus und Remus Wölfi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6296" y="1340768"/>
            <a:ext cx="5410200" cy="43751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960798"/>
      </p:ext>
    </p:extLst>
  </p:cSld>
  <p:clrMapOvr>
    <a:masterClrMapping/>
  </p:clrMapOvr>
  <p:transition spd="slow">
    <p:randomBar dir="ver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1691680" y="91480"/>
            <a:ext cx="99060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04800" y="1066800"/>
            <a:ext cx="3835152"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endParaRPr lang="en-US" altLang="en-US" b="1" i="0" dirty="0"/>
          </a:p>
          <a:p>
            <a:pPr>
              <a:spcBef>
                <a:spcPct val="50000"/>
              </a:spcBef>
            </a:pPr>
            <a:r>
              <a:rPr lang="en-US" altLang="en-US" b="1" i="0" dirty="0"/>
              <a:t>753 BC</a:t>
            </a:r>
            <a:br>
              <a:rPr lang="en-US" altLang="en-US" b="1" i="0" dirty="0"/>
            </a:br>
            <a:br>
              <a:rPr lang="en-US" altLang="en-US" b="1" i="0" dirty="0"/>
            </a:br>
            <a:r>
              <a:rPr lang="en-US" altLang="en-US" b="1" i="0" dirty="0"/>
              <a:t>The (mythical) </a:t>
            </a:r>
            <a:br>
              <a:rPr lang="en-US" altLang="en-US" b="1" i="0" dirty="0"/>
            </a:br>
            <a:r>
              <a:rPr lang="en-US" altLang="en-US" b="1" i="0" dirty="0"/>
              <a:t>foundation of Rome</a:t>
            </a:r>
          </a:p>
          <a:p>
            <a:pPr>
              <a:spcBef>
                <a:spcPct val="50000"/>
              </a:spcBef>
            </a:pPr>
            <a:endParaRPr lang="en-US" altLang="en-US" i="0" dirty="0"/>
          </a:p>
          <a:p>
            <a:pPr>
              <a:spcBef>
                <a:spcPct val="50000"/>
              </a:spcBef>
            </a:pPr>
            <a:r>
              <a:rPr lang="en-US" altLang="en-US" i="0" dirty="0"/>
              <a:t>Myth &amp; reality?</a:t>
            </a:r>
          </a:p>
          <a:p>
            <a:pPr>
              <a:spcBef>
                <a:spcPct val="50000"/>
              </a:spcBef>
            </a:pPr>
            <a:r>
              <a:rPr lang="en-US" altLang="en-US" i="0" dirty="0"/>
              <a:t>What do we really know</a:t>
            </a:r>
            <a:br>
              <a:rPr lang="en-US" altLang="en-US" i="0" dirty="0"/>
            </a:br>
            <a:r>
              <a:rPr lang="en-US" altLang="en-US" i="0" dirty="0"/>
              <a:t>about early Rome?</a:t>
            </a:r>
          </a:p>
          <a:p>
            <a:pPr>
              <a:spcBef>
                <a:spcPct val="50000"/>
              </a:spcBef>
            </a:pPr>
            <a:r>
              <a:rPr lang="en-US" altLang="en-US" i="0" dirty="0"/>
              <a:t>The 1</a:t>
            </a:r>
            <a:r>
              <a:rPr lang="en-US" altLang="en-US" i="0" baseline="30000" dirty="0"/>
              <a:t>st</a:t>
            </a:r>
            <a:r>
              <a:rPr lang="en-US" altLang="en-US" i="0" dirty="0"/>
              <a:t> Roman historian:</a:t>
            </a:r>
            <a:br>
              <a:rPr lang="en-US" altLang="en-US" i="0" dirty="0"/>
            </a:br>
            <a:r>
              <a:rPr lang="en-US" altLang="en-US" i="0" dirty="0" err="1"/>
              <a:t>Fabius</a:t>
            </a:r>
            <a:r>
              <a:rPr lang="en-US" altLang="en-US" i="0" dirty="0"/>
              <a:t> Pictor, c. 200 BC</a:t>
            </a:r>
          </a:p>
        </p:txBody>
      </p:sp>
      <p:pic>
        <p:nvPicPr>
          <p:cNvPr id="8" name="Picture 7" descr="C:\Eigene Dateien\TEACHING MATERIAL\HELLENISMUS Sommer 2005\Rom frühes.TIF"/>
          <p:cNvPicPr>
            <a:picLocks noChangeAspect="1" noChangeArrowheads="1"/>
          </p:cNvPicPr>
          <p:nvPr/>
        </p:nvPicPr>
        <p:blipFill rotWithShape="1">
          <a:blip r:embed="rId2">
            <a:lum bright="-6000"/>
            <a:extLst>
              <a:ext uri="{28A0092B-C50C-407E-A947-70E740481C1C}">
                <a14:useLocalDpi xmlns:a14="http://schemas.microsoft.com/office/drawing/2010/main" val="0"/>
              </a:ext>
            </a:extLst>
          </a:blip>
          <a:srcRect r="33521"/>
          <a:stretch/>
        </p:blipFill>
        <p:spPr bwMode="auto">
          <a:xfrm>
            <a:off x="3630488" y="1202209"/>
            <a:ext cx="4599112" cy="506365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347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2276500" y="91480"/>
            <a:ext cx="49530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04800" y="1066800"/>
            <a:ext cx="3835152"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endParaRPr lang="en-US" altLang="en-US" b="1" i="0" dirty="0"/>
          </a:p>
          <a:p>
            <a:pPr>
              <a:spcBef>
                <a:spcPct val="50000"/>
              </a:spcBef>
            </a:pPr>
            <a:r>
              <a:rPr lang="en-US" altLang="en-US" b="1" i="0" dirty="0"/>
              <a:t>509 BC</a:t>
            </a:r>
            <a:br>
              <a:rPr lang="en-US" altLang="en-US" b="1" i="0" dirty="0"/>
            </a:br>
            <a:br>
              <a:rPr lang="en-US" altLang="en-US" b="1" i="0" dirty="0"/>
            </a:br>
            <a:r>
              <a:rPr lang="en-US" altLang="en-US" b="1" i="0" dirty="0"/>
              <a:t>Creation of the</a:t>
            </a:r>
            <a:br>
              <a:rPr lang="en-US" altLang="en-US" b="1" i="0" dirty="0"/>
            </a:br>
            <a:r>
              <a:rPr lang="en-US" altLang="en-US" b="1" i="0" dirty="0"/>
              <a:t>Roman REPUBLIC</a:t>
            </a:r>
            <a:endParaRPr lang="en-US" altLang="en-US" i="0" dirty="0"/>
          </a:p>
          <a:p>
            <a:pPr>
              <a:spcBef>
                <a:spcPct val="50000"/>
              </a:spcBef>
            </a:pPr>
            <a:r>
              <a:rPr lang="en-US" altLang="en-US" i="0" dirty="0"/>
              <a:t>No more kings…</a:t>
            </a:r>
            <a:br>
              <a:rPr lang="en-US" altLang="en-US" i="0" dirty="0"/>
            </a:br>
            <a:r>
              <a:rPr lang="en-US" altLang="en-US" i="0" dirty="0"/>
              <a:t>The Roman aristocracy</a:t>
            </a:r>
            <a:br>
              <a:rPr lang="en-US" altLang="en-US" i="0" dirty="0"/>
            </a:br>
            <a:r>
              <a:rPr lang="en-US" altLang="en-US" i="0" dirty="0"/>
              <a:t>takes over all political</a:t>
            </a:r>
            <a:br>
              <a:rPr lang="en-US" altLang="en-US" i="0" dirty="0"/>
            </a:br>
            <a:r>
              <a:rPr lang="en-US" altLang="en-US" i="0" dirty="0"/>
              <a:t>functions…</a:t>
            </a:r>
            <a:br>
              <a:rPr lang="en-US" altLang="en-US" i="0" dirty="0"/>
            </a:br>
            <a:r>
              <a:rPr lang="en-US" altLang="en-US" i="0" dirty="0"/>
              <a:t>an oligarchy</a:t>
            </a:r>
            <a:br>
              <a:rPr lang="en-US" altLang="en-US" i="0" dirty="0"/>
            </a:br>
            <a:r>
              <a:rPr lang="en-US" altLang="en-US" i="0" dirty="0"/>
              <a:t>ruled by the Senate</a:t>
            </a:r>
          </a:p>
          <a:p>
            <a:pPr>
              <a:spcBef>
                <a:spcPct val="50000"/>
              </a:spcBef>
            </a:pPr>
            <a:r>
              <a:rPr lang="en-US" altLang="en-US" i="0" dirty="0"/>
              <a:t>at the top: two consuls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4008" y="1305562"/>
            <a:ext cx="3960440" cy="4931750"/>
          </a:xfrm>
          <a:prstGeom prst="rect">
            <a:avLst/>
          </a:prstGeom>
        </p:spPr>
      </p:pic>
      <p:sp>
        <p:nvSpPr>
          <p:cNvPr id="9" name="TextBox 8"/>
          <p:cNvSpPr txBox="1"/>
          <p:nvPr/>
        </p:nvSpPr>
        <p:spPr>
          <a:xfrm rot="5400000">
            <a:off x="7456966" y="2450653"/>
            <a:ext cx="2664296" cy="369332"/>
          </a:xfrm>
          <a:prstGeom prst="rect">
            <a:avLst/>
          </a:prstGeom>
          <a:noFill/>
        </p:spPr>
        <p:txBody>
          <a:bodyPr wrap="square" rtlCol="0">
            <a:spAutoFit/>
          </a:bodyPr>
          <a:lstStyle/>
          <a:p>
            <a:r>
              <a:rPr lang="en-GB" dirty="0"/>
              <a:t>sorry, bad flowchart…</a:t>
            </a:r>
          </a:p>
        </p:txBody>
      </p:sp>
    </p:spTree>
    <p:extLst>
      <p:ext uri="{BB962C8B-B14F-4D97-AF65-F5344CB8AC3E}">
        <p14:creationId xmlns:p14="http://schemas.microsoft.com/office/powerpoint/2010/main" val="41474350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10" name="Rectangle 9"/>
          <p:cNvSpPr>
            <a:spLocks noChangeArrowheads="1"/>
          </p:cNvSpPr>
          <p:nvPr/>
        </p:nvSpPr>
        <p:spPr bwMode="auto">
          <a:xfrm>
            <a:off x="2492524" y="91480"/>
            <a:ext cx="12873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11"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12" name="Text Box 6"/>
          <p:cNvSpPr txBox="1">
            <a:spLocks noChangeArrowheads="1"/>
          </p:cNvSpPr>
          <p:nvPr/>
        </p:nvSpPr>
        <p:spPr bwMode="auto">
          <a:xfrm>
            <a:off x="304800" y="980728"/>
            <a:ext cx="3835152" cy="5447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endParaRPr lang="en-US" altLang="en-US" b="1" i="0" dirty="0"/>
          </a:p>
          <a:p>
            <a:pPr>
              <a:spcBef>
                <a:spcPct val="50000"/>
              </a:spcBef>
            </a:pPr>
            <a:r>
              <a:rPr lang="en-US" altLang="en-US" b="1" i="0" dirty="0"/>
              <a:t>Constitution of the Roman Republic</a:t>
            </a:r>
            <a:br>
              <a:rPr lang="en-US" altLang="en-US" b="1" i="0" dirty="0"/>
            </a:br>
            <a:r>
              <a:rPr lang="en-US" altLang="en-US" i="0" dirty="0"/>
              <a:t>…constantly evolving</a:t>
            </a:r>
          </a:p>
          <a:p>
            <a:pPr>
              <a:spcBef>
                <a:spcPct val="50000"/>
              </a:spcBef>
            </a:pPr>
            <a:r>
              <a:rPr lang="en-US" altLang="en-US" i="0" dirty="0"/>
              <a:t>Internal conflict / strife</a:t>
            </a:r>
            <a:br>
              <a:rPr lang="en-US" altLang="en-US" i="0" dirty="0"/>
            </a:br>
            <a:r>
              <a:rPr lang="en-US" altLang="en-US" i="0" dirty="0"/>
              <a:t>between patricians &amp; plebeians</a:t>
            </a:r>
          </a:p>
          <a:p>
            <a:pPr>
              <a:spcBef>
                <a:spcPct val="50000"/>
              </a:spcBef>
            </a:pPr>
            <a:r>
              <a:rPr lang="en-US" altLang="en-US" i="0" dirty="0"/>
              <a:t>More and more power for the plebeians</a:t>
            </a:r>
          </a:p>
          <a:p>
            <a:pPr>
              <a:spcBef>
                <a:spcPct val="50000"/>
              </a:spcBef>
            </a:pPr>
            <a:r>
              <a:rPr lang="en-US" altLang="en-US" b="1" i="0" dirty="0">
                <a:sym typeface="Wingdings" panose="05000000000000000000" pitchFamily="2" charset="2"/>
              </a:rPr>
              <a:t></a:t>
            </a:r>
            <a:r>
              <a:rPr lang="en-US" altLang="en-US" b="1" i="0" dirty="0"/>
              <a:t>“Struggle of the Orders”</a:t>
            </a:r>
            <a:br>
              <a:rPr lang="en-US" altLang="en-US" b="1" i="0" dirty="0"/>
            </a:br>
            <a:r>
              <a:rPr lang="en-US" altLang="en-US" sz="1800" i="0" dirty="0"/>
              <a:t>(494 – 287 BC)</a:t>
            </a:r>
            <a:endParaRPr lang="en-US" altLang="en-US" i="0" dirty="0"/>
          </a:p>
          <a:p>
            <a:pPr>
              <a:spcBef>
                <a:spcPct val="50000"/>
              </a:spcBef>
            </a:pPr>
            <a:r>
              <a:rPr lang="en-US" altLang="en-US" b="1" i="0" dirty="0">
                <a:sym typeface="Wingdings" panose="05000000000000000000" pitchFamily="2" charset="2"/>
              </a:rPr>
              <a:t></a:t>
            </a:r>
            <a:r>
              <a:rPr lang="en-US" altLang="en-US" b="1" i="0" dirty="0"/>
              <a:t>XII Tables</a:t>
            </a:r>
            <a:r>
              <a:rPr lang="en-US" altLang="en-US" i="0" dirty="0"/>
              <a:t> </a:t>
            </a:r>
            <a:r>
              <a:rPr lang="en-US" altLang="en-US" sz="2000" i="0" dirty="0"/>
              <a:t>(450 BC?)</a:t>
            </a:r>
            <a:endParaRPr lang="en-US" altLang="en-US" i="0"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4008" y="1305562"/>
            <a:ext cx="3960440" cy="4931750"/>
          </a:xfrm>
          <a:prstGeom prst="rect">
            <a:avLst/>
          </a:prstGeom>
        </p:spPr>
      </p:pic>
      <p:sp>
        <p:nvSpPr>
          <p:cNvPr id="14" name="TextBox 13"/>
          <p:cNvSpPr txBox="1"/>
          <p:nvPr/>
        </p:nvSpPr>
        <p:spPr>
          <a:xfrm rot="5400000">
            <a:off x="7456966" y="2450653"/>
            <a:ext cx="2664296" cy="369332"/>
          </a:xfrm>
          <a:prstGeom prst="rect">
            <a:avLst/>
          </a:prstGeom>
          <a:noFill/>
        </p:spPr>
        <p:txBody>
          <a:bodyPr wrap="square" rtlCol="0">
            <a:spAutoFit/>
          </a:bodyPr>
          <a:lstStyle/>
          <a:p>
            <a:r>
              <a:rPr lang="en-GB" dirty="0"/>
              <a:t>sorry, bad flowchart…</a:t>
            </a: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7984" y="1277380"/>
            <a:ext cx="4545796" cy="4971020"/>
          </a:xfrm>
          <a:prstGeom prst="rect">
            <a:avLst/>
          </a:prstGeom>
        </p:spPr>
      </p:pic>
    </p:spTree>
    <p:extLst>
      <p:ext uri="{BB962C8B-B14F-4D97-AF65-F5344CB8AC3E}">
        <p14:creationId xmlns:p14="http://schemas.microsoft.com/office/powerpoint/2010/main" val="20277173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2492524" y="91480"/>
            <a:ext cx="5463852"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04800" y="6268233"/>
            <a:ext cx="657145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Centre of Power: </a:t>
            </a:r>
            <a:r>
              <a:rPr lang="en-US" altLang="en-US" b="1" dirty="0"/>
              <a:t>Forum </a:t>
            </a:r>
            <a:r>
              <a:rPr lang="en-US" altLang="en-US" b="1" dirty="0" err="1"/>
              <a:t>Romanum</a:t>
            </a:r>
            <a:endParaRPr lang="en-US" altLang="en-US" dirty="0"/>
          </a:p>
        </p:txBody>
      </p:sp>
      <p:pic>
        <p:nvPicPr>
          <p:cNvPr id="10" name="Picture 2" descr="C:\Eigene Dateien\TEACHING MATERIAL\CITIES &amp; SETTLEMENTS\AUGUSTUS ROM\Forum Romanum Ansicht P CONNOLL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334294"/>
            <a:ext cx="8604448" cy="472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66751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0" fill="hold"/>
                                        <p:tgtEl>
                                          <p:spTgt spid="10"/>
                                        </p:tgtEl>
                                        <p:attrNameLst>
                                          <p:attrName>ppt_x</p:attrName>
                                        </p:attrNameLst>
                                      </p:cBhvr>
                                      <p:tavLst>
                                        <p:tav tm="0">
                                          <p:val>
                                            <p:strVal val="#ppt_x"/>
                                          </p:val>
                                        </p:tav>
                                        <p:tav tm="100000">
                                          <p:val>
                                            <p:strVal val="#ppt_x"/>
                                          </p:val>
                                        </p:tav>
                                      </p:tavLst>
                                    </p:anim>
                                    <p:anim calcmode="lin" valueType="num">
                                      <p:cBhvr additive="base">
                                        <p:cTn id="8" dur="5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33630" y="1143000"/>
            <a:ext cx="6571456" cy="5124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Conquest of Italy</a:t>
            </a:r>
          </a:p>
          <a:p>
            <a:pPr>
              <a:spcBef>
                <a:spcPct val="50000"/>
              </a:spcBef>
            </a:pPr>
            <a:endParaRPr lang="en-US" altLang="en-US" sz="1600" b="1" i="0" dirty="0"/>
          </a:p>
          <a:p>
            <a:pPr>
              <a:spcBef>
                <a:spcPct val="50000"/>
              </a:spcBef>
            </a:pPr>
            <a:r>
              <a:rPr lang="en-US" altLang="en-US" b="1" i="0" dirty="0"/>
              <a:t>almost 400 years</a:t>
            </a:r>
            <a:br>
              <a:rPr lang="en-US" altLang="en-US" b="1" i="0" dirty="0"/>
            </a:br>
            <a:r>
              <a:rPr lang="en-US" altLang="en-US" b="1" i="0" dirty="0"/>
              <a:t>to conquer an </a:t>
            </a:r>
            <a:br>
              <a:rPr lang="en-US" altLang="en-US" b="1" i="0" dirty="0"/>
            </a:br>
            <a:r>
              <a:rPr lang="en-US" altLang="en-US" b="1" i="0" dirty="0"/>
              <a:t>ethnically </a:t>
            </a:r>
            <a:br>
              <a:rPr lang="en-US" altLang="en-US" b="1" i="0" dirty="0"/>
            </a:br>
            <a:r>
              <a:rPr lang="en-US" altLang="en-US" b="1" i="0" dirty="0"/>
              <a:t>and culturally</a:t>
            </a:r>
            <a:br>
              <a:rPr lang="en-US" altLang="en-US" b="1" i="0" dirty="0"/>
            </a:br>
            <a:r>
              <a:rPr lang="en-US" altLang="en-US" b="1" i="0" dirty="0"/>
              <a:t>very diverse </a:t>
            </a:r>
            <a:br>
              <a:rPr lang="en-US" altLang="en-US" b="1" i="0" dirty="0"/>
            </a:br>
            <a:r>
              <a:rPr lang="en-US" altLang="en-US" b="1" i="0" dirty="0"/>
              <a:t>Italy</a:t>
            </a:r>
          </a:p>
          <a:p>
            <a:pPr marL="342900" indent="-342900">
              <a:spcBef>
                <a:spcPct val="50000"/>
              </a:spcBef>
              <a:buFontTx/>
              <a:buChar char="-"/>
            </a:pPr>
            <a:r>
              <a:rPr lang="en-US" altLang="en-US" sz="2000" dirty="0" err="1"/>
              <a:t>Latins</a:t>
            </a:r>
            <a:r>
              <a:rPr lang="en-US" altLang="en-US" sz="2000" dirty="0"/>
              <a:t>, Etruscans, </a:t>
            </a:r>
            <a:br>
              <a:rPr lang="en-US" altLang="en-US" sz="2000" dirty="0"/>
            </a:br>
            <a:r>
              <a:rPr lang="en-US" altLang="en-US" sz="2000" dirty="0" err="1"/>
              <a:t>Samnites</a:t>
            </a:r>
            <a:r>
              <a:rPr lang="en-US" altLang="en-US" sz="2000" dirty="0"/>
              <a:t>, </a:t>
            </a:r>
            <a:r>
              <a:rPr lang="en-US" altLang="en-US" sz="2000" dirty="0" err="1"/>
              <a:t>Oscans</a:t>
            </a:r>
            <a:r>
              <a:rPr lang="en-US" altLang="en-US" sz="2000" dirty="0"/>
              <a:t>,</a:t>
            </a:r>
            <a:br>
              <a:rPr lang="en-US" altLang="en-US" sz="2000" dirty="0"/>
            </a:br>
            <a:r>
              <a:rPr lang="en-US" altLang="en-US" sz="2000" dirty="0" err="1"/>
              <a:t>Umbrians</a:t>
            </a:r>
            <a:r>
              <a:rPr lang="en-US" altLang="en-US" sz="2000" dirty="0"/>
              <a:t>, Greeks, </a:t>
            </a:r>
            <a:br>
              <a:rPr lang="en-US" altLang="en-US" sz="2000" dirty="0"/>
            </a:br>
            <a:r>
              <a:rPr lang="en-US" altLang="en-US" sz="2000" dirty="0"/>
              <a:t>Celts, </a:t>
            </a:r>
            <a:r>
              <a:rPr lang="en-US" altLang="en-US" sz="2000" dirty="0" err="1"/>
              <a:t>Ligurians</a:t>
            </a:r>
            <a:r>
              <a:rPr lang="en-US" altLang="en-US" sz="2000" dirty="0"/>
              <a:t>,…</a:t>
            </a:r>
          </a:p>
          <a:p>
            <a:pPr marL="342900" indent="-342900">
              <a:spcBef>
                <a:spcPct val="50000"/>
              </a:spcBef>
              <a:buFontTx/>
              <a:buChar char="-"/>
            </a:pPr>
            <a:r>
              <a:rPr lang="en-US" altLang="en-US" sz="2000" b="1" i="0" dirty="0"/>
              <a:t>Veii – 396 BC</a:t>
            </a:r>
            <a:endParaRPr lang="en-US" altLang="en-US" b="1" i="0" dirty="0"/>
          </a:p>
        </p:txBody>
      </p:sp>
      <p:sp>
        <p:nvSpPr>
          <p:cNvPr id="9" name="Rectangle 8"/>
          <p:cNvSpPr>
            <a:spLocks noChangeArrowheads="1"/>
          </p:cNvSpPr>
          <p:nvPr/>
        </p:nvSpPr>
        <p:spPr bwMode="auto">
          <a:xfrm>
            <a:off x="2771800" y="91480"/>
            <a:ext cx="288032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pic>
        <p:nvPicPr>
          <p:cNvPr id="8" name="Picture 7" descr="C:\Eigene Dateien\TEACHING MATERIAL\HELLENISMUS Sommer 2005\MAP Italy pre Roman.JPG"/>
          <p:cNvPicPr>
            <a:picLocks noChangeAspect="1" noChangeArrowheads="1"/>
          </p:cNvPicPr>
          <p:nvPr/>
        </p:nvPicPr>
        <p:blipFill>
          <a:blip r:embed="rId2" cstate="print">
            <a:lum bright="-12000" contrast="12000"/>
            <a:extLst>
              <a:ext uri="{28A0092B-C50C-407E-A947-70E740481C1C}">
                <a14:useLocalDpi xmlns:a14="http://schemas.microsoft.com/office/drawing/2010/main" val="0"/>
              </a:ext>
            </a:extLst>
          </a:blip>
          <a:srcRect/>
          <a:stretch>
            <a:fillRect/>
          </a:stretch>
        </p:blipFill>
        <p:spPr bwMode="auto">
          <a:xfrm>
            <a:off x="3275856" y="85785"/>
            <a:ext cx="5787113" cy="6767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61741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75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04800" y="1143000"/>
            <a:ext cx="88392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2771800" y="91480"/>
            <a:ext cx="288032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7" name="Picture 6" descr="C:\Eigene Dateien\TEACHING MATERIAL\HELLENISMUS Sommer 2005\MAP Italy pre Roman.JPG"/>
          <p:cNvPicPr>
            <a:picLocks noChangeAspect="1" noChangeArrowheads="1"/>
          </p:cNvPicPr>
          <p:nvPr/>
        </p:nvPicPr>
        <p:blipFill>
          <a:blip r:embed="rId2" cstate="print">
            <a:lum bright="-12000" contrast="12000"/>
            <a:extLst>
              <a:ext uri="{28A0092B-C50C-407E-A947-70E740481C1C}">
                <a14:useLocalDpi xmlns:a14="http://schemas.microsoft.com/office/drawing/2010/main" val="0"/>
              </a:ext>
            </a:extLst>
          </a:blip>
          <a:srcRect/>
          <a:stretch>
            <a:fillRect/>
          </a:stretch>
        </p:blipFill>
        <p:spPr bwMode="auto">
          <a:xfrm>
            <a:off x="3275856" y="85785"/>
            <a:ext cx="5787113" cy="6767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2" descr="C:\Eigene Dateien\TEACHING MATERIAL\HELLENISMUS Sommer 2005\MAP Italy pre Roman.JPG"/>
          <p:cNvPicPr>
            <a:picLocks noChangeAspect="1" noChangeArrowheads="1"/>
          </p:cNvPicPr>
          <p:nvPr/>
        </p:nvPicPr>
        <p:blipFill>
          <a:blip r:embed="rId2">
            <a:lum bright="6000" contrast="24000"/>
            <a:extLst>
              <a:ext uri="{28A0092B-C50C-407E-A947-70E740481C1C}">
                <a14:useLocalDpi xmlns:a14="http://schemas.microsoft.com/office/drawing/2010/main" val="0"/>
              </a:ext>
            </a:extLst>
          </a:blip>
          <a:srcRect t="27536" b="17392"/>
          <a:stretch>
            <a:fillRect/>
          </a:stretch>
        </p:blipFill>
        <p:spPr bwMode="auto">
          <a:xfrm>
            <a:off x="1043608" y="1412776"/>
            <a:ext cx="7391400" cy="4759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9" name="Text Box 6"/>
          <p:cNvSpPr txBox="1">
            <a:spLocks noChangeArrowheads="1"/>
          </p:cNvSpPr>
          <p:nvPr/>
        </p:nvSpPr>
        <p:spPr bwMode="auto">
          <a:xfrm>
            <a:off x="333630" y="1143000"/>
            <a:ext cx="6571456" cy="5124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Conquest of Italy</a:t>
            </a:r>
          </a:p>
          <a:p>
            <a:pPr>
              <a:spcBef>
                <a:spcPct val="50000"/>
              </a:spcBef>
            </a:pPr>
            <a:endParaRPr lang="en-US" altLang="en-US" sz="1600" b="1" i="0" dirty="0"/>
          </a:p>
          <a:p>
            <a:pPr>
              <a:spcBef>
                <a:spcPct val="50000"/>
              </a:spcBef>
            </a:pPr>
            <a:r>
              <a:rPr lang="en-US" altLang="en-US" b="1" i="0" dirty="0"/>
              <a:t>almost 400 years</a:t>
            </a:r>
            <a:br>
              <a:rPr lang="en-US" altLang="en-US" b="1" i="0" dirty="0"/>
            </a:br>
            <a:r>
              <a:rPr lang="en-US" altLang="en-US" b="1" i="0" dirty="0"/>
              <a:t>to conquer an </a:t>
            </a:r>
            <a:br>
              <a:rPr lang="en-US" altLang="en-US" b="1" i="0" dirty="0"/>
            </a:br>
            <a:r>
              <a:rPr lang="en-US" altLang="en-US" b="1" i="0" dirty="0"/>
              <a:t>ethnically </a:t>
            </a:r>
            <a:br>
              <a:rPr lang="en-US" altLang="en-US" b="1" i="0" dirty="0"/>
            </a:br>
            <a:r>
              <a:rPr lang="en-US" altLang="en-US" b="1" i="0" dirty="0"/>
              <a:t>and culturally</a:t>
            </a:r>
            <a:br>
              <a:rPr lang="en-US" altLang="en-US" b="1" i="0" dirty="0"/>
            </a:br>
            <a:r>
              <a:rPr lang="en-US" altLang="en-US" b="1" i="0" dirty="0"/>
              <a:t>very diverse </a:t>
            </a:r>
            <a:br>
              <a:rPr lang="en-US" altLang="en-US" b="1" i="0" dirty="0"/>
            </a:br>
            <a:r>
              <a:rPr lang="en-US" altLang="en-US" b="1" i="0" dirty="0"/>
              <a:t>Italy</a:t>
            </a:r>
          </a:p>
          <a:p>
            <a:pPr marL="342900" indent="-342900">
              <a:spcBef>
                <a:spcPct val="50000"/>
              </a:spcBef>
              <a:buFontTx/>
              <a:buChar char="-"/>
            </a:pPr>
            <a:r>
              <a:rPr lang="en-US" altLang="en-US" sz="2000" dirty="0" err="1"/>
              <a:t>Latins</a:t>
            </a:r>
            <a:r>
              <a:rPr lang="en-US" altLang="en-US" sz="2000" dirty="0"/>
              <a:t>, Etruscans, </a:t>
            </a:r>
            <a:br>
              <a:rPr lang="en-US" altLang="en-US" sz="2000" dirty="0"/>
            </a:br>
            <a:r>
              <a:rPr lang="en-US" altLang="en-US" sz="2000" dirty="0" err="1"/>
              <a:t>Samnites</a:t>
            </a:r>
            <a:r>
              <a:rPr lang="en-US" altLang="en-US" sz="2000" dirty="0"/>
              <a:t>, </a:t>
            </a:r>
            <a:r>
              <a:rPr lang="en-US" altLang="en-US" sz="2000" dirty="0" err="1"/>
              <a:t>Oscans</a:t>
            </a:r>
            <a:r>
              <a:rPr lang="en-US" altLang="en-US" sz="2000" dirty="0"/>
              <a:t>,</a:t>
            </a:r>
            <a:br>
              <a:rPr lang="en-US" altLang="en-US" sz="2000" dirty="0"/>
            </a:br>
            <a:r>
              <a:rPr lang="en-US" altLang="en-US" sz="2000" dirty="0" err="1"/>
              <a:t>Umbrians</a:t>
            </a:r>
            <a:r>
              <a:rPr lang="en-US" altLang="en-US" sz="2000" dirty="0"/>
              <a:t>, Greeks, </a:t>
            </a:r>
            <a:br>
              <a:rPr lang="en-US" altLang="en-US" sz="2000" dirty="0"/>
            </a:br>
            <a:r>
              <a:rPr lang="en-US" altLang="en-US" sz="2000" dirty="0"/>
              <a:t>Celts, </a:t>
            </a:r>
            <a:r>
              <a:rPr lang="en-US" altLang="en-US" sz="2000" dirty="0" err="1"/>
              <a:t>Ligurians</a:t>
            </a:r>
            <a:r>
              <a:rPr lang="en-US" altLang="en-US" sz="2000" dirty="0"/>
              <a:t>,…</a:t>
            </a:r>
          </a:p>
          <a:p>
            <a:pPr marL="342900" indent="-342900">
              <a:spcBef>
                <a:spcPct val="50000"/>
              </a:spcBef>
              <a:buFontTx/>
              <a:buChar char="-"/>
            </a:pPr>
            <a:r>
              <a:rPr lang="en-US" altLang="en-US" sz="2000" b="1" i="0" dirty="0"/>
              <a:t>Veii – 396 BC</a:t>
            </a:r>
            <a:endParaRPr lang="en-US" altLang="en-US" b="1" i="0" dirty="0"/>
          </a:p>
        </p:txBody>
      </p:sp>
    </p:spTree>
    <p:extLst>
      <p:ext uri="{BB962C8B-B14F-4D97-AF65-F5344CB8AC3E}">
        <p14:creationId xmlns:p14="http://schemas.microsoft.com/office/powerpoint/2010/main" val="32383606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afterEffect">
                                  <p:stCondLst>
                                    <p:cond delay="0"/>
                                  </p:stCondLst>
                                  <p:childTnLst>
                                    <p:animScale>
                                      <p:cBhvr>
                                        <p:cTn id="6" dur="2000" fill="hold"/>
                                        <p:tgtEl>
                                          <p:spTgt spid="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3779912" y="91480"/>
            <a:ext cx="504056"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9" name="Picture 8" descr="C:\Eigene Dateien\TEACHING MATERIAL\HELLENISMUS Sommer 2005\Hannibal.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547" b="94691" l="3370" r="95537">
                        <a14:foregroundMark x1="54372" y1="5547" x2="54372" y2="5547"/>
                        <a14:foregroundMark x1="3370" y1="71157" x2="3370" y2="71157"/>
                        <a14:foregroundMark x1="46357" y1="94770" x2="46357" y2="94770"/>
                        <a14:foregroundMark x1="93078" y1="68384" x2="93078" y2="68384"/>
                        <a14:foregroundMark x1="95537" y1="72029" x2="95537" y2="72029"/>
                        <a14:foregroundMark x1="27869" y1="84152" x2="27869" y2="84152"/>
                        <a14:foregroundMark x1="50546" y1="80824" x2="50546" y2="80824"/>
                        <a14:foregroundMark x1="43534" y1="84469" x2="43534" y2="84469"/>
                        <a14:foregroundMark x1="50546" y1="77179" x2="50546" y2="77179"/>
                        <a14:foregroundMark x1="36885" y1="84786" x2="36885" y2="84786"/>
                        <a14:foregroundMark x1="30601" y1="84469" x2="30601" y2="84469"/>
                        <a14:foregroundMark x1="25774" y1="79635" x2="25774" y2="79635"/>
                        <a14:foregroundMark x1="23315" y1="77179" x2="23315" y2="77179"/>
                        <a14:foregroundMark x1="25046" y1="83281" x2="25046" y2="83281"/>
                        <a14:foregroundMark x1="36521" y1="82964" x2="36521" y2="82964"/>
                        <a14:foregroundMark x1="33789" y1="84786" x2="33789" y2="84786"/>
                        <a14:foregroundMark x1="27869" y1="81141" x2="27869" y2="81141"/>
                        <a14:foregroundMark x1="24681" y1="75357" x2="24681" y2="75357"/>
                        <a14:foregroundMark x1="24317" y1="80824" x2="24317" y2="80824"/>
                        <a14:foregroundMark x1="22587" y1="85103" x2="22587" y2="85103"/>
                        <a14:foregroundMark x1="23315" y1="83597" x2="23315" y2="83597"/>
                      </a14:backgroundRemoval>
                    </a14:imgEffect>
                  </a14:imgLayer>
                </a14:imgProps>
              </a:ext>
              <a:ext uri="{28A0092B-C50C-407E-A947-70E740481C1C}">
                <a14:useLocalDpi xmlns:a14="http://schemas.microsoft.com/office/drawing/2010/main" val="0"/>
              </a:ext>
            </a:extLst>
          </a:blip>
          <a:srcRect/>
          <a:stretch>
            <a:fillRect/>
          </a:stretch>
        </p:blipFill>
        <p:spPr bwMode="auto">
          <a:xfrm>
            <a:off x="4684173" y="1173340"/>
            <a:ext cx="4441825"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p:nvPicPr>
        <p:blipFill>
          <a:blip r:embed="rId4" cstate="print">
            <a:extLst>
              <a:ext uri="{BEBA8EAE-BF5A-486C-A8C5-ECC9F3942E4B}">
                <a14:imgProps xmlns:a14="http://schemas.microsoft.com/office/drawing/2010/main">
                  <a14:imgLayer r:embed="rId5">
                    <a14:imgEffect>
                      <a14:backgroundRemoval t="4773" b="98864" l="4770" r="89949">
                        <a14:foregroundMark x1="38501" y1="4773" x2="38501" y2="4773"/>
                        <a14:foregroundMark x1="37138" y1="95682" x2="37138" y2="95682"/>
                        <a14:foregroundMark x1="56048" y1="98864" x2="56048" y2="98864"/>
                        <a14:foregroundMark x1="4770" y1="96136" x2="4770" y2="96136"/>
                      </a14:backgroundRemoval>
                    </a14:imgEffect>
                  </a14:imgLayer>
                </a14:imgProps>
              </a:ext>
              <a:ext uri="{28A0092B-C50C-407E-A947-70E740481C1C}">
                <a14:useLocalDpi xmlns:a14="http://schemas.microsoft.com/office/drawing/2010/main" val="0"/>
              </a:ext>
            </a:extLst>
          </a:blip>
          <a:stretch>
            <a:fillRect/>
          </a:stretch>
        </p:blipFill>
        <p:spPr>
          <a:xfrm>
            <a:off x="-828600" y="1173340"/>
            <a:ext cx="6751962" cy="5063972"/>
          </a:xfrm>
          <a:prstGeom prst="rect">
            <a:avLst/>
          </a:prstGeom>
        </p:spPr>
      </p:pic>
      <p:sp>
        <p:nvSpPr>
          <p:cNvPr id="8" name="Text Box 6"/>
          <p:cNvSpPr txBox="1">
            <a:spLocks noChangeArrowheads="1"/>
          </p:cNvSpPr>
          <p:nvPr/>
        </p:nvSpPr>
        <p:spPr bwMode="auto">
          <a:xfrm>
            <a:off x="1403648" y="1173340"/>
            <a:ext cx="657145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lgn="ctr">
              <a:spcBef>
                <a:spcPct val="50000"/>
              </a:spcBef>
            </a:pPr>
            <a:r>
              <a:rPr lang="en-US" altLang="en-US" b="1" i="0" dirty="0"/>
              <a:t>The Punic Wars</a:t>
            </a:r>
          </a:p>
          <a:p>
            <a:pPr algn="ctr">
              <a:spcBef>
                <a:spcPct val="50000"/>
              </a:spcBef>
            </a:pPr>
            <a:r>
              <a:rPr lang="en-US" altLang="en-US" b="1" i="0" dirty="0"/>
              <a:t>2</a:t>
            </a:r>
            <a:r>
              <a:rPr lang="en-US" altLang="en-US" b="1" i="0" baseline="30000" dirty="0"/>
              <a:t>nd</a:t>
            </a:r>
            <a:r>
              <a:rPr lang="en-US" altLang="en-US" b="1" i="0" dirty="0"/>
              <a:t> Punic War</a:t>
            </a:r>
            <a:br>
              <a:rPr lang="en-US" altLang="en-US" b="1" i="0" dirty="0"/>
            </a:br>
            <a:r>
              <a:rPr lang="en-US" altLang="en-US" b="1" dirty="0" err="1"/>
              <a:t>Hannibalic</a:t>
            </a:r>
            <a:r>
              <a:rPr lang="en-US" altLang="en-US" b="1" dirty="0"/>
              <a:t> War</a:t>
            </a:r>
            <a:br>
              <a:rPr lang="en-US" altLang="en-US" b="1" dirty="0"/>
            </a:br>
            <a:r>
              <a:rPr lang="en-US" altLang="en-US" b="1" dirty="0" err="1"/>
              <a:t>Carthagenian</a:t>
            </a:r>
            <a:r>
              <a:rPr lang="en-US" altLang="en-US" b="1" dirty="0"/>
              <a:t> War</a:t>
            </a:r>
            <a:endParaRPr lang="en-US" altLang="en-US" b="1" i="0" dirty="0"/>
          </a:p>
          <a:p>
            <a:pPr marL="342900" indent="-342900" algn="ctr">
              <a:spcBef>
                <a:spcPct val="50000"/>
              </a:spcBef>
              <a:buFontTx/>
              <a:buChar char="-"/>
            </a:pPr>
            <a:endParaRPr lang="en-US" altLang="en-US" b="1" i="0" dirty="0"/>
          </a:p>
          <a:p>
            <a:pPr algn="ctr">
              <a:spcBef>
                <a:spcPct val="50000"/>
              </a:spcBef>
            </a:pPr>
            <a:r>
              <a:rPr lang="en-US" altLang="en-US" b="1" i="0" dirty="0"/>
              <a:t>218 – 201 BC</a:t>
            </a:r>
          </a:p>
        </p:txBody>
      </p:sp>
      <p:sp>
        <p:nvSpPr>
          <p:cNvPr id="12" name="Text Box 12"/>
          <p:cNvSpPr txBox="1">
            <a:spLocks noChangeArrowheads="1"/>
          </p:cNvSpPr>
          <p:nvPr/>
        </p:nvSpPr>
        <p:spPr bwMode="auto">
          <a:xfrm>
            <a:off x="0" y="58674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sz="1800" b="1" dirty="0">
                <a:effectLst>
                  <a:outerShdw blurRad="38100" dist="38100" dir="2700000" algn="tl">
                    <a:srgbClr val="C0C0C0"/>
                  </a:outerShdw>
                </a:effectLst>
              </a:rPr>
              <a:t>Scipio </a:t>
            </a:r>
            <a:r>
              <a:rPr lang="en-US" sz="1800" b="1" dirty="0" err="1">
                <a:effectLst>
                  <a:outerShdw blurRad="38100" dist="38100" dir="2700000" algn="tl">
                    <a:srgbClr val="C0C0C0"/>
                  </a:outerShdw>
                </a:effectLst>
              </a:rPr>
              <a:t>Africanus</a:t>
            </a:r>
            <a:endParaRPr lang="en-US" sz="1800" b="1" dirty="0">
              <a:effectLst>
                <a:outerShdw blurRad="38100" dist="38100" dir="2700000" algn="tl">
                  <a:srgbClr val="C0C0C0"/>
                </a:outerShdw>
              </a:effectLst>
            </a:endParaRPr>
          </a:p>
        </p:txBody>
      </p:sp>
      <p:sp>
        <p:nvSpPr>
          <p:cNvPr id="13" name="Text Box 9"/>
          <p:cNvSpPr txBox="1">
            <a:spLocks noChangeArrowheads="1"/>
          </p:cNvSpPr>
          <p:nvPr/>
        </p:nvSpPr>
        <p:spPr bwMode="auto">
          <a:xfrm>
            <a:off x="6444208" y="5860942"/>
            <a:ext cx="1905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defRPr/>
            </a:pPr>
            <a:r>
              <a:rPr lang="en-US" sz="1800" b="1" dirty="0">
                <a:effectLst>
                  <a:outerShdw blurRad="38100" dist="38100" dir="2700000" algn="tl">
                    <a:srgbClr val="C0C0C0"/>
                  </a:outerShdw>
                </a:effectLst>
              </a:rPr>
              <a:t>Hannibal</a:t>
            </a:r>
          </a:p>
        </p:txBody>
      </p:sp>
    </p:spTree>
    <p:extLst>
      <p:ext uri="{BB962C8B-B14F-4D97-AF65-F5344CB8AC3E}">
        <p14:creationId xmlns:p14="http://schemas.microsoft.com/office/powerpoint/2010/main" val="21445579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1000"/>
                                        <p:tgtEl>
                                          <p:spTgt spid="13"/>
                                        </p:tgtEl>
                                      </p:cBhvr>
                                    </p:animEffect>
                                    <p:anim calcmode="lin" valueType="num">
                                      <p:cBhvr>
                                        <p:cTn id="18" dur="1000" fill="hold"/>
                                        <p:tgtEl>
                                          <p:spTgt spid="13"/>
                                        </p:tgtEl>
                                        <p:attrNameLst>
                                          <p:attrName>ppt_x</p:attrName>
                                        </p:attrNameLst>
                                      </p:cBhvr>
                                      <p:tavLst>
                                        <p:tav tm="0">
                                          <p:val>
                                            <p:strVal val="#ppt_x"/>
                                          </p:val>
                                        </p:tav>
                                        <p:tav tm="100000">
                                          <p:val>
                                            <p:strVal val="#ppt_x"/>
                                          </p:val>
                                        </p:tav>
                                      </p:tavLst>
                                    </p:anim>
                                    <p:anim calcmode="lin" valueType="num">
                                      <p:cBhvr>
                                        <p:cTn id="19" dur="1000" fill="hold"/>
                                        <p:tgtEl>
                                          <p:spTgt spid="13"/>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42" presetClass="entr" presetSubtype="0" fill="hold" nodeType="afterEffect">
                                  <p:stCondLst>
                                    <p:cond delay="50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anim calcmode="lin" valueType="num">
                                      <p:cBhvr>
                                        <p:cTn id="24" dur="1000" fill="hold"/>
                                        <p:tgtEl>
                                          <p:spTgt spid="11"/>
                                        </p:tgtEl>
                                        <p:attrNameLst>
                                          <p:attrName>ppt_x</p:attrName>
                                        </p:attrNameLst>
                                      </p:cBhvr>
                                      <p:tavLst>
                                        <p:tav tm="0">
                                          <p:val>
                                            <p:strVal val="#ppt_x"/>
                                          </p:val>
                                        </p:tav>
                                        <p:tav tm="100000">
                                          <p:val>
                                            <p:strVal val="#ppt_x"/>
                                          </p:val>
                                        </p:tav>
                                      </p:tavLst>
                                    </p:anim>
                                    <p:anim calcmode="lin" valueType="num">
                                      <p:cBhvr>
                                        <p:cTn id="25" dur="1000" fill="hold"/>
                                        <p:tgtEl>
                                          <p:spTgt spid="11"/>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3779912" y="91480"/>
            <a:ext cx="504056"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6" name="Picture 5" descr="C:\Eigene Dateien\TEACHING MATERIAL\HELLENISMUS Sommer 2005\Hannibal.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547" b="94691" l="3370" r="95537">
                        <a14:foregroundMark x1="54372" y1="5547" x2="54372" y2="5547"/>
                        <a14:foregroundMark x1="3370" y1="71157" x2="3370" y2="71157"/>
                        <a14:foregroundMark x1="46357" y1="94770" x2="46357" y2="94770"/>
                        <a14:foregroundMark x1="93078" y1="68384" x2="93078" y2="68384"/>
                        <a14:foregroundMark x1="95537" y1="72029" x2="95537" y2="72029"/>
                        <a14:foregroundMark x1="27869" y1="84152" x2="27869" y2="84152"/>
                        <a14:foregroundMark x1="50546" y1="80824" x2="50546" y2="80824"/>
                        <a14:foregroundMark x1="43534" y1="84469" x2="43534" y2="84469"/>
                        <a14:foregroundMark x1="50546" y1="77179" x2="50546" y2="77179"/>
                        <a14:foregroundMark x1="36885" y1="84786" x2="36885" y2="84786"/>
                        <a14:foregroundMark x1="30601" y1="84469" x2="30601" y2="84469"/>
                        <a14:foregroundMark x1="25774" y1="79635" x2="25774" y2="79635"/>
                        <a14:foregroundMark x1="23315" y1="77179" x2="23315" y2="77179"/>
                        <a14:foregroundMark x1="25046" y1="83281" x2="25046" y2="83281"/>
                        <a14:foregroundMark x1="36521" y1="82964" x2="36521" y2="82964"/>
                        <a14:foregroundMark x1="33789" y1="84786" x2="33789" y2="84786"/>
                        <a14:foregroundMark x1="27869" y1="81141" x2="27869" y2="81141"/>
                        <a14:foregroundMark x1="24681" y1="75357" x2="24681" y2="75357"/>
                        <a14:foregroundMark x1="24317" y1="80824" x2="24317" y2="80824"/>
                        <a14:foregroundMark x1="22587" y1="85103" x2="22587" y2="85103"/>
                        <a14:foregroundMark x1="23315" y1="83597" x2="23315" y2="83597"/>
                      </a14:backgroundRemoval>
                    </a14:imgEffect>
                  </a14:imgLayer>
                </a14:imgProps>
              </a:ext>
              <a:ext uri="{28A0092B-C50C-407E-A947-70E740481C1C}">
                <a14:useLocalDpi xmlns:a14="http://schemas.microsoft.com/office/drawing/2010/main" val="0"/>
              </a:ext>
            </a:extLst>
          </a:blip>
          <a:srcRect/>
          <a:stretch>
            <a:fillRect/>
          </a:stretch>
        </p:blipFill>
        <p:spPr bwMode="auto">
          <a:xfrm>
            <a:off x="4684173" y="1173340"/>
            <a:ext cx="4441825"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6"/>
          <p:cNvSpPr txBox="1">
            <a:spLocks noChangeArrowheads="1"/>
          </p:cNvSpPr>
          <p:nvPr/>
        </p:nvSpPr>
        <p:spPr bwMode="auto">
          <a:xfrm>
            <a:off x="1403648" y="1173340"/>
            <a:ext cx="657145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lgn="ctr">
              <a:spcBef>
                <a:spcPct val="50000"/>
              </a:spcBef>
            </a:pPr>
            <a:r>
              <a:rPr lang="en-US" altLang="en-US" b="1" i="0" dirty="0"/>
              <a:t>The Punic Wars</a:t>
            </a:r>
          </a:p>
          <a:p>
            <a:pPr algn="ctr">
              <a:spcBef>
                <a:spcPct val="50000"/>
              </a:spcBef>
            </a:pPr>
            <a:r>
              <a:rPr lang="en-US" altLang="en-US" b="1" i="0" dirty="0"/>
              <a:t>2</a:t>
            </a:r>
            <a:r>
              <a:rPr lang="en-US" altLang="en-US" b="1" i="0" baseline="30000" dirty="0"/>
              <a:t>nd</a:t>
            </a:r>
            <a:r>
              <a:rPr lang="en-US" altLang="en-US" b="1" i="0" dirty="0"/>
              <a:t> Punic War</a:t>
            </a:r>
            <a:br>
              <a:rPr lang="en-US" altLang="en-US" b="1" i="0" dirty="0"/>
            </a:br>
            <a:r>
              <a:rPr lang="en-US" altLang="en-US" b="1" dirty="0" err="1"/>
              <a:t>Hannibalic</a:t>
            </a:r>
            <a:r>
              <a:rPr lang="en-US" altLang="en-US" b="1" dirty="0"/>
              <a:t> War</a:t>
            </a:r>
            <a:br>
              <a:rPr lang="en-US" altLang="en-US" b="1" dirty="0"/>
            </a:br>
            <a:r>
              <a:rPr lang="en-US" altLang="en-US" b="1" dirty="0" err="1"/>
              <a:t>Carthagenian</a:t>
            </a:r>
            <a:r>
              <a:rPr lang="en-US" altLang="en-US" b="1" dirty="0"/>
              <a:t> War</a:t>
            </a:r>
            <a:endParaRPr lang="en-US" altLang="en-US" b="1" i="0" dirty="0"/>
          </a:p>
          <a:p>
            <a:pPr marL="342900" indent="-342900" algn="ctr">
              <a:spcBef>
                <a:spcPct val="50000"/>
              </a:spcBef>
              <a:buFontTx/>
              <a:buChar char="-"/>
            </a:pPr>
            <a:endParaRPr lang="en-US" altLang="en-US" b="1" i="0" dirty="0"/>
          </a:p>
          <a:p>
            <a:pPr algn="ctr">
              <a:spcBef>
                <a:spcPct val="50000"/>
              </a:spcBef>
            </a:pPr>
            <a:r>
              <a:rPr lang="en-US" altLang="en-US" b="1" i="0" dirty="0"/>
              <a:t>218 – 201 BC</a:t>
            </a:r>
          </a:p>
        </p:txBody>
      </p:sp>
      <p:sp>
        <p:nvSpPr>
          <p:cNvPr id="10" name="Text Box 9"/>
          <p:cNvSpPr txBox="1">
            <a:spLocks noChangeArrowheads="1"/>
          </p:cNvSpPr>
          <p:nvPr/>
        </p:nvSpPr>
        <p:spPr bwMode="auto">
          <a:xfrm>
            <a:off x="6444208" y="5860942"/>
            <a:ext cx="1905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defRPr/>
            </a:pPr>
            <a:r>
              <a:rPr lang="en-US" sz="1800" b="1" dirty="0">
                <a:effectLst>
                  <a:outerShdw blurRad="38100" dist="38100" dir="2700000" algn="tl">
                    <a:srgbClr val="C0C0C0"/>
                  </a:outerShdw>
                </a:effectLst>
              </a:rPr>
              <a:t>Hannibal</a:t>
            </a:r>
          </a:p>
        </p:txBody>
      </p:sp>
      <p:pic>
        <p:nvPicPr>
          <p:cNvPr id="11" name="Picture 9" descr="C:\Eigene Dateien\TEACHING MATERIAL\HELLENISMUS Sommer 2005\MAP Punic Wa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2924944"/>
            <a:ext cx="7452320" cy="37261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18019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3779912" y="91480"/>
            <a:ext cx="504056"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6" name="Picture 5" descr="C:\Eigene Dateien\TEACHING MATERIAL\HELLENISMUS Sommer 2005\Hannibal.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547" b="94691" l="3370" r="95537">
                        <a14:foregroundMark x1="54372" y1="5547" x2="54372" y2="5547"/>
                        <a14:foregroundMark x1="3370" y1="71157" x2="3370" y2="71157"/>
                        <a14:foregroundMark x1="46357" y1="94770" x2="46357" y2="94770"/>
                        <a14:foregroundMark x1="93078" y1="68384" x2="93078" y2="68384"/>
                        <a14:foregroundMark x1="95537" y1="72029" x2="95537" y2="72029"/>
                        <a14:foregroundMark x1="27869" y1="84152" x2="27869" y2="84152"/>
                        <a14:foregroundMark x1="50546" y1="80824" x2="50546" y2="80824"/>
                        <a14:foregroundMark x1="43534" y1="84469" x2="43534" y2="84469"/>
                        <a14:foregroundMark x1="50546" y1="77179" x2="50546" y2="77179"/>
                        <a14:foregroundMark x1="36885" y1="84786" x2="36885" y2="84786"/>
                        <a14:foregroundMark x1="30601" y1="84469" x2="30601" y2="84469"/>
                        <a14:foregroundMark x1="25774" y1="79635" x2="25774" y2="79635"/>
                        <a14:foregroundMark x1="23315" y1="77179" x2="23315" y2="77179"/>
                        <a14:foregroundMark x1="25046" y1="83281" x2="25046" y2="83281"/>
                        <a14:foregroundMark x1="36521" y1="82964" x2="36521" y2="82964"/>
                        <a14:foregroundMark x1="33789" y1="84786" x2="33789" y2="84786"/>
                        <a14:foregroundMark x1="27869" y1="81141" x2="27869" y2="81141"/>
                        <a14:foregroundMark x1="24681" y1="75357" x2="24681" y2="75357"/>
                        <a14:foregroundMark x1="24317" y1="80824" x2="24317" y2="80824"/>
                        <a14:foregroundMark x1="22587" y1="85103" x2="22587" y2="85103"/>
                        <a14:foregroundMark x1="23315" y1="83597" x2="23315" y2="83597"/>
                      </a14:backgroundRemoval>
                    </a14:imgEffect>
                  </a14:imgLayer>
                </a14:imgProps>
              </a:ext>
              <a:ext uri="{28A0092B-C50C-407E-A947-70E740481C1C}">
                <a14:useLocalDpi xmlns:a14="http://schemas.microsoft.com/office/drawing/2010/main" val="0"/>
              </a:ext>
            </a:extLst>
          </a:blip>
          <a:srcRect/>
          <a:stretch>
            <a:fillRect/>
          </a:stretch>
        </p:blipFill>
        <p:spPr bwMode="auto">
          <a:xfrm>
            <a:off x="4684173" y="1173340"/>
            <a:ext cx="4441825"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6"/>
          <p:cNvSpPr txBox="1">
            <a:spLocks noChangeArrowheads="1"/>
          </p:cNvSpPr>
          <p:nvPr/>
        </p:nvSpPr>
        <p:spPr bwMode="auto">
          <a:xfrm>
            <a:off x="323528" y="1173340"/>
            <a:ext cx="765157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Turning point for Rome?</a:t>
            </a:r>
          </a:p>
          <a:p>
            <a:pPr>
              <a:spcBef>
                <a:spcPct val="50000"/>
              </a:spcBef>
            </a:pPr>
            <a:r>
              <a:rPr lang="en-US" altLang="en-US" b="1" i="0" dirty="0"/>
              <a:t>So far, just focus on Italy.</a:t>
            </a:r>
            <a:br>
              <a:rPr lang="en-US" altLang="en-US" b="1" i="0" dirty="0"/>
            </a:br>
            <a:r>
              <a:rPr lang="en-US" altLang="en-US" b="1" i="0" dirty="0"/>
              <a:t>Now, </a:t>
            </a:r>
            <a:r>
              <a:rPr lang="en-US" altLang="en-US" b="1" i="0" dirty="0" err="1"/>
              <a:t>hegemonial</a:t>
            </a:r>
            <a:r>
              <a:rPr lang="en-US" altLang="en-US" b="1" i="0" dirty="0"/>
              <a:t> power in the Mediterranean</a:t>
            </a:r>
          </a:p>
          <a:p>
            <a:pPr>
              <a:spcBef>
                <a:spcPct val="50000"/>
              </a:spcBef>
            </a:pPr>
            <a:endParaRPr lang="en-US" altLang="en-US" b="1" i="0" dirty="0"/>
          </a:p>
        </p:txBody>
      </p:sp>
      <p:sp>
        <p:nvSpPr>
          <p:cNvPr id="8" name="Text Box 9"/>
          <p:cNvSpPr txBox="1">
            <a:spLocks noChangeArrowheads="1"/>
          </p:cNvSpPr>
          <p:nvPr/>
        </p:nvSpPr>
        <p:spPr bwMode="auto">
          <a:xfrm>
            <a:off x="6444208" y="5860942"/>
            <a:ext cx="1905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defRPr/>
            </a:pPr>
            <a:r>
              <a:rPr lang="en-US" sz="1800" b="1" dirty="0">
                <a:effectLst>
                  <a:outerShdw blurRad="38100" dist="38100" dir="2700000" algn="tl">
                    <a:srgbClr val="C0C0C0"/>
                  </a:outerShdw>
                </a:effectLst>
              </a:rPr>
              <a:t>Hannibal</a:t>
            </a:r>
          </a:p>
        </p:txBody>
      </p:sp>
      <p:pic>
        <p:nvPicPr>
          <p:cNvPr id="9" name="Picture 9" descr="C:\Eigene Dateien\TEACHING MATERIAL\HELLENISMUS Sommer 2005\MAP Punic Wa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2924944"/>
            <a:ext cx="7452320" cy="37261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8633030"/>
      </p:ext>
    </p:extLst>
  </p:cSld>
  <p:clrMapOvr>
    <a:masterClrMapping/>
  </p:clrMapOvr>
  <p:transition spd="slow">
    <p:randomBar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3923928" y="91480"/>
            <a:ext cx="7920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7" name="Text Box 6"/>
          <p:cNvSpPr txBox="1">
            <a:spLocks noChangeArrowheads="1"/>
          </p:cNvSpPr>
          <p:nvPr/>
        </p:nvSpPr>
        <p:spPr bwMode="auto">
          <a:xfrm>
            <a:off x="323528" y="1173340"/>
            <a:ext cx="765157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Turning point for Rome?</a:t>
            </a:r>
          </a:p>
          <a:p>
            <a:pPr>
              <a:spcBef>
                <a:spcPct val="50000"/>
              </a:spcBef>
            </a:pPr>
            <a:r>
              <a:rPr lang="en-US" altLang="en-US" b="1" i="0" dirty="0"/>
              <a:t>So far, just focus on Italy.</a:t>
            </a:r>
            <a:br>
              <a:rPr lang="en-US" altLang="en-US" b="1" i="0" dirty="0"/>
            </a:br>
            <a:r>
              <a:rPr lang="en-US" altLang="en-US" b="1" i="0" dirty="0"/>
              <a:t>Now, </a:t>
            </a:r>
            <a:r>
              <a:rPr lang="en-US" altLang="en-US" b="1" i="0" dirty="0" err="1"/>
              <a:t>hegemonial</a:t>
            </a:r>
            <a:r>
              <a:rPr lang="en-US" altLang="en-US" b="1" i="0" dirty="0"/>
              <a:t> power in the Mediterranean</a:t>
            </a:r>
          </a:p>
          <a:p>
            <a:pPr>
              <a:spcBef>
                <a:spcPct val="50000"/>
              </a:spcBef>
            </a:pPr>
            <a:endParaRPr lang="en-US" altLang="en-US" b="1" i="0" dirty="0"/>
          </a:p>
        </p:txBody>
      </p:sp>
      <p:pic>
        <p:nvPicPr>
          <p:cNvPr id="10"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1268760"/>
            <a:ext cx="6264696" cy="4767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 Box 5"/>
          <p:cNvSpPr txBox="1">
            <a:spLocks noChangeArrowheads="1"/>
          </p:cNvSpPr>
          <p:nvPr/>
        </p:nvSpPr>
        <p:spPr bwMode="auto">
          <a:xfrm>
            <a:off x="4716016" y="1267450"/>
            <a:ext cx="4343400"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lgn="r">
              <a:spcBef>
                <a:spcPct val="50000"/>
              </a:spcBef>
            </a:pPr>
            <a:r>
              <a:rPr lang="en-US" altLang="en-US" sz="2000" i="0" dirty="0">
                <a:latin typeface="Tahoma" pitchFamily="34" charset="0"/>
              </a:rPr>
              <a:t>Rome </a:t>
            </a:r>
            <a:br>
              <a:rPr lang="en-US" altLang="en-US" sz="2000" i="0" dirty="0">
                <a:latin typeface="Tahoma" pitchFamily="34" charset="0"/>
              </a:rPr>
            </a:br>
            <a:r>
              <a:rPr lang="en-US" altLang="en-US" sz="2000" i="0" dirty="0">
                <a:latin typeface="Tahoma" pitchFamily="34" charset="0"/>
              </a:rPr>
              <a:t>defeats Macedonia</a:t>
            </a:r>
          </a:p>
          <a:p>
            <a:pPr algn="r">
              <a:spcBef>
                <a:spcPct val="50000"/>
              </a:spcBef>
            </a:pPr>
            <a:br>
              <a:rPr lang="en-US" altLang="en-US" sz="2000" i="0" dirty="0">
                <a:latin typeface="Tahoma" pitchFamily="34" charset="0"/>
              </a:rPr>
            </a:br>
            <a:br>
              <a:rPr lang="en-US" altLang="en-US" sz="2000" i="0" dirty="0">
                <a:latin typeface="Tahoma" pitchFamily="34" charset="0"/>
              </a:rPr>
            </a:br>
            <a:br>
              <a:rPr lang="en-US" altLang="en-US" sz="2000" i="0" dirty="0">
                <a:latin typeface="Tahoma" pitchFamily="34" charset="0"/>
              </a:rPr>
            </a:br>
            <a:br>
              <a:rPr lang="en-US" altLang="en-US" sz="2000" i="0" dirty="0">
                <a:latin typeface="Tahoma" pitchFamily="34" charset="0"/>
              </a:rPr>
            </a:br>
            <a:endParaRPr lang="en-US" altLang="en-US" sz="2000" i="0" dirty="0">
              <a:latin typeface="Tahoma" pitchFamily="34" charset="0"/>
            </a:endParaRPr>
          </a:p>
          <a:p>
            <a:pPr algn="r">
              <a:spcBef>
                <a:spcPct val="50000"/>
              </a:spcBef>
            </a:pPr>
            <a:r>
              <a:rPr lang="en-US" altLang="en-US" sz="2000" i="0" dirty="0">
                <a:latin typeface="Tahoma" pitchFamily="34" charset="0"/>
              </a:rPr>
              <a:t>“Liberation of Greece”</a:t>
            </a:r>
            <a:br>
              <a:rPr lang="en-US" altLang="en-US" sz="2000" i="0" dirty="0">
                <a:latin typeface="Tahoma" pitchFamily="34" charset="0"/>
              </a:rPr>
            </a:br>
            <a:r>
              <a:rPr lang="en-US" altLang="en-US" sz="2000" dirty="0" err="1">
                <a:latin typeface="Tahoma" pitchFamily="34" charset="0"/>
              </a:rPr>
              <a:t>libertas</a:t>
            </a:r>
            <a:br>
              <a:rPr lang="en-US" altLang="en-US" sz="2000" i="0" dirty="0">
                <a:latin typeface="Tahoma" pitchFamily="34" charset="0"/>
              </a:rPr>
            </a:br>
            <a:r>
              <a:rPr lang="en-US" altLang="en-US" sz="2000" i="0" dirty="0">
                <a:latin typeface="Tahoma" pitchFamily="34" charset="0"/>
              </a:rPr>
              <a:t>Rome as “liberator”(?)</a:t>
            </a:r>
          </a:p>
        </p:txBody>
      </p:sp>
    </p:spTree>
    <p:extLst>
      <p:ext uri="{BB962C8B-B14F-4D97-AF65-F5344CB8AC3E}">
        <p14:creationId xmlns:p14="http://schemas.microsoft.com/office/powerpoint/2010/main" val="21758529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283968" y="91480"/>
            <a:ext cx="1296144"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23528" y="1173340"/>
            <a:ext cx="765157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Turning point for Rome?</a:t>
            </a:r>
          </a:p>
          <a:p>
            <a:pPr>
              <a:spcBef>
                <a:spcPct val="50000"/>
              </a:spcBef>
            </a:pPr>
            <a:r>
              <a:rPr lang="en-US" altLang="en-US" b="1" i="0" dirty="0"/>
              <a:t>So far, just focus on Italy.</a:t>
            </a:r>
            <a:br>
              <a:rPr lang="en-US" altLang="en-US" b="1" i="0" dirty="0"/>
            </a:br>
            <a:r>
              <a:rPr lang="en-US" altLang="en-US" b="1" i="0" dirty="0"/>
              <a:t>Now, </a:t>
            </a:r>
            <a:r>
              <a:rPr lang="en-US" altLang="en-US" b="1" i="0" dirty="0" err="1"/>
              <a:t>hegemonial</a:t>
            </a:r>
            <a:r>
              <a:rPr lang="en-US" altLang="en-US" b="1" i="0" dirty="0"/>
              <a:t> power in the Mediterranean</a:t>
            </a:r>
          </a:p>
          <a:p>
            <a:pPr>
              <a:spcBef>
                <a:spcPct val="50000"/>
              </a:spcBef>
            </a:pPr>
            <a:endParaRPr lang="en-US" altLang="en-US" b="1" i="0" dirty="0"/>
          </a:p>
        </p:txBody>
      </p:sp>
      <p:sp>
        <p:nvSpPr>
          <p:cNvPr id="8" name="Text Box 5"/>
          <p:cNvSpPr txBox="1">
            <a:spLocks noChangeArrowheads="1"/>
          </p:cNvSpPr>
          <p:nvPr/>
        </p:nvSpPr>
        <p:spPr bwMode="auto">
          <a:xfrm>
            <a:off x="4716016" y="1267450"/>
            <a:ext cx="4343400"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lgn="r">
              <a:spcBef>
                <a:spcPct val="50000"/>
              </a:spcBef>
            </a:pPr>
            <a:r>
              <a:rPr lang="en-US" altLang="en-US" sz="2000" i="0" dirty="0">
                <a:latin typeface="Tahoma" pitchFamily="34" charset="0"/>
              </a:rPr>
              <a:t>Rome </a:t>
            </a:r>
            <a:br>
              <a:rPr lang="en-US" altLang="en-US" sz="2000" i="0" dirty="0">
                <a:latin typeface="Tahoma" pitchFamily="34" charset="0"/>
              </a:rPr>
            </a:br>
            <a:r>
              <a:rPr lang="en-US" altLang="en-US" sz="2000" i="0" dirty="0">
                <a:latin typeface="Tahoma" pitchFamily="34" charset="0"/>
              </a:rPr>
              <a:t>defeats Macedonia</a:t>
            </a:r>
          </a:p>
          <a:p>
            <a:pPr algn="r">
              <a:spcBef>
                <a:spcPct val="50000"/>
              </a:spcBef>
            </a:pPr>
            <a:br>
              <a:rPr lang="en-US" altLang="en-US" sz="2000" i="0" dirty="0">
                <a:latin typeface="Tahoma" pitchFamily="34" charset="0"/>
              </a:rPr>
            </a:br>
            <a:br>
              <a:rPr lang="en-US" altLang="en-US" sz="2000" i="0" dirty="0">
                <a:latin typeface="Tahoma" pitchFamily="34" charset="0"/>
              </a:rPr>
            </a:br>
            <a:br>
              <a:rPr lang="en-US" altLang="en-US" sz="2000" i="0" dirty="0">
                <a:latin typeface="Tahoma" pitchFamily="34" charset="0"/>
              </a:rPr>
            </a:br>
            <a:br>
              <a:rPr lang="en-US" altLang="en-US" sz="2000" i="0" dirty="0">
                <a:latin typeface="Tahoma" pitchFamily="34" charset="0"/>
              </a:rPr>
            </a:br>
            <a:endParaRPr lang="en-US" altLang="en-US" sz="2000" i="0" dirty="0">
              <a:latin typeface="Tahoma" pitchFamily="34" charset="0"/>
            </a:endParaRPr>
          </a:p>
          <a:p>
            <a:pPr algn="r">
              <a:spcBef>
                <a:spcPct val="50000"/>
              </a:spcBef>
            </a:pPr>
            <a:r>
              <a:rPr lang="en-US" altLang="en-US" sz="2000" i="0" dirty="0">
                <a:latin typeface="Tahoma" pitchFamily="34" charset="0"/>
              </a:rPr>
              <a:t>“Liberation of Greece”</a:t>
            </a:r>
            <a:br>
              <a:rPr lang="en-US" altLang="en-US" sz="2000" i="0" dirty="0">
                <a:latin typeface="Tahoma" pitchFamily="34" charset="0"/>
              </a:rPr>
            </a:br>
            <a:r>
              <a:rPr lang="en-US" altLang="en-US" sz="2000" dirty="0" err="1">
                <a:latin typeface="Tahoma" pitchFamily="34" charset="0"/>
              </a:rPr>
              <a:t>libertas</a:t>
            </a:r>
            <a:br>
              <a:rPr lang="en-US" altLang="en-US" sz="2000" i="0" dirty="0">
                <a:latin typeface="Tahoma" pitchFamily="34" charset="0"/>
              </a:rPr>
            </a:br>
            <a:r>
              <a:rPr lang="en-US" altLang="en-US" sz="2000" i="0" dirty="0">
                <a:latin typeface="Tahoma" pitchFamily="34" charset="0"/>
              </a:rPr>
              <a:t>Rome as “liberator”(?)</a:t>
            </a:r>
          </a:p>
        </p:txBody>
      </p:sp>
      <p:pic>
        <p:nvPicPr>
          <p:cNvPr id="9" name="Picture 4" descr="C:\Eigene Dateien\TEACHING MATERIAL\HELLENISMUS Sommer 2005\Map Rome conquest eas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268760"/>
            <a:ext cx="9001000" cy="487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5978935"/>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283968" y="91480"/>
            <a:ext cx="648072"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23528" y="1173340"/>
            <a:ext cx="7651576" cy="5447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After 2</a:t>
            </a:r>
            <a:r>
              <a:rPr lang="en-US" altLang="en-US" b="1" i="0" baseline="30000" dirty="0"/>
              <a:t>nd</a:t>
            </a:r>
            <a:r>
              <a:rPr lang="en-US" altLang="en-US" b="1" i="0" dirty="0"/>
              <a:t> Punic War…</a:t>
            </a:r>
          </a:p>
          <a:p>
            <a:pPr>
              <a:spcBef>
                <a:spcPct val="50000"/>
              </a:spcBef>
            </a:pPr>
            <a:r>
              <a:rPr lang="en-US" altLang="en-US" b="1" i="0" dirty="0"/>
              <a:t>Problems for Roman society</a:t>
            </a:r>
          </a:p>
          <a:p>
            <a:pPr marL="342900" indent="-342900">
              <a:spcBef>
                <a:spcPct val="50000"/>
              </a:spcBef>
              <a:buFont typeface="Wingdings" panose="05000000000000000000" pitchFamily="2" charset="2"/>
              <a:buChar char="v"/>
            </a:pPr>
            <a:r>
              <a:rPr lang="en-US" altLang="en-US" b="1" i="0" dirty="0"/>
              <a:t>the constant need for armies,</a:t>
            </a:r>
            <a:br>
              <a:rPr lang="en-US" altLang="en-US" b="1" i="0" dirty="0"/>
            </a:br>
            <a:r>
              <a:rPr lang="en-US" altLang="en-US" b="1" i="0" dirty="0"/>
              <a:t>also as garrisons in ‘provinces’</a:t>
            </a:r>
          </a:p>
          <a:p>
            <a:pPr marL="342900" indent="-342900">
              <a:spcBef>
                <a:spcPct val="50000"/>
              </a:spcBef>
              <a:buFont typeface="Wingdings" panose="05000000000000000000" pitchFamily="2" charset="2"/>
              <a:buChar char="v"/>
            </a:pPr>
            <a:r>
              <a:rPr lang="en-US" altLang="en-US" b="1" i="0" dirty="0"/>
              <a:t>the wealth coming into Italy</a:t>
            </a:r>
          </a:p>
          <a:p>
            <a:pPr marL="342900" indent="-342900">
              <a:spcBef>
                <a:spcPct val="50000"/>
              </a:spcBef>
              <a:buFont typeface="Wingdings" panose="05000000000000000000" pitchFamily="2" charset="2"/>
              <a:buChar char="v"/>
            </a:pPr>
            <a:r>
              <a:rPr lang="en-US" altLang="en-US" b="1" i="0" dirty="0"/>
              <a:t>the role of military leaders</a:t>
            </a:r>
            <a:br>
              <a:rPr lang="en-US" altLang="en-US" b="1" i="0" dirty="0"/>
            </a:br>
            <a:r>
              <a:rPr lang="en-US" altLang="en-US" i="0" dirty="0"/>
              <a:t>	</a:t>
            </a:r>
            <a:r>
              <a:rPr lang="en-US" altLang="en-US" i="0" dirty="0">
                <a:sym typeface="Wingdings" panose="05000000000000000000" pitchFamily="2" charset="2"/>
              </a:rPr>
              <a:t>dominate Roman politics</a:t>
            </a:r>
            <a:endParaRPr lang="en-US" altLang="en-US" i="0" dirty="0"/>
          </a:p>
          <a:p>
            <a:pPr marL="342900" indent="-342900">
              <a:spcBef>
                <a:spcPct val="50000"/>
              </a:spcBef>
              <a:buFont typeface="Wingdings" panose="05000000000000000000" pitchFamily="2" charset="2"/>
              <a:buChar char="v"/>
            </a:pPr>
            <a:r>
              <a:rPr lang="en-US" altLang="en-US" b="1" i="0" dirty="0"/>
              <a:t>large number of  POW </a:t>
            </a:r>
            <a:r>
              <a:rPr lang="en-US" altLang="en-US" b="1" i="0" dirty="0">
                <a:sym typeface="Wingdings" panose="05000000000000000000" pitchFamily="2" charset="2"/>
              </a:rPr>
              <a:t>slaves</a:t>
            </a:r>
            <a:br>
              <a:rPr lang="en-US" altLang="en-US" b="1" i="0" dirty="0">
                <a:sym typeface="Wingdings" panose="05000000000000000000" pitchFamily="2" charset="2"/>
              </a:rPr>
            </a:br>
            <a:r>
              <a:rPr lang="en-US" altLang="en-US" b="1" i="0" dirty="0">
                <a:sym typeface="Wingdings" panose="05000000000000000000" pitchFamily="2" charset="2"/>
              </a:rPr>
              <a:t>	</a:t>
            </a:r>
            <a:r>
              <a:rPr lang="en-US" altLang="en-US" i="0" dirty="0">
                <a:sym typeface="Wingdings" panose="05000000000000000000" pitchFamily="2" charset="2"/>
              </a:rPr>
              <a:t>slave revolts</a:t>
            </a:r>
          </a:p>
          <a:p>
            <a:pPr>
              <a:spcBef>
                <a:spcPct val="50000"/>
              </a:spcBef>
            </a:pPr>
            <a:r>
              <a:rPr lang="en-US" altLang="en-US" b="1" i="0" dirty="0">
                <a:sym typeface="Wingdings" panose="05000000000000000000" pitchFamily="2" charset="2"/>
              </a:rPr>
              <a:t>NEED FOR REFORM</a:t>
            </a:r>
          </a:p>
          <a:p>
            <a:pPr marL="342900" indent="-342900">
              <a:spcBef>
                <a:spcPct val="50000"/>
              </a:spcBef>
              <a:buFont typeface="Wingdings" panose="05000000000000000000" pitchFamily="2" charset="2"/>
              <a:buChar char="v"/>
            </a:pPr>
            <a:endParaRPr lang="en-US" altLang="en-US" b="1" i="0" dirty="0"/>
          </a:p>
        </p:txBody>
      </p:sp>
      <p:pic>
        <p:nvPicPr>
          <p:cNvPr id="7" name="Picture 4" descr="C:\Eigene Dateien\TEACHING MATERIAL\HELLENISMUS Sommer 2005\Map Rome conquest east.JPG"/>
          <p:cNvPicPr>
            <a:picLocks noChangeAspect="1" noChangeArrowheads="1"/>
          </p:cNvPicPr>
          <p:nvPr/>
        </p:nvPicPr>
        <p:blipFill rotWithShape="1">
          <a:blip r:embed="rId2">
            <a:extLst>
              <a:ext uri="{28A0092B-C50C-407E-A947-70E740481C1C}">
                <a14:useLocalDpi xmlns:a14="http://schemas.microsoft.com/office/drawing/2010/main" val="0"/>
              </a:ext>
            </a:extLst>
          </a:blip>
          <a:srcRect l="57693"/>
          <a:stretch/>
        </p:blipFill>
        <p:spPr bwMode="auto">
          <a:xfrm>
            <a:off x="5300420" y="1268760"/>
            <a:ext cx="3808084" cy="487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44402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nodeType="after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Effect transition="in" filter="fade">
                                      <p:cBhvr>
                                        <p:cTn id="43" dur="1000"/>
                                        <p:tgtEl>
                                          <p:spTgt spid="6">
                                            <p:txEl>
                                              <p:pRg st="6" end="6"/>
                                            </p:txEl>
                                          </p:spTgt>
                                        </p:tgtEl>
                                      </p:cBhvr>
                                    </p:animEffect>
                                    <p:anim calcmode="lin" valueType="num">
                                      <p:cBhvr>
                                        <p:cTn id="4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283968" y="91480"/>
            <a:ext cx="648072"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23528" y="1173340"/>
            <a:ext cx="7651576" cy="5447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After 2</a:t>
            </a:r>
            <a:r>
              <a:rPr lang="en-US" altLang="en-US" b="1" i="0" baseline="30000" dirty="0"/>
              <a:t>nd</a:t>
            </a:r>
            <a:r>
              <a:rPr lang="en-US" altLang="en-US" b="1" i="0" dirty="0"/>
              <a:t> Punic War…</a:t>
            </a:r>
          </a:p>
          <a:p>
            <a:pPr>
              <a:spcBef>
                <a:spcPct val="50000"/>
              </a:spcBef>
            </a:pPr>
            <a:r>
              <a:rPr lang="en-US" altLang="en-US" b="1" i="0" dirty="0"/>
              <a:t>Problems for Roman society</a:t>
            </a:r>
          </a:p>
          <a:p>
            <a:pPr marL="342900" indent="-342900">
              <a:spcBef>
                <a:spcPct val="50000"/>
              </a:spcBef>
              <a:buFont typeface="Wingdings" panose="05000000000000000000" pitchFamily="2" charset="2"/>
              <a:buChar char="v"/>
            </a:pPr>
            <a:r>
              <a:rPr lang="en-US" altLang="en-US" b="1" i="0" dirty="0"/>
              <a:t>the constant need for armies,</a:t>
            </a:r>
            <a:br>
              <a:rPr lang="en-US" altLang="en-US" b="1" i="0" dirty="0"/>
            </a:br>
            <a:r>
              <a:rPr lang="en-US" altLang="en-US" b="1" i="0" dirty="0"/>
              <a:t>also as garrisons in ‘provinces’</a:t>
            </a:r>
          </a:p>
          <a:p>
            <a:pPr marL="342900" indent="-342900">
              <a:spcBef>
                <a:spcPct val="50000"/>
              </a:spcBef>
              <a:buFont typeface="Wingdings" panose="05000000000000000000" pitchFamily="2" charset="2"/>
              <a:buChar char="v"/>
            </a:pPr>
            <a:r>
              <a:rPr lang="en-US" altLang="en-US" b="1" i="0" dirty="0"/>
              <a:t>the wealth coming into Italy</a:t>
            </a:r>
          </a:p>
          <a:p>
            <a:pPr marL="342900" indent="-342900">
              <a:spcBef>
                <a:spcPct val="50000"/>
              </a:spcBef>
              <a:buFont typeface="Wingdings" panose="05000000000000000000" pitchFamily="2" charset="2"/>
              <a:buChar char="v"/>
            </a:pPr>
            <a:r>
              <a:rPr lang="en-US" altLang="en-US" b="1" i="0" dirty="0"/>
              <a:t>the role of military leaders</a:t>
            </a:r>
            <a:br>
              <a:rPr lang="en-US" altLang="en-US" b="1" i="0" dirty="0"/>
            </a:br>
            <a:r>
              <a:rPr lang="en-US" altLang="en-US" i="0" dirty="0"/>
              <a:t>	</a:t>
            </a:r>
            <a:r>
              <a:rPr lang="en-US" altLang="en-US" i="0" dirty="0">
                <a:sym typeface="Wingdings" panose="05000000000000000000" pitchFamily="2" charset="2"/>
              </a:rPr>
              <a:t>dominate Roman politics</a:t>
            </a:r>
            <a:endParaRPr lang="en-US" altLang="en-US" i="0" dirty="0"/>
          </a:p>
          <a:p>
            <a:pPr marL="342900" indent="-342900">
              <a:spcBef>
                <a:spcPct val="50000"/>
              </a:spcBef>
              <a:buFont typeface="Wingdings" panose="05000000000000000000" pitchFamily="2" charset="2"/>
              <a:buChar char="v"/>
            </a:pPr>
            <a:r>
              <a:rPr lang="en-US" altLang="en-US" b="1" i="0" dirty="0"/>
              <a:t>large number of  POW </a:t>
            </a:r>
            <a:r>
              <a:rPr lang="en-US" altLang="en-US" b="1" i="0" dirty="0">
                <a:sym typeface="Wingdings" panose="05000000000000000000" pitchFamily="2" charset="2"/>
              </a:rPr>
              <a:t>slaves</a:t>
            </a:r>
            <a:br>
              <a:rPr lang="en-US" altLang="en-US" b="1" i="0" dirty="0">
                <a:sym typeface="Wingdings" panose="05000000000000000000" pitchFamily="2" charset="2"/>
              </a:rPr>
            </a:br>
            <a:r>
              <a:rPr lang="en-US" altLang="en-US" b="1" i="0" dirty="0">
                <a:sym typeface="Wingdings" panose="05000000000000000000" pitchFamily="2" charset="2"/>
              </a:rPr>
              <a:t>	</a:t>
            </a:r>
            <a:r>
              <a:rPr lang="en-US" altLang="en-US" i="0" dirty="0">
                <a:sym typeface="Wingdings" panose="05000000000000000000" pitchFamily="2" charset="2"/>
              </a:rPr>
              <a:t>slave revolts</a:t>
            </a:r>
          </a:p>
          <a:p>
            <a:pPr>
              <a:spcBef>
                <a:spcPct val="50000"/>
              </a:spcBef>
            </a:pPr>
            <a:r>
              <a:rPr lang="en-US" altLang="en-US" b="1" i="0" dirty="0">
                <a:sym typeface="Wingdings" panose="05000000000000000000" pitchFamily="2" charset="2"/>
              </a:rPr>
              <a:t>NEED FOR REFORM</a:t>
            </a:r>
          </a:p>
          <a:p>
            <a:pPr marL="342900" indent="-342900">
              <a:spcBef>
                <a:spcPct val="50000"/>
              </a:spcBef>
              <a:buFont typeface="Wingdings" panose="05000000000000000000" pitchFamily="2" charset="2"/>
              <a:buChar char="v"/>
            </a:pPr>
            <a:endParaRPr lang="en-US" altLang="en-US" b="1" i="0"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3196" y="2152476"/>
            <a:ext cx="7353300" cy="4660900"/>
          </a:xfrm>
          <a:prstGeom prst="rect">
            <a:avLst/>
          </a:prstGeom>
        </p:spPr>
      </p:pic>
    </p:spTree>
    <p:extLst>
      <p:ext uri="{BB962C8B-B14F-4D97-AF65-F5344CB8AC3E}">
        <p14:creationId xmlns:p14="http://schemas.microsoft.com/office/powerpoint/2010/main" val="11557595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283968" y="91480"/>
            <a:ext cx="648072"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23528" y="1173340"/>
            <a:ext cx="7651576"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Reform </a:t>
            </a:r>
            <a:r>
              <a:rPr lang="en-US" altLang="en-US" b="1" i="0" dirty="0" err="1"/>
              <a:t>programme</a:t>
            </a:r>
            <a:r>
              <a:rPr lang="en-US" altLang="en-US" b="1" i="0" dirty="0"/>
              <a:t> of Tiberius and Gaius Gracchus</a:t>
            </a:r>
          </a:p>
          <a:p>
            <a:pPr>
              <a:spcBef>
                <a:spcPct val="50000"/>
              </a:spcBef>
            </a:pPr>
            <a:r>
              <a:rPr lang="en-US" altLang="en-US" b="1" i="0" dirty="0">
                <a:sym typeface="Wingdings" panose="05000000000000000000" pitchFamily="2" charset="2"/>
              </a:rPr>
              <a:t>leads to internal strive… (</a:t>
            </a:r>
            <a:r>
              <a:rPr lang="en-US" altLang="en-US" b="1" dirty="0" err="1">
                <a:sym typeface="Wingdings" panose="05000000000000000000" pitchFamily="2" charset="2"/>
              </a:rPr>
              <a:t>consulares</a:t>
            </a:r>
            <a:r>
              <a:rPr lang="en-US" altLang="en-US" b="1" dirty="0">
                <a:sym typeface="Wingdings" panose="05000000000000000000" pitchFamily="2" charset="2"/>
              </a:rPr>
              <a:t> vs. </a:t>
            </a:r>
            <a:r>
              <a:rPr lang="en-US" altLang="en-US" b="1" dirty="0" err="1">
                <a:sym typeface="Wingdings" panose="05000000000000000000" pitchFamily="2" charset="2"/>
              </a:rPr>
              <a:t>populares</a:t>
            </a:r>
            <a:r>
              <a:rPr lang="en-US" altLang="en-US" b="1" i="0" dirty="0">
                <a:sym typeface="Wingdings" panose="05000000000000000000" pitchFamily="2" charset="2"/>
              </a:rPr>
              <a:t>)</a:t>
            </a:r>
            <a:endParaRPr lang="en-US" altLang="en-US" b="1" i="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3196" y="2152476"/>
            <a:ext cx="7353300" cy="4660900"/>
          </a:xfrm>
          <a:prstGeom prst="rect">
            <a:avLst/>
          </a:prstGeom>
        </p:spPr>
      </p:pic>
    </p:spTree>
    <p:extLst>
      <p:ext uri="{BB962C8B-B14F-4D97-AF65-F5344CB8AC3E}">
        <p14:creationId xmlns:p14="http://schemas.microsoft.com/office/powerpoint/2010/main" val="26659987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427984" y="91480"/>
            <a:ext cx="7920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sp>
        <p:nvSpPr>
          <p:cNvPr id="6" name="Text Box 6"/>
          <p:cNvSpPr txBox="1">
            <a:spLocks noChangeArrowheads="1"/>
          </p:cNvSpPr>
          <p:nvPr/>
        </p:nvSpPr>
        <p:spPr bwMode="auto">
          <a:xfrm>
            <a:off x="323528" y="1173340"/>
            <a:ext cx="7651576"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b="1" i="0" dirty="0"/>
              <a:t>Reform </a:t>
            </a:r>
            <a:r>
              <a:rPr lang="en-US" altLang="en-US" b="1" i="0" dirty="0" err="1"/>
              <a:t>programme</a:t>
            </a:r>
            <a:r>
              <a:rPr lang="en-US" altLang="en-US" b="1" i="0" dirty="0"/>
              <a:t> of Tiberius and Gaius Gracchus</a:t>
            </a:r>
          </a:p>
          <a:p>
            <a:pPr>
              <a:spcBef>
                <a:spcPct val="50000"/>
              </a:spcBef>
            </a:pPr>
            <a:r>
              <a:rPr lang="en-US" altLang="en-US" b="1" i="0" dirty="0">
                <a:sym typeface="Wingdings" panose="05000000000000000000" pitchFamily="2" charset="2"/>
              </a:rPr>
              <a:t>leads to internal strive… (</a:t>
            </a:r>
            <a:r>
              <a:rPr lang="en-US" altLang="en-US" b="1" dirty="0" err="1">
                <a:sym typeface="Wingdings" panose="05000000000000000000" pitchFamily="2" charset="2"/>
              </a:rPr>
              <a:t>consulares</a:t>
            </a:r>
            <a:r>
              <a:rPr lang="en-US" altLang="en-US" b="1" dirty="0">
                <a:sym typeface="Wingdings" panose="05000000000000000000" pitchFamily="2" charset="2"/>
              </a:rPr>
              <a:t> vs. </a:t>
            </a:r>
            <a:r>
              <a:rPr lang="en-US" altLang="en-US" b="1" dirty="0" err="1">
                <a:sym typeface="Wingdings" panose="05000000000000000000" pitchFamily="2" charset="2"/>
              </a:rPr>
              <a:t>populares</a:t>
            </a:r>
            <a:r>
              <a:rPr lang="en-US" altLang="en-US" b="1" i="0" dirty="0">
                <a:sym typeface="Wingdings" panose="05000000000000000000" pitchFamily="2" charset="2"/>
              </a:rPr>
              <a:t>)</a:t>
            </a:r>
            <a:endParaRPr lang="en-US" altLang="en-US" b="1" i="0" dirty="0"/>
          </a:p>
        </p:txBody>
      </p:sp>
      <p:sp>
        <p:nvSpPr>
          <p:cNvPr id="8" name="Text Box 16"/>
          <p:cNvSpPr txBox="1">
            <a:spLocks noChangeArrowheads="1"/>
          </p:cNvSpPr>
          <p:nvPr/>
        </p:nvSpPr>
        <p:spPr bwMode="auto">
          <a:xfrm>
            <a:off x="3124200" y="4718471"/>
            <a:ext cx="914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a:t>Marius</a:t>
            </a:r>
          </a:p>
        </p:txBody>
      </p:sp>
      <p:pic>
        <p:nvPicPr>
          <p:cNvPr id="9" name="Picture 15" descr="C:\Eigene Dateien\TEACHING MATERIAL\HELLENISMUS Sommer 2005\Marius bus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0213" y="2432471"/>
            <a:ext cx="1411287"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C:\Eigene Dateien\TEACHING MATERIAL\HELLENISMUS Sommer 2005\Caesar bust white background.JPG"/>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 Box 6"/>
          <p:cNvSpPr txBox="1">
            <a:spLocks noChangeArrowheads="1"/>
          </p:cNvSpPr>
          <p:nvPr/>
        </p:nvSpPr>
        <p:spPr bwMode="auto">
          <a:xfrm>
            <a:off x="4427984" y="6400800"/>
            <a:ext cx="481047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2000" dirty="0"/>
              <a:t>Gaius </a:t>
            </a:r>
            <a:r>
              <a:rPr lang="en-US" altLang="en-US" sz="2000" dirty="0" err="1"/>
              <a:t>Iulius</a:t>
            </a:r>
            <a:r>
              <a:rPr lang="en-US" altLang="en-US" sz="2000" dirty="0"/>
              <a:t> Caesar</a:t>
            </a:r>
          </a:p>
        </p:txBody>
      </p:sp>
      <p:pic>
        <p:nvPicPr>
          <p:cNvPr id="15" name="Picture 7" descr="C:\Eigene Dateien\TEACHING MATERIAL\HELLENISMUS Sommer 2005\Sulla Bust 90BC Rome.gif"/>
          <p:cNvPicPr>
            <a:picLocks noChangeAspect="1" noChangeArrowheads="1"/>
          </p:cNvPicPr>
          <p:nvPr/>
        </p:nvPicPr>
        <p:blipFill>
          <a:blip r:embed="rId4">
            <a:extLst>
              <a:ext uri="{28A0092B-C50C-407E-A947-70E740481C1C}">
                <a14:useLocalDpi xmlns:a14="http://schemas.microsoft.com/office/drawing/2010/main" val="0"/>
              </a:ext>
            </a:extLst>
          </a:blip>
          <a:srcRect l="10390" t="5455" r="11688" b="7272"/>
          <a:stretch>
            <a:fillRect/>
          </a:stretch>
        </p:blipFill>
        <p:spPr bwMode="auto">
          <a:xfrm>
            <a:off x="4572000" y="2432471"/>
            <a:ext cx="142875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8"/>
          <p:cNvSpPr txBox="1">
            <a:spLocks noChangeArrowheads="1"/>
          </p:cNvSpPr>
          <p:nvPr/>
        </p:nvSpPr>
        <p:spPr bwMode="auto">
          <a:xfrm>
            <a:off x="4572000" y="4718471"/>
            <a:ext cx="1600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800"/>
              <a:t>Sulla</a:t>
            </a:r>
          </a:p>
        </p:txBody>
      </p:sp>
      <p:sp>
        <p:nvSpPr>
          <p:cNvPr id="17" name="Text Box 10"/>
          <p:cNvSpPr txBox="1">
            <a:spLocks noChangeArrowheads="1"/>
          </p:cNvSpPr>
          <p:nvPr/>
        </p:nvSpPr>
        <p:spPr bwMode="auto">
          <a:xfrm>
            <a:off x="4191000" y="5085184"/>
            <a:ext cx="49530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defRPr/>
            </a:pPr>
            <a:r>
              <a:rPr lang="en-US" b="1" dirty="0">
                <a:effectLst>
                  <a:outerShdw blurRad="38100" dist="38100" dir="2700000" algn="tl">
                    <a:srgbClr val="C0C0C0"/>
                  </a:outerShdw>
                </a:effectLst>
              </a:rPr>
              <a:t>Charismatic politicians and generals fighting for power, for control of the ‘Republic’</a:t>
            </a:r>
            <a:br>
              <a:rPr lang="en-US" b="1" dirty="0">
                <a:effectLst>
                  <a:outerShdw blurRad="38100" dist="38100" dir="2700000" algn="tl">
                    <a:srgbClr val="C0C0C0"/>
                  </a:outerShdw>
                </a:effectLst>
              </a:rPr>
            </a:br>
            <a:r>
              <a:rPr lang="en-US" b="1" dirty="0">
                <a:effectLst>
                  <a:outerShdw blurRad="38100" dist="38100" dir="2700000" algn="tl">
                    <a:srgbClr val="C0C0C0"/>
                  </a:outerShdw>
                </a:effectLst>
              </a:rPr>
              <a:t>finally leading to civil war…</a:t>
            </a:r>
          </a:p>
        </p:txBody>
      </p:sp>
      <p:pic>
        <p:nvPicPr>
          <p:cNvPr id="18" name="Picture 11" descr="C:\Eigene Dateien\TEACHING MATERIAL\HELLENISMUS Sommer 2005\Mark Antony.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78738" y="2432471"/>
            <a:ext cx="1465262"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 Box 12"/>
          <p:cNvSpPr txBox="1">
            <a:spLocks noChangeArrowheads="1"/>
          </p:cNvSpPr>
          <p:nvPr/>
        </p:nvSpPr>
        <p:spPr bwMode="auto">
          <a:xfrm>
            <a:off x="7620000" y="4718471"/>
            <a:ext cx="15240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a:t>Marc Anton</a:t>
            </a:r>
          </a:p>
        </p:txBody>
      </p:sp>
      <p:pic>
        <p:nvPicPr>
          <p:cNvPr id="20" name="Picture 13" descr="C:\Eigene Dateien\TEACHING MATERIAL\HELLENISMUS Sommer 2005\Pompey.gif"/>
          <p:cNvPicPr>
            <a:picLocks noChangeAspect="1" noChangeArrowheads="1"/>
          </p:cNvPicPr>
          <p:nvPr/>
        </p:nvPicPr>
        <p:blipFill>
          <a:blip r:embed="rId6">
            <a:lum bright="-24000" contrast="18000"/>
            <a:extLst>
              <a:ext uri="{28A0092B-C50C-407E-A947-70E740481C1C}">
                <a14:useLocalDpi xmlns:a14="http://schemas.microsoft.com/office/drawing/2010/main" val="0"/>
              </a:ext>
            </a:extLst>
          </a:blip>
          <a:srcRect/>
          <a:stretch>
            <a:fillRect/>
          </a:stretch>
        </p:blipFill>
        <p:spPr bwMode="auto">
          <a:xfrm>
            <a:off x="6059488" y="2432471"/>
            <a:ext cx="1541462"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 Box 14"/>
          <p:cNvSpPr txBox="1">
            <a:spLocks noChangeArrowheads="1"/>
          </p:cNvSpPr>
          <p:nvPr/>
        </p:nvSpPr>
        <p:spPr bwMode="auto">
          <a:xfrm>
            <a:off x="6324600" y="4718471"/>
            <a:ext cx="14478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1600"/>
              <a:t>Pompeius</a:t>
            </a:r>
          </a:p>
        </p:txBody>
      </p:sp>
    </p:spTree>
    <p:extLst>
      <p:ext uri="{BB962C8B-B14F-4D97-AF65-F5344CB8AC3E}">
        <p14:creationId xmlns:p14="http://schemas.microsoft.com/office/powerpoint/2010/main" val="32008702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randombar(horizontal)">
                                      <p:cBhvr>
                                        <p:cTn id="11" dur="500"/>
                                        <p:tgtEl>
                                          <p:spTgt spid="16"/>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randombar(horizontal)">
                                      <p:cBhvr>
                                        <p:cTn id="15" dur="500"/>
                                        <p:tgtEl>
                                          <p:spTgt spid="20"/>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randombar(horizontal)">
                                      <p:cBhvr>
                                        <p:cTn id="19" dur="500"/>
                                        <p:tgtEl>
                                          <p:spTgt spid="21"/>
                                        </p:tgtEl>
                                      </p:cBhvr>
                                    </p:animEffect>
                                  </p:childTnLst>
                                </p:cTn>
                              </p:par>
                            </p:childTnLst>
                          </p:cTn>
                        </p:par>
                        <p:par>
                          <p:cTn id="20" fill="hold">
                            <p:stCondLst>
                              <p:cond delay="2000"/>
                            </p:stCondLst>
                            <p:childTnLst>
                              <p:par>
                                <p:cTn id="21" presetID="14" presetClass="entr" presetSubtype="10" fill="hold"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randombar(horizontal)">
                                      <p:cBhvr>
                                        <p:cTn id="23" dur="500"/>
                                        <p:tgtEl>
                                          <p:spTgt spid="18"/>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randombar(horizontal)">
                                      <p:cBhvr>
                                        <p:cTn id="27" dur="500"/>
                                        <p:tgtEl>
                                          <p:spTgt spid="19"/>
                                        </p:tgtEl>
                                      </p:cBhvr>
                                    </p:animEffect>
                                  </p:childTnLst>
                                </p:cTn>
                              </p:par>
                            </p:childTnLst>
                          </p:cTn>
                        </p:par>
                        <p:par>
                          <p:cTn id="28" fill="hold">
                            <p:stCondLst>
                              <p:cond delay="3000"/>
                            </p:stCondLst>
                            <p:childTnLst>
                              <p:par>
                                <p:cTn id="29" presetID="7" presetClass="entr" presetSubtype="4" fill="hold" nodeType="afterEffect">
                                  <p:stCondLst>
                                    <p:cond delay="100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0" fill="hold"/>
                                        <p:tgtEl>
                                          <p:spTgt spid="10"/>
                                        </p:tgtEl>
                                        <p:attrNameLst>
                                          <p:attrName>ppt_x</p:attrName>
                                        </p:attrNameLst>
                                      </p:cBhvr>
                                      <p:tavLst>
                                        <p:tav tm="0">
                                          <p:val>
                                            <p:strVal val="#ppt_x"/>
                                          </p:val>
                                        </p:tav>
                                        <p:tav tm="100000">
                                          <p:val>
                                            <p:strVal val="#ppt_x"/>
                                          </p:val>
                                        </p:tav>
                                      </p:tavLst>
                                    </p:anim>
                                    <p:anim calcmode="lin" valueType="num">
                                      <p:cBhvr additive="base">
                                        <p:cTn id="32" dur="50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utoUpdateAnimBg="0"/>
      <p:bldP spid="19" grpId="0" autoUpdateAnimBg="0"/>
      <p:bldP spid="21" grpId="0"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716016" y="91480"/>
            <a:ext cx="288032"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9"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6"/>
          <p:cNvSpPr txBox="1">
            <a:spLocks noChangeArrowheads="1"/>
          </p:cNvSpPr>
          <p:nvPr/>
        </p:nvSpPr>
        <p:spPr bwMode="auto">
          <a:xfrm>
            <a:off x="4427984" y="6400800"/>
            <a:ext cx="4810472"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sz="2000" dirty="0"/>
              <a:t>Gaius </a:t>
            </a:r>
            <a:r>
              <a:rPr lang="en-US" altLang="en-US" sz="2000" dirty="0" err="1"/>
              <a:t>Iulius</a:t>
            </a:r>
            <a:r>
              <a:rPr lang="en-US" altLang="en-US" sz="2000" dirty="0"/>
              <a:t> Caesar</a:t>
            </a:r>
          </a:p>
        </p:txBody>
      </p:sp>
      <p:pic>
        <p:nvPicPr>
          <p:cNvPr id="18" name="Picture 12" descr="C:\Eigene Dateien\TEACHING MATERIAL\HELLENISMUS Sommer 2005\Denar Cäsar 44BC Silber 3g7 48 44 BC obv CAESAR DIC PERPETUO.JPG"/>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267200" y="1143000"/>
            <a:ext cx="4489450" cy="471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3" descr="C:\Eigene Dateien\TEACHING MATERIAL\HELLENISMUS Sommer 2005\Caesar Ermordung Richard Harri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9712" y="3825473"/>
            <a:ext cx="3823916" cy="303252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5803628" y="5857875"/>
            <a:ext cx="3340372" cy="369332"/>
          </a:xfrm>
          <a:prstGeom prst="rect">
            <a:avLst/>
          </a:prstGeom>
          <a:noFill/>
        </p:spPr>
        <p:txBody>
          <a:bodyPr wrap="square" rtlCol="0">
            <a:spAutoFit/>
          </a:bodyPr>
          <a:lstStyle/>
          <a:p>
            <a:r>
              <a:rPr lang="en-GB" b="1" spc="300" dirty="0">
                <a:effectLst>
                  <a:outerShdw blurRad="38100" dist="38100" dir="2700000" algn="tl">
                    <a:srgbClr val="000000">
                      <a:alpha val="43137"/>
                    </a:srgbClr>
                  </a:outerShdw>
                </a:effectLst>
              </a:rPr>
              <a:t>Ides of March, 44 BC</a:t>
            </a:r>
          </a:p>
        </p:txBody>
      </p:sp>
    </p:spTree>
    <p:extLst>
      <p:ext uri="{BB962C8B-B14F-4D97-AF65-F5344CB8AC3E}">
        <p14:creationId xmlns:p14="http://schemas.microsoft.com/office/powerpoint/2010/main" val="12565375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5"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randombar(vertical)">
                                      <p:cBhvr>
                                        <p:cTn id="1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1143000"/>
            <a:ext cx="9144000" cy="5105400"/>
          </a:xfrm>
          <a:prstGeom prst="rect">
            <a:avLst/>
          </a:prstGeom>
          <a:solidFill>
            <a:schemeClr val="hlink">
              <a:alpha val="50195"/>
            </a:schemeClr>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3"/>
          <p:cNvSpPr>
            <a:spLocks noChangeArrowheads="1"/>
          </p:cNvSpPr>
          <p:nvPr/>
        </p:nvSpPr>
        <p:spPr bwMode="auto">
          <a:xfrm>
            <a:off x="4932040" y="91480"/>
            <a:ext cx="144016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6" name="Picture 5" descr="C:\Eigene Dateien\TEACHING MATERIAL\HELLENISMUS Sommer 2005\Caesar bust white background.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C:\Eigene Dateien\TEACHING MATERIAL\CITIES &amp; SETTLEMENTS\AUGUSTUS ROM\Augustus Statue Primaporta 19 17 BC.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4211960" y="1916832"/>
            <a:ext cx="2592288" cy="3139321"/>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p:txBody>
      </p:sp>
    </p:spTree>
    <p:extLst>
      <p:ext uri="{BB962C8B-B14F-4D97-AF65-F5344CB8AC3E}">
        <p14:creationId xmlns:p14="http://schemas.microsoft.com/office/powerpoint/2010/main" val="31911843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out)">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C:\Eigene Dateien\TEACHING MATERIAL\CITIES &amp; SETTLEMENTS\AUGUSTUS ROM\Ara Pacis Ansicht Farbe P CONNOLLY.JPG"/>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8679" y="3568182"/>
            <a:ext cx="5370571" cy="333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a:spLocks noChangeArrowheads="1"/>
          </p:cNvSpPr>
          <p:nvPr/>
        </p:nvSpPr>
        <p:spPr bwMode="auto">
          <a:xfrm>
            <a:off x="4932040" y="91480"/>
            <a:ext cx="144016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6"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8" name="Picture 5" descr="C:\Eigene Dateien\TEACHING MATERIAL\CITIES &amp; SETTLEMENTS\AUGUSTUS ROM\Augustus Statue Primaporta 19 17 BC.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spTree>
    <p:extLst>
      <p:ext uri="{BB962C8B-B14F-4D97-AF65-F5344CB8AC3E}">
        <p14:creationId xmlns:p14="http://schemas.microsoft.com/office/powerpoint/2010/main" val="33296694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4932040" y="91480"/>
            <a:ext cx="1440160"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6" name="Picture 5" descr="C:\Eigene Dateien\TEACHING MATERIAL\CITIES &amp; SETTLEMENTS\AUGUSTUS ROM\Augustus Statue Primaporta 19 17 B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8" name="Picture 7"/>
          <p:cNvPicPr>
            <a:picLocks noChangeAspect="1"/>
          </p:cNvPicPr>
          <p:nvPr/>
        </p:nvPicPr>
        <p:blipFill>
          <a:blip r:embed="rId4" cstate="print">
            <a:extLst>
              <a:ext uri="{BEBA8EAE-BF5A-486C-A8C5-ECC9F3942E4B}">
                <a14:imgProps xmlns:a14="http://schemas.microsoft.com/office/drawing/2010/main">
                  <a14:imgLayer r:embed="rId5">
                    <a14:imgEffect>
                      <a14:backgroundRemoval t="9947" b="97869" l="1332" r="95872">
                        <a14:foregroundMark x1="1332" y1="71048" x2="1332" y2="71048"/>
                        <a14:foregroundMark x1="4927" y1="63943" x2="4927" y2="63943"/>
                        <a14:foregroundMark x1="3595" y1="54529" x2="3595" y2="54529"/>
                        <a14:foregroundMark x1="86152" y1="60568" x2="86152" y2="60568"/>
                        <a14:foregroundMark x1="96005" y1="74067" x2="96005" y2="74067"/>
                        <a14:foregroundMark x1="93475" y1="86679" x2="93475" y2="86679"/>
                        <a14:foregroundMark x1="91478" y1="97869" x2="91478" y2="97869"/>
                      </a14:backgroundRemoval>
                    </a14:imgEffect>
                  </a14:imgLayer>
                </a14:imgProps>
              </a:ext>
              <a:ext uri="{28A0092B-C50C-407E-A947-70E740481C1C}">
                <a14:useLocalDpi xmlns:a14="http://schemas.microsoft.com/office/drawing/2010/main" val="0"/>
              </a:ext>
            </a:extLst>
          </a:blip>
          <a:stretch>
            <a:fillRect/>
          </a:stretch>
        </p:blipFill>
        <p:spPr>
          <a:xfrm>
            <a:off x="-180528" y="2429163"/>
            <a:ext cx="5905117" cy="4428837"/>
          </a:xfrm>
          <a:prstGeom prst="rect">
            <a:avLst/>
          </a:prstGeom>
        </p:spPr>
      </p:pic>
      <p:sp>
        <p:nvSpPr>
          <p:cNvPr id="9" name="TextBox 8"/>
          <p:cNvSpPr txBox="1"/>
          <p:nvPr/>
        </p:nvSpPr>
        <p:spPr>
          <a:xfrm>
            <a:off x="179512" y="3140968"/>
            <a:ext cx="1440160" cy="646331"/>
          </a:xfrm>
          <a:prstGeom prst="rect">
            <a:avLst/>
          </a:prstGeom>
          <a:noFill/>
        </p:spPr>
        <p:txBody>
          <a:bodyPr wrap="square" rtlCol="0">
            <a:spAutoFit/>
          </a:bodyPr>
          <a:lstStyle/>
          <a:p>
            <a:r>
              <a:rPr lang="en-GB" dirty="0"/>
              <a:t>Pantheon, Rome</a:t>
            </a:r>
          </a:p>
        </p:txBody>
      </p:sp>
    </p:spTree>
    <p:extLst>
      <p:ext uri="{BB962C8B-B14F-4D97-AF65-F5344CB8AC3E}">
        <p14:creationId xmlns:p14="http://schemas.microsoft.com/office/powerpoint/2010/main" val="31544620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932040" y="91480"/>
            <a:ext cx="25922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5" name="Picture 4" descr="C:\Eigene Dateien\TEACHING MATERIAL\CITIES &amp; SETTLEMENTS\AUGUSTUS ROM\Augustus Statue Primaporta 19 17 B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9" name="Picture 9" descr="C:\Eigene Dateien\TEACHING MATERIAL\CITIES &amp; SETTLEMENTS\4 Sitzung Autun Bibracte und Co\Tarragona Rekonstrukti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90" y="613172"/>
            <a:ext cx="9119209" cy="6244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6336196" y="5457418"/>
            <a:ext cx="2664296" cy="707886"/>
          </a:xfrm>
          <a:prstGeom prst="rect">
            <a:avLst/>
          </a:prstGeom>
          <a:noFill/>
        </p:spPr>
        <p:txBody>
          <a:bodyPr wrap="square" rtlCol="0">
            <a:spAutoFit/>
          </a:bodyPr>
          <a:lstStyle/>
          <a:p>
            <a:pPr algn="r"/>
            <a:r>
              <a:rPr lang="en-GB" sz="2000" dirty="0">
                <a:solidFill>
                  <a:srgbClr val="0070C0"/>
                </a:solidFill>
                <a:effectLst>
                  <a:outerShdw blurRad="38100" dist="38100" dir="2700000" algn="tl">
                    <a:srgbClr val="000000">
                      <a:alpha val="43137"/>
                    </a:srgbClr>
                  </a:outerShdw>
                </a:effectLst>
              </a:rPr>
              <a:t>The height of the </a:t>
            </a:r>
            <a:br>
              <a:rPr lang="en-GB" sz="2000" dirty="0">
                <a:solidFill>
                  <a:srgbClr val="0070C0"/>
                </a:solidFill>
                <a:effectLst>
                  <a:outerShdw blurRad="38100" dist="38100" dir="2700000" algn="tl">
                    <a:srgbClr val="000000">
                      <a:alpha val="43137"/>
                    </a:srgbClr>
                  </a:outerShdw>
                </a:effectLst>
              </a:rPr>
            </a:br>
            <a:r>
              <a:rPr lang="en-GB" sz="2000" dirty="0">
                <a:solidFill>
                  <a:srgbClr val="0070C0"/>
                </a:solidFill>
                <a:effectLst>
                  <a:outerShdw blurRad="38100" dist="38100" dir="2700000" algn="tl">
                    <a:srgbClr val="000000">
                      <a:alpha val="43137"/>
                    </a:srgbClr>
                  </a:outerShdw>
                </a:effectLst>
              </a:rPr>
              <a:t>Roman Empire</a:t>
            </a:r>
          </a:p>
        </p:txBody>
      </p:sp>
      <p:sp>
        <p:nvSpPr>
          <p:cNvPr id="11" name="TextBox 10"/>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a:t>
            </a:r>
            <a:r>
              <a:rPr lang="en-GB" i="1" dirty="0" err="1">
                <a:solidFill>
                  <a:srgbClr val="0070C0"/>
                </a:solidFill>
              </a:rPr>
              <a:t>Tarragnoa</a:t>
            </a:r>
            <a:endParaRPr lang="en-GB" i="1" dirty="0">
              <a:solidFill>
                <a:srgbClr val="0070C0"/>
              </a:solidFill>
            </a:endParaRPr>
          </a:p>
        </p:txBody>
      </p:sp>
    </p:spTree>
    <p:extLst>
      <p:ext uri="{BB962C8B-B14F-4D97-AF65-F5344CB8AC3E}">
        <p14:creationId xmlns:p14="http://schemas.microsoft.com/office/powerpoint/2010/main" val="534110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932040" y="91480"/>
            <a:ext cx="25922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5" name="Picture 4" descr="C:\Eigene Dateien\TEACHING MATERIAL\CITIES &amp; SETTLEMENTS\AUGUSTUS ROM\Augustus Statue Primaporta 19 17 B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7" name="Picture 9" descr="C:\Eigene Dateien\TEACHING MATERIAL\CITIES &amp; SETTLEMENTS\4 Sitzung Autun Bibracte und Co\Tarragona Rekonstrukti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90" y="613172"/>
            <a:ext cx="9119209" cy="6244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6336196" y="5457418"/>
            <a:ext cx="2664296" cy="707886"/>
          </a:xfrm>
          <a:prstGeom prst="rect">
            <a:avLst/>
          </a:prstGeom>
          <a:noFill/>
        </p:spPr>
        <p:txBody>
          <a:bodyPr wrap="square" rtlCol="0">
            <a:spAutoFit/>
          </a:bodyPr>
          <a:lstStyle/>
          <a:p>
            <a:pPr algn="r"/>
            <a:r>
              <a:rPr lang="en-GB" sz="2000" dirty="0">
                <a:solidFill>
                  <a:srgbClr val="0070C0"/>
                </a:solidFill>
                <a:effectLst>
                  <a:outerShdw blurRad="38100" dist="38100" dir="2700000" algn="tl">
                    <a:srgbClr val="000000">
                      <a:alpha val="43137"/>
                    </a:srgbClr>
                  </a:outerShdw>
                </a:effectLst>
              </a:rPr>
              <a:t>The height of the </a:t>
            </a:r>
            <a:br>
              <a:rPr lang="en-GB" sz="2000" dirty="0">
                <a:solidFill>
                  <a:srgbClr val="0070C0"/>
                </a:solidFill>
                <a:effectLst>
                  <a:outerShdw blurRad="38100" dist="38100" dir="2700000" algn="tl">
                    <a:srgbClr val="000000">
                      <a:alpha val="43137"/>
                    </a:srgbClr>
                  </a:outerShdw>
                </a:effectLst>
              </a:rPr>
            </a:br>
            <a:r>
              <a:rPr lang="en-GB" sz="2000" dirty="0">
                <a:solidFill>
                  <a:srgbClr val="0070C0"/>
                </a:solidFill>
                <a:effectLst>
                  <a:outerShdw blurRad="38100" dist="38100" dir="2700000" algn="tl">
                    <a:srgbClr val="000000">
                      <a:alpha val="43137"/>
                    </a:srgbClr>
                  </a:outerShdw>
                </a:effectLst>
              </a:rPr>
              <a:t>Roman Empire</a:t>
            </a:r>
          </a:p>
        </p:txBody>
      </p:sp>
      <p:sp>
        <p:nvSpPr>
          <p:cNvPr id="9" name="TextBox 8"/>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a:t>
            </a:r>
            <a:r>
              <a:rPr lang="en-GB" i="1" dirty="0" err="1">
                <a:solidFill>
                  <a:srgbClr val="0070C0"/>
                </a:solidFill>
              </a:rPr>
              <a:t>Tarragnoa</a:t>
            </a:r>
            <a:endParaRPr lang="en-GB" i="1" dirty="0">
              <a:solidFill>
                <a:srgbClr val="0070C0"/>
              </a:solidFill>
            </a:endParaRPr>
          </a:p>
        </p:txBody>
      </p:sp>
      <p:pic>
        <p:nvPicPr>
          <p:cNvPr id="10" name="Picture 12" descr="C:\Eigene Dateien\TEACHING MATERIAL\CITIES &amp; SETTLEMENTS\4 Sitzung Autun Bibracte und Co\Tarragona Arch of Bera m1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613172"/>
            <a:ext cx="4625295" cy="3463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9" descr="C:\Eigene Dateien\TEACHING MATERIAL\CITIES &amp; SETTLEMENTS\Roman Nth Africa\Dougga Theater.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28800" y="1700808"/>
            <a:ext cx="7191336" cy="5193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40026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5"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randombar(vertical)">
                                      <p:cBhvr>
                                        <p:cTn id="1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932040" y="91480"/>
            <a:ext cx="25922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4" name="Rectangle 4"/>
          <p:cNvSpPr>
            <a:spLocks noGrp="1" noChangeArrowheads="1"/>
          </p:cNvSpPr>
          <p:nvPr>
            <p:ph type="title"/>
          </p:nvPr>
        </p:nvSpPr>
        <p:spPr>
          <a:xfrm>
            <a:off x="0" y="76624"/>
            <a:ext cx="9144000" cy="400048"/>
          </a:xfrm>
          <a:noFill/>
        </p:spPr>
        <p:txBody>
          <a:bodyPr/>
          <a:lstStyle/>
          <a:p>
            <a:pPr algn="ctr"/>
            <a:r>
              <a:rPr lang="en-US" altLang="en-US" sz="1600" b="1" dirty="0">
                <a:latin typeface="Arial" pitchFamily="34" charset="0"/>
                <a:sym typeface="Wingdings" panose="05000000000000000000" pitchFamily="2" charset="2"/>
              </a:rPr>
              <a:t> </a:t>
            </a:r>
            <a:r>
              <a:rPr lang="en-US" altLang="en-US" sz="1600" b="1" dirty="0">
                <a:latin typeface="Arial" pitchFamily="34" charset="0"/>
              </a:rPr>
              <a:t>1200 - 900 - 700 - 500 - 400 - 323 - 200 - 100 - 27 BC // AD 14 - 100 - 200 - 300 – 476 </a:t>
            </a:r>
            <a:r>
              <a:rPr lang="en-US" altLang="en-US" sz="1600" b="1" dirty="0">
                <a:latin typeface="Arial" pitchFamily="34" charset="0"/>
                <a:sym typeface="Wingdings" panose="05000000000000000000" pitchFamily="2" charset="2"/>
              </a:rPr>
              <a:t></a:t>
            </a:r>
            <a:endParaRPr lang="en-US" altLang="en-US" sz="1600" b="1" dirty="0">
              <a:latin typeface="Arial" pitchFamily="34" charset="0"/>
            </a:endParaRPr>
          </a:p>
        </p:txBody>
      </p:sp>
      <p:pic>
        <p:nvPicPr>
          <p:cNvPr id="5" name="Picture 4" descr="C:\Eigene Dateien\TEACHING MATERIAL\CITIES &amp; SETTLEMENTS\AUGUSTUS ROM\Augustus Statue Primaporta 19 17 B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605" b="99783" l="2400" r="89943">
                        <a14:foregroundMark x1="65714" y1="7236" x2="65714" y2="7236"/>
                        <a14:foregroundMark x1="79657" y1="93488" x2="79657" y2="93488"/>
                        <a14:foregroundMark x1="80800" y1="99855" x2="80800" y2="99855"/>
                        <a14:foregroundMark x1="20571" y1="18090" x2="20571" y2="18090"/>
                        <a14:foregroundMark x1="8343" y1="8828" x2="8343" y2="8828"/>
                        <a14:foregroundMark x1="5143" y1="3907" x2="5143" y2="3907"/>
                        <a14:foregroundMark x1="86400" y1="13459" x2="86400" y2="13459"/>
                        <a14:foregroundMark x1="87429" y1="9913" x2="87429" y2="9913"/>
                        <a14:foregroundMark x1="87429" y1="7453" x2="87429" y2="7453"/>
                        <a14:foregroundMark x1="2400" y1="2605" x2="2400" y2="2605"/>
                        <a14:foregroundMark x1="86400" y1="74819" x2="86400" y2="74819"/>
                        <a14:foregroundMark x1="87429" y1="69103" x2="87429" y2="69103"/>
                        <a14:backgroundMark x1="37714" y1="94790" x2="37714" y2="94790"/>
                        <a14:backgroundMark x1="69143" y1="83936" x2="69143" y2="83936"/>
                        <a14:backgroundMark x1="67429" y1="91462" x2="67429" y2="91462"/>
                        <a14:backgroundMark x1="88457" y1="85456" x2="88457" y2="85456"/>
                        <a14:backgroundMark x1="35543" y1="79522" x2="35543" y2="79522"/>
                      </a14:backgroundRemoval>
                    </a14:imgEffect>
                  </a14:imgLayer>
                </a14:imgProps>
              </a:ext>
              <a:ext uri="{28A0092B-C50C-407E-A947-70E740481C1C}">
                <a14:useLocalDpi xmlns:a14="http://schemas.microsoft.com/office/drawing/2010/main" val="0"/>
              </a:ext>
            </a:extLst>
          </a:blip>
          <a:srcRect/>
          <a:stretch>
            <a:fillRect/>
          </a:stretch>
        </p:blipFill>
        <p:spPr bwMode="auto">
          <a:xfrm>
            <a:off x="5148064" y="241814"/>
            <a:ext cx="4211960" cy="66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4211960" y="1916832"/>
            <a:ext cx="2592288" cy="3970318"/>
          </a:xfrm>
          <a:prstGeom prst="rect">
            <a:avLst/>
          </a:prstGeom>
          <a:noFill/>
        </p:spPr>
        <p:txBody>
          <a:bodyPr wrap="square" rtlCol="0">
            <a:spAutoFit/>
          </a:bodyPr>
          <a:lstStyle/>
          <a:p>
            <a:r>
              <a:rPr lang="en-GB" dirty="0"/>
              <a:t>Augustus</a:t>
            </a:r>
          </a:p>
          <a:p>
            <a:endParaRPr lang="en-GB" dirty="0"/>
          </a:p>
          <a:p>
            <a:r>
              <a:rPr lang="en-GB" dirty="0"/>
              <a:t>“Restoring the Republic”</a:t>
            </a:r>
          </a:p>
          <a:p>
            <a:endParaRPr lang="en-GB" dirty="0"/>
          </a:p>
          <a:p>
            <a:r>
              <a:rPr lang="en-GB" dirty="0"/>
              <a:t>Created an autocratic regime</a:t>
            </a:r>
          </a:p>
          <a:p>
            <a:r>
              <a:rPr lang="en-GB" dirty="0">
                <a:sym typeface="Wingdings" panose="05000000000000000000" pitchFamily="2" charset="2"/>
              </a:rPr>
              <a:t>the “Principate”</a:t>
            </a:r>
            <a:endParaRPr lang="en-GB" dirty="0"/>
          </a:p>
          <a:p>
            <a:endParaRPr lang="en-GB" dirty="0"/>
          </a:p>
          <a:p>
            <a:endParaRPr lang="en-GB" dirty="0"/>
          </a:p>
          <a:p>
            <a:r>
              <a:rPr lang="en-GB" dirty="0"/>
              <a:t>“Propaganda” &amp; “ideology” dominate</a:t>
            </a:r>
          </a:p>
          <a:p>
            <a:endParaRPr lang="en-GB" dirty="0"/>
          </a:p>
          <a:p>
            <a:r>
              <a:rPr lang="en-GB" dirty="0"/>
              <a:t>Re-organisation </a:t>
            </a:r>
            <a:br>
              <a:rPr lang="en-GB" dirty="0"/>
            </a:br>
            <a:r>
              <a:rPr lang="en-GB" dirty="0"/>
              <a:t>of the Roman Empire</a:t>
            </a:r>
          </a:p>
        </p:txBody>
      </p:sp>
      <p:pic>
        <p:nvPicPr>
          <p:cNvPr id="7" name="Picture 9" descr="C:\Eigene Dateien\TEACHING MATERIAL\CITIES &amp; SETTLEMENTS\4 Sitzung Autun Bibracte und Co\Tarragona Rekonstrukti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90" y="613172"/>
            <a:ext cx="9119209" cy="6244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6336196" y="5457418"/>
            <a:ext cx="2664296" cy="707886"/>
          </a:xfrm>
          <a:prstGeom prst="rect">
            <a:avLst/>
          </a:prstGeom>
          <a:noFill/>
        </p:spPr>
        <p:txBody>
          <a:bodyPr wrap="square" rtlCol="0">
            <a:spAutoFit/>
          </a:bodyPr>
          <a:lstStyle/>
          <a:p>
            <a:pPr algn="r"/>
            <a:r>
              <a:rPr lang="en-GB" sz="2000" dirty="0">
                <a:solidFill>
                  <a:srgbClr val="0070C0"/>
                </a:solidFill>
                <a:effectLst>
                  <a:outerShdw blurRad="38100" dist="38100" dir="2700000" algn="tl">
                    <a:srgbClr val="000000">
                      <a:alpha val="43137"/>
                    </a:srgbClr>
                  </a:outerShdw>
                </a:effectLst>
              </a:rPr>
              <a:t>The height of the </a:t>
            </a:r>
            <a:br>
              <a:rPr lang="en-GB" sz="2000" dirty="0">
                <a:solidFill>
                  <a:srgbClr val="0070C0"/>
                </a:solidFill>
                <a:effectLst>
                  <a:outerShdw blurRad="38100" dist="38100" dir="2700000" algn="tl">
                    <a:srgbClr val="000000">
                      <a:alpha val="43137"/>
                    </a:srgbClr>
                  </a:outerShdw>
                </a:effectLst>
              </a:rPr>
            </a:br>
            <a:r>
              <a:rPr lang="en-GB" sz="2000" dirty="0">
                <a:solidFill>
                  <a:srgbClr val="0070C0"/>
                </a:solidFill>
                <a:effectLst>
                  <a:outerShdw blurRad="38100" dist="38100" dir="2700000" algn="tl">
                    <a:srgbClr val="000000">
                      <a:alpha val="43137"/>
                    </a:srgbClr>
                  </a:outerShdw>
                </a:effectLst>
              </a:rPr>
              <a:t>Roman Empire</a:t>
            </a:r>
          </a:p>
        </p:txBody>
      </p:sp>
      <p:sp>
        <p:nvSpPr>
          <p:cNvPr id="9" name="TextBox 8"/>
          <p:cNvSpPr txBox="1"/>
          <p:nvPr/>
        </p:nvSpPr>
        <p:spPr>
          <a:xfrm>
            <a:off x="4427984" y="6453336"/>
            <a:ext cx="3096344" cy="369332"/>
          </a:xfrm>
          <a:prstGeom prst="rect">
            <a:avLst/>
          </a:prstGeom>
          <a:noFill/>
        </p:spPr>
        <p:txBody>
          <a:bodyPr wrap="square" rtlCol="0">
            <a:spAutoFit/>
          </a:bodyPr>
          <a:lstStyle/>
          <a:p>
            <a:r>
              <a:rPr lang="en-GB" i="1" dirty="0" err="1">
                <a:solidFill>
                  <a:srgbClr val="0070C0"/>
                </a:solidFill>
              </a:rPr>
              <a:t>Tarraco</a:t>
            </a:r>
            <a:r>
              <a:rPr lang="en-GB" i="1" dirty="0">
                <a:solidFill>
                  <a:srgbClr val="0070C0"/>
                </a:solidFill>
              </a:rPr>
              <a:t> / </a:t>
            </a:r>
            <a:r>
              <a:rPr lang="en-GB" i="1" dirty="0" err="1">
                <a:solidFill>
                  <a:srgbClr val="0070C0"/>
                </a:solidFill>
              </a:rPr>
              <a:t>Tarragnoa</a:t>
            </a:r>
            <a:endParaRPr lang="en-GB" i="1" dirty="0">
              <a:solidFill>
                <a:srgbClr val="0070C0"/>
              </a:solidFill>
            </a:endParaRPr>
          </a:p>
        </p:txBody>
      </p:sp>
      <p:pic>
        <p:nvPicPr>
          <p:cNvPr id="10" name="Picture 12" descr="C:\Eigene Dateien\TEACHING MATERIAL\CITIES &amp; SETTLEMENTS\4 Sitzung Autun Bibracte und Co\Tarragona Arch of Bera m1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613172"/>
            <a:ext cx="4625295" cy="3463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9" descr="C:\Eigene Dateien\TEACHING MATERIAL\CITIES &amp; SETTLEMENTS\Roman Nth Africa\Dougga Theater.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28800" y="1700808"/>
            <a:ext cx="7191336" cy="5193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13172"/>
            <a:ext cx="9082658" cy="6244828"/>
          </a:xfrm>
          <a:prstGeom prst="rect">
            <a:avLst/>
          </a:prstGeom>
        </p:spPr>
      </p:pic>
      <p:sp>
        <p:nvSpPr>
          <p:cNvPr id="13" name="TextBox 12"/>
          <p:cNvSpPr txBox="1"/>
          <p:nvPr/>
        </p:nvSpPr>
        <p:spPr>
          <a:xfrm>
            <a:off x="467544" y="6165304"/>
            <a:ext cx="2160240" cy="369332"/>
          </a:xfrm>
          <a:prstGeom prst="rect">
            <a:avLst/>
          </a:prstGeom>
          <a:noFill/>
        </p:spPr>
        <p:txBody>
          <a:bodyPr wrap="square" rtlCol="0">
            <a:spAutoFit/>
          </a:bodyPr>
          <a:lstStyle/>
          <a:p>
            <a:r>
              <a:rPr lang="en-GB" b="1" dirty="0"/>
              <a:t>Pont du Gard</a:t>
            </a:r>
          </a:p>
        </p:txBody>
      </p:sp>
    </p:spTree>
    <p:extLst>
      <p:ext uri="{BB962C8B-B14F-4D97-AF65-F5344CB8AC3E}">
        <p14:creationId xmlns:p14="http://schemas.microsoft.com/office/powerpoint/2010/main" val="27363060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
        <p:nvSpPr>
          <p:cNvPr id="4" name="Rectangle 3"/>
          <p:cNvSpPr>
            <a:spLocks noChangeArrowheads="1"/>
          </p:cNvSpPr>
          <p:nvPr/>
        </p:nvSpPr>
        <p:spPr bwMode="auto">
          <a:xfrm>
            <a:off x="4932040" y="91480"/>
            <a:ext cx="25922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5" name="Rectangle 4"/>
          <p:cNvSpPr txBox="1">
            <a:spLocks noChangeArrowheads="1"/>
          </p:cNvSpPr>
          <p:nvPr/>
        </p:nvSpPr>
        <p:spPr>
          <a:xfrm>
            <a:off x="0" y="76624"/>
            <a:ext cx="9144000" cy="400048"/>
          </a:xfrm>
          <a:prstGeom prst="rect">
            <a:avLst/>
          </a:prstGeom>
          <a:noFill/>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pPr algn="ctr"/>
            <a:r>
              <a:rPr lang="en-US" altLang="en-US" sz="1600" b="1">
                <a:latin typeface="Arial" pitchFamily="34" charset="0"/>
                <a:sym typeface="Wingdings" panose="05000000000000000000" pitchFamily="2" charset="2"/>
              </a:rPr>
              <a:t> </a:t>
            </a:r>
            <a:r>
              <a:rPr lang="en-US" altLang="en-US" sz="1600" b="1">
                <a:latin typeface="Arial" pitchFamily="34" charset="0"/>
              </a:rPr>
              <a:t>1200 - 900 - 700 - 500 - 400 - 323 - 200 - 100 - 27 BC // AD 14 - 100 - 200 - 300 – 476 </a:t>
            </a:r>
            <a:r>
              <a:rPr lang="en-US" altLang="en-US" sz="1600" b="1">
                <a:latin typeface="Arial" pitchFamily="34" charset="0"/>
                <a:sym typeface="Wingdings" panose="05000000000000000000" pitchFamily="2" charset="2"/>
              </a:rPr>
              <a:t></a:t>
            </a:r>
            <a:endParaRPr lang="en-US" altLang="en-US" sz="1600" b="1" dirty="0">
              <a:latin typeface="Arial" pitchFamily="34" charset="0"/>
            </a:endParaRPr>
          </a:p>
        </p:txBody>
      </p:sp>
    </p:spTree>
    <p:extLst>
      <p:ext uri="{BB962C8B-B14F-4D97-AF65-F5344CB8AC3E}">
        <p14:creationId xmlns:p14="http://schemas.microsoft.com/office/powerpoint/2010/main" val="2748553695"/>
      </p:ext>
    </p:extLst>
  </p:cSld>
  <p:clrMapOvr>
    <a:masterClrMapping/>
  </p:clrMapOvr>
  <p:transition spd="slow">
    <p:randomBar dir="vert"/>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
        <p:nvSpPr>
          <p:cNvPr id="2" name="Title 1"/>
          <p:cNvSpPr>
            <a:spLocks noGrp="1"/>
          </p:cNvSpPr>
          <p:nvPr>
            <p:ph type="title"/>
          </p:nvPr>
        </p:nvSpPr>
        <p:spPr/>
        <p:txBody>
          <a:bodyPr/>
          <a:lstStyle/>
          <a:p>
            <a:endParaRPr lang="en-GB"/>
          </a:p>
        </p:txBody>
      </p:sp>
      <p:pic>
        <p:nvPicPr>
          <p:cNvPr id="4" name="Picture 2" descr="C:\Eigene Dateien\TEACHING MATERIAL\CITIES &amp; SETTLEMENTS\Trade\Handel Karte London.JPG"/>
          <p:cNvPicPr>
            <a:picLocks noChangeAspect="1" noChangeArrowheads="1"/>
          </p:cNvPicPr>
          <p:nvPr/>
        </p:nvPicPr>
        <p:blipFill>
          <a:blip r:embed="rId3" cstate="print">
            <a:lum bright="-6000" contrast="6000"/>
            <a:extLst>
              <a:ext uri="{28A0092B-C50C-407E-A947-70E740481C1C}">
                <a14:useLocalDpi xmlns:a14="http://schemas.microsoft.com/office/drawing/2010/main" val="0"/>
              </a:ext>
            </a:extLst>
          </a:blip>
          <a:srcRect/>
          <a:stretch>
            <a:fillRect/>
          </a:stretch>
        </p:blipFill>
        <p:spPr bwMode="auto">
          <a:xfrm>
            <a:off x="3347864" y="476672"/>
            <a:ext cx="5724128" cy="5513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804248" y="5659149"/>
            <a:ext cx="2160240" cy="120032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t>Global economy?</a:t>
            </a:r>
          </a:p>
          <a:p>
            <a:r>
              <a:rPr lang="en-GB" dirty="0"/>
              <a:t>Industrial scale production?</a:t>
            </a:r>
          </a:p>
          <a:p>
            <a:endParaRPr lang="en-GB" dirty="0"/>
          </a:p>
        </p:txBody>
      </p:sp>
      <p:sp>
        <p:nvSpPr>
          <p:cNvPr id="6" name="Rectangle 5"/>
          <p:cNvSpPr>
            <a:spLocks noChangeArrowheads="1"/>
          </p:cNvSpPr>
          <p:nvPr/>
        </p:nvSpPr>
        <p:spPr bwMode="auto">
          <a:xfrm>
            <a:off x="4932040" y="91480"/>
            <a:ext cx="2592288"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7" name="Rectangle 4"/>
          <p:cNvSpPr txBox="1">
            <a:spLocks noChangeArrowheads="1"/>
          </p:cNvSpPr>
          <p:nvPr/>
        </p:nvSpPr>
        <p:spPr>
          <a:xfrm>
            <a:off x="0" y="76624"/>
            <a:ext cx="9144000" cy="400048"/>
          </a:xfrm>
          <a:prstGeom prst="rect">
            <a:avLst/>
          </a:prstGeom>
          <a:noFill/>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pPr algn="ctr"/>
            <a:r>
              <a:rPr lang="en-US" altLang="en-US" sz="1600" b="1">
                <a:latin typeface="Arial" pitchFamily="34" charset="0"/>
                <a:sym typeface="Wingdings" panose="05000000000000000000" pitchFamily="2" charset="2"/>
              </a:rPr>
              <a:t> </a:t>
            </a:r>
            <a:r>
              <a:rPr lang="en-US" altLang="en-US" sz="1600" b="1">
                <a:latin typeface="Arial" pitchFamily="34" charset="0"/>
              </a:rPr>
              <a:t>1200 - 900 - 700 - 500 - 400 - 323 - 200 - 100 - 27 BC // AD 14 - 100 - 200 - 300 – 476 </a:t>
            </a:r>
            <a:r>
              <a:rPr lang="en-US" altLang="en-US" sz="1600" b="1">
                <a:latin typeface="Arial" pitchFamily="34" charset="0"/>
                <a:sym typeface="Wingdings" panose="05000000000000000000" pitchFamily="2" charset="2"/>
              </a:rPr>
              <a:t></a:t>
            </a:r>
            <a:endParaRPr lang="en-US" altLang="en-US" sz="1600" b="1" dirty="0">
              <a:latin typeface="Arial" pitchFamily="34" charset="0"/>
            </a:endParaRPr>
          </a:p>
        </p:txBody>
      </p:sp>
    </p:spTree>
    <p:extLst>
      <p:ext uri="{BB962C8B-B14F-4D97-AF65-F5344CB8AC3E}">
        <p14:creationId xmlns:p14="http://schemas.microsoft.com/office/powerpoint/2010/main" val="16111018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144000" cy="6381328"/>
          </a:xfrm>
          <a:prstGeom prst="rect">
            <a:avLst/>
          </a:prstGeom>
        </p:spPr>
      </p:pic>
      <p:sp>
        <p:nvSpPr>
          <p:cNvPr id="4" name="Title 1"/>
          <p:cNvSpPr>
            <a:spLocks noGrp="1"/>
          </p:cNvSpPr>
          <p:nvPr>
            <p:ph type="title"/>
          </p:nvPr>
        </p:nvSpPr>
        <p:spPr>
          <a:xfrm>
            <a:off x="352426" y="228600"/>
            <a:ext cx="7680960" cy="1066800"/>
          </a:xfrm>
        </p:spPr>
        <p:txBody>
          <a:bodyPr/>
          <a:lstStyle/>
          <a:p>
            <a:r>
              <a:rPr lang="en-GB" dirty="0"/>
              <a:t>Late Antiquity</a:t>
            </a:r>
          </a:p>
        </p:txBody>
      </p:sp>
      <p:sp>
        <p:nvSpPr>
          <p:cNvPr id="7" name="Rectangle 6"/>
          <p:cNvSpPr>
            <a:spLocks noChangeArrowheads="1"/>
          </p:cNvSpPr>
          <p:nvPr/>
        </p:nvSpPr>
        <p:spPr bwMode="auto">
          <a:xfrm>
            <a:off x="7380312" y="91480"/>
            <a:ext cx="1656184"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8" name="Rectangle 4"/>
          <p:cNvSpPr txBox="1">
            <a:spLocks noChangeArrowheads="1"/>
          </p:cNvSpPr>
          <p:nvPr/>
        </p:nvSpPr>
        <p:spPr>
          <a:xfrm>
            <a:off x="0" y="76624"/>
            <a:ext cx="9144000" cy="400048"/>
          </a:xfrm>
          <a:prstGeom prst="rect">
            <a:avLst/>
          </a:prstGeom>
          <a:noFill/>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pPr algn="ctr"/>
            <a:r>
              <a:rPr lang="en-US" altLang="en-US" sz="1600" b="1">
                <a:latin typeface="Arial" pitchFamily="34" charset="0"/>
                <a:sym typeface="Wingdings" panose="05000000000000000000" pitchFamily="2" charset="2"/>
              </a:rPr>
              <a:t> </a:t>
            </a:r>
            <a:r>
              <a:rPr lang="en-US" altLang="en-US" sz="1600" b="1">
                <a:latin typeface="Arial" pitchFamily="34" charset="0"/>
              </a:rPr>
              <a:t>1200 - 900 - 700 - 500 - 400 - 323 - 200 - 100 - 27 BC // AD 14 - 100 - 200 - 300 – 476 </a:t>
            </a:r>
            <a:r>
              <a:rPr lang="en-US" altLang="en-US" sz="1600" b="1">
                <a:latin typeface="Arial" pitchFamily="34" charset="0"/>
                <a:sym typeface="Wingdings" panose="05000000000000000000" pitchFamily="2" charset="2"/>
              </a:rPr>
              <a:t></a:t>
            </a:r>
            <a:endParaRPr lang="en-US" altLang="en-US" sz="1600" b="1" dirty="0">
              <a:latin typeface="Arial" pitchFamily="34" charset="0"/>
            </a:endParaRPr>
          </a:p>
        </p:txBody>
      </p:sp>
      <p:pic>
        <p:nvPicPr>
          <p:cNvPr id="9" name="Picture 8"/>
          <p:cNvPicPr>
            <a:picLocks noChangeAspect="1"/>
          </p:cNvPicPr>
          <p:nvPr/>
        </p:nvPicPr>
        <p:blipFill>
          <a:blip r:embed="rId3">
            <a:extLst>
              <a:ext uri="{BEBA8EAE-BF5A-486C-A8C5-ECC9F3942E4B}">
                <a14:imgProps xmlns:a14="http://schemas.microsoft.com/office/drawing/2010/main">
                  <a14:imgLayer r:embed="rId4">
                    <a14:imgEffect>
                      <a14:backgroundRemoval t="4742" b="98351" l="7104" r="91257">
                        <a14:foregroundMark x1="7104" y1="69485" x2="7104" y2="69485"/>
                        <a14:foregroundMark x1="44536" y1="94845" x2="44536" y2="94845"/>
                        <a14:foregroundMark x1="91803" y1="77320" x2="91803" y2="77320"/>
                        <a14:foregroundMark x1="44262" y1="98351" x2="44262" y2="98351"/>
                        <a14:foregroundMark x1="49727" y1="4742" x2="49727" y2="4742"/>
                      </a14:backgroundRemoval>
                    </a14:imgEffect>
                  </a14:imgLayer>
                </a14:imgProps>
              </a:ext>
              <a:ext uri="{28A0092B-C50C-407E-A947-70E740481C1C}">
                <a14:useLocalDpi xmlns:a14="http://schemas.microsoft.com/office/drawing/2010/main" val="0"/>
              </a:ext>
            </a:extLst>
          </a:blip>
          <a:stretch>
            <a:fillRect/>
          </a:stretch>
        </p:blipFill>
        <p:spPr>
          <a:xfrm>
            <a:off x="4572000" y="404664"/>
            <a:ext cx="4462272" cy="5913120"/>
          </a:xfrm>
          <a:prstGeom prst="rect">
            <a:avLst/>
          </a:prstGeom>
        </p:spPr>
      </p:pic>
      <p:sp>
        <p:nvSpPr>
          <p:cNvPr id="10" name="TextBox 9"/>
          <p:cNvSpPr txBox="1"/>
          <p:nvPr/>
        </p:nvSpPr>
        <p:spPr>
          <a:xfrm>
            <a:off x="152555" y="5229200"/>
            <a:ext cx="3384376" cy="1754326"/>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Emperor Diocletian</a:t>
            </a:r>
          </a:p>
          <a:p>
            <a:r>
              <a:rPr lang="en-GB" b="1" dirty="0"/>
              <a:t>Re-organisation of the Roman empire</a:t>
            </a:r>
          </a:p>
          <a:p>
            <a:r>
              <a:rPr lang="en-GB" b="1" dirty="0"/>
              <a:t>- government, administration, provinces, army, economy,…</a:t>
            </a:r>
            <a:br>
              <a:rPr lang="en-GB" b="1" dirty="0"/>
            </a:br>
            <a:endParaRPr lang="en-GB" b="1" dirty="0"/>
          </a:p>
        </p:txBody>
      </p:sp>
    </p:spTree>
    <p:extLst>
      <p:ext uri="{BB962C8B-B14F-4D97-AF65-F5344CB8AC3E}">
        <p14:creationId xmlns:p14="http://schemas.microsoft.com/office/powerpoint/2010/main" val="5993017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8" descr="C:\Eigene Dateien\TEACHING MATERIAL\HELLENISMUS Sommer 2005\Ravenna 042 Mosaic Justini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4751" y="1421764"/>
            <a:ext cx="7163754" cy="5377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032" descr="C:\Eigene Dateien\TEACHING MATERIAL\HELLENISMUS Sommer 2005\constantine bust small colour.gif"/>
          <p:cNvPicPr>
            <a:picLocks noChangeAspect="1" noChangeArrowheads="1"/>
          </p:cNvPicPr>
          <p:nvPr/>
        </p:nvPicPr>
        <p:blipFill>
          <a:blip r:embed="rId3">
            <a:lum bright="-12000"/>
            <a:extLst>
              <a:ext uri="{28A0092B-C50C-407E-A947-70E740481C1C}">
                <a14:useLocalDpi xmlns:a14="http://schemas.microsoft.com/office/drawing/2010/main" val="0"/>
              </a:ext>
            </a:extLst>
          </a:blip>
          <a:srcRect/>
          <a:stretch>
            <a:fillRect/>
          </a:stretch>
        </p:blipFill>
        <p:spPr bwMode="auto">
          <a:xfrm>
            <a:off x="300608" y="1361927"/>
            <a:ext cx="2543200" cy="4083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a:spLocks noGrp="1"/>
          </p:cNvSpPr>
          <p:nvPr>
            <p:ph type="title"/>
          </p:nvPr>
        </p:nvSpPr>
        <p:spPr>
          <a:xfrm>
            <a:off x="352426" y="228600"/>
            <a:ext cx="7680960" cy="1066800"/>
          </a:xfrm>
        </p:spPr>
        <p:txBody>
          <a:bodyPr/>
          <a:lstStyle/>
          <a:p>
            <a:r>
              <a:rPr lang="en-GB" dirty="0"/>
              <a:t>Late Antiquity</a:t>
            </a:r>
          </a:p>
        </p:txBody>
      </p:sp>
      <p:sp>
        <p:nvSpPr>
          <p:cNvPr id="5" name="Rectangle 4"/>
          <p:cNvSpPr>
            <a:spLocks noChangeArrowheads="1"/>
          </p:cNvSpPr>
          <p:nvPr/>
        </p:nvSpPr>
        <p:spPr bwMode="auto">
          <a:xfrm>
            <a:off x="7380312" y="91480"/>
            <a:ext cx="1656184" cy="457200"/>
          </a:xfrm>
          <a:prstGeom prst="rect">
            <a:avLst/>
          </a:prstGeom>
          <a:solidFill>
            <a:schemeClr val="bg1">
              <a:alpha val="50195"/>
            </a:schemeClr>
          </a:solidFill>
          <a:ln w="76200">
            <a:solidFill>
              <a:srgbClr val="FF0000"/>
            </a:solidFill>
            <a:prstDash val="sysDot"/>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endParaRPr lang="en-GB" altLang="en-US"/>
          </a:p>
        </p:txBody>
      </p:sp>
      <p:sp>
        <p:nvSpPr>
          <p:cNvPr id="6" name="Rectangle 4"/>
          <p:cNvSpPr txBox="1">
            <a:spLocks noChangeArrowheads="1"/>
          </p:cNvSpPr>
          <p:nvPr/>
        </p:nvSpPr>
        <p:spPr>
          <a:xfrm>
            <a:off x="0" y="76624"/>
            <a:ext cx="9144000" cy="400048"/>
          </a:xfrm>
          <a:prstGeom prst="rect">
            <a:avLst/>
          </a:prstGeom>
          <a:noFill/>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pPr algn="ctr"/>
            <a:r>
              <a:rPr lang="en-US" altLang="en-US" sz="1600" b="1">
                <a:latin typeface="Arial" pitchFamily="34" charset="0"/>
                <a:sym typeface="Wingdings" panose="05000000000000000000" pitchFamily="2" charset="2"/>
              </a:rPr>
              <a:t> </a:t>
            </a:r>
            <a:r>
              <a:rPr lang="en-US" altLang="en-US" sz="1600" b="1">
                <a:latin typeface="Arial" pitchFamily="34" charset="0"/>
              </a:rPr>
              <a:t>1200 - 900 - 700 - 500 - 400 - 323 - 200 - 100 - 27 BC // AD 14 - 100 - 200 - 300 – 476 </a:t>
            </a:r>
            <a:r>
              <a:rPr lang="en-US" altLang="en-US" sz="1600" b="1">
                <a:latin typeface="Arial" pitchFamily="34" charset="0"/>
                <a:sym typeface="Wingdings" panose="05000000000000000000" pitchFamily="2" charset="2"/>
              </a:rPr>
              <a:t></a:t>
            </a:r>
            <a:endParaRPr lang="en-US" altLang="en-US" sz="1600" b="1" dirty="0">
              <a:latin typeface="Arial" pitchFamily="34" charset="0"/>
            </a:endParaRPr>
          </a:p>
        </p:txBody>
      </p:sp>
      <p:pic>
        <p:nvPicPr>
          <p:cNvPr id="7" name="Picture 6"/>
          <p:cNvPicPr>
            <a:picLocks noChangeAspect="1"/>
          </p:cNvPicPr>
          <p:nvPr/>
        </p:nvPicPr>
        <p:blipFill>
          <a:blip r:embed="rId4">
            <a:extLst>
              <a:ext uri="{BEBA8EAE-BF5A-486C-A8C5-ECC9F3942E4B}">
                <a14:imgProps xmlns:a14="http://schemas.microsoft.com/office/drawing/2010/main">
                  <a14:imgLayer r:embed="rId5">
                    <a14:imgEffect>
                      <a14:backgroundRemoval t="4742" b="98351" l="7104" r="91257">
                        <a14:foregroundMark x1="7104" y1="69485" x2="7104" y2="69485"/>
                        <a14:foregroundMark x1="44536" y1="94845" x2="44536" y2="94845"/>
                        <a14:foregroundMark x1="91803" y1="77320" x2="91803" y2="77320"/>
                        <a14:foregroundMark x1="44262" y1="98351" x2="44262" y2="98351"/>
                        <a14:foregroundMark x1="49727" y1="4742" x2="49727" y2="4742"/>
                      </a14:backgroundRemoval>
                    </a14:imgEffect>
                  </a14:imgLayer>
                </a14:imgProps>
              </a:ext>
              <a:ext uri="{28A0092B-C50C-407E-A947-70E740481C1C}">
                <a14:useLocalDpi xmlns:a14="http://schemas.microsoft.com/office/drawing/2010/main" val="0"/>
              </a:ext>
            </a:extLst>
          </a:blip>
          <a:stretch>
            <a:fillRect/>
          </a:stretch>
        </p:blipFill>
        <p:spPr>
          <a:xfrm>
            <a:off x="4572000" y="404664"/>
            <a:ext cx="4462272" cy="5913120"/>
          </a:xfrm>
          <a:prstGeom prst="rect">
            <a:avLst/>
          </a:prstGeom>
        </p:spPr>
      </p:pic>
      <p:sp>
        <p:nvSpPr>
          <p:cNvPr id="8" name="TextBox 7"/>
          <p:cNvSpPr txBox="1"/>
          <p:nvPr/>
        </p:nvSpPr>
        <p:spPr>
          <a:xfrm>
            <a:off x="152555" y="5229200"/>
            <a:ext cx="3384376" cy="1754326"/>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Constantine</a:t>
            </a:r>
          </a:p>
          <a:p>
            <a:r>
              <a:rPr lang="en-GB" b="1" dirty="0"/>
              <a:t>Tolerance edict - AD 312</a:t>
            </a:r>
            <a:br>
              <a:rPr lang="en-GB" b="1" dirty="0"/>
            </a:br>
            <a:r>
              <a:rPr lang="en-GB" b="1" i="1" dirty="0"/>
              <a:t>Christianity will eventually </a:t>
            </a:r>
            <a:br>
              <a:rPr lang="en-GB" b="1" i="1" dirty="0"/>
            </a:br>
            <a:r>
              <a:rPr lang="en-GB" b="1" i="1" dirty="0"/>
              <a:t>become a state religion</a:t>
            </a:r>
            <a:br>
              <a:rPr lang="en-GB" b="1" i="1" dirty="0"/>
            </a:br>
            <a:br>
              <a:rPr lang="en-GB" b="1" i="1" dirty="0"/>
            </a:br>
            <a:endParaRPr lang="en-GB" b="1" i="1" dirty="0"/>
          </a:p>
        </p:txBody>
      </p:sp>
      <p:pic>
        <p:nvPicPr>
          <p:cNvPr id="10" name="Picture 1035" descr="C:\Eigene Dateien\TEACHING MATERIAL\EINFÜHRUNG ALTE GESCHICHTE\Numismatics\Goldmünze Constantin I Hand Gottes mit Krone Wien.JPG"/>
          <p:cNvPicPr>
            <a:picLocks noChangeAspect="1" noChangeArrowheads="1"/>
          </p:cNvPicPr>
          <p:nvPr/>
        </p:nvPicPr>
        <p:blipFill>
          <a:blip r:embed="rId6" cstate="print">
            <a:clrChange>
              <a:clrFrom>
                <a:srgbClr val="FCFCFC"/>
              </a:clrFrom>
              <a:clrTo>
                <a:srgbClr val="FCFCFC">
                  <a:alpha val="0"/>
                </a:srgbClr>
              </a:clrTo>
            </a:clrChange>
            <a:lum bright="-6000" contrast="6000"/>
            <a:extLst>
              <a:ext uri="{28A0092B-C50C-407E-A947-70E740481C1C}">
                <a14:useLocalDpi xmlns:a14="http://schemas.microsoft.com/office/drawing/2010/main" val="0"/>
              </a:ext>
            </a:extLst>
          </a:blip>
          <a:srcRect/>
          <a:stretch>
            <a:fillRect/>
          </a:stretch>
        </p:blipFill>
        <p:spPr bwMode="auto">
          <a:xfrm>
            <a:off x="2267744" y="995363"/>
            <a:ext cx="3429000" cy="335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36" descr="C:\Eigene Dateien\TEACHING MATERIAL\EINFÜHRUNG ALTE GESCHICHTE\Numismatics\Silbermünze Christogramm Magnentius.JPG"/>
          <p:cNvPicPr>
            <a:picLocks noChangeAspect="1" noChangeArrowheads="1"/>
          </p:cNvPicPr>
          <p:nvPr/>
        </p:nvPicPr>
        <p:blipFill>
          <a:blip r:embed="rId7">
            <a:clrChange>
              <a:clrFrom>
                <a:srgbClr val="FEFEFE"/>
              </a:clrFrom>
              <a:clrTo>
                <a:srgbClr val="FEFEFE">
                  <a:alpha val="0"/>
                </a:srgbClr>
              </a:clrTo>
            </a:clrChange>
            <a:extLst>
              <a:ext uri="{28A0092B-C50C-407E-A947-70E740481C1C}">
                <a14:useLocalDpi xmlns:a14="http://schemas.microsoft.com/office/drawing/2010/main" val="0"/>
              </a:ext>
            </a:extLst>
          </a:blip>
          <a:srcRect l="50026" t="-3612" r="-1797"/>
          <a:stretch>
            <a:fillRect/>
          </a:stretch>
        </p:blipFill>
        <p:spPr bwMode="auto">
          <a:xfrm>
            <a:off x="2843808" y="3501008"/>
            <a:ext cx="3312368" cy="3298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43351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dissolve">
                                      <p:cBhvr>
                                        <p:cTn id="11" dur="500"/>
                                        <p:tgtEl>
                                          <p:spTgt spid="10"/>
                                        </p:tgtEl>
                                      </p:cBhvr>
                                    </p:animEffect>
                                  </p:childTnLst>
                                </p:cTn>
                              </p:par>
                            </p:childTnLst>
                          </p:cTn>
                        </p:par>
                        <p:par>
                          <p:cTn id="12" fill="hold">
                            <p:stCondLst>
                              <p:cond delay="1000"/>
                            </p:stCondLst>
                            <p:childTnLst>
                              <p:par>
                                <p:cTn id="13" presetID="9" presetClass="entr" presetSubtype="0"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dissolve">
                                      <p:cBhvr>
                                        <p:cTn id="15" dur="500"/>
                                        <p:tgtEl>
                                          <p:spTgt spid="11"/>
                                        </p:tgtEl>
                                      </p:cBhvr>
                                    </p:animEffect>
                                  </p:childTnLst>
                                </p:cTn>
                              </p:par>
                            </p:childTnLst>
                          </p:cTn>
                        </p:par>
                        <p:par>
                          <p:cTn id="16" fill="hold">
                            <p:stCondLst>
                              <p:cond delay="1500"/>
                            </p:stCondLst>
                            <p:childTnLst>
                              <p:par>
                                <p:cTn id="17" presetID="42" presetClass="exit" presetSubtype="0" fill="hold" nodeType="afterEffect">
                                  <p:stCondLst>
                                    <p:cond delay="0"/>
                                  </p:stCondLst>
                                  <p:childTnLst>
                                    <p:animEffect transition="out" filter="fade">
                                      <p:cBhvr>
                                        <p:cTn id="18" dur="1000"/>
                                        <p:tgtEl>
                                          <p:spTgt spid="7"/>
                                        </p:tgtEl>
                                      </p:cBhvr>
                                    </p:animEffect>
                                    <p:anim calcmode="lin" valueType="num">
                                      <p:cBhvr>
                                        <p:cTn id="19" dur="1000"/>
                                        <p:tgtEl>
                                          <p:spTgt spid="7"/>
                                        </p:tgtEl>
                                        <p:attrNameLst>
                                          <p:attrName>ppt_x</p:attrName>
                                        </p:attrNameLst>
                                      </p:cBhvr>
                                      <p:tavLst>
                                        <p:tav tm="0">
                                          <p:val>
                                            <p:strVal val="ppt_x"/>
                                          </p:val>
                                        </p:tav>
                                        <p:tav tm="100000">
                                          <p:val>
                                            <p:strVal val="ppt_x"/>
                                          </p:val>
                                        </p:tav>
                                      </p:tavLst>
                                    </p:anim>
                                    <p:anim calcmode="lin" valueType="num">
                                      <p:cBhvr>
                                        <p:cTn id="20" dur="1000"/>
                                        <p:tgtEl>
                                          <p:spTgt spid="7"/>
                                        </p:tgtEl>
                                        <p:attrNameLst>
                                          <p:attrName>ppt_y</p:attrName>
                                        </p:attrNameLst>
                                      </p:cBhvr>
                                      <p:tavLst>
                                        <p:tav tm="0">
                                          <p:val>
                                            <p:strVal val="ppt_y"/>
                                          </p:val>
                                        </p:tav>
                                        <p:tav tm="100000">
                                          <p:val>
                                            <p:strVal val="ppt_y+.1"/>
                                          </p:val>
                                        </p:tav>
                                      </p:tavLst>
                                    </p:anim>
                                    <p:set>
                                      <p:cBhvr>
                                        <p:cTn id="21" dur="1" fill="hold">
                                          <p:stCondLst>
                                            <p:cond delay="999"/>
                                          </p:stCondLst>
                                        </p:cTn>
                                        <p:tgtEl>
                                          <p:spTgt spid="7"/>
                                        </p:tgtEl>
                                        <p:attrNameLst>
                                          <p:attrName>style.visibility</p:attrName>
                                        </p:attrNameLst>
                                      </p:cBhvr>
                                      <p:to>
                                        <p:strVal val="hidden"/>
                                      </p:to>
                                    </p:set>
                                  </p:childTnLst>
                                </p:cTn>
                              </p:par>
                            </p:childTnLst>
                          </p:cTn>
                        </p:par>
                        <p:par>
                          <p:cTn id="22" fill="hold">
                            <p:stCondLst>
                              <p:cond delay="2500"/>
                            </p:stCondLst>
                            <p:childTnLst>
                              <p:par>
                                <p:cTn id="23" presetID="9" presetClass="entr" presetSubtype="0" fill="hold"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dissolve">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West Rome, AD 476</a:t>
            </a:r>
          </a:p>
        </p:txBody>
      </p:sp>
      <p:pic>
        <p:nvPicPr>
          <p:cNvPr id="6" name="Picture 8" descr="C:\Eigene Dateien\TEACHING MATERIAL\HELLENISMUS Sommer 2005\Ravenna 042 Mosaic Justini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4751" y="1421764"/>
            <a:ext cx="7163754" cy="5377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26" y="1303762"/>
            <a:ext cx="7154978" cy="5221582"/>
          </a:xfrm>
          <a:prstGeom prst="rect">
            <a:avLst/>
          </a:prstGeom>
        </p:spPr>
        <p:style>
          <a:lnRef idx="1">
            <a:schemeClr val="dk1"/>
          </a:lnRef>
          <a:fillRef idx="3">
            <a:schemeClr val="dk1"/>
          </a:fillRef>
          <a:effectRef idx="2">
            <a:schemeClr val="dk1"/>
          </a:effectRef>
          <a:fontRef idx="minor">
            <a:schemeClr val="lt1"/>
          </a:fontRef>
        </p:style>
      </p:pic>
    </p:spTree>
    <p:extLst>
      <p:ext uri="{BB962C8B-B14F-4D97-AF65-F5344CB8AC3E}">
        <p14:creationId xmlns:p14="http://schemas.microsoft.com/office/powerpoint/2010/main" val="9425711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47" y="116632"/>
            <a:ext cx="9012082" cy="6662309"/>
          </a:xfrm>
          <a:prstGeom prst="rect">
            <a:avLst/>
          </a:prstGeom>
        </p:spPr>
      </p:pic>
    </p:spTree>
    <p:extLst>
      <p:ext uri="{BB962C8B-B14F-4D97-AF65-F5344CB8AC3E}">
        <p14:creationId xmlns:p14="http://schemas.microsoft.com/office/powerpoint/2010/main" val="1663848127"/>
      </p:ext>
    </p:extLst>
  </p:cSld>
  <p:clrMapOvr>
    <a:masterClrMapping/>
  </p:clrMapOvr>
  <p:transition spd="slow">
    <p:randomBar dir="vert"/>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End of Lecture 1</a:t>
            </a:r>
          </a:p>
        </p:txBody>
      </p:sp>
      <p:sp>
        <p:nvSpPr>
          <p:cNvPr id="3" name="Title 1"/>
          <p:cNvSpPr txBox="1">
            <a:spLocks/>
          </p:cNvSpPr>
          <p:nvPr/>
        </p:nvSpPr>
        <p:spPr>
          <a:xfrm>
            <a:off x="490615" y="2924944"/>
            <a:ext cx="7680960" cy="10668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pPr algn="ctr"/>
            <a:r>
              <a:rPr lang="en-GB" dirty="0"/>
              <a:t>I N T E R V A L</a:t>
            </a:r>
          </a:p>
        </p:txBody>
      </p:sp>
    </p:spTree>
    <p:extLst>
      <p:ext uri="{BB962C8B-B14F-4D97-AF65-F5344CB8AC3E}">
        <p14:creationId xmlns:p14="http://schemas.microsoft.com/office/powerpoint/2010/main" val="2605499758"/>
      </p:ext>
    </p:extLst>
  </p:cSld>
  <p:clrMapOvr>
    <a:masterClrMapping/>
  </p:clrMapOvr>
  <p:transition spd="slow">
    <p:randomBar dir="vert"/>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 descr="C:\Eigene Dateien\TEACHING MATERIAL\HELLENISMUS Sommer 2005\Romulus und Remus Wölfi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949386"/>
            <a:ext cx="6069868" cy="490861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Subtitle 3"/>
          <p:cNvSpPr>
            <a:spLocks noGrp="1"/>
          </p:cNvSpPr>
          <p:nvPr>
            <p:ph type="subTitle" idx="1"/>
          </p:nvPr>
        </p:nvSpPr>
        <p:spPr/>
        <p:txBody>
          <a:bodyPr/>
          <a:lstStyle/>
          <a:p>
            <a:r>
              <a:rPr lang="en-GB" dirty="0"/>
              <a:t>Week 1</a:t>
            </a:r>
            <a:br>
              <a:rPr lang="en-GB" dirty="0"/>
            </a:br>
            <a:r>
              <a:rPr lang="en-GB" dirty="0"/>
              <a:t>Lecture 2</a:t>
            </a:r>
            <a:br>
              <a:rPr lang="en-GB" dirty="0"/>
            </a:br>
            <a:r>
              <a:rPr lang="en-GB" dirty="0"/>
              <a:t>3</a:t>
            </a:r>
            <a:r>
              <a:rPr lang="en-GB" baseline="30000" dirty="0"/>
              <a:t>rd</a:t>
            </a:r>
            <a:r>
              <a:rPr lang="en-GB" dirty="0"/>
              <a:t> October 2017</a:t>
            </a:r>
          </a:p>
        </p:txBody>
      </p:sp>
      <p:sp>
        <p:nvSpPr>
          <p:cNvPr id="2" name="Title 1"/>
          <p:cNvSpPr>
            <a:spLocks noGrp="1"/>
          </p:cNvSpPr>
          <p:nvPr>
            <p:ph type="title"/>
          </p:nvPr>
        </p:nvSpPr>
        <p:spPr>
          <a:xfrm>
            <a:off x="467544" y="548680"/>
            <a:ext cx="8439912" cy="1222898"/>
          </a:xfrm>
        </p:spPr>
        <p:txBody>
          <a:bodyPr/>
          <a:lstStyle/>
          <a:p>
            <a:pPr algn="r"/>
            <a:r>
              <a:rPr lang="en-GB" dirty="0"/>
              <a:t>Early Rome</a:t>
            </a:r>
          </a:p>
        </p:txBody>
      </p:sp>
    </p:spTree>
    <p:extLst>
      <p:ext uri="{BB962C8B-B14F-4D97-AF65-F5344CB8AC3E}">
        <p14:creationId xmlns:p14="http://schemas.microsoft.com/office/powerpoint/2010/main" val="33115589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0</TotalTime>
  <Words>4003</Words>
  <Application>Microsoft Office PowerPoint</Application>
  <PresentationFormat>On-screen Show (4:3)</PresentationFormat>
  <Paragraphs>455</Paragraphs>
  <Slides>69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69</vt:i4>
      </vt:variant>
    </vt:vector>
  </HeadingPairs>
  <TitlesOfParts>
    <vt:vector size="77" baseType="lpstr">
      <vt:lpstr>Arial</vt:lpstr>
      <vt:lpstr>Calibri</vt:lpstr>
      <vt:lpstr>Corbel</vt:lpstr>
      <vt:lpstr>Tahoma</vt:lpstr>
      <vt:lpstr>Times New Roman</vt:lpstr>
      <vt:lpstr>Tunga</vt:lpstr>
      <vt:lpstr>Wingdings</vt:lpstr>
      <vt:lpstr>Mylar</vt:lpstr>
      <vt:lpstr>From Village to Empire</vt:lpstr>
      <vt:lpstr>Welcome to “Village to Empire”</vt:lpstr>
      <vt:lpstr>Overview</vt:lpstr>
      <vt:lpstr>PowerPoint Presentation</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 Learning Outcomes</vt:lpstr>
      <vt:lpstr>Overview: structure &amp; organisation</vt:lpstr>
      <vt:lpstr>Overview Assessment</vt:lpstr>
      <vt:lpstr>Overview Assessment</vt:lpstr>
      <vt:lpstr>Overview Assessment</vt:lpstr>
      <vt:lpstr>Overview Assessment</vt:lpstr>
      <vt:lpstr>Overview Assessment</vt:lpstr>
      <vt:lpstr>Moodle / VLE</vt:lpstr>
      <vt:lpstr>Moodle / VLE</vt:lpstr>
      <vt:lpstr>Support</vt:lpstr>
      <vt:lpstr>Bibliography</vt:lpstr>
      <vt:lpstr>Bibliography</vt:lpstr>
      <vt:lpstr>Bibliography</vt:lpstr>
      <vt:lpstr>A quick overview, Roman history</vt:lpstr>
      <vt:lpstr>PowerPoint Presentation</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 1200 - 900 - 700 - 500 - 400 - 323 - 200 - 100 - 27 BC // AD 14 - 100 - 200 - 300 – 476 </vt:lpstr>
      <vt:lpstr>PowerPoint Presentation</vt:lpstr>
      <vt:lpstr>PowerPoint Presentation</vt:lpstr>
      <vt:lpstr>Late Antiquity</vt:lpstr>
      <vt:lpstr>Late Antiquity</vt:lpstr>
      <vt:lpstr>End of West Rome, AD 476</vt:lpstr>
      <vt:lpstr>PowerPoint Presentation</vt:lpstr>
      <vt:lpstr>End of Lecture 1</vt:lpstr>
      <vt:lpstr>Early Rome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 Haeussler</cp:lastModifiedBy>
  <cp:revision>112</cp:revision>
  <dcterms:created xsi:type="dcterms:W3CDTF">2014-10-01T20:43:32Z</dcterms:created>
  <dcterms:modified xsi:type="dcterms:W3CDTF">2017-10-07T14:12:48Z</dcterms:modified>
</cp:coreProperties>
</file>