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18"/>
  </p:notesMasterIdLst>
  <p:sldIdLst>
    <p:sldId id="278" r:id="rId5"/>
    <p:sldId id="279" r:id="rId6"/>
    <p:sldId id="280" r:id="rId7"/>
    <p:sldId id="281" r:id="rId8"/>
    <p:sldId id="282" r:id="rId9"/>
    <p:sldId id="283" r:id="rId10"/>
    <p:sldId id="284" r:id="rId11"/>
    <p:sldId id="285" r:id="rId12"/>
    <p:sldId id="286" r:id="rId13"/>
    <p:sldId id="287" r:id="rId14"/>
    <p:sldId id="289" r:id="rId15"/>
    <p:sldId id="290" r:id="rId16"/>
    <p:sldId id="29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19" autoAdjust="0"/>
  </p:normalViewPr>
  <p:slideViewPr>
    <p:cSldViewPr snapToGrid="0">
      <p:cViewPr varScale="1">
        <p:scale>
          <a:sx n="86" d="100"/>
          <a:sy n="86" d="100"/>
        </p:scale>
        <p:origin x="56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4" Type="http://schemas.openxmlformats.org/officeDocument/2006/relationships/image" Target="../media/image1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7F8C95EC-3347-408A-9152-09C0877F660D}"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BD8D5230-2291-4157-AC1C-67C9111AE19B}">
      <dgm:prSet/>
      <dgm:spPr/>
      <dgm:t>
        <a:bodyPr/>
        <a:lstStyle/>
        <a:p>
          <a:r>
            <a:rPr lang="en-GB"/>
            <a:t>‘Innovation is the development and application of ideas that improve the way things are done or what can be achieved. Innovation may result in new product or services, new or improved business processes, changes in the way your products are marketed or the introduction of new technology,’ (Small Business Development Corporation, 2021).</a:t>
          </a:r>
          <a:endParaRPr lang="en-US"/>
        </a:p>
      </dgm:t>
    </dgm:pt>
    <dgm:pt modelId="{453AC891-2CD8-48D2-9A5D-58739380F94E}" type="parTrans" cxnId="{5082090B-D278-46A8-B027-147580082830}">
      <dgm:prSet/>
      <dgm:spPr/>
      <dgm:t>
        <a:bodyPr/>
        <a:lstStyle/>
        <a:p>
          <a:endParaRPr lang="en-US"/>
        </a:p>
      </dgm:t>
    </dgm:pt>
    <dgm:pt modelId="{4C4217D8-C2B2-471B-9D10-838B50E1984C}" type="sibTrans" cxnId="{5082090B-D278-46A8-B027-147580082830}">
      <dgm:prSet/>
      <dgm:spPr/>
      <dgm:t>
        <a:bodyPr/>
        <a:lstStyle/>
        <a:p>
          <a:endParaRPr lang="en-US"/>
        </a:p>
      </dgm:t>
    </dgm:pt>
    <dgm:pt modelId="{2B533DE6-5F3E-4F6A-92D1-5282D816914E}">
      <dgm:prSet/>
      <dgm:spPr/>
      <dgm:t>
        <a:bodyPr/>
        <a:lstStyle/>
        <a:p>
          <a:r>
            <a:rPr lang="en-GB"/>
            <a:t>INNOVATION SELF-ASSESSMENT SCORE = 34.</a:t>
          </a:r>
          <a:endParaRPr lang="en-US"/>
        </a:p>
      </dgm:t>
    </dgm:pt>
    <dgm:pt modelId="{C433C0B3-9E58-4459-A1F3-2C6E9611F960}" type="parTrans" cxnId="{7771EEAA-99DD-4010-BCB2-926526D1EB9B}">
      <dgm:prSet/>
      <dgm:spPr/>
      <dgm:t>
        <a:bodyPr/>
        <a:lstStyle/>
        <a:p>
          <a:endParaRPr lang="en-US"/>
        </a:p>
      </dgm:t>
    </dgm:pt>
    <dgm:pt modelId="{D2D5954D-2FBC-463A-A3F4-52083B1F0210}" type="sibTrans" cxnId="{7771EEAA-99DD-4010-BCB2-926526D1EB9B}">
      <dgm:prSet/>
      <dgm:spPr/>
      <dgm:t>
        <a:bodyPr/>
        <a:lstStyle/>
        <a:p>
          <a:endParaRPr lang="en-US"/>
        </a:p>
      </dgm:t>
    </dgm:pt>
    <dgm:pt modelId="{064D0A7A-4DFE-4BAE-B01B-015429B0A1C5}" type="pres">
      <dgm:prSet presAssocID="{7F8C95EC-3347-408A-9152-09C0877F660D}" presName="root" presStyleCnt="0">
        <dgm:presLayoutVars>
          <dgm:dir/>
          <dgm:resizeHandles val="exact"/>
        </dgm:presLayoutVars>
      </dgm:prSet>
      <dgm:spPr/>
    </dgm:pt>
    <dgm:pt modelId="{27453C97-6897-443F-B527-405CA66F9EEE}" type="pres">
      <dgm:prSet presAssocID="{BD8D5230-2291-4157-AC1C-67C9111AE19B}" presName="compNode" presStyleCnt="0"/>
      <dgm:spPr/>
    </dgm:pt>
    <dgm:pt modelId="{312AC812-C82C-4B51-9218-2FADE2ECFF67}" type="pres">
      <dgm:prSet presAssocID="{BD8D5230-2291-4157-AC1C-67C9111AE19B}" presName="bgRect" presStyleLbl="bgShp" presStyleIdx="0" presStyleCnt="2"/>
      <dgm:spPr/>
    </dgm:pt>
    <dgm:pt modelId="{412C64AB-5574-451F-9665-9B0A51CCDC36}" type="pres">
      <dgm:prSet presAssocID="{BD8D5230-2291-4157-AC1C-67C9111AE19B}"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 Bulb and Gear"/>
        </a:ext>
      </dgm:extLst>
    </dgm:pt>
    <dgm:pt modelId="{B80B603B-E89F-4926-9BB1-204E3E75C4CB}" type="pres">
      <dgm:prSet presAssocID="{BD8D5230-2291-4157-AC1C-67C9111AE19B}" presName="spaceRect" presStyleCnt="0"/>
      <dgm:spPr/>
    </dgm:pt>
    <dgm:pt modelId="{B0950661-EB71-4EC9-852A-B908D51A42C9}" type="pres">
      <dgm:prSet presAssocID="{BD8D5230-2291-4157-AC1C-67C9111AE19B}" presName="parTx" presStyleLbl="revTx" presStyleIdx="0" presStyleCnt="2">
        <dgm:presLayoutVars>
          <dgm:chMax val="0"/>
          <dgm:chPref val="0"/>
        </dgm:presLayoutVars>
      </dgm:prSet>
      <dgm:spPr/>
    </dgm:pt>
    <dgm:pt modelId="{F54E7438-9597-47C3-8E9F-58A1356404E3}" type="pres">
      <dgm:prSet presAssocID="{4C4217D8-C2B2-471B-9D10-838B50E1984C}" presName="sibTrans" presStyleCnt="0"/>
      <dgm:spPr/>
    </dgm:pt>
    <dgm:pt modelId="{D3CDDCDC-7ADE-4FB8-9EF9-13499E1A6871}" type="pres">
      <dgm:prSet presAssocID="{2B533DE6-5F3E-4F6A-92D1-5282D816914E}" presName="compNode" presStyleCnt="0"/>
      <dgm:spPr/>
    </dgm:pt>
    <dgm:pt modelId="{3F2574A0-755A-406E-8653-30257D356ADA}" type="pres">
      <dgm:prSet presAssocID="{2B533DE6-5F3E-4F6A-92D1-5282D816914E}" presName="bgRect" presStyleLbl="bgShp" presStyleIdx="1" presStyleCnt="2"/>
      <dgm:spPr/>
    </dgm:pt>
    <dgm:pt modelId="{21834D15-89EB-4A4B-8B8A-9966A5F2D062}" type="pres">
      <dgm:prSet presAssocID="{2B533DE6-5F3E-4F6A-92D1-5282D816914E}"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0D029511-3451-4588-BE81-5107102AA960}" type="pres">
      <dgm:prSet presAssocID="{2B533DE6-5F3E-4F6A-92D1-5282D816914E}" presName="spaceRect" presStyleCnt="0"/>
      <dgm:spPr/>
    </dgm:pt>
    <dgm:pt modelId="{CB9A1337-6943-4AE0-A15F-B565C7C17B4D}" type="pres">
      <dgm:prSet presAssocID="{2B533DE6-5F3E-4F6A-92D1-5282D816914E}" presName="parTx" presStyleLbl="revTx" presStyleIdx="1" presStyleCnt="2">
        <dgm:presLayoutVars>
          <dgm:chMax val="0"/>
          <dgm:chPref val="0"/>
        </dgm:presLayoutVars>
      </dgm:prSet>
      <dgm:spPr/>
    </dgm:pt>
  </dgm:ptLst>
  <dgm:cxnLst>
    <dgm:cxn modelId="{5082090B-D278-46A8-B027-147580082830}" srcId="{7F8C95EC-3347-408A-9152-09C0877F660D}" destId="{BD8D5230-2291-4157-AC1C-67C9111AE19B}" srcOrd="0" destOrd="0" parTransId="{453AC891-2CD8-48D2-9A5D-58739380F94E}" sibTransId="{4C4217D8-C2B2-471B-9D10-838B50E1984C}"/>
    <dgm:cxn modelId="{AA9A0E1F-DC32-4FE9-AA08-A52FDFB8C290}" type="presOf" srcId="{7F8C95EC-3347-408A-9152-09C0877F660D}" destId="{064D0A7A-4DFE-4BAE-B01B-015429B0A1C5}" srcOrd="0" destOrd="0" presId="urn:microsoft.com/office/officeart/2018/2/layout/IconVerticalSolidList"/>
    <dgm:cxn modelId="{7D107042-31C3-422E-A8B3-D9986C4A99E5}" type="presOf" srcId="{BD8D5230-2291-4157-AC1C-67C9111AE19B}" destId="{B0950661-EB71-4EC9-852A-B908D51A42C9}" srcOrd="0" destOrd="0" presId="urn:microsoft.com/office/officeart/2018/2/layout/IconVerticalSolidList"/>
    <dgm:cxn modelId="{7771EEAA-99DD-4010-BCB2-926526D1EB9B}" srcId="{7F8C95EC-3347-408A-9152-09C0877F660D}" destId="{2B533DE6-5F3E-4F6A-92D1-5282D816914E}" srcOrd="1" destOrd="0" parTransId="{C433C0B3-9E58-4459-A1F3-2C6E9611F960}" sibTransId="{D2D5954D-2FBC-463A-A3F4-52083B1F0210}"/>
    <dgm:cxn modelId="{036341CA-927D-401F-9A0B-92BD684DC42B}" type="presOf" srcId="{2B533DE6-5F3E-4F6A-92D1-5282D816914E}" destId="{CB9A1337-6943-4AE0-A15F-B565C7C17B4D}" srcOrd="0" destOrd="0" presId="urn:microsoft.com/office/officeart/2018/2/layout/IconVerticalSolidList"/>
    <dgm:cxn modelId="{36F88979-515B-4EDF-8498-986EB96A96EF}" type="presParOf" srcId="{064D0A7A-4DFE-4BAE-B01B-015429B0A1C5}" destId="{27453C97-6897-443F-B527-405CA66F9EEE}" srcOrd="0" destOrd="0" presId="urn:microsoft.com/office/officeart/2018/2/layout/IconVerticalSolidList"/>
    <dgm:cxn modelId="{C80A9339-EA52-40D4-B5E5-1815403FD5D7}" type="presParOf" srcId="{27453C97-6897-443F-B527-405CA66F9EEE}" destId="{312AC812-C82C-4B51-9218-2FADE2ECFF67}" srcOrd="0" destOrd="0" presId="urn:microsoft.com/office/officeart/2018/2/layout/IconVerticalSolidList"/>
    <dgm:cxn modelId="{6193FF95-731D-468E-A58E-29939CB177EC}" type="presParOf" srcId="{27453C97-6897-443F-B527-405CA66F9EEE}" destId="{412C64AB-5574-451F-9665-9B0A51CCDC36}" srcOrd="1" destOrd="0" presId="urn:microsoft.com/office/officeart/2018/2/layout/IconVerticalSolidList"/>
    <dgm:cxn modelId="{C2DD52F6-2433-405C-A9ED-70DA0A41ECF7}" type="presParOf" srcId="{27453C97-6897-443F-B527-405CA66F9EEE}" destId="{B80B603B-E89F-4926-9BB1-204E3E75C4CB}" srcOrd="2" destOrd="0" presId="urn:microsoft.com/office/officeart/2018/2/layout/IconVerticalSolidList"/>
    <dgm:cxn modelId="{2A834D5E-E293-468A-B74A-25F3F52F2CB0}" type="presParOf" srcId="{27453C97-6897-443F-B527-405CA66F9EEE}" destId="{B0950661-EB71-4EC9-852A-B908D51A42C9}" srcOrd="3" destOrd="0" presId="urn:microsoft.com/office/officeart/2018/2/layout/IconVerticalSolidList"/>
    <dgm:cxn modelId="{91A550EE-4BDA-4196-B844-FE61E74A3F1B}" type="presParOf" srcId="{064D0A7A-4DFE-4BAE-B01B-015429B0A1C5}" destId="{F54E7438-9597-47C3-8E9F-58A1356404E3}" srcOrd="1" destOrd="0" presId="urn:microsoft.com/office/officeart/2018/2/layout/IconVerticalSolidList"/>
    <dgm:cxn modelId="{589C2C73-7B92-4858-979D-F64E584B03C0}" type="presParOf" srcId="{064D0A7A-4DFE-4BAE-B01B-015429B0A1C5}" destId="{D3CDDCDC-7ADE-4FB8-9EF9-13499E1A6871}" srcOrd="2" destOrd="0" presId="urn:microsoft.com/office/officeart/2018/2/layout/IconVerticalSolidList"/>
    <dgm:cxn modelId="{5C6A49CB-E453-447F-8F8B-8D1DD99CD399}" type="presParOf" srcId="{D3CDDCDC-7ADE-4FB8-9EF9-13499E1A6871}" destId="{3F2574A0-755A-406E-8653-30257D356ADA}" srcOrd="0" destOrd="0" presId="urn:microsoft.com/office/officeart/2018/2/layout/IconVerticalSolidList"/>
    <dgm:cxn modelId="{80CF08EB-130D-4AF6-9267-AADD82D26DCC}" type="presParOf" srcId="{D3CDDCDC-7ADE-4FB8-9EF9-13499E1A6871}" destId="{21834D15-89EB-4A4B-8B8A-9966A5F2D062}" srcOrd="1" destOrd="0" presId="urn:microsoft.com/office/officeart/2018/2/layout/IconVerticalSolidList"/>
    <dgm:cxn modelId="{0F6F50E1-3A9A-4A52-9CB7-F94531449D98}" type="presParOf" srcId="{D3CDDCDC-7ADE-4FB8-9EF9-13499E1A6871}" destId="{0D029511-3451-4588-BE81-5107102AA960}" srcOrd="2" destOrd="0" presId="urn:microsoft.com/office/officeart/2018/2/layout/IconVerticalSolidList"/>
    <dgm:cxn modelId="{8200565B-9DBD-414D-8698-F854611F95C6}" type="presParOf" srcId="{D3CDDCDC-7ADE-4FB8-9EF9-13499E1A6871}" destId="{CB9A1337-6943-4AE0-A15F-B565C7C17B4D}"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2AC812-C82C-4B51-9218-2FADE2ECFF67}">
      <dsp:nvSpPr>
        <dsp:cNvPr id="0" name=""/>
        <dsp:cNvSpPr/>
      </dsp:nvSpPr>
      <dsp:spPr>
        <a:xfrm>
          <a:off x="0" y="520576"/>
          <a:ext cx="6266011" cy="174546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2C64AB-5574-451F-9665-9B0A51CCDC36}">
      <dsp:nvSpPr>
        <dsp:cNvPr id="0" name=""/>
        <dsp:cNvSpPr/>
      </dsp:nvSpPr>
      <dsp:spPr>
        <a:xfrm>
          <a:off x="528002" y="913306"/>
          <a:ext cx="960004" cy="9600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0950661-EB71-4EC9-852A-B908D51A42C9}">
      <dsp:nvSpPr>
        <dsp:cNvPr id="0" name=""/>
        <dsp:cNvSpPr/>
      </dsp:nvSpPr>
      <dsp:spPr>
        <a:xfrm>
          <a:off x="2016010" y="520576"/>
          <a:ext cx="4250000" cy="17454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4728" tIns="184728" rIns="184728" bIns="184728" numCol="1" spcCol="1270" anchor="ctr" anchorCtr="0">
          <a:noAutofit/>
        </a:bodyPr>
        <a:lstStyle/>
        <a:p>
          <a:pPr marL="0" lvl="0" indent="0" algn="l" defTabSz="622300">
            <a:lnSpc>
              <a:spcPct val="90000"/>
            </a:lnSpc>
            <a:spcBef>
              <a:spcPct val="0"/>
            </a:spcBef>
            <a:spcAft>
              <a:spcPct val="35000"/>
            </a:spcAft>
            <a:buNone/>
          </a:pPr>
          <a:r>
            <a:rPr lang="en-GB" sz="1400" kern="1200"/>
            <a:t>‘Innovation is the development and application of ideas that improve the way things are done or what can be achieved. Innovation may result in new product or services, new or improved business processes, changes in the way your products are marketed or the introduction of new technology,’ (Small Business Development Corporation, 2021).</a:t>
          </a:r>
          <a:endParaRPr lang="en-US" sz="1400" kern="1200"/>
        </a:p>
      </dsp:txBody>
      <dsp:txXfrm>
        <a:off x="2016010" y="520576"/>
        <a:ext cx="4250000" cy="1745463"/>
      </dsp:txXfrm>
    </dsp:sp>
    <dsp:sp modelId="{3F2574A0-755A-406E-8653-30257D356ADA}">
      <dsp:nvSpPr>
        <dsp:cNvPr id="0" name=""/>
        <dsp:cNvSpPr/>
      </dsp:nvSpPr>
      <dsp:spPr>
        <a:xfrm>
          <a:off x="0" y="2633506"/>
          <a:ext cx="6266011" cy="174546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834D15-89EB-4A4B-8B8A-9966A5F2D062}">
      <dsp:nvSpPr>
        <dsp:cNvPr id="0" name=""/>
        <dsp:cNvSpPr/>
      </dsp:nvSpPr>
      <dsp:spPr>
        <a:xfrm>
          <a:off x="528002" y="3026235"/>
          <a:ext cx="960004" cy="9600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B9A1337-6943-4AE0-A15F-B565C7C17B4D}">
      <dsp:nvSpPr>
        <dsp:cNvPr id="0" name=""/>
        <dsp:cNvSpPr/>
      </dsp:nvSpPr>
      <dsp:spPr>
        <a:xfrm>
          <a:off x="2016010" y="2633506"/>
          <a:ext cx="4250000" cy="17454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4728" tIns="184728" rIns="184728" bIns="184728" numCol="1" spcCol="1270" anchor="ctr" anchorCtr="0">
          <a:noAutofit/>
        </a:bodyPr>
        <a:lstStyle/>
        <a:p>
          <a:pPr marL="0" lvl="0" indent="0" algn="l" defTabSz="622300">
            <a:lnSpc>
              <a:spcPct val="90000"/>
            </a:lnSpc>
            <a:spcBef>
              <a:spcPct val="0"/>
            </a:spcBef>
            <a:spcAft>
              <a:spcPct val="35000"/>
            </a:spcAft>
            <a:buNone/>
          </a:pPr>
          <a:r>
            <a:rPr lang="en-GB" sz="1400" kern="1200"/>
            <a:t>INNOVATION SELF-ASSESSMENT SCORE = 34.</a:t>
          </a:r>
          <a:endParaRPr lang="en-US" sz="1400" kern="1200"/>
        </a:p>
      </dsp:txBody>
      <dsp:txXfrm>
        <a:off x="2016010" y="2633506"/>
        <a:ext cx="4250000" cy="174546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FD01546-198A-4195-BCF8-F0FF54C90E5E}" type="datetimeFigureOut">
              <a:rPr lang="en-US" smtClean="0"/>
              <a:t>4/22/2021</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E6DE88F-1F85-4A27-9D34-D74A50E7B0DA}" type="slidenum">
              <a:rPr lang="en-US" smtClean="0"/>
              <a:t>‹#›</a:t>
            </a:fld>
            <a:endParaRPr lang="en-US" dirty="0"/>
          </a:p>
        </p:txBody>
      </p:sp>
    </p:spTree>
    <p:extLst>
      <p:ext uri="{BB962C8B-B14F-4D97-AF65-F5344CB8AC3E}">
        <p14:creationId xmlns:p14="http://schemas.microsoft.com/office/powerpoint/2010/main" val="37300918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3AEA074-24A7-4657-AE02-A51F68EA6AA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578475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77348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8D38747-4367-4BD2-8D51-C97E202738E2}" type="datetime1">
              <a:rPr lang="en-US" smtClean="0"/>
              <a:t>4/22/2021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1507467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C55A3C-5767-4844-A0A3-83778C2E5409}" type="datetime1">
              <a:rPr lang="en-US" smtClean="0"/>
              <a:t>4/22/2021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48654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763439"/>
            <a:ext cx="9590550" cy="133349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E507A8-A5CF-4D38-AB86-7EDDA87A85D4}" type="datetime1">
              <a:rPr lang="en-US" smtClean="0"/>
              <a:t>4/22/2021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46401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126187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76450"/>
            <a:ext cx="4856841" cy="362267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0716" y="2076451"/>
            <a:ext cx="4856841" cy="3622672"/>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FCD27C-8599-43EF-BA1D-14DDC1946E06}" type="datetime1">
              <a:rPr lang="en-US" smtClean="0"/>
              <a:t>4/22/2021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882058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a:extLst>
              <a:ext uri="{FF2B5EF4-FFF2-40B4-BE49-F238E27FC236}">
                <a16:creationId xmlns:a16="http://schemas.microsoft.com/office/drawing/2014/main" id="{37B721FF-D609-4D98-9D19-CF75AA8A54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29200" cy="4099959"/>
          </a:xfrm>
          <a:prstGeom prst="rect">
            <a:avLst/>
          </a:prstGeom>
        </p:spPr>
      </p:pic>
      <p:pic>
        <p:nvPicPr>
          <p:cNvPr id="21" name="Picture 20" descr="Slate-V2-HD-compPhotoInset.png">
            <a:extLst>
              <a:ext uri="{FF2B5EF4-FFF2-40B4-BE49-F238E27FC236}">
                <a16:creationId xmlns:a16="http://schemas.microsoft.com/office/drawing/2014/main" id="{073936BD-C868-433F-8E84-D6DD8E640E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38357" y="1734506"/>
            <a:ext cx="5029200" cy="4099959"/>
          </a:xfrm>
          <a:prstGeom prst="rect">
            <a:avLst/>
          </a:prstGeom>
        </p:spPr>
      </p:pic>
      <p:sp>
        <p:nvSpPr>
          <p:cNvPr id="2" name="Title 1"/>
          <p:cNvSpPr>
            <a:spLocks noGrp="1"/>
          </p:cNvSpPr>
          <p:nvPr>
            <p:ph type="title"/>
          </p:nvPr>
        </p:nvSpPr>
        <p:spPr>
          <a:xfrm>
            <a:off x="913795" y="609600"/>
            <a:ext cx="10353762" cy="97045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46013" y="1855153"/>
            <a:ext cx="4764764" cy="69249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46013" y="2702103"/>
            <a:ext cx="4764764"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3166" y="1855152"/>
            <a:ext cx="4779582" cy="692495"/>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3167" y="2702103"/>
            <a:ext cx="4779581"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9343D99-809A-49C0-96E5-4250D0B498EE}" type="datetime1">
              <a:rPr lang="en-US" smtClean="0"/>
              <a:t>4/22/2021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351203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43DE9B-B678-4EFB-BB7D-A4370204A0B0}" type="datetime1">
              <a:rPr lang="en-US" smtClean="0"/>
              <a:t>4/22/2021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90940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8812DA-F765-4142-A6A3-A8ED7235E082}" type="datetime1">
              <a:rPr lang="en-US" smtClean="0"/>
              <a:t>4/22/2021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551302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8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0800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673351"/>
            <a:ext cx="3706889" cy="301625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0277FD-7DE6-41D4-930D-AC99F5AFE54E}" type="datetime1">
              <a:rPr lang="en-US" smtClean="0"/>
              <a:t>4/22/2021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7935569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a:extLst>
              <a:ext uri="{FF2B5EF4-FFF2-40B4-BE49-F238E27FC236}">
                <a16:creationId xmlns:a16="http://schemas.microsoft.com/office/drawing/2014/main" id="{4D06E496-ACBA-4063-B4A1-C5C484EE5A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763701"/>
            <a:ext cx="5707899" cy="1675559"/>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73698" y="2679699"/>
            <a:ext cx="4588094" cy="3135695"/>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EA15526-7079-4B7B-987C-1B5FAE11A0FF}" type="datetime1">
              <a:rPr lang="en-US" smtClean="0"/>
              <a:t>4/22/2021</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30567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a:extLst>
              <a:ext uri="{FF2B5EF4-FFF2-40B4-BE49-F238E27FC236}">
                <a16:creationId xmlns:a16="http://schemas.microsoft.com/office/drawing/2014/main" id="{CE39118B-B3AD-4BD4-BA22-DEFF4E76CE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247728"/>
            <a:ext cx="10353762" cy="543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F1B079-7EF0-44EE-B798-BCC497C9F3B2}" type="datetime1">
              <a:rPr lang="en-US" smtClean="0"/>
              <a:t>4/22/2021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095022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normAutofit/>
          </a:bodyPr>
          <a:lstStyle>
            <a:lvl1pPr>
              <a:defRPr sz="40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8FF70A8-1D13-4657-95F0-A9EA54967B8D}" type="datetime1">
              <a:rPr lang="en-US" smtClean="0"/>
              <a:t>4/22/2021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53850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1EB90AC-71BD-4C7F-8ACA-7B3F18292E63}" type="datetime1">
              <a:rPr lang="en-US" smtClean="0"/>
              <a:t>4/22/2021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
        <p:nvSpPr>
          <p:cNvPr id="11" name="TextBox 10">
            <a:extLst>
              <a:ext uri="{FF2B5EF4-FFF2-40B4-BE49-F238E27FC236}">
                <a16:creationId xmlns:a16="http://schemas.microsoft.com/office/drawing/2014/main" id="{223F0D53-0705-41B7-8554-09D21E7807F9}"/>
              </a:ext>
            </a:extLst>
          </p:cNvPr>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a:extLst>
              <a:ext uri="{FF2B5EF4-FFF2-40B4-BE49-F238E27FC236}">
                <a16:creationId xmlns:a16="http://schemas.microsoft.com/office/drawing/2014/main" id="{C7F647CD-0F1A-4BB3-89E0-A74F1E1B098D}"/>
              </a:ext>
            </a:extLst>
          </p:cNvPr>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7752911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6EFC2C-8905-46F0-B443-CE905B76BA01}" type="datetime1">
              <a:rPr lang="en-US" smtClean="0"/>
              <a:t>4/22/2021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450925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49"/>
            <a:ext cx="3300984" cy="764783"/>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43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66572"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66572" y="2768110"/>
            <a:ext cx="3300984" cy="302308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9079DC3-C9B5-499E-9140-0DC28B7074E2}" type="datetime1">
              <a:rPr lang="en-US" smtClean="0"/>
              <a:t>4/22/2021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326478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a:extLst>
              <a:ext uri="{FF2B5EF4-FFF2-40B4-BE49-F238E27FC236}">
                <a16:creationId xmlns:a16="http://schemas.microsoft.com/office/drawing/2014/main" id="{7E87C569-D426-4615-ADA7-B370EA9834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a:extLst>
              <a:ext uri="{FF2B5EF4-FFF2-40B4-BE49-F238E27FC236}">
                <a16:creationId xmlns:a16="http://schemas.microsoft.com/office/drawing/2014/main" id="{7B353ED4-7AD0-46C9-88ED-1A16B1433AF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a:extLst>
              <a:ext uri="{FF2B5EF4-FFF2-40B4-BE49-F238E27FC236}">
                <a16:creationId xmlns:a16="http://schemas.microsoft.com/office/drawing/2014/main" id="{F561D985-AD57-459A-B3A6-EBF2960397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572443"/>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0BB33EA-E472-4D22-9C03-A9C14AA21CED}" type="datetime1">
              <a:rPr lang="en-US" smtClean="0"/>
              <a:t>4/22/2021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932546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125730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76450"/>
            <a:ext cx="10353762" cy="3714749"/>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6000749"/>
            <a:ext cx="2743200"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073ED0CC-082F-4160-86E5-0D6041F12778}" type="datetime1">
              <a:rPr lang="en-US" smtClean="0"/>
              <a:t>4/22/2021</a:t>
            </a:fld>
            <a:endParaRPr lang="en-US" dirty="0"/>
          </a:p>
        </p:txBody>
      </p:sp>
      <p:sp>
        <p:nvSpPr>
          <p:cNvPr id="5" name="Footer Placeholder 4"/>
          <p:cNvSpPr>
            <a:spLocks noGrp="1"/>
          </p:cNvSpPr>
          <p:nvPr>
            <p:ph type="ftr" sz="quarter" idx="3"/>
          </p:nvPr>
        </p:nvSpPr>
        <p:spPr>
          <a:xfrm>
            <a:off x="913795" y="6000749"/>
            <a:ext cx="6672865" cy="365125"/>
          </a:xfrm>
          <a:prstGeom prst="rect">
            <a:avLst/>
          </a:prstGeom>
        </p:spPr>
        <p:txBody>
          <a:bodyPr vert="horz" lIns="91440" tIns="45720" rIns="91440" bIns="45720" rtlCol="0" anchor="ctr"/>
          <a:lstStyle>
            <a:lvl1pPr algn="l">
              <a:defRPr sz="1100">
                <a:solidFill>
                  <a:schemeClr val="tx1">
                    <a:lumMod val="95000"/>
                  </a:schemeClr>
                </a:solidFill>
                <a:effectLst>
                  <a:outerShdw blurRad="50800" dist="38100" dir="2700000" algn="tl" rotWithShape="0">
                    <a:schemeClr val="bg1">
                      <a:alpha val="43000"/>
                    </a:schemeClr>
                  </a:outerShdw>
                </a:effectLst>
              </a:defRPr>
            </a:lvl1pPr>
          </a:lstStyle>
          <a:p>
            <a:endParaRPr lang="en-US" dirty="0"/>
          </a:p>
        </p:txBody>
      </p:sp>
      <p:sp>
        <p:nvSpPr>
          <p:cNvPr id="6" name="Slide Number Placeholder 5"/>
          <p:cNvSpPr>
            <a:spLocks noGrp="1"/>
          </p:cNvSpPr>
          <p:nvPr>
            <p:ph type="sldNum" sz="quarter" idx="4"/>
          </p:nvPr>
        </p:nvSpPr>
        <p:spPr>
          <a:xfrm>
            <a:off x="10514011" y="6000749"/>
            <a:ext cx="753545"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185897835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Lst>
  <p:hf sldNum="0" hdr="0" ftr="0" dt="0"/>
  <p:txStyles>
    <p:titleStyle>
      <a:lvl1pPr algn="ctr" defTabSz="457200" rtl="0" eaLnBrk="1" latinLnBrk="0" hangingPunct="1">
        <a:lnSpc>
          <a:spcPct val="90000"/>
        </a:lnSpc>
        <a:spcBef>
          <a:spcPct val="0"/>
        </a:spcBef>
        <a:buNone/>
        <a:defRPr sz="4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lnSpc>
          <a:spcPct val="110000"/>
        </a:lnSpc>
        <a:spcBef>
          <a:spcPct val="20000"/>
        </a:spcBef>
        <a:spcAft>
          <a:spcPts val="600"/>
        </a:spcAft>
        <a:buClr>
          <a:schemeClr val="tx2"/>
        </a:buClr>
        <a:buSzPct val="70000"/>
        <a:buFont typeface="Wingdings 2" charset="2"/>
        <a:buChar char=""/>
        <a:defRPr sz="23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21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audio" Target="../media/media1.m4a"/><Relationship Id="rId7" Type="http://schemas.openxmlformats.org/officeDocument/2006/relationships/image" Target="../media/image7.png"/><Relationship Id="rId2" Type="http://schemas.microsoft.com/office/2007/relationships/media" Target="../media/media1.m4a"/><Relationship Id="rId1" Type="http://schemas.openxmlformats.org/officeDocument/2006/relationships/themeOverride" Target="../theme/themeOverride1.xml"/><Relationship Id="rId6" Type="http://schemas.openxmlformats.org/officeDocument/2006/relationships/image" Target="../media/image6.jpeg"/><Relationship Id="rId5" Type="http://schemas.openxmlformats.org/officeDocument/2006/relationships/image" Target="../media/image1.jpeg"/><Relationship Id="rId4"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audio" Target="../media/media2.m4a"/><Relationship Id="rId7" Type="http://schemas.openxmlformats.org/officeDocument/2006/relationships/image" Target="../media/image8.jpeg"/><Relationship Id="rId2" Type="http://schemas.microsoft.com/office/2007/relationships/media" Target="../media/media2.m4a"/><Relationship Id="rId1" Type="http://schemas.openxmlformats.org/officeDocument/2006/relationships/themeOverride" Target="../theme/themeOverride2.xml"/><Relationship Id="rId6" Type="http://schemas.openxmlformats.org/officeDocument/2006/relationships/image" Target="../media/image1.jpeg"/><Relationship Id="rId5" Type="http://schemas.openxmlformats.org/officeDocument/2006/relationships/notesSlide" Target="../notesSlides/notesSlide1.xml"/><Relationship Id="rId4" Type="http://schemas.openxmlformats.org/officeDocument/2006/relationships/slideLayout" Target="../slideLayouts/slideLayout2.xml"/><Relationship Id="rId9" Type="http://schemas.openxmlformats.org/officeDocument/2006/relationships/image" Target="../media/image7.png"/></Relationships>
</file>

<file path=ppt/slides/_rels/slide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7.png"/><Relationship Id="rId4" Type="http://schemas.openxmlformats.org/officeDocument/2006/relationships/image" Target="../media/image1.jpeg"/><Relationship Id="rId9" Type="http://schemas.microsoft.com/office/2007/relationships/diagramDrawing" Target="../diagrams/drawing1.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7.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5.jpeg"/><Relationship Id="rId5" Type="http://schemas.openxmlformats.org/officeDocument/2006/relationships/image" Target="../media/image3.png"/><Relationship Id="rId4" Type="http://schemas.openxmlformats.org/officeDocument/2006/relationships/image" Target="../media/image1.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7.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jpeg"/></Relationships>
</file>

<file path=ppt/slides/_rels/slide7.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slideLayout" Target="../slideLayouts/slideLayout2.xml"/><Relationship Id="rId7" Type="http://schemas.openxmlformats.org/officeDocument/2006/relationships/image" Target="../media/image21.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7.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3.png"/><Relationship Id="rId5" Type="http://schemas.openxmlformats.org/officeDocument/2006/relationships/image" Target="../media/image22.jpeg"/><Relationship Id="rId4" Type="http://schemas.openxmlformats.org/officeDocument/2006/relationships/image" Target="../media/image1.jpeg"/></Relationships>
</file>

<file path=ppt/slides/_rels/slide9.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slideLayout" Target="../slideLayouts/slideLayout2.xml"/><Relationship Id="rId7" Type="http://schemas.openxmlformats.org/officeDocument/2006/relationships/image" Target="../media/image26.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 Id="rId9" Type="http://schemas.openxmlformats.org/officeDocument/2006/relationships/image" Target="../media/image7.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7.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image" Target="../media/image28.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7.png"/><Relationship Id="rId5" Type="http://schemas.openxmlformats.org/officeDocument/2006/relationships/image" Target="../media/image31.jpeg"/><Relationship Id="rId4" Type="http://schemas.openxmlformats.org/officeDocument/2006/relationships/image" Target="../media/image1.jpeg"/></Relationships>
</file>

<file path=ppt/slides/_rels/slide12.xml.rels><?xml version="1.0" encoding="UTF-8" standalone="yes"?>
<Relationships xmlns="http://schemas.openxmlformats.org/package/2006/relationships"><Relationship Id="rId3" Type="http://schemas.openxmlformats.org/officeDocument/2006/relationships/hyperlink" Target="http://www.alcorfund.com/" TargetMode="External"/><Relationship Id="rId2" Type="http://schemas.openxmlformats.org/officeDocument/2006/relationships/hyperlink" Target="http://www.asq.org/" TargetMode="External"/><Relationship Id="rId1" Type="http://schemas.openxmlformats.org/officeDocument/2006/relationships/slideLayout" Target="../slideLayouts/slideLayout2.xml"/><Relationship Id="rId6" Type="http://schemas.openxmlformats.org/officeDocument/2006/relationships/hyperlink" Target="http://www.nicole-brown.co.uk/reflective-model-according-to-gibbs/" TargetMode="External"/><Relationship Id="rId5" Type="http://schemas.openxmlformats.org/officeDocument/2006/relationships/hyperlink" Target="http://www.businessdaily.com/" TargetMode="External"/><Relationship Id="rId4" Type="http://schemas.openxmlformats.org/officeDocument/2006/relationships/hyperlink" Target="http://www.brandgenetics.com/"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www.smallbusiness.chron.com/" TargetMode="External"/><Relationship Id="rId2" Type="http://schemas.openxmlformats.org/officeDocument/2006/relationships/hyperlink" Target="http://www.getlucidity.com/" TargetMode="External"/><Relationship Id="rId1" Type="http://schemas.openxmlformats.org/officeDocument/2006/relationships/slideLayout" Target="../slideLayouts/slideLayout2.xml"/><Relationship Id="rId6" Type="http://schemas.openxmlformats.org/officeDocument/2006/relationships/hyperlink" Target="http://www.smallbusiness.wa.gov.au/" TargetMode="External"/><Relationship Id="rId5" Type="http://schemas.openxmlformats.org/officeDocument/2006/relationships/hyperlink" Target="http://www.fleximize.com/" TargetMode="External"/><Relationship Id="rId4" Type="http://schemas.openxmlformats.org/officeDocument/2006/relationships/hyperlink" Target="http://www.99designs.co.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5">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8A1C807-B9AD-4C9B-BF9F-60F03428998E}"/>
              </a:ext>
              <a:ext uri="{C183D7F6-B498-43B3-948B-1728B52AA6E4}">
                <adec:decorative xmlns:adec="http://schemas.microsoft.com/office/drawing/2017/decorative" val="1"/>
              </a:ext>
            </a:extLst>
          </p:cNvPr>
          <p:cNvPicPr>
            <a:picLocks noChangeAspect="1"/>
          </p:cNvPicPr>
          <p:nvPr/>
        </p:nvPicPr>
        <p:blipFill rotWithShape="1">
          <a:blip r:embed="rId6">
            <a:extLst>
              <a:ext uri="{28A0092B-C50C-407E-A947-70E740481C1C}">
                <a14:useLocalDpi xmlns:a14="http://schemas.microsoft.com/office/drawing/2010/main" val="0"/>
              </a:ext>
            </a:extLst>
          </a:blip>
          <a:srcRect/>
          <a:stretch/>
        </p:blipFill>
        <p:spPr>
          <a:xfrm>
            <a:off x="-1" y="10"/>
            <a:ext cx="12192001" cy="6857990"/>
          </a:xfrm>
          <a:prstGeom prst="rect">
            <a:avLst/>
          </a:prstGeom>
        </p:spPr>
      </p:pic>
      <p:sp useBgFill="1">
        <p:nvSpPr>
          <p:cNvPr id="103" name="Freeform 5">
            <a:extLst>
              <a:ext uri="{FF2B5EF4-FFF2-40B4-BE49-F238E27FC236}">
                <a16:creationId xmlns:a16="http://schemas.microsoft.com/office/drawing/2014/main" id="{FE469E50-3893-4ED6-92BA-2985C32B0C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a:off x="7131809" y="1385982"/>
            <a:ext cx="4031414" cy="4100418"/>
          </a:xfrm>
          <a:custGeom>
            <a:avLst/>
            <a:gdLst>
              <a:gd name="T0" fmla="*/ 1577 w 1601"/>
              <a:gd name="T1" fmla="*/ 0 h 696"/>
              <a:gd name="T2" fmla="*/ 833 w 1601"/>
              <a:gd name="T3" fmla="*/ 0 h 696"/>
              <a:gd name="T4" fmla="*/ 768 w 1601"/>
              <a:gd name="T5" fmla="*/ 0 h 696"/>
              <a:gd name="T6" fmla="*/ 24 w 1601"/>
              <a:gd name="T7" fmla="*/ 0 h 696"/>
              <a:gd name="T8" fmla="*/ 0 w 1601"/>
              <a:gd name="T9" fmla="*/ 27 h 696"/>
              <a:gd name="T10" fmla="*/ 0 w 1601"/>
              <a:gd name="T11" fmla="*/ 669 h 696"/>
              <a:gd name="T12" fmla="*/ 24 w 1601"/>
              <a:gd name="T13" fmla="*/ 696 h 696"/>
              <a:gd name="T14" fmla="*/ 768 w 1601"/>
              <a:gd name="T15" fmla="*/ 696 h 696"/>
              <a:gd name="T16" fmla="*/ 833 w 1601"/>
              <a:gd name="T17" fmla="*/ 696 h 696"/>
              <a:gd name="T18" fmla="*/ 1577 w 1601"/>
              <a:gd name="T19" fmla="*/ 696 h 696"/>
              <a:gd name="T20" fmla="*/ 1601 w 1601"/>
              <a:gd name="T21" fmla="*/ 669 h 696"/>
              <a:gd name="T22" fmla="*/ 1601 w 1601"/>
              <a:gd name="T23" fmla="*/ 27 h 696"/>
              <a:gd name="T24" fmla="*/ 1577 w 1601"/>
              <a:gd name="T25" fmla="*/ 0 h 6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601" h="696">
                <a:moveTo>
                  <a:pt x="1577" y="0"/>
                </a:moveTo>
                <a:cubicBezTo>
                  <a:pt x="833" y="0"/>
                  <a:pt x="833" y="0"/>
                  <a:pt x="833" y="0"/>
                </a:cubicBezTo>
                <a:cubicBezTo>
                  <a:pt x="768" y="0"/>
                  <a:pt x="768" y="0"/>
                  <a:pt x="768" y="0"/>
                </a:cubicBezTo>
                <a:cubicBezTo>
                  <a:pt x="24" y="0"/>
                  <a:pt x="24" y="0"/>
                  <a:pt x="24" y="0"/>
                </a:cubicBezTo>
                <a:cubicBezTo>
                  <a:pt x="11" y="0"/>
                  <a:pt x="0" y="12"/>
                  <a:pt x="0" y="27"/>
                </a:cubicBezTo>
                <a:cubicBezTo>
                  <a:pt x="0" y="669"/>
                  <a:pt x="0" y="669"/>
                  <a:pt x="0" y="669"/>
                </a:cubicBezTo>
                <a:cubicBezTo>
                  <a:pt x="0" y="684"/>
                  <a:pt x="11" y="696"/>
                  <a:pt x="24" y="696"/>
                </a:cubicBezTo>
                <a:cubicBezTo>
                  <a:pt x="768" y="696"/>
                  <a:pt x="768" y="696"/>
                  <a:pt x="768" y="696"/>
                </a:cubicBezTo>
                <a:cubicBezTo>
                  <a:pt x="833" y="696"/>
                  <a:pt x="833" y="696"/>
                  <a:pt x="833" y="696"/>
                </a:cubicBezTo>
                <a:cubicBezTo>
                  <a:pt x="1577" y="696"/>
                  <a:pt x="1577" y="696"/>
                  <a:pt x="1577" y="696"/>
                </a:cubicBezTo>
                <a:cubicBezTo>
                  <a:pt x="1590" y="696"/>
                  <a:pt x="1601" y="684"/>
                  <a:pt x="1601" y="669"/>
                </a:cubicBezTo>
                <a:cubicBezTo>
                  <a:pt x="1601" y="27"/>
                  <a:pt x="1601" y="27"/>
                  <a:pt x="1601" y="27"/>
                </a:cubicBezTo>
                <a:cubicBezTo>
                  <a:pt x="1601" y="12"/>
                  <a:pt x="1590" y="0"/>
                  <a:pt x="1577" y="0"/>
                </a:cubicBezTo>
                <a:close/>
              </a:path>
            </a:pathLst>
          </a:custGeom>
          <a:ln>
            <a:noFill/>
          </a:ln>
          <a:effectLst>
            <a:outerShdw blurRad="50800" dist="38100" dir="5400000" algn="tl" rotWithShape="0">
              <a:srgbClr val="000000">
                <a:alpha val="43000"/>
              </a:srgbClr>
            </a:outerShdw>
          </a:effectLst>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oudy Old Style"/>
              <a:ea typeface="+mn-ea"/>
              <a:cs typeface="+mn-cs"/>
            </a:endParaRPr>
          </a:p>
        </p:txBody>
      </p:sp>
      <p:sp>
        <p:nvSpPr>
          <p:cNvPr id="2" name="Title 1">
            <a:extLst>
              <a:ext uri="{FF2B5EF4-FFF2-40B4-BE49-F238E27FC236}">
                <a16:creationId xmlns:a16="http://schemas.microsoft.com/office/drawing/2014/main" id="{0D1F047C-C727-42A7-85C5-68C5AA1B1A93}"/>
              </a:ext>
            </a:extLst>
          </p:cNvPr>
          <p:cNvSpPr>
            <a:spLocks noGrp="1"/>
          </p:cNvSpPr>
          <p:nvPr>
            <p:ph type="ctrTitle"/>
          </p:nvPr>
        </p:nvSpPr>
        <p:spPr>
          <a:xfrm>
            <a:off x="7389962" y="1673524"/>
            <a:ext cx="3485073" cy="2420504"/>
          </a:xfrm>
        </p:spPr>
        <p:txBody>
          <a:bodyPr>
            <a:normAutofit/>
          </a:bodyPr>
          <a:lstStyle/>
          <a:p>
            <a:pPr algn="l"/>
            <a:r>
              <a:rPr lang="en-US" sz="2800" dirty="0"/>
              <a:t>DOES INNOVATION AND CREATIVITY PROVIDE A BUSINESS ADVANTAGE?</a:t>
            </a:r>
          </a:p>
        </p:txBody>
      </p:sp>
      <p:sp>
        <p:nvSpPr>
          <p:cNvPr id="3" name="Subtitle 2">
            <a:extLst>
              <a:ext uri="{FF2B5EF4-FFF2-40B4-BE49-F238E27FC236}">
                <a16:creationId xmlns:a16="http://schemas.microsoft.com/office/drawing/2014/main" id="{DB93FB3F-A8D4-46D3-A1C6-C79C64563729}"/>
              </a:ext>
            </a:extLst>
          </p:cNvPr>
          <p:cNvSpPr>
            <a:spLocks noGrp="1"/>
          </p:cNvSpPr>
          <p:nvPr>
            <p:ph type="subTitle" idx="1"/>
          </p:nvPr>
        </p:nvSpPr>
        <p:spPr>
          <a:xfrm>
            <a:off x="7389965" y="4157933"/>
            <a:ext cx="3485072" cy="1026544"/>
          </a:xfrm>
        </p:spPr>
        <p:txBody>
          <a:bodyPr>
            <a:normAutofit/>
          </a:bodyPr>
          <a:lstStyle/>
          <a:p>
            <a:pPr algn="l"/>
            <a:r>
              <a:rPr lang="en-US" sz="1800" dirty="0"/>
              <a:t>By Leanna Jenkins.</a:t>
            </a:r>
          </a:p>
        </p:txBody>
      </p:sp>
      <p:pic>
        <p:nvPicPr>
          <p:cNvPr id="4" name="Recorded Sound">
            <a:hlinkClick r:id="" action="ppaction://media"/>
            <a:extLst>
              <a:ext uri="{FF2B5EF4-FFF2-40B4-BE49-F238E27FC236}">
                <a16:creationId xmlns:a16="http://schemas.microsoft.com/office/drawing/2014/main" id="{704BCCE5-FFDB-4579-BA74-D552F83E3AF4}"/>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41678842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01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6">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0EF2A0DA-AE81-4A45-972E-646AC2870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oudy Old Style"/>
              <a:ea typeface="+mn-ea"/>
              <a:cs typeface="+mn-cs"/>
            </a:endParaRPr>
          </a:p>
        </p:txBody>
      </p:sp>
      <p:pic>
        <p:nvPicPr>
          <p:cNvPr id="3" name="Picture 2">
            <a:extLst>
              <a:ext uri="{FF2B5EF4-FFF2-40B4-BE49-F238E27FC236}">
                <a16:creationId xmlns:a16="http://schemas.microsoft.com/office/drawing/2014/main" id="{72B2D6DE-C9B5-4678-91EF-77E85F2350DA}"/>
              </a:ext>
              <a:ext uri="{C183D7F6-B498-43B3-948B-1728B52AA6E4}">
                <adec:decorative xmlns:adec="http://schemas.microsoft.com/office/drawing/2017/decorative" val="1"/>
              </a:ext>
            </a:extLst>
          </p:cNvPr>
          <p:cNvPicPr>
            <a:picLocks noChangeAspect="1"/>
          </p:cNvPicPr>
          <p:nvPr/>
        </p:nvPicPr>
        <p:blipFill rotWithShape="1">
          <a:blip r:embed="rId7">
            <a:extLst>
              <a:ext uri="{28A0092B-C50C-407E-A947-70E740481C1C}">
                <a14:useLocalDpi xmlns:a14="http://schemas.microsoft.com/office/drawing/2010/main" val="0"/>
              </a:ext>
            </a:extLst>
          </a:blip>
          <a:srcRect b="-1"/>
          <a:stretch/>
        </p:blipFill>
        <p:spPr>
          <a:xfrm>
            <a:off x="-8622" y="10"/>
            <a:ext cx="6096000" cy="6857990"/>
          </a:xfrm>
          <a:prstGeom prst="rect">
            <a:avLst/>
          </a:prstGeom>
        </p:spPr>
      </p:pic>
      <p:pic>
        <p:nvPicPr>
          <p:cNvPr id="57" name="Picture 56">
            <a:extLst>
              <a:ext uri="{FF2B5EF4-FFF2-40B4-BE49-F238E27FC236}">
                <a16:creationId xmlns:a16="http://schemas.microsoft.com/office/drawing/2014/main" id="{B536FA4E-0152-4E27-91DA-0FC22D1846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8">
            <a:extLst>
              <a:ext uri="{28A0092B-C50C-407E-A947-70E740481C1C}">
                <a14:useLocalDpi xmlns:a14="http://schemas.microsoft.com/office/drawing/2010/main" val="0"/>
              </a:ext>
            </a:extLst>
          </a:blip>
          <a:srcRect/>
          <a:stretch/>
        </p:blipFill>
        <p:spPr>
          <a:xfrm>
            <a:off x="6257026" y="1"/>
            <a:ext cx="5934973" cy="6858000"/>
          </a:xfrm>
          <a:prstGeom prst="rect">
            <a:avLst/>
          </a:prstGeom>
        </p:spPr>
      </p:pic>
      <p:sp>
        <p:nvSpPr>
          <p:cNvPr id="2" name="Title 1">
            <a:extLst>
              <a:ext uri="{FF2B5EF4-FFF2-40B4-BE49-F238E27FC236}">
                <a16:creationId xmlns:a16="http://schemas.microsoft.com/office/drawing/2014/main" id="{89559F60-4CE1-4E2F-86EA-1B60679F1F4A}"/>
              </a:ext>
            </a:extLst>
          </p:cNvPr>
          <p:cNvSpPr>
            <a:spLocks noGrp="1"/>
          </p:cNvSpPr>
          <p:nvPr>
            <p:ph type="title"/>
          </p:nvPr>
        </p:nvSpPr>
        <p:spPr>
          <a:xfrm>
            <a:off x="6900493" y="609600"/>
            <a:ext cx="4538124" cy="970450"/>
          </a:xfrm>
        </p:spPr>
        <p:txBody>
          <a:bodyPr anchor="b">
            <a:normAutofit/>
          </a:bodyPr>
          <a:lstStyle/>
          <a:p>
            <a:pPr algn="l"/>
            <a:r>
              <a:rPr lang="en-US" sz="4000" dirty="0"/>
              <a:t>INTRODUCTION.</a:t>
            </a:r>
          </a:p>
        </p:txBody>
      </p:sp>
      <p:sp>
        <p:nvSpPr>
          <p:cNvPr id="24" name="Content Placeholder 2">
            <a:extLst>
              <a:ext uri="{FF2B5EF4-FFF2-40B4-BE49-F238E27FC236}">
                <a16:creationId xmlns:a16="http://schemas.microsoft.com/office/drawing/2014/main" id="{F260476B-CCA6-412B-A9C5-399C34AE6F05}"/>
              </a:ext>
            </a:extLst>
          </p:cNvPr>
          <p:cNvSpPr>
            <a:spLocks noGrp="1"/>
          </p:cNvSpPr>
          <p:nvPr>
            <p:ph idx="1"/>
          </p:nvPr>
        </p:nvSpPr>
        <p:spPr>
          <a:xfrm>
            <a:off x="6900493" y="1732449"/>
            <a:ext cx="4403596" cy="4058751"/>
          </a:xfrm>
        </p:spPr>
        <p:txBody>
          <a:bodyPr anchor="t">
            <a:normAutofit fontScale="85000" lnSpcReduction="20000"/>
          </a:bodyPr>
          <a:lstStyle/>
          <a:p>
            <a:pPr marL="36900" lvl="0" indent="0">
              <a:buNone/>
            </a:pPr>
            <a:r>
              <a:rPr lang="en-US" sz="2400" dirty="0"/>
              <a:t>Hello my name is Leanna Jenkins and for the purpose of my presentation today I am going to talk about my reflection on my learning through studying this model and ultimately answering the question, ‘Does Innovation and Creativity Provide a Business Advantage?’</a:t>
            </a:r>
          </a:p>
          <a:p>
            <a:pPr marL="36900" lvl="0" indent="0">
              <a:buNone/>
            </a:pPr>
            <a:r>
              <a:rPr lang="en-US" sz="2400" dirty="0"/>
              <a:t>I will use Gibbs’ reflection model to aid me on reflecting on what I have learned? How I feel about the experience? What I took from the experience? And to find out if there is anything I would have done differently?</a:t>
            </a:r>
          </a:p>
          <a:p>
            <a:endParaRPr lang="en-US" sz="2400" dirty="0"/>
          </a:p>
        </p:txBody>
      </p:sp>
      <p:pic>
        <p:nvPicPr>
          <p:cNvPr id="4" name="Recorded Sound">
            <a:hlinkClick r:id="" action="ppaction://media"/>
            <a:extLst>
              <a:ext uri="{FF2B5EF4-FFF2-40B4-BE49-F238E27FC236}">
                <a16:creationId xmlns:a16="http://schemas.microsoft.com/office/drawing/2014/main" id="{E962A73A-9EED-42FD-B23F-2ED53ED57FF3}"/>
              </a:ext>
            </a:extLst>
          </p:cNvPr>
          <p:cNvPicPr>
            <a:picLocks noChangeAspect="1"/>
          </p:cNvPicPr>
          <p:nvPr>
            <a:audioFile r:link="rId3"/>
            <p:extLst>
              <p:ext uri="{DAA4B4D4-6D71-4841-9C94-3DE7FCFB9230}">
                <p14:media xmlns:p14="http://schemas.microsoft.com/office/powerpoint/2010/main" r:embed="rId2"/>
              </p:ext>
            </p:extLst>
          </p:nvPr>
        </p:nvPicPr>
        <p:blipFill>
          <a:blip r:embed="rId9"/>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2202356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992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C224410-FF86-4FBB-A05E-61232D4B1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184157-5C69-4451-8697-BAE823E3D3F4}"/>
              </a:ext>
            </a:extLst>
          </p:cNvPr>
          <p:cNvSpPr>
            <a:spLocks noGrp="1"/>
          </p:cNvSpPr>
          <p:nvPr>
            <p:ph type="title"/>
          </p:nvPr>
        </p:nvSpPr>
        <p:spPr>
          <a:xfrm>
            <a:off x="625358" y="1118808"/>
            <a:ext cx="4827175" cy="4747683"/>
          </a:xfrm>
        </p:spPr>
        <p:txBody>
          <a:bodyPr anchor="t">
            <a:normAutofit/>
          </a:bodyPr>
          <a:lstStyle/>
          <a:p>
            <a:pPr algn="l"/>
            <a:r>
              <a:rPr lang="en-GB"/>
              <a:t>GIBBS REFLECTIVE CYCLE.</a:t>
            </a:r>
          </a:p>
        </p:txBody>
      </p:sp>
      <p:sp>
        <p:nvSpPr>
          <p:cNvPr id="17" name="Rectangle 16">
            <a:extLst>
              <a:ext uri="{FF2B5EF4-FFF2-40B4-BE49-F238E27FC236}">
                <a16:creationId xmlns:a16="http://schemas.microsoft.com/office/drawing/2014/main" id="{B4843581-14FA-498E-962C-80AAEC9AB2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32232" y="0"/>
            <a:ext cx="6059768"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2C3418A-B3AA-4038-8D7A-28054F68D1A3}"/>
              </a:ext>
            </a:extLst>
          </p:cNvPr>
          <p:cNvSpPr>
            <a:spLocks noGrp="1"/>
          </p:cNvSpPr>
          <p:nvPr>
            <p:ph idx="1"/>
          </p:nvPr>
        </p:nvSpPr>
        <p:spPr>
          <a:xfrm>
            <a:off x="6748523" y="1118809"/>
            <a:ext cx="4800011" cy="4747681"/>
          </a:xfrm>
        </p:spPr>
        <p:txBody>
          <a:bodyPr anchor="t">
            <a:normAutofit/>
          </a:bodyPr>
          <a:lstStyle/>
          <a:p>
            <a:r>
              <a:rPr lang="en-GB"/>
              <a:t>The reflective model according to Gibbs is based on several stages, during which you are required to answer several questions in order to go as deep as possible with your reflection. Gibbs suggests the following stages: Description, Feelings, Evaluation, Analysis, Conclusion and Action Plan, (Dr Nicole Brown, no date).</a:t>
            </a:r>
          </a:p>
          <a:p>
            <a:r>
              <a:rPr lang="en-GB"/>
              <a:t> </a:t>
            </a:r>
          </a:p>
        </p:txBody>
      </p:sp>
      <p:pic>
        <p:nvPicPr>
          <p:cNvPr id="7" name="Picture 6">
            <a:extLst>
              <a:ext uri="{FF2B5EF4-FFF2-40B4-BE49-F238E27FC236}">
                <a16:creationId xmlns:a16="http://schemas.microsoft.com/office/drawing/2014/main" id="{6B0FC5A2-C9F6-4321-94A9-41D8B9A10718}"/>
              </a:ext>
            </a:extLst>
          </p:cNvPr>
          <p:cNvPicPr>
            <a:picLocks noChangeAspect="1"/>
          </p:cNvPicPr>
          <p:nvPr/>
        </p:nvPicPr>
        <p:blipFill>
          <a:blip r:embed="rId3"/>
          <a:stretch>
            <a:fillRect/>
          </a:stretch>
        </p:blipFill>
        <p:spPr>
          <a:xfrm>
            <a:off x="771525" y="3124200"/>
            <a:ext cx="4019550" cy="3358212"/>
          </a:xfrm>
          <a:prstGeom prst="rect">
            <a:avLst/>
          </a:prstGeom>
        </p:spPr>
      </p:pic>
    </p:spTree>
    <p:extLst>
      <p:ext uri="{BB962C8B-B14F-4D97-AF65-F5344CB8AC3E}">
        <p14:creationId xmlns:p14="http://schemas.microsoft.com/office/powerpoint/2010/main" val="11974134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13" name="Rectangle 8">
            <a:extLst>
              <a:ext uri="{FF2B5EF4-FFF2-40B4-BE49-F238E27FC236}">
                <a16:creationId xmlns:a16="http://schemas.microsoft.com/office/drawing/2014/main" id="{E702B083-54F7-41CA-9C6D-B87D356839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5E5FA4-00BB-4DEC-867E-83B46BD70586}"/>
              </a:ext>
            </a:extLst>
          </p:cNvPr>
          <p:cNvSpPr>
            <a:spLocks noGrp="1"/>
          </p:cNvSpPr>
          <p:nvPr>
            <p:ph type="title"/>
          </p:nvPr>
        </p:nvSpPr>
        <p:spPr>
          <a:xfrm>
            <a:off x="913794" y="609599"/>
            <a:ext cx="2799465" cy="5273675"/>
          </a:xfrm>
        </p:spPr>
        <p:txBody>
          <a:bodyPr>
            <a:normAutofit/>
          </a:bodyPr>
          <a:lstStyle/>
          <a:p>
            <a:pPr algn="l"/>
            <a:r>
              <a:rPr lang="en-GB" sz="4300"/>
              <a:t>Week 1 – What is Innovation?</a:t>
            </a:r>
          </a:p>
        </p:txBody>
      </p:sp>
      <p:sp useBgFill="1">
        <p:nvSpPr>
          <p:cNvPr id="14" name="Freeform: Shape 10">
            <a:extLst>
              <a:ext uri="{FF2B5EF4-FFF2-40B4-BE49-F238E27FC236}">
                <a16:creationId xmlns:a16="http://schemas.microsoft.com/office/drawing/2014/main" id="{92AA17E1-8D32-49FA-8C33-D57631B4E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83806" y="-2"/>
            <a:ext cx="8108194" cy="6858002"/>
          </a:xfrm>
          <a:custGeom>
            <a:avLst/>
            <a:gdLst>
              <a:gd name="connsiteX0" fmla="*/ 4629960 w 8108194"/>
              <a:gd name="connsiteY0" fmla="*/ 0 h 6858002"/>
              <a:gd name="connsiteX1" fmla="*/ 0 w 8108194"/>
              <a:gd name="connsiteY1" fmla="*/ 0 h 6858002"/>
              <a:gd name="connsiteX2" fmla="*/ 0 w 8108194"/>
              <a:gd name="connsiteY2" fmla="*/ 6858002 h 6858002"/>
              <a:gd name="connsiteX3" fmla="*/ 1406984 w 8108194"/>
              <a:gd name="connsiteY3" fmla="*/ 6858002 h 6858002"/>
              <a:gd name="connsiteX4" fmla="*/ 4629960 w 8108194"/>
              <a:gd name="connsiteY4" fmla="*/ 6858002 h 6858002"/>
              <a:gd name="connsiteX5" fmla="*/ 7761129 w 8108194"/>
              <a:gd name="connsiteY5" fmla="*/ 6858002 h 6858002"/>
              <a:gd name="connsiteX6" fmla="*/ 7795626 w 8108194"/>
              <a:gd name="connsiteY6" fmla="*/ 6702327 h 6858002"/>
              <a:gd name="connsiteX7" fmla="*/ 7828504 w 8108194"/>
              <a:gd name="connsiteY7" fmla="*/ 6547336 h 6858002"/>
              <a:gd name="connsiteX8" fmla="*/ 7860686 w 8108194"/>
              <a:gd name="connsiteY8" fmla="*/ 6391660 h 6858002"/>
              <a:gd name="connsiteX9" fmla="*/ 7888239 w 8108194"/>
              <a:gd name="connsiteY9" fmla="*/ 6235297 h 6858002"/>
              <a:gd name="connsiteX10" fmla="*/ 7916023 w 8108194"/>
              <a:gd name="connsiteY10" fmla="*/ 6079621 h 6858002"/>
              <a:gd name="connsiteX11" fmla="*/ 7941955 w 8108194"/>
              <a:gd name="connsiteY11" fmla="*/ 5923258 h 6858002"/>
              <a:gd name="connsiteX12" fmla="*/ 7964181 w 8108194"/>
              <a:gd name="connsiteY12" fmla="*/ 5768953 h 6858002"/>
              <a:gd name="connsiteX13" fmla="*/ 7985250 w 8108194"/>
              <a:gd name="connsiteY13" fmla="*/ 5612591 h 6858002"/>
              <a:gd name="connsiteX14" fmla="*/ 8004468 w 8108194"/>
              <a:gd name="connsiteY14" fmla="*/ 5456914 h 6858002"/>
              <a:gd name="connsiteX15" fmla="*/ 8021137 w 8108194"/>
              <a:gd name="connsiteY15" fmla="*/ 5303981 h 6858002"/>
              <a:gd name="connsiteX16" fmla="*/ 8037808 w 8108194"/>
              <a:gd name="connsiteY16" fmla="*/ 5148990 h 6858002"/>
              <a:gd name="connsiteX17" fmla="*/ 8051700 w 8108194"/>
              <a:gd name="connsiteY17" fmla="*/ 4996057 h 6858002"/>
              <a:gd name="connsiteX18" fmla="*/ 8062581 w 8108194"/>
              <a:gd name="connsiteY18" fmla="*/ 4843123 h 6858002"/>
              <a:gd name="connsiteX19" fmla="*/ 8073927 w 8108194"/>
              <a:gd name="connsiteY19" fmla="*/ 4690876 h 6858002"/>
              <a:gd name="connsiteX20" fmla="*/ 8083419 w 8108194"/>
              <a:gd name="connsiteY20" fmla="*/ 4540000 h 6858002"/>
              <a:gd name="connsiteX21" fmla="*/ 8090134 w 8108194"/>
              <a:gd name="connsiteY21" fmla="*/ 4390495 h 6858002"/>
              <a:gd name="connsiteX22" fmla="*/ 8095922 w 8108194"/>
              <a:gd name="connsiteY22" fmla="*/ 4240991 h 6858002"/>
              <a:gd name="connsiteX23" fmla="*/ 8101479 w 8108194"/>
              <a:gd name="connsiteY23" fmla="*/ 4092858 h 6858002"/>
              <a:gd name="connsiteX24" fmla="*/ 8104026 w 8108194"/>
              <a:gd name="connsiteY24" fmla="*/ 3946783 h 6858002"/>
              <a:gd name="connsiteX25" fmla="*/ 8106804 w 8108194"/>
              <a:gd name="connsiteY25" fmla="*/ 3800707 h 6858002"/>
              <a:gd name="connsiteX26" fmla="*/ 8108194 w 8108194"/>
              <a:gd name="connsiteY26" fmla="*/ 3656689 h 6858002"/>
              <a:gd name="connsiteX27" fmla="*/ 8106804 w 8108194"/>
              <a:gd name="connsiteY27" fmla="*/ 3514043 h 6858002"/>
              <a:gd name="connsiteX28" fmla="*/ 8106804 w 8108194"/>
              <a:gd name="connsiteY28" fmla="*/ 3372768 h 6858002"/>
              <a:gd name="connsiteX29" fmla="*/ 8104026 w 8108194"/>
              <a:gd name="connsiteY29" fmla="*/ 3232865 h 6858002"/>
              <a:gd name="connsiteX30" fmla="*/ 8099859 w 8108194"/>
              <a:gd name="connsiteY30" fmla="*/ 3095705 h 6858002"/>
              <a:gd name="connsiteX31" fmla="*/ 8095922 w 8108194"/>
              <a:gd name="connsiteY31" fmla="*/ 2959917 h 6858002"/>
              <a:gd name="connsiteX32" fmla="*/ 8091523 w 8108194"/>
              <a:gd name="connsiteY32" fmla="*/ 2826871 h 6858002"/>
              <a:gd name="connsiteX33" fmla="*/ 8084809 w 8108194"/>
              <a:gd name="connsiteY33" fmla="*/ 2694512 h 6858002"/>
              <a:gd name="connsiteX34" fmla="*/ 8077631 w 8108194"/>
              <a:gd name="connsiteY34" fmla="*/ 2564211 h 6858002"/>
              <a:gd name="connsiteX35" fmla="*/ 8071149 w 8108194"/>
              <a:gd name="connsiteY35" fmla="*/ 2436652 h 6858002"/>
              <a:gd name="connsiteX36" fmla="*/ 8052857 w 8108194"/>
              <a:gd name="connsiteY36" fmla="*/ 2187706 h 6858002"/>
              <a:gd name="connsiteX37" fmla="*/ 8033409 w 8108194"/>
              <a:gd name="connsiteY37" fmla="*/ 1949048 h 6858002"/>
              <a:gd name="connsiteX38" fmla="*/ 8013034 w 8108194"/>
              <a:gd name="connsiteY38" fmla="*/ 1719991 h 6858002"/>
              <a:gd name="connsiteX39" fmla="*/ 7990575 w 8108194"/>
              <a:gd name="connsiteY39" fmla="*/ 1503278 h 6858002"/>
              <a:gd name="connsiteX40" fmla="*/ 7967191 w 8108194"/>
              <a:gd name="connsiteY40" fmla="*/ 1296166 h 6858002"/>
              <a:gd name="connsiteX41" fmla="*/ 7941955 w 8108194"/>
              <a:gd name="connsiteY41" fmla="*/ 1104142 h 6858002"/>
              <a:gd name="connsiteX42" fmla="*/ 7917180 w 8108194"/>
              <a:gd name="connsiteY42" fmla="*/ 923777 h 6858002"/>
              <a:gd name="connsiteX43" fmla="*/ 7892407 w 8108194"/>
              <a:gd name="connsiteY43" fmla="*/ 757813 h 6858002"/>
              <a:gd name="connsiteX44" fmla="*/ 7869022 w 8108194"/>
              <a:gd name="connsiteY44" fmla="*/ 605566 h 6858002"/>
              <a:gd name="connsiteX45" fmla="*/ 7846795 w 8108194"/>
              <a:gd name="connsiteY45" fmla="*/ 470463 h 6858002"/>
              <a:gd name="connsiteX46" fmla="*/ 7825725 w 8108194"/>
              <a:gd name="connsiteY46" fmla="*/ 348391 h 6858002"/>
              <a:gd name="connsiteX47" fmla="*/ 7808129 w 8108194"/>
              <a:gd name="connsiteY47" fmla="*/ 245521 h 6858002"/>
              <a:gd name="connsiteX48" fmla="*/ 7791459 w 8108194"/>
              <a:gd name="connsiteY48" fmla="*/ 159110 h 6858002"/>
              <a:gd name="connsiteX49" fmla="*/ 7767610 w 8108194"/>
              <a:gd name="connsiteY49" fmla="*/ 40466 h 6858002"/>
              <a:gd name="connsiteX50" fmla="*/ 7759507 w 8108194"/>
              <a:gd name="connsiteY50" fmla="*/ 4 h 6858002"/>
              <a:gd name="connsiteX51" fmla="*/ 7768809 w 8108194"/>
              <a:gd name="connsiteY51" fmla="*/ 4 h 6858002"/>
              <a:gd name="connsiteX52" fmla="*/ 7768809 w 8108194"/>
              <a:gd name="connsiteY52" fmla="*/ 3 h 6858002"/>
              <a:gd name="connsiteX53" fmla="*/ 4629960 w 8108194"/>
              <a:gd name="connsiteY53" fmla="*/ 3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Lst>
            <a:rect l="l" t="t" r="r" b="b"/>
            <a:pathLst>
              <a:path w="8108194" h="6858002">
                <a:moveTo>
                  <a:pt x="4629960" y="0"/>
                </a:moveTo>
                <a:lnTo>
                  <a:pt x="0" y="0"/>
                </a:lnTo>
                <a:lnTo>
                  <a:pt x="0" y="6858002"/>
                </a:lnTo>
                <a:lnTo>
                  <a:pt x="1406984" y="6858002"/>
                </a:lnTo>
                <a:lnTo>
                  <a:pt x="4629960" y="6858002"/>
                </a:lnTo>
                <a:lnTo>
                  <a:pt x="7761129" y="6858002"/>
                </a:lnTo>
                <a:lnTo>
                  <a:pt x="7795626" y="6702327"/>
                </a:lnTo>
                <a:lnTo>
                  <a:pt x="7828504" y="6547336"/>
                </a:lnTo>
                <a:lnTo>
                  <a:pt x="7860686" y="6391660"/>
                </a:lnTo>
                <a:lnTo>
                  <a:pt x="7888239" y="6235297"/>
                </a:lnTo>
                <a:lnTo>
                  <a:pt x="7916023" y="6079621"/>
                </a:lnTo>
                <a:lnTo>
                  <a:pt x="7941955" y="5923258"/>
                </a:lnTo>
                <a:lnTo>
                  <a:pt x="7964181" y="5768953"/>
                </a:lnTo>
                <a:lnTo>
                  <a:pt x="7985250" y="5612591"/>
                </a:lnTo>
                <a:lnTo>
                  <a:pt x="8004468" y="5456914"/>
                </a:lnTo>
                <a:lnTo>
                  <a:pt x="8021137" y="5303981"/>
                </a:lnTo>
                <a:lnTo>
                  <a:pt x="8037808" y="5148990"/>
                </a:lnTo>
                <a:lnTo>
                  <a:pt x="8051700" y="4996057"/>
                </a:lnTo>
                <a:lnTo>
                  <a:pt x="8062581" y="4843123"/>
                </a:lnTo>
                <a:lnTo>
                  <a:pt x="8073927" y="4690876"/>
                </a:lnTo>
                <a:lnTo>
                  <a:pt x="8083419" y="4540000"/>
                </a:lnTo>
                <a:lnTo>
                  <a:pt x="8090134" y="4390495"/>
                </a:lnTo>
                <a:lnTo>
                  <a:pt x="8095922" y="4240991"/>
                </a:lnTo>
                <a:lnTo>
                  <a:pt x="8101479" y="4092858"/>
                </a:lnTo>
                <a:lnTo>
                  <a:pt x="8104026" y="3946783"/>
                </a:lnTo>
                <a:lnTo>
                  <a:pt x="8106804" y="3800707"/>
                </a:lnTo>
                <a:lnTo>
                  <a:pt x="8108194" y="3656689"/>
                </a:lnTo>
                <a:lnTo>
                  <a:pt x="8106804" y="3514043"/>
                </a:lnTo>
                <a:lnTo>
                  <a:pt x="8106804" y="3372768"/>
                </a:lnTo>
                <a:lnTo>
                  <a:pt x="8104026" y="3232865"/>
                </a:lnTo>
                <a:lnTo>
                  <a:pt x="8099859" y="3095705"/>
                </a:lnTo>
                <a:lnTo>
                  <a:pt x="8095922" y="2959917"/>
                </a:lnTo>
                <a:lnTo>
                  <a:pt x="8091523" y="2826871"/>
                </a:lnTo>
                <a:lnTo>
                  <a:pt x="8084809" y="2694512"/>
                </a:lnTo>
                <a:lnTo>
                  <a:pt x="8077631" y="2564211"/>
                </a:lnTo>
                <a:lnTo>
                  <a:pt x="8071149" y="2436652"/>
                </a:lnTo>
                <a:lnTo>
                  <a:pt x="8052857" y="2187706"/>
                </a:lnTo>
                <a:lnTo>
                  <a:pt x="8033409" y="1949048"/>
                </a:lnTo>
                <a:lnTo>
                  <a:pt x="8013034" y="1719991"/>
                </a:lnTo>
                <a:lnTo>
                  <a:pt x="7990575" y="1503278"/>
                </a:lnTo>
                <a:lnTo>
                  <a:pt x="7967191" y="1296166"/>
                </a:lnTo>
                <a:lnTo>
                  <a:pt x="7941955" y="1104142"/>
                </a:lnTo>
                <a:lnTo>
                  <a:pt x="7917180" y="923777"/>
                </a:lnTo>
                <a:lnTo>
                  <a:pt x="7892407" y="757813"/>
                </a:lnTo>
                <a:lnTo>
                  <a:pt x="7869022" y="605566"/>
                </a:lnTo>
                <a:lnTo>
                  <a:pt x="7846795" y="470463"/>
                </a:lnTo>
                <a:lnTo>
                  <a:pt x="7825725" y="348391"/>
                </a:lnTo>
                <a:lnTo>
                  <a:pt x="7808129" y="245521"/>
                </a:lnTo>
                <a:lnTo>
                  <a:pt x="7791459" y="159110"/>
                </a:lnTo>
                <a:lnTo>
                  <a:pt x="7767610" y="40466"/>
                </a:lnTo>
                <a:lnTo>
                  <a:pt x="7759507" y="4"/>
                </a:lnTo>
                <a:lnTo>
                  <a:pt x="7768809" y="4"/>
                </a:lnTo>
                <a:lnTo>
                  <a:pt x="7768809" y="3"/>
                </a:lnTo>
                <a:lnTo>
                  <a:pt x="4629960" y="3"/>
                </a:lnTo>
                <a:close/>
              </a:path>
            </a:pathLst>
          </a:custGeom>
          <a:ln>
            <a:noFill/>
          </a:ln>
          <a:effectLst>
            <a:outerShdw blurRad="50800" dist="38100" dir="10800000" algn="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15" name="Content Placeholder 2">
            <a:extLst>
              <a:ext uri="{FF2B5EF4-FFF2-40B4-BE49-F238E27FC236}">
                <a16:creationId xmlns:a16="http://schemas.microsoft.com/office/drawing/2014/main" id="{D72A1348-58E7-4DF8-BF43-EEA70C8511F3}"/>
              </a:ext>
            </a:extLst>
          </p:cNvPr>
          <p:cNvGraphicFramePr>
            <a:graphicFrameLocks noGrp="1"/>
          </p:cNvGraphicFramePr>
          <p:nvPr>
            <p:ph idx="1"/>
            <p:extLst>
              <p:ext uri="{D42A27DB-BD31-4B8C-83A1-F6EECF244321}">
                <p14:modId xmlns:p14="http://schemas.microsoft.com/office/powerpoint/2010/main" val="4160949032"/>
              </p:ext>
            </p:extLst>
          </p:nvPr>
        </p:nvGraphicFramePr>
        <p:xfrm>
          <a:off x="5282521" y="709683"/>
          <a:ext cx="6266011" cy="489954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Recorded Sound">
            <a:hlinkClick r:id="" action="ppaction://media"/>
            <a:extLst>
              <a:ext uri="{FF2B5EF4-FFF2-40B4-BE49-F238E27FC236}">
                <a16:creationId xmlns:a16="http://schemas.microsoft.com/office/drawing/2014/main" id="{432179C9-3B03-4E66-941E-A14F1F47CED9}"/>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7457529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098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CCEB25-E2E3-481F-A03A-19767D3E72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80080F-316B-439F-B998-0A2855E31E4F}"/>
              </a:ext>
            </a:extLst>
          </p:cNvPr>
          <p:cNvSpPr>
            <a:spLocks noGrp="1"/>
          </p:cNvSpPr>
          <p:nvPr>
            <p:ph type="title"/>
          </p:nvPr>
        </p:nvSpPr>
        <p:spPr>
          <a:xfrm>
            <a:off x="913795" y="609600"/>
            <a:ext cx="3078749" cy="970450"/>
          </a:xfrm>
        </p:spPr>
        <p:txBody>
          <a:bodyPr anchor="b">
            <a:normAutofit/>
          </a:bodyPr>
          <a:lstStyle/>
          <a:p>
            <a:pPr algn="l"/>
            <a:r>
              <a:rPr lang="en-GB" sz="2800"/>
              <a:t>Week 2 – What is Creativity?</a:t>
            </a:r>
          </a:p>
        </p:txBody>
      </p:sp>
      <p:sp>
        <p:nvSpPr>
          <p:cNvPr id="3" name="Content Placeholder 2">
            <a:extLst>
              <a:ext uri="{FF2B5EF4-FFF2-40B4-BE49-F238E27FC236}">
                <a16:creationId xmlns:a16="http://schemas.microsoft.com/office/drawing/2014/main" id="{090645F0-E202-4079-ADED-E65CE25134B5}"/>
              </a:ext>
            </a:extLst>
          </p:cNvPr>
          <p:cNvSpPr>
            <a:spLocks noGrp="1"/>
          </p:cNvSpPr>
          <p:nvPr>
            <p:ph idx="1"/>
          </p:nvPr>
        </p:nvSpPr>
        <p:spPr>
          <a:xfrm>
            <a:off x="913795" y="1732449"/>
            <a:ext cx="3078749" cy="4058751"/>
          </a:xfrm>
        </p:spPr>
        <p:txBody>
          <a:bodyPr anchor="t">
            <a:normAutofit/>
          </a:bodyPr>
          <a:lstStyle/>
          <a:p>
            <a:r>
              <a:rPr lang="en-GB" sz="2400" dirty="0"/>
              <a:t>‘Creativity is the ability to transcend traditional ways of thinking or acting, and to develop new and original ideas, methods or objects,’ (</a:t>
            </a:r>
            <a:r>
              <a:rPr lang="en-GB" sz="2400" dirty="0" err="1"/>
              <a:t>Morr</a:t>
            </a:r>
            <a:r>
              <a:rPr lang="en-GB" sz="2400" dirty="0"/>
              <a:t>, 2019). </a:t>
            </a:r>
          </a:p>
        </p:txBody>
      </p:sp>
      <p:pic>
        <p:nvPicPr>
          <p:cNvPr id="11" name="Picture 10">
            <a:extLst>
              <a:ext uri="{FF2B5EF4-FFF2-40B4-BE49-F238E27FC236}">
                <a16:creationId xmlns:a16="http://schemas.microsoft.com/office/drawing/2014/main" id="{B536FA4E-0152-4E27-91DA-0FC22D1846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964" r="2807" b="1446"/>
          <a:stretch/>
        </p:blipFill>
        <p:spPr>
          <a:xfrm>
            <a:off x="4552950" y="1"/>
            <a:ext cx="7639050" cy="6858000"/>
          </a:xfrm>
          <a:prstGeom prst="rect">
            <a:avLst/>
          </a:prstGeom>
        </p:spPr>
      </p:pic>
      <p:pic>
        <p:nvPicPr>
          <p:cNvPr id="5" name="Picture 4" descr="White bulbs with a yellow one standing out">
            <a:extLst>
              <a:ext uri="{FF2B5EF4-FFF2-40B4-BE49-F238E27FC236}">
                <a16:creationId xmlns:a16="http://schemas.microsoft.com/office/drawing/2014/main" id="{DA581FA8-C88A-4E5E-B23A-2EB5FCAF7DF6}"/>
              </a:ext>
            </a:extLst>
          </p:cNvPr>
          <p:cNvPicPr>
            <a:picLocks noChangeAspect="1"/>
          </p:cNvPicPr>
          <p:nvPr/>
        </p:nvPicPr>
        <p:blipFill rotWithShape="1">
          <a:blip r:embed="rId6"/>
          <a:srcRect l="5382" r="21251" b="-1"/>
          <a:stretch/>
        </p:blipFill>
        <p:spPr>
          <a:xfrm>
            <a:off x="4603622" y="10"/>
            <a:ext cx="7537705" cy="6857990"/>
          </a:xfrm>
          <a:prstGeom prst="rect">
            <a:avLst/>
          </a:prstGeom>
        </p:spPr>
      </p:pic>
      <p:sp>
        <p:nvSpPr>
          <p:cNvPr id="6" name="TextBox 5">
            <a:extLst>
              <a:ext uri="{FF2B5EF4-FFF2-40B4-BE49-F238E27FC236}">
                <a16:creationId xmlns:a16="http://schemas.microsoft.com/office/drawing/2014/main" id="{D2324815-0AEE-482F-BAC8-EF4119EDCBC3}"/>
              </a:ext>
            </a:extLst>
          </p:cNvPr>
          <p:cNvSpPr txBox="1"/>
          <p:nvPr/>
        </p:nvSpPr>
        <p:spPr>
          <a:xfrm>
            <a:off x="4991100" y="2209800"/>
            <a:ext cx="5010150" cy="2246769"/>
          </a:xfrm>
          <a:prstGeom prst="rect">
            <a:avLst/>
          </a:prstGeom>
          <a:noFill/>
        </p:spPr>
        <p:txBody>
          <a:bodyPr wrap="square" rtlCol="0">
            <a:spAutoFit/>
          </a:bodyPr>
          <a:lstStyle/>
          <a:p>
            <a:r>
              <a:rPr lang="en-GB" sz="2800" dirty="0"/>
              <a:t>To be creative an individual, group, or company must be able to come up with new ideas. But to be innovative, they need to act on these ideas, (</a:t>
            </a:r>
            <a:r>
              <a:rPr lang="en-GB" sz="2800" dirty="0" err="1"/>
              <a:t>Tuvey</a:t>
            </a:r>
            <a:r>
              <a:rPr lang="en-GB" sz="2800" dirty="0"/>
              <a:t>, 2021).</a:t>
            </a:r>
          </a:p>
        </p:txBody>
      </p:sp>
      <p:sp>
        <p:nvSpPr>
          <p:cNvPr id="7" name="TextBox 6">
            <a:extLst>
              <a:ext uri="{FF2B5EF4-FFF2-40B4-BE49-F238E27FC236}">
                <a16:creationId xmlns:a16="http://schemas.microsoft.com/office/drawing/2014/main" id="{2997AE03-B27D-4A67-8D88-CE7CBAADE567}"/>
              </a:ext>
            </a:extLst>
          </p:cNvPr>
          <p:cNvSpPr txBox="1"/>
          <p:nvPr/>
        </p:nvSpPr>
        <p:spPr>
          <a:xfrm>
            <a:off x="5191125" y="5248275"/>
            <a:ext cx="5629275" cy="646331"/>
          </a:xfrm>
          <a:prstGeom prst="rect">
            <a:avLst/>
          </a:prstGeom>
          <a:noFill/>
        </p:spPr>
        <p:txBody>
          <a:bodyPr wrap="square" rtlCol="0">
            <a:spAutoFit/>
          </a:bodyPr>
          <a:lstStyle/>
          <a:p>
            <a:r>
              <a:rPr lang="en-GB" dirty="0"/>
              <a:t>INNOVATION DOESN’T HAPPEN WITHOUT CREATIVITY! (Business News Daily, 2021).</a:t>
            </a:r>
          </a:p>
        </p:txBody>
      </p:sp>
      <p:pic>
        <p:nvPicPr>
          <p:cNvPr id="8" name="Recorded Sound">
            <a:hlinkClick r:id="" action="ppaction://media"/>
            <a:extLst>
              <a:ext uri="{FF2B5EF4-FFF2-40B4-BE49-F238E27FC236}">
                <a16:creationId xmlns:a16="http://schemas.microsoft.com/office/drawing/2014/main" id="{3340E491-B90A-4357-8059-E4B6773B06A9}"/>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6247477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8419"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A6C2C86-63BF-47D5-AA3F-905111A238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F249A9-5817-448B-B33C-E958F16E10F6}"/>
              </a:ext>
            </a:extLst>
          </p:cNvPr>
          <p:cNvSpPr>
            <a:spLocks noGrp="1"/>
          </p:cNvSpPr>
          <p:nvPr>
            <p:ph type="title"/>
          </p:nvPr>
        </p:nvSpPr>
        <p:spPr>
          <a:xfrm>
            <a:off x="834013" y="1115568"/>
            <a:ext cx="3487616" cy="4626864"/>
          </a:xfrm>
        </p:spPr>
        <p:txBody>
          <a:bodyPr>
            <a:normAutofit/>
          </a:bodyPr>
          <a:lstStyle/>
          <a:p>
            <a:pPr algn="l"/>
            <a:r>
              <a:rPr lang="en-GB" sz="3600"/>
              <a:t>Week 3 – Where Do Good Ideas Come From?</a:t>
            </a:r>
          </a:p>
        </p:txBody>
      </p:sp>
      <p:cxnSp>
        <p:nvCxnSpPr>
          <p:cNvPr id="10" name="Straight Connector 9">
            <a:extLst>
              <a:ext uri="{FF2B5EF4-FFF2-40B4-BE49-F238E27FC236}">
                <a16:creationId xmlns:a16="http://schemas.microsoft.com/office/drawing/2014/main" id="{425A0768-3044-4AA9-A889-D2CAA68C51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605" y="2057400"/>
            <a:ext cx="0" cy="274320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D7EBB22-FEE5-4EB1-948E-2BC888B1761F}"/>
              </a:ext>
            </a:extLst>
          </p:cNvPr>
          <p:cNvSpPr>
            <a:spLocks noGrp="1"/>
          </p:cNvSpPr>
          <p:nvPr>
            <p:ph idx="1"/>
          </p:nvPr>
        </p:nvSpPr>
        <p:spPr>
          <a:xfrm>
            <a:off x="5105398" y="1115568"/>
            <a:ext cx="6245352" cy="4626864"/>
          </a:xfrm>
        </p:spPr>
        <p:txBody>
          <a:bodyPr anchor="ctr">
            <a:normAutofit/>
          </a:bodyPr>
          <a:lstStyle/>
          <a:p>
            <a:r>
              <a:rPr lang="en-GB" dirty="0"/>
              <a:t>‘Good ideas do not – for the most part – come from inside someone’s head. Instead, they came from outside – specifically from social interaction. A study conducted in leading research laboratories found that scientists rarely, if ever, had a flash of inspiration or eureka moment alone in the lab. Instead, ideas happen in conversation with colleagues. So, want a good idea? Then go to the coffee house and talk with someone,’ (Brand Genetics, 2021).</a:t>
            </a:r>
          </a:p>
        </p:txBody>
      </p:sp>
      <p:pic>
        <p:nvPicPr>
          <p:cNvPr id="7" name="Picture 6">
            <a:extLst>
              <a:ext uri="{FF2B5EF4-FFF2-40B4-BE49-F238E27FC236}">
                <a16:creationId xmlns:a16="http://schemas.microsoft.com/office/drawing/2014/main" id="{5DB04295-665D-40CA-9EFC-757316CED382}"/>
              </a:ext>
            </a:extLst>
          </p:cNvPr>
          <p:cNvPicPr>
            <a:picLocks noChangeAspect="1"/>
          </p:cNvPicPr>
          <p:nvPr/>
        </p:nvPicPr>
        <p:blipFill>
          <a:blip r:embed="rId5"/>
          <a:stretch>
            <a:fillRect/>
          </a:stretch>
        </p:blipFill>
        <p:spPr>
          <a:xfrm>
            <a:off x="5410200" y="5554935"/>
            <a:ext cx="5248275" cy="1044030"/>
          </a:xfrm>
          <a:prstGeom prst="rect">
            <a:avLst/>
          </a:prstGeom>
        </p:spPr>
      </p:pic>
      <p:pic>
        <p:nvPicPr>
          <p:cNvPr id="12" name="Picture 11" descr="A picture containing text, clipart&#10;&#10;Description automatically generated">
            <a:extLst>
              <a:ext uri="{FF2B5EF4-FFF2-40B4-BE49-F238E27FC236}">
                <a16:creationId xmlns:a16="http://schemas.microsoft.com/office/drawing/2014/main" id="{67662009-1D6B-4CFF-9C3E-A77C96B7ED30}"/>
              </a:ext>
            </a:extLst>
          </p:cNvPr>
          <p:cNvPicPr>
            <a:picLocks noChangeAspect="1"/>
          </p:cNvPicPr>
          <p:nvPr/>
        </p:nvPicPr>
        <p:blipFill>
          <a:blip r:embed="rId6"/>
          <a:stretch>
            <a:fillRect/>
          </a:stretch>
        </p:blipFill>
        <p:spPr>
          <a:xfrm>
            <a:off x="1304926" y="323850"/>
            <a:ext cx="2181224" cy="2143125"/>
          </a:xfrm>
          <a:prstGeom prst="rect">
            <a:avLst/>
          </a:prstGeom>
        </p:spPr>
      </p:pic>
      <p:pic>
        <p:nvPicPr>
          <p:cNvPr id="13" name="Recorded Sound">
            <a:hlinkClick r:id="" action="ppaction://media"/>
            <a:extLst>
              <a:ext uri="{FF2B5EF4-FFF2-40B4-BE49-F238E27FC236}">
                <a16:creationId xmlns:a16="http://schemas.microsoft.com/office/drawing/2014/main" id="{5BEB6685-EB2D-4821-ADC2-E4BC534B0A00}"/>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2349134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483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B563F0-0A60-4350-97AC-ACBFA62651C6}"/>
              </a:ext>
            </a:extLst>
          </p:cNvPr>
          <p:cNvSpPr>
            <a:spLocks noGrp="1"/>
          </p:cNvSpPr>
          <p:nvPr>
            <p:ph type="title"/>
          </p:nvPr>
        </p:nvSpPr>
        <p:spPr/>
        <p:txBody>
          <a:bodyPr/>
          <a:lstStyle/>
          <a:p>
            <a:r>
              <a:rPr lang="en-GB" dirty="0"/>
              <a:t>Week 4 - Models of Innovation.</a:t>
            </a:r>
          </a:p>
        </p:txBody>
      </p:sp>
      <p:sp>
        <p:nvSpPr>
          <p:cNvPr id="3" name="Content Placeholder 2">
            <a:extLst>
              <a:ext uri="{FF2B5EF4-FFF2-40B4-BE49-F238E27FC236}">
                <a16:creationId xmlns:a16="http://schemas.microsoft.com/office/drawing/2014/main" id="{BF2FA6B6-FDA7-4E48-9117-C7F66F8EF97D}"/>
              </a:ext>
            </a:extLst>
          </p:cNvPr>
          <p:cNvSpPr>
            <a:spLocks noGrp="1"/>
          </p:cNvSpPr>
          <p:nvPr>
            <p:ph idx="1"/>
          </p:nvPr>
        </p:nvSpPr>
        <p:spPr/>
        <p:txBody>
          <a:bodyPr/>
          <a:lstStyle/>
          <a:p>
            <a:r>
              <a:rPr lang="en-GB" dirty="0"/>
              <a:t>‘Models of Innovation provide a detailed framework to identify, advance, and implement ideas. Thus, focusing on adopting methods to create the needed value,’ (</a:t>
            </a:r>
            <a:r>
              <a:rPr lang="en-GB" dirty="0" err="1"/>
              <a:t>Alcor</a:t>
            </a:r>
            <a:r>
              <a:rPr lang="en-GB" dirty="0"/>
              <a:t>, 2020).</a:t>
            </a:r>
          </a:p>
        </p:txBody>
      </p:sp>
      <p:pic>
        <p:nvPicPr>
          <p:cNvPr id="5" name="Picture 4" descr="Diagram, schematic&#10;&#10;Description automatically generated">
            <a:extLst>
              <a:ext uri="{FF2B5EF4-FFF2-40B4-BE49-F238E27FC236}">
                <a16:creationId xmlns:a16="http://schemas.microsoft.com/office/drawing/2014/main" id="{B7000CC8-801A-48D1-B695-F4845590D463}"/>
              </a:ext>
            </a:extLst>
          </p:cNvPr>
          <p:cNvPicPr>
            <a:picLocks noChangeAspect="1"/>
          </p:cNvPicPr>
          <p:nvPr/>
        </p:nvPicPr>
        <p:blipFill>
          <a:blip r:embed="rId4"/>
          <a:stretch>
            <a:fillRect/>
          </a:stretch>
        </p:blipFill>
        <p:spPr>
          <a:xfrm>
            <a:off x="387602" y="3823259"/>
            <a:ext cx="2560423" cy="2510866"/>
          </a:xfrm>
          <a:prstGeom prst="rect">
            <a:avLst/>
          </a:prstGeom>
        </p:spPr>
      </p:pic>
      <p:pic>
        <p:nvPicPr>
          <p:cNvPr id="7" name="Picture 6">
            <a:extLst>
              <a:ext uri="{FF2B5EF4-FFF2-40B4-BE49-F238E27FC236}">
                <a16:creationId xmlns:a16="http://schemas.microsoft.com/office/drawing/2014/main" id="{4AAD6866-00EB-4FD2-869B-D3C255CABA73}"/>
              </a:ext>
            </a:extLst>
          </p:cNvPr>
          <p:cNvPicPr>
            <a:picLocks noChangeAspect="1"/>
          </p:cNvPicPr>
          <p:nvPr/>
        </p:nvPicPr>
        <p:blipFill>
          <a:blip r:embed="rId5"/>
          <a:stretch>
            <a:fillRect/>
          </a:stretch>
        </p:blipFill>
        <p:spPr>
          <a:xfrm>
            <a:off x="3636144" y="5074302"/>
            <a:ext cx="4250556" cy="1577477"/>
          </a:xfrm>
          <a:prstGeom prst="rect">
            <a:avLst/>
          </a:prstGeom>
        </p:spPr>
      </p:pic>
      <p:pic>
        <p:nvPicPr>
          <p:cNvPr id="9" name="Picture 8">
            <a:extLst>
              <a:ext uri="{FF2B5EF4-FFF2-40B4-BE49-F238E27FC236}">
                <a16:creationId xmlns:a16="http://schemas.microsoft.com/office/drawing/2014/main" id="{3BA3F38C-2955-4364-9A6B-876CF6C70045}"/>
              </a:ext>
            </a:extLst>
          </p:cNvPr>
          <p:cNvPicPr>
            <a:picLocks noChangeAspect="1"/>
          </p:cNvPicPr>
          <p:nvPr/>
        </p:nvPicPr>
        <p:blipFill>
          <a:blip r:embed="rId6"/>
          <a:stretch>
            <a:fillRect/>
          </a:stretch>
        </p:blipFill>
        <p:spPr>
          <a:xfrm>
            <a:off x="8757220" y="3620306"/>
            <a:ext cx="3034729" cy="2314576"/>
          </a:xfrm>
          <a:prstGeom prst="rect">
            <a:avLst/>
          </a:prstGeom>
        </p:spPr>
      </p:pic>
      <p:pic>
        <p:nvPicPr>
          <p:cNvPr id="11" name="Picture 10" descr="Diagram&#10;&#10;Description automatically generated">
            <a:extLst>
              <a:ext uri="{FF2B5EF4-FFF2-40B4-BE49-F238E27FC236}">
                <a16:creationId xmlns:a16="http://schemas.microsoft.com/office/drawing/2014/main" id="{8BE905D3-B8CA-4B1C-80E5-7420785F602C}"/>
              </a:ext>
            </a:extLst>
          </p:cNvPr>
          <p:cNvPicPr>
            <a:picLocks noChangeAspect="1"/>
          </p:cNvPicPr>
          <p:nvPr/>
        </p:nvPicPr>
        <p:blipFill>
          <a:blip r:embed="rId7"/>
          <a:stretch>
            <a:fillRect/>
          </a:stretch>
        </p:blipFill>
        <p:spPr>
          <a:xfrm>
            <a:off x="3918334" y="3032463"/>
            <a:ext cx="3686175" cy="1745131"/>
          </a:xfrm>
          <a:prstGeom prst="rect">
            <a:avLst/>
          </a:prstGeom>
        </p:spPr>
      </p:pic>
      <p:pic>
        <p:nvPicPr>
          <p:cNvPr id="13" name="Recorded Sound">
            <a:hlinkClick r:id="" action="ppaction://media"/>
            <a:extLst>
              <a:ext uri="{FF2B5EF4-FFF2-40B4-BE49-F238E27FC236}">
                <a16:creationId xmlns:a16="http://schemas.microsoft.com/office/drawing/2014/main" id="{1FAD489C-2732-4BC7-A0DA-7DBC82874A7D}"/>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3519422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7923"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14" name="Rectangle 9">
            <a:extLst>
              <a:ext uri="{FF2B5EF4-FFF2-40B4-BE49-F238E27FC236}">
                <a16:creationId xmlns:a16="http://schemas.microsoft.com/office/drawing/2014/main" id="{D98318E6-69F4-42F4-AB85-F01AA0DAF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0A51D0-2A9B-45CD-B1EB-9D392FC9404D}"/>
              </a:ext>
            </a:extLst>
          </p:cNvPr>
          <p:cNvSpPr>
            <a:spLocks noGrp="1"/>
          </p:cNvSpPr>
          <p:nvPr>
            <p:ph type="title"/>
          </p:nvPr>
        </p:nvSpPr>
        <p:spPr>
          <a:xfrm>
            <a:off x="5146160" y="609599"/>
            <a:ext cx="5978072" cy="1505804"/>
          </a:xfrm>
        </p:spPr>
        <p:txBody>
          <a:bodyPr>
            <a:normAutofit/>
          </a:bodyPr>
          <a:lstStyle/>
          <a:p>
            <a:r>
              <a:rPr lang="en-GB" dirty="0"/>
              <a:t>Week 5 – Force Field Analysis.</a:t>
            </a:r>
          </a:p>
        </p:txBody>
      </p:sp>
      <p:pic>
        <p:nvPicPr>
          <p:cNvPr id="5" name="Picture 4" descr="White puzzle with one red piece">
            <a:extLst>
              <a:ext uri="{FF2B5EF4-FFF2-40B4-BE49-F238E27FC236}">
                <a16:creationId xmlns:a16="http://schemas.microsoft.com/office/drawing/2014/main" id="{466A780D-2586-4EFC-87F4-8CCA31AA3B06}"/>
              </a:ext>
            </a:extLst>
          </p:cNvPr>
          <p:cNvPicPr>
            <a:picLocks noChangeAspect="1"/>
          </p:cNvPicPr>
          <p:nvPr/>
        </p:nvPicPr>
        <p:blipFill rotWithShape="1">
          <a:blip r:embed="rId5"/>
          <a:srcRect l="32033" r="30470"/>
          <a:stretch/>
        </p:blipFill>
        <p:spPr>
          <a:xfrm>
            <a:off x="-10649" y="1"/>
            <a:ext cx="4571649" cy="6858000"/>
          </a:xfrm>
          <a:prstGeom prst="rect">
            <a:avLst/>
          </a:prstGeom>
        </p:spPr>
      </p:pic>
      <p:pic>
        <p:nvPicPr>
          <p:cNvPr id="15" name="Picture 11">
            <a:extLst>
              <a:ext uri="{FF2B5EF4-FFF2-40B4-BE49-F238E27FC236}">
                <a16:creationId xmlns:a16="http://schemas.microsoft.com/office/drawing/2014/main" id="{559DF61F-9058-49C9-8F75-DC501F983B0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964" r="2807" b="1446"/>
          <a:stretch/>
        </p:blipFill>
        <p:spPr>
          <a:xfrm>
            <a:off x="-10649" y="1"/>
            <a:ext cx="4690532" cy="6858000"/>
          </a:xfrm>
          <a:prstGeom prst="rect">
            <a:avLst/>
          </a:prstGeom>
        </p:spPr>
      </p:pic>
      <p:sp>
        <p:nvSpPr>
          <p:cNvPr id="3" name="Content Placeholder 2">
            <a:extLst>
              <a:ext uri="{FF2B5EF4-FFF2-40B4-BE49-F238E27FC236}">
                <a16:creationId xmlns:a16="http://schemas.microsoft.com/office/drawing/2014/main" id="{B6C6A010-1F0E-400B-96AA-9C061F1B9FF7}"/>
              </a:ext>
            </a:extLst>
          </p:cNvPr>
          <p:cNvSpPr>
            <a:spLocks noGrp="1"/>
          </p:cNvSpPr>
          <p:nvPr>
            <p:ph idx="1"/>
          </p:nvPr>
        </p:nvSpPr>
        <p:spPr>
          <a:xfrm>
            <a:off x="5146160" y="2286000"/>
            <a:ext cx="5978072" cy="3477088"/>
          </a:xfrm>
        </p:spPr>
        <p:txBody>
          <a:bodyPr anchor="ctr">
            <a:normAutofit/>
          </a:bodyPr>
          <a:lstStyle/>
          <a:p>
            <a:pPr>
              <a:lnSpc>
                <a:spcPct val="100000"/>
              </a:lnSpc>
            </a:pPr>
            <a:r>
              <a:rPr lang="en-GB" sz="1600" dirty="0"/>
              <a:t>‘Force Field Analysis is a framework used to aid business decisions, often in the context of strategic planning, implementing or change management,’ (Lucidity, 2021).</a:t>
            </a:r>
          </a:p>
          <a:p>
            <a:pPr>
              <a:lnSpc>
                <a:spcPct val="100000"/>
              </a:lnSpc>
            </a:pPr>
            <a:r>
              <a:rPr lang="en-GB" sz="1600" b="1" dirty="0"/>
              <a:t>BENEFITS OF FORCE FIELD ANALYSIS.</a:t>
            </a:r>
          </a:p>
          <a:p>
            <a:pPr marL="494100" indent="-457200">
              <a:lnSpc>
                <a:spcPct val="100000"/>
              </a:lnSpc>
              <a:buFont typeface="+mj-lt"/>
              <a:buAutoNum type="arabicPeriod"/>
            </a:pPr>
            <a:r>
              <a:rPr lang="en-GB" sz="1600" b="1" dirty="0"/>
              <a:t>Presents the positives and negatives of a situation so they are easily comparable.</a:t>
            </a:r>
          </a:p>
          <a:p>
            <a:pPr marL="494100" indent="-457200">
              <a:lnSpc>
                <a:spcPct val="100000"/>
              </a:lnSpc>
              <a:buFont typeface="+mj-lt"/>
              <a:buAutoNum type="arabicPeriod"/>
            </a:pPr>
            <a:r>
              <a:rPr lang="en-GB" sz="1600" b="1" dirty="0"/>
              <a:t>Considers all aspects of making the desired change.</a:t>
            </a:r>
          </a:p>
          <a:p>
            <a:pPr marL="494100" indent="-457200">
              <a:lnSpc>
                <a:spcPct val="100000"/>
              </a:lnSpc>
              <a:buFont typeface="+mj-lt"/>
              <a:buAutoNum type="arabicPeriod"/>
            </a:pPr>
            <a:r>
              <a:rPr lang="en-GB" sz="1600" b="1" dirty="0"/>
              <a:t>Encourages agreements about the relative priority of the factors on each side of the balance sheet.</a:t>
            </a:r>
          </a:p>
          <a:p>
            <a:pPr marL="494100" indent="-457200">
              <a:lnSpc>
                <a:spcPct val="100000"/>
              </a:lnSpc>
              <a:buFont typeface="+mj-lt"/>
              <a:buAutoNum type="arabicPeriod"/>
            </a:pPr>
            <a:r>
              <a:rPr lang="en-GB" sz="1600" b="1" dirty="0"/>
              <a:t>Encourages honest reflection on the underlaying roots of a problem and its solution.</a:t>
            </a:r>
          </a:p>
        </p:txBody>
      </p:sp>
      <p:pic>
        <p:nvPicPr>
          <p:cNvPr id="6" name="Recorded Sound">
            <a:hlinkClick r:id="" action="ppaction://media"/>
            <a:extLst>
              <a:ext uri="{FF2B5EF4-FFF2-40B4-BE49-F238E27FC236}">
                <a16:creationId xmlns:a16="http://schemas.microsoft.com/office/drawing/2014/main" id="{727DA08C-B4A1-4371-AA5E-93F51944B5AA}"/>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4709663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2226"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A4C884-7032-4371-9D3A-96448080A4A7}"/>
              </a:ext>
            </a:extLst>
          </p:cNvPr>
          <p:cNvSpPr>
            <a:spLocks noGrp="1"/>
          </p:cNvSpPr>
          <p:nvPr>
            <p:ph type="title"/>
          </p:nvPr>
        </p:nvSpPr>
        <p:spPr/>
        <p:txBody>
          <a:bodyPr>
            <a:normAutofit fontScale="90000"/>
          </a:bodyPr>
          <a:lstStyle/>
          <a:p>
            <a:r>
              <a:rPr lang="en-GB" dirty="0"/>
              <a:t>Week 5 continued – The Innovative Organisation.</a:t>
            </a:r>
          </a:p>
        </p:txBody>
      </p:sp>
      <p:sp>
        <p:nvSpPr>
          <p:cNvPr id="3" name="Content Placeholder 2">
            <a:extLst>
              <a:ext uri="{FF2B5EF4-FFF2-40B4-BE49-F238E27FC236}">
                <a16:creationId xmlns:a16="http://schemas.microsoft.com/office/drawing/2014/main" id="{46DDB33D-6021-453C-BEDE-D74BF7E4DB82}"/>
              </a:ext>
            </a:extLst>
          </p:cNvPr>
          <p:cNvSpPr>
            <a:spLocks noGrp="1"/>
          </p:cNvSpPr>
          <p:nvPr>
            <p:ph idx="1"/>
          </p:nvPr>
        </p:nvSpPr>
        <p:spPr/>
        <p:txBody>
          <a:bodyPr/>
          <a:lstStyle/>
          <a:p>
            <a:r>
              <a:rPr lang="en-GB" dirty="0"/>
              <a:t>‘Innovative companies are always changing, always trying out new ideas and offering new services and products. Every product may not be a success, but they keep adapting to their marketplace and learning how best to serve it. Trend spotting and diversity are important characteristics of an innovative company,’ (McFarlin, 2021).</a:t>
            </a:r>
          </a:p>
        </p:txBody>
      </p:sp>
      <p:pic>
        <p:nvPicPr>
          <p:cNvPr id="5" name="Picture 4" descr="A picture containing chart&#10;&#10;Description automatically generated">
            <a:extLst>
              <a:ext uri="{FF2B5EF4-FFF2-40B4-BE49-F238E27FC236}">
                <a16:creationId xmlns:a16="http://schemas.microsoft.com/office/drawing/2014/main" id="{436CFB2F-B1EB-479D-B803-1334F4504C7D}"/>
              </a:ext>
            </a:extLst>
          </p:cNvPr>
          <p:cNvPicPr>
            <a:picLocks noChangeAspect="1"/>
          </p:cNvPicPr>
          <p:nvPr/>
        </p:nvPicPr>
        <p:blipFill>
          <a:blip r:embed="rId4"/>
          <a:stretch>
            <a:fillRect/>
          </a:stretch>
        </p:blipFill>
        <p:spPr>
          <a:xfrm>
            <a:off x="9968780" y="257026"/>
            <a:ext cx="1950889" cy="1714649"/>
          </a:xfrm>
          <a:prstGeom prst="rect">
            <a:avLst/>
          </a:prstGeom>
        </p:spPr>
      </p:pic>
      <p:pic>
        <p:nvPicPr>
          <p:cNvPr id="7" name="Picture 6" descr="A picture containing text, clipart&#10;&#10;Description automatically generated">
            <a:extLst>
              <a:ext uri="{FF2B5EF4-FFF2-40B4-BE49-F238E27FC236}">
                <a16:creationId xmlns:a16="http://schemas.microsoft.com/office/drawing/2014/main" id="{3079321A-EB72-4010-8928-0A8639CA13AF}"/>
              </a:ext>
            </a:extLst>
          </p:cNvPr>
          <p:cNvPicPr>
            <a:picLocks noChangeAspect="1"/>
          </p:cNvPicPr>
          <p:nvPr/>
        </p:nvPicPr>
        <p:blipFill>
          <a:blip r:embed="rId5"/>
          <a:stretch>
            <a:fillRect/>
          </a:stretch>
        </p:blipFill>
        <p:spPr>
          <a:xfrm>
            <a:off x="310444" y="4081463"/>
            <a:ext cx="3025232" cy="2009774"/>
          </a:xfrm>
          <a:prstGeom prst="rect">
            <a:avLst/>
          </a:prstGeom>
        </p:spPr>
      </p:pic>
      <p:pic>
        <p:nvPicPr>
          <p:cNvPr id="9" name="Picture 8" descr="Icon&#10;&#10;Description automatically generated">
            <a:extLst>
              <a:ext uri="{FF2B5EF4-FFF2-40B4-BE49-F238E27FC236}">
                <a16:creationId xmlns:a16="http://schemas.microsoft.com/office/drawing/2014/main" id="{484F24CE-C6F3-41DC-A5E9-1A47FE86F328}"/>
              </a:ext>
            </a:extLst>
          </p:cNvPr>
          <p:cNvPicPr>
            <a:picLocks noChangeAspect="1"/>
          </p:cNvPicPr>
          <p:nvPr/>
        </p:nvPicPr>
        <p:blipFill>
          <a:blip r:embed="rId6"/>
          <a:stretch>
            <a:fillRect/>
          </a:stretch>
        </p:blipFill>
        <p:spPr>
          <a:xfrm>
            <a:off x="268436" y="257025"/>
            <a:ext cx="1950889" cy="1714649"/>
          </a:xfrm>
          <a:prstGeom prst="rect">
            <a:avLst/>
          </a:prstGeom>
        </p:spPr>
      </p:pic>
      <p:pic>
        <p:nvPicPr>
          <p:cNvPr id="11" name="Picture 10" descr="A red and white logo&#10;&#10;Description automatically generated with low confidence">
            <a:extLst>
              <a:ext uri="{FF2B5EF4-FFF2-40B4-BE49-F238E27FC236}">
                <a16:creationId xmlns:a16="http://schemas.microsoft.com/office/drawing/2014/main" id="{39A87899-06DD-49DE-92CD-B033158CA585}"/>
              </a:ext>
            </a:extLst>
          </p:cNvPr>
          <p:cNvPicPr>
            <a:picLocks noChangeAspect="1"/>
          </p:cNvPicPr>
          <p:nvPr/>
        </p:nvPicPr>
        <p:blipFill>
          <a:blip r:embed="rId7"/>
          <a:stretch>
            <a:fillRect/>
          </a:stretch>
        </p:blipFill>
        <p:spPr>
          <a:xfrm>
            <a:off x="3768738" y="4081464"/>
            <a:ext cx="4084838" cy="1814510"/>
          </a:xfrm>
          <a:prstGeom prst="rect">
            <a:avLst/>
          </a:prstGeom>
        </p:spPr>
      </p:pic>
      <p:pic>
        <p:nvPicPr>
          <p:cNvPr id="13" name="Picture 12" descr="Logo, company name&#10;&#10;Description automatically generated">
            <a:extLst>
              <a:ext uri="{FF2B5EF4-FFF2-40B4-BE49-F238E27FC236}">
                <a16:creationId xmlns:a16="http://schemas.microsoft.com/office/drawing/2014/main" id="{B87BDF6B-752C-4B7D-82A4-443182D246AD}"/>
              </a:ext>
            </a:extLst>
          </p:cNvPr>
          <p:cNvPicPr>
            <a:picLocks noChangeAspect="1"/>
          </p:cNvPicPr>
          <p:nvPr/>
        </p:nvPicPr>
        <p:blipFill>
          <a:blip r:embed="rId8"/>
          <a:stretch>
            <a:fillRect/>
          </a:stretch>
        </p:blipFill>
        <p:spPr>
          <a:xfrm>
            <a:off x="8467575" y="4171951"/>
            <a:ext cx="3413981" cy="1828798"/>
          </a:xfrm>
          <a:prstGeom prst="rect">
            <a:avLst/>
          </a:prstGeom>
        </p:spPr>
      </p:pic>
      <p:pic>
        <p:nvPicPr>
          <p:cNvPr id="15" name="Recorded Sound">
            <a:hlinkClick r:id="" action="ppaction://media"/>
            <a:extLst>
              <a:ext uri="{FF2B5EF4-FFF2-40B4-BE49-F238E27FC236}">
                <a16:creationId xmlns:a16="http://schemas.microsoft.com/office/drawing/2014/main" id="{01C4DE91-9B01-45D2-9F1A-E03296C1DD3A}"/>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4714331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2728"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5E6023-0EB3-4356-AB44-533C62945E73}"/>
              </a:ext>
            </a:extLst>
          </p:cNvPr>
          <p:cNvSpPr>
            <a:spLocks noGrp="1"/>
          </p:cNvSpPr>
          <p:nvPr>
            <p:ph type="title"/>
          </p:nvPr>
        </p:nvSpPr>
        <p:spPr/>
        <p:txBody>
          <a:bodyPr/>
          <a:lstStyle/>
          <a:p>
            <a:r>
              <a:rPr lang="en-GB" dirty="0"/>
              <a:t>Week 6 – Leadership &amp; Management.</a:t>
            </a:r>
          </a:p>
        </p:txBody>
      </p:sp>
      <p:sp>
        <p:nvSpPr>
          <p:cNvPr id="3" name="Content Placeholder 2">
            <a:extLst>
              <a:ext uri="{FF2B5EF4-FFF2-40B4-BE49-F238E27FC236}">
                <a16:creationId xmlns:a16="http://schemas.microsoft.com/office/drawing/2014/main" id="{AEF1651F-BC36-4401-804D-7C2F62A8C92B}"/>
              </a:ext>
            </a:extLst>
          </p:cNvPr>
          <p:cNvSpPr>
            <a:spLocks noGrp="1"/>
          </p:cNvSpPr>
          <p:nvPr>
            <p:ph idx="1"/>
          </p:nvPr>
        </p:nvSpPr>
        <p:spPr/>
        <p:txBody>
          <a:bodyPr/>
          <a:lstStyle/>
          <a:p>
            <a:pPr marL="36900" indent="0">
              <a:buNone/>
            </a:pPr>
            <a:r>
              <a:rPr lang="en-GB" sz="2800" dirty="0"/>
              <a:t>What is a leader?                                                Are people born leaders? </a:t>
            </a:r>
          </a:p>
          <a:p>
            <a:pPr marL="36900" indent="0">
              <a:buNone/>
            </a:pPr>
            <a:r>
              <a:rPr lang="en-GB" dirty="0"/>
              <a:t>                                 </a:t>
            </a:r>
          </a:p>
          <a:p>
            <a:pPr marL="36900" indent="0">
              <a:buNone/>
            </a:pPr>
            <a:endParaRPr lang="en-GB" dirty="0"/>
          </a:p>
          <a:p>
            <a:pPr marL="36900" indent="0">
              <a:buNone/>
            </a:pPr>
            <a:endParaRPr lang="en-GB" dirty="0"/>
          </a:p>
          <a:p>
            <a:pPr marL="36900" indent="0">
              <a:buNone/>
            </a:pPr>
            <a:endParaRPr lang="en-GB" dirty="0"/>
          </a:p>
          <a:p>
            <a:pPr marL="36900" indent="0">
              <a:buNone/>
            </a:pPr>
            <a:r>
              <a:rPr lang="en-GB" sz="2800" dirty="0"/>
              <a:t>                               What does it take to be a leader?</a:t>
            </a:r>
          </a:p>
        </p:txBody>
      </p:sp>
      <p:pic>
        <p:nvPicPr>
          <p:cNvPr id="5" name="Picture 4" descr="A person in a suit&#10;&#10;Description automatically generated with low confidence">
            <a:extLst>
              <a:ext uri="{FF2B5EF4-FFF2-40B4-BE49-F238E27FC236}">
                <a16:creationId xmlns:a16="http://schemas.microsoft.com/office/drawing/2014/main" id="{ECA82E32-3ADF-4D7C-B72A-9F200C6D30F6}"/>
              </a:ext>
            </a:extLst>
          </p:cNvPr>
          <p:cNvPicPr>
            <a:picLocks noChangeAspect="1"/>
          </p:cNvPicPr>
          <p:nvPr/>
        </p:nvPicPr>
        <p:blipFill>
          <a:blip r:embed="rId4"/>
          <a:stretch>
            <a:fillRect/>
          </a:stretch>
        </p:blipFill>
        <p:spPr>
          <a:xfrm>
            <a:off x="3773009" y="2575485"/>
            <a:ext cx="3728621" cy="2085291"/>
          </a:xfrm>
          <a:prstGeom prst="rect">
            <a:avLst/>
          </a:prstGeom>
        </p:spPr>
      </p:pic>
      <p:pic>
        <p:nvPicPr>
          <p:cNvPr id="7" name="Picture 6">
            <a:extLst>
              <a:ext uri="{FF2B5EF4-FFF2-40B4-BE49-F238E27FC236}">
                <a16:creationId xmlns:a16="http://schemas.microsoft.com/office/drawing/2014/main" id="{77C5DA90-E619-450D-9FDD-0A96AB311544}"/>
              </a:ext>
            </a:extLst>
          </p:cNvPr>
          <p:cNvPicPr>
            <a:picLocks noChangeAspect="1"/>
          </p:cNvPicPr>
          <p:nvPr/>
        </p:nvPicPr>
        <p:blipFill>
          <a:blip r:embed="rId5"/>
          <a:stretch>
            <a:fillRect/>
          </a:stretch>
        </p:blipFill>
        <p:spPr>
          <a:xfrm>
            <a:off x="8842159" y="3107183"/>
            <a:ext cx="2956264" cy="3222595"/>
          </a:xfrm>
          <a:prstGeom prst="rect">
            <a:avLst/>
          </a:prstGeom>
        </p:spPr>
      </p:pic>
      <p:pic>
        <p:nvPicPr>
          <p:cNvPr id="9" name="Picture 8" descr="A person speaking into a microphone&#10;&#10;Description automatically generated with medium confidence">
            <a:extLst>
              <a:ext uri="{FF2B5EF4-FFF2-40B4-BE49-F238E27FC236}">
                <a16:creationId xmlns:a16="http://schemas.microsoft.com/office/drawing/2014/main" id="{B8A6B906-F171-4013-ABF8-5096EB2E0D06}"/>
              </a:ext>
            </a:extLst>
          </p:cNvPr>
          <p:cNvPicPr>
            <a:picLocks noChangeAspect="1"/>
          </p:cNvPicPr>
          <p:nvPr/>
        </p:nvPicPr>
        <p:blipFill>
          <a:blip r:embed="rId6"/>
          <a:stretch>
            <a:fillRect/>
          </a:stretch>
        </p:blipFill>
        <p:spPr>
          <a:xfrm>
            <a:off x="285750" y="3318695"/>
            <a:ext cx="3133725" cy="2682053"/>
          </a:xfrm>
          <a:prstGeom prst="rect">
            <a:avLst/>
          </a:prstGeom>
        </p:spPr>
      </p:pic>
      <p:pic>
        <p:nvPicPr>
          <p:cNvPr id="10" name="Recorded Sound">
            <a:hlinkClick r:id="" action="ppaction://media"/>
            <a:extLst>
              <a:ext uri="{FF2B5EF4-FFF2-40B4-BE49-F238E27FC236}">
                <a16:creationId xmlns:a16="http://schemas.microsoft.com/office/drawing/2014/main" id="{4EDEED90-03B8-4B3D-B6DD-8A30F23F4FB2}"/>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42128707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3486"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5" name="Picture 4" descr="Blood in a test tube">
            <a:extLst>
              <a:ext uri="{FF2B5EF4-FFF2-40B4-BE49-F238E27FC236}">
                <a16:creationId xmlns:a16="http://schemas.microsoft.com/office/drawing/2014/main" id="{9FE620B4-132E-4D1E-8EE4-A08DF394A073}"/>
              </a:ext>
            </a:extLst>
          </p:cNvPr>
          <p:cNvPicPr>
            <a:picLocks noChangeAspect="1"/>
          </p:cNvPicPr>
          <p:nvPr/>
        </p:nvPicPr>
        <p:blipFill rotWithShape="1">
          <a:blip r:embed="rId5">
            <a:alphaModFix amt="35000"/>
          </a:blip>
          <a:srcRect t="2550" b="13180"/>
          <a:stretch/>
        </p:blipFill>
        <p:spPr>
          <a:xfrm>
            <a:off x="20" y="10"/>
            <a:ext cx="12191980" cy="6857990"/>
          </a:xfrm>
          <a:prstGeom prst="rect">
            <a:avLst/>
          </a:prstGeom>
        </p:spPr>
      </p:pic>
      <p:sp>
        <p:nvSpPr>
          <p:cNvPr id="2" name="Title 1">
            <a:extLst>
              <a:ext uri="{FF2B5EF4-FFF2-40B4-BE49-F238E27FC236}">
                <a16:creationId xmlns:a16="http://schemas.microsoft.com/office/drawing/2014/main" id="{ECE4263D-9232-40AB-976F-DA0F8CE93D0B}"/>
              </a:ext>
            </a:extLst>
          </p:cNvPr>
          <p:cNvSpPr>
            <a:spLocks noGrp="1"/>
          </p:cNvSpPr>
          <p:nvPr>
            <p:ph type="title"/>
          </p:nvPr>
        </p:nvSpPr>
        <p:spPr>
          <a:xfrm>
            <a:off x="1370693" y="1769540"/>
            <a:ext cx="9440034" cy="1828801"/>
          </a:xfrm>
        </p:spPr>
        <p:txBody>
          <a:bodyPr vert="horz" lIns="91440" tIns="45720" rIns="91440" bIns="45720" rtlCol="0" anchor="b">
            <a:normAutofit/>
          </a:bodyPr>
          <a:lstStyle/>
          <a:p>
            <a:r>
              <a:rPr lang="en-US" sz="5400" dirty="0"/>
              <a:t>Conclusion.</a:t>
            </a:r>
          </a:p>
        </p:txBody>
      </p:sp>
      <p:sp>
        <p:nvSpPr>
          <p:cNvPr id="4" name="TextBox 3">
            <a:extLst>
              <a:ext uri="{FF2B5EF4-FFF2-40B4-BE49-F238E27FC236}">
                <a16:creationId xmlns:a16="http://schemas.microsoft.com/office/drawing/2014/main" id="{433C85CF-7F6E-4E5A-B229-ED83436D6ADE}"/>
              </a:ext>
            </a:extLst>
          </p:cNvPr>
          <p:cNvSpPr txBox="1"/>
          <p:nvPr/>
        </p:nvSpPr>
        <p:spPr>
          <a:xfrm>
            <a:off x="2610035" y="3932808"/>
            <a:ext cx="6551720" cy="1569660"/>
          </a:xfrm>
          <a:prstGeom prst="rect">
            <a:avLst/>
          </a:prstGeom>
          <a:noFill/>
        </p:spPr>
        <p:txBody>
          <a:bodyPr wrap="square" rtlCol="0">
            <a:spAutoFit/>
          </a:bodyPr>
          <a:lstStyle/>
          <a:p>
            <a:r>
              <a:rPr lang="en-GB" sz="3200" dirty="0"/>
              <a:t>DOES THE INNOVATION CONCEPT PROVIDE A BUSINESS ADVANTAGE?</a:t>
            </a:r>
          </a:p>
        </p:txBody>
      </p:sp>
      <p:sp>
        <p:nvSpPr>
          <p:cNvPr id="6" name="TextBox 5">
            <a:extLst>
              <a:ext uri="{FF2B5EF4-FFF2-40B4-BE49-F238E27FC236}">
                <a16:creationId xmlns:a16="http://schemas.microsoft.com/office/drawing/2014/main" id="{8A9334DF-4065-4FDF-9F45-0935D59375DB}"/>
              </a:ext>
            </a:extLst>
          </p:cNvPr>
          <p:cNvSpPr txBox="1"/>
          <p:nvPr/>
        </p:nvSpPr>
        <p:spPr>
          <a:xfrm>
            <a:off x="843379" y="843379"/>
            <a:ext cx="2166151" cy="646331"/>
          </a:xfrm>
          <a:prstGeom prst="rect">
            <a:avLst/>
          </a:prstGeom>
          <a:noFill/>
        </p:spPr>
        <p:txBody>
          <a:bodyPr wrap="square" rtlCol="0">
            <a:spAutoFit/>
          </a:bodyPr>
          <a:lstStyle/>
          <a:p>
            <a:r>
              <a:rPr lang="en-GB" b="1" dirty="0"/>
              <a:t>WHAT HAVE I LEARNED?</a:t>
            </a:r>
          </a:p>
        </p:txBody>
      </p:sp>
      <p:sp>
        <p:nvSpPr>
          <p:cNvPr id="7" name="TextBox 6">
            <a:extLst>
              <a:ext uri="{FF2B5EF4-FFF2-40B4-BE49-F238E27FC236}">
                <a16:creationId xmlns:a16="http://schemas.microsoft.com/office/drawing/2014/main" id="{E2905212-9D2E-459D-8126-C3B4B90006C7}"/>
              </a:ext>
            </a:extLst>
          </p:cNvPr>
          <p:cNvSpPr txBox="1"/>
          <p:nvPr/>
        </p:nvSpPr>
        <p:spPr>
          <a:xfrm>
            <a:off x="8114190" y="843379"/>
            <a:ext cx="2696537" cy="923330"/>
          </a:xfrm>
          <a:prstGeom prst="rect">
            <a:avLst/>
          </a:prstGeom>
          <a:noFill/>
        </p:spPr>
        <p:txBody>
          <a:bodyPr wrap="square" rtlCol="0">
            <a:spAutoFit/>
          </a:bodyPr>
          <a:lstStyle/>
          <a:p>
            <a:r>
              <a:rPr lang="en-GB" b="1" dirty="0"/>
              <a:t>HAVE THESE ACTIVITIES HEPLED ME IN MY LEARNING?</a:t>
            </a:r>
          </a:p>
        </p:txBody>
      </p:sp>
      <p:sp>
        <p:nvSpPr>
          <p:cNvPr id="8" name="TextBox 7">
            <a:extLst>
              <a:ext uri="{FF2B5EF4-FFF2-40B4-BE49-F238E27FC236}">
                <a16:creationId xmlns:a16="http://schemas.microsoft.com/office/drawing/2014/main" id="{858294E9-BDBA-4424-80B4-CCE81315D378}"/>
              </a:ext>
            </a:extLst>
          </p:cNvPr>
          <p:cNvSpPr txBox="1"/>
          <p:nvPr/>
        </p:nvSpPr>
        <p:spPr>
          <a:xfrm>
            <a:off x="9658905" y="5228948"/>
            <a:ext cx="1846555" cy="646331"/>
          </a:xfrm>
          <a:prstGeom prst="rect">
            <a:avLst/>
          </a:prstGeom>
          <a:noFill/>
        </p:spPr>
        <p:txBody>
          <a:bodyPr wrap="square" rtlCol="0">
            <a:spAutoFit/>
          </a:bodyPr>
          <a:lstStyle/>
          <a:p>
            <a:r>
              <a:rPr lang="en-GB" b="1" dirty="0"/>
              <a:t>DID I ENJOY THE MODULE?</a:t>
            </a:r>
          </a:p>
        </p:txBody>
      </p:sp>
      <p:sp>
        <p:nvSpPr>
          <p:cNvPr id="9" name="TextBox 8">
            <a:extLst>
              <a:ext uri="{FF2B5EF4-FFF2-40B4-BE49-F238E27FC236}">
                <a16:creationId xmlns:a16="http://schemas.microsoft.com/office/drawing/2014/main" id="{6EAB137B-1372-4300-9E08-CACEAEC26833}"/>
              </a:ext>
            </a:extLst>
          </p:cNvPr>
          <p:cNvSpPr txBox="1"/>
          <p:nvPr/>
        </p:nvSpPr>
        <p:spPr>
          <a:xfrm>
            <a:off x="550416" y="5091292"/>
            <a:ext cx="1562469" cy="1200329"/>
          </a:xfrm>
          <a:prstGeom prst="rect">
            <a:avLst/>
          </a:prstGeom>
          <a:noFill/>
        </p:spPr>
        <p:txBody>
          <a:bodyPr wrap="square" rtlCol="0">
            <a:spAutoFit/>
          </a:bodyPr>
          <a:lstStyle/>
          <a:p>
            <a:r>
              <a:rPr lang="en-GB" b="1" dirty="0"/>
              <a:t>DO I FEEL LIKE I HAVE DONE MY BEST?</a:t>
            </a:r>
          </a:p>
        </p:txBody>
      </p:sp>
      <p:pic>
        <p:nvPicPr>
          <p:cNvPr id="11" name="Recorded Sound">
            <a:hlinkClick r:id="" action="ppaction://media"/>
            <a:extLst>
              <a:ext uri="{FF2B5EF4-FFF2-40B4-BE49-F238E27FC236}">
                <a16:creationId xmlns:a16="http://schemas.microsoft.com/office/drawing/2014/main" id="{B538F3A2-F1E4-49C6-AFEE-F62D11BE2F5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577683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1812"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1"/>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08FD7-A945-43B9-A2A8-CF0B739A5C76}"/>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FE90FF86-C550-4E5D-B7A3-8172CFCD22FC}"/>
              </a:ext>
            </a:extLst>
          </p:cNvPr>
          <p:cNvSpPr>
            <a:spLocks noGrp="1"/>
          </p:cNvSpPr>
          <p:nvPr>
            <p:ph idx="1"/>
          </p:nvPr>
        </p:nvSpPr>
        <p:spPr/>
        <p:txBody>
          <a:bodyPr>
            <a:normAutofit fontScale="77500" lnSpcReduction="20000"/>
          </a:bodyPr>
          <a:lstStyle/>
          <a:p>
            <a:pPr marL="36900" indent="0">
              <a:buNone/>
            </a:pPr>
            <a:r>
              <a:rPr lang="en-GB" sz="2500" dirty="0"/>
              <a:t>ASQ (2020) </a:t>
            </a:r>
            <a:r>
              <a:rPr lang="en-GB" sz="2500" i="1" dirty="0"/>
              <a:t>Force Field Analysis. </a:t>
            </a:r>
            <a:r>
              <a:rPr lang="en-GB" sz="2500" dirty="0"/>
              <a:t>Available at: </a:t>
            </a:r>
            <a:r>
              <a:rPr lang="en-GB" sz="2500" dirty="0">
                <a:hlinkClick r:id="rId2"/>
              </a:rPr>
              <a:t>http://www.asq.org</a:t>
            </a:r>
            <a:r>
              <a:rPr lang="en-GB" sz="2500" dirty="0"/>
              <a:t> (Accessed: 21 April 2021).</a:t>
            </a:r>
          </a:p>
          <a:p>
            <a:pPr marL="36900" indent="0">
              <a:buNone/>
            </a:pPr>
            <a:r>
              <a:rPr lang="en-GB" sz="2500" dirty="0" err="1"/>
              <a:t>Alcor</a:t>
            </a:r>
            <a:r>
              <a:rPr lang="en-GB" sz="2500" dirty="0"/>
              <a:t> (2020) </a:t>
            </a:r>
            <a:r>
              <a:rPr lang="en-GB" sz="2500" i="1" dirty="0"/>
              <a:t>Innovation Models/ Innovation/ Process/ Models/Examples. </a:t>
            </a:r>
            <a:r>
              <a:rPr lang="en-GB" sz="2500" dirty="0"/>
              <a:t>Available at: </a:t>
            </a:r>
            <a:r>
              <a:rPr lang="en-GB" sz="2500" dirty="0">
                <a:hlinkClick r:id="rId3"/>
              </a:rPr>
              <a:t>http://www.alcorfund.com</a:t>
            </a:r>
            <a:endParaRPr lang="en-GB" sz="2500" dirty="0"/>
          </a:p>
          <a:p>
            <a:pPr marL="36900" indent="0">
              <a:buNone/>
            </a:pPr>
            <a:r>
              <a:rPr lang="en-GB" sz="2500" dirty="0"/>
              <a:t>(Accessed: 21 April 2021).</a:t>
            </a:r>
          </a:p>
          <a:p>
            <a:pPr marL="36900" indent="0">
              <a:buNone/>
            </a:pPr>
            <a:r>
              <a:rPr lang="en-GB" sz="2500" dirty="0"/>
              <a:t>Brand Genetics (2021) </a:t>
            </a:r>
            <a:r>
              <a:rPr lang="en-GB" sz="2500" i="1" dirty="0"/>
              <a:t>Speed Summary: Where Good Ideas Come From – The Natural History of Innovation. </a:t>
            </a:r>
            <a:r>
              <a:rPr lang="en-GB" sz="2500" dirty="0"/>
              <a:t>Available at: </a:t>
            </a:r>
            <a:r>
              <a:rPr lang="en-GB" sz="2500" dirty="0">
                <a:hlinkClick r:id="rId4"/>
              </a:rPr>
              <a:t>http://www.brandgenetics.com</a:t>
            </a:r>
            <a:r>
              <a:rPr lang="en-GB" sz="2500" dirty="0"/>
              <a:t> (Available at: </a:t>
            </a:r>
            <a:r>
              <a:rPr lang="en-GB" sz="2500" dirty="0">
                <a:hlinkClick r:id="rId4"/>
              </a:rPr>
              <a:t>http://www.brandgenetics.com</a:t>
            </a:r>
            <a:r>
              <a:rPr lang="en-GB" sz="2500" dirty="0"/>
              <a:t> (Accessed: 20 April 2021).</a:t>
            </a:r>
          </a:p>
          <a:p>
            <a:pPr marL="36900" indent="0">
              <a:buNone/>
            </a:pPr>
            <a:r>
              <a:rPr lang="en-GB" sz="2500" dirty="0"/>
              <a:t>Business News Daily (2021) </a:t>
            </a:r>
            <a:r>
              <a:rPr lang="en-GB" sz="2500" i="1" dirty="0"/>
              <a:t>Creativity Is Not Innovation (But </a:t>
            </a:r>
            <a:r>
              <a:rPr lang="en-GB" sz="2500" i="1" dirty="0" err="1"/>
              <a:t>YouNeed</a:t>
            </a:r>
            <a:r>
              <a:rPr lang="en-GB" sz="2500" i="1" dirty="0"/>
              <a:t> Both) . </a:t>
            </a:r>
            <a:r>
              <a:rPr lang="en-GB" sz="2500" dirty="0"/>
              <a:t>Available at: </a:t>
            </a:r>
            <a:r>
              <a:rPr lang="en-GB" sz="2500" dirty="0">
                <a:hlinkClick r:id="rId5"/>
              </a:rPr>
              <a:t>http://www.businessdaily.com</a:t>
            </a:r>
            <a:r>
              <a:rPr lang="en-GB" sz="2500" dirty="0"/>
              <a:t> (Accessed: 19 April 2021).</a:t>
            </a:r>
          </a:p>
          <a:p>
            <a:pPr marL="36900" indent="0">
              <a:buNone/>
            </a:pPr>
            <a:r>
              <a:rPr lang="en-GB" sz="2500" dirty="0"/>
              <a:t>Dr Nicole Brown (no date) </a:t>
            </a:r>
            <a:r>
              <a:rPr lang="en-GB" sz="2500" i="1" dirty="0"/>
              <a:t>Reflective model according to Gibbs. </a:t>
            </a:r>
            <a:r>
              <a:rPr lang="en-GB" sz="2500" dirty="0"/>
              <a:t>Available at: </a:t>
            </a:r>
            <a:r>
              <a:rPr lang="en-GB" sz="2500" dirty="0">
                <a:hlinkClick r:id="rId6"/>
              </a:rPr>
              <a:t>http://www.Nicole-brown.co.uk/reflective-model-according-to-gibbs/</a:t>
            </a:r>
            <a:r>
              <a:rPr lang="en-GB" sz="2500" dirty="0"/>
              <a:t> (Accessed: 18 April 2021).</a:t>
            </a:r>
          </a:p>
        </p:txBody>
      </p:sp>
    </p:spTree>
    <p:extLst>
      <p:ext uri="{BB962C8B-B14F-4D97-AF65-F5344CB8AC3E}">
        <p14:creationId xmlns:p14="http://schemas.microsoft.com/office/powerpoint/2010/main" val="5028329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DBB6C7-B7CE-4169-9142-93A9FFE45F87}"/>
              </a:ext>
            </a:extLst>
          </p:cNvPr>
          <p:cNvSpPr>
            <a:spLocks noGrp="1"/>
          </p:cNvSpPr>
          <p:nvPr>
            <p:ph type="title"/>
          </p:nvPr>
        </p:nvSpPr>
        <p:spPr/>
        <p:txBody>
          <a:bodyPr/>
          <a:lstStyle/>
          <a:p>
            <a:r>
              <a:rPr lang="en-GB" dirty="0"/>
              <a:t>References Continued.</a:t>
            </a:r>
          </a:p>
        </p:txBody>
      </p:sp>
      <p:sp>
        <p:nvSpPr>
          <p:cNvPr id="3" name="Content Placeholder 2">
            <a:extLst>
              <a:ext uri="{FF2B5EF4-FFF2-40B4-BE49-F238E27FC236}">
                <a16:creationId xmlns:a16="http://schemas.microsoft.com/office/drawing/2014/main" id="{81BBAD68-F8E0-45D0-853B-987CD045C223}"/>
              </a:ext>
            </a:extLst>
          </p:cNvPr>
          <p:cNvSpPr>
            <a:spLocks noGrp="1"/>
          </p:cNvSpPr>
          <p:nvPr>
            <p:ph idx="1"/>
          </p:nvPr>
        </p:nvSpPr>
        <p:spPr/>
        <p:txBody>
          <a:bodyPr>
            <a:normAutofit fontScale="85000" lnSpcReduction="20000"/>
          </a:bodyPr>
          <a:lstStyle/>
          <a:p>
            <a:pPr marL="36900" indent="0">
              <a:buNone/>
            </a:pPr>
            <a:r>
              <a:rPr lang="en-GB" sz="2400" dirty="0"/>
              <a:t>Lucidity (2021) </a:t>
            </a:r>
            <a:r>
              <a:rPr lang="en-GB" sz="2400" i="1" dirty="0"/>
              <a:t>Introduction to Force Field Analysis. </a:t>
            </a:r>
            <a:r>
              <a:rPr lang="en-GB" sz="2400" dirty="0"/>
              <a:t>Available at: </a:t>
            </a:r>
            <a:r>
              <a:rPr lang="en-GB" sz="2400" dirty="0">
                <a:hlinkClick r:id="rId2"/>
              </a:rPr>
              <a:t>http://www.getlucidity.com</a:t>
            </a:r>
            <a:r>
              <a:rPr lang="en-GB" sz="2400" dirty="0"/>
              <a:t> (Accessed: 21 April .com).</a:t>
            </a:r>
            <a:r>
              <a:rPr lang="en-GB" sz="2800" dirty="0"/>
              <a:t> McFarlin, K. (2021)</a:t>
            </a:r>
            <a:r>
              <a:rPr lang="en-GB" sz="2800" i="1" dirty="0"/>
              <a:t> Top Three Characteristics of Innovative Companies. </a:t>
            </a:r>
            <a:r>
              <a:rPr lang="en-GB" sz="2800" dirty="0"/>
              <a:t>Available at: </a:t>
            </a:r>
            <a:r>
              <a:rPr lang="en-GB" sz="2800" dirty="0">
                <a:hlinkClick r:id="rId3"/>
              </a:rPr>
              <a:t>http://www.smallbusiness.chron.com</a:t>
            </a:r>
            <a:r>
              <a:rPr lang="en-GB" sz="2800" dirty="0"/>
              <a:t> (Accessed: 21 April 2021).</a:t>
            </a:r>
            <a:endParaRPr lang="en-GB" sz="2800" i="1" dirty="0"/>
          </a:p>
          <a:p>
            <a:pPr marL="36900" indent="0">
              <a:buNone/>
            </a:pPr>
            <a:r>
              <a:rPr lang="en-GB" sz="2400" i="1" dirty="0"/>
              <a:t>Available at: </a:t>
            </a:r>
            <a:r>
              <a:rPr lang="en-GB" sz="2400" i="1" dirty="0">
                <a:hlinkClick r:id="rId3"/>
              </a:rPr>
              <a:t>http://www.smallbusiness.chron.com</a:t>
            </a:r>
            <a:r>
              <a:rPr lang="en-GB" sz="2400" i="1" dirty="0"/>
              <a:t> (Accessed: 21 April 2021).</a:t>
            </a:r>
          </a:p>
          <a:p>
            <a:pPr marL="36900" indent="0">
              <a:buNone/>
            </a:pPr>
            <a:r>
              <a:rPr lang="en-GB" sz="2400" i="1" dirty="0"/>
              <a:t> </a:t>
            </a:r>
            <a:r>
              <a:rPr lang="en-GB" sz="2400" dirty="0" err="1"/>
              <a:t>Morr</a:t>
            </a:r>
            <a:r>
              <a:rPr lang="en-GB" sz="2400" dirty="0"/>
              <a:t>, K. (2019) </a:t>
            </a:r>
            <a:r>
              <a:rPr lang="en-GB" sz="2400" i="1" dirty="0"/>
              <a:t>What Is Creativity? The Ultimate Guide to Understanding Today’s Most Important Ability. </a:t>
            </a:r>
            <a:r>
              <a:rPr lang="en-GB" sz="2400" dirty="0"/>
              <a:t>Available at: </a:t>
            </a:r>
            <a:r>
              <a:rPr lang="en-GB" sz="2400" dirty="0">
                <a:hlinkClick r:id="rId4"/>
              </a:rPr>
              <a:t>http://www.99designs.co.uk</a:t>
            </a:r>
            <a:r>
              <a:rPr lang="en-GB" sz="2400" dirty="0"/>
              <a:t> (Accessed: 19 April 2021).</a:t>
            </a:r>
          </a:p>
          <a:p>
            <a:pPr marL="36900" indent="0">
              <a:buNone/>
            </a:pPr>
            <a:r>
              <a:rPr lang="en-GB" sz="2400" dirty="0" err="1"/>
              <a:t>Tuvey</a:t>
            </a:r>
            <a:r>
              <a:rPr lang="en-GB" sz="2400" dirty="0"/>
              <a:t>, P. (2021) </a:t>
            </a:r>
            <a:r>
              <a:rPr lang="en-GB" sz="2400" i="1" dirty="0"/>
              <a:t>The Difference Between Creativity and Innovation. </a:t>
            </a:r>
            <a:r>
              <a:rPr lang="en-GB" sz="2400" dirty="0"/>
              <a:t>Available at: </a:t>
            </a:r>
            <a:r>
              <a:rPr lang="en-GB" sz="2400" dirty="0">
                <a:hlinkClick r:id="rId5"/>
              </a:rPr>
              <a:t>http://www.fleximize.com</a:t>
            </a:r>
            <a:r>
              <a:rPr lang="en-GB" sz="2400" dirty="0"/>
              <a:t> (Accessed: 19 April 2021).</a:t>
            </a:r>
          </a:p>
          <a:p>
            <a:pPr marL="36900" indent="0">
              <a:buNone/>
            </a:pPr>
            <a:r>
              <a:rPr lang="en-GB" sz="2400" dirty="0"/>
              <a:t>Small Business Development Corporation (2021) </a:t>
            </a:r>
            <a:r>
              <a:rPr lang="en-GB" sz="2400" i="1" dirty="0"/>
              <a:t>Innovation. </a:t>
            </a:r>
            <a:r>
              <a:rPr lang="en-GB" sz="2400" dirty="0"/>
              <a:t>Available at: </a:t>
            </a:r>
            <a:r>
              <a:rPr lang="en-GB" sz="2400" dirty="0">
                <a:hlinkClick r:id="rId6"/>
              </a:rPr>
              <a:t>http://www.smallbusiness.wa.gov.au</a:t>
            </a:r>
            <a:r>
              <a:rPr lang="en-GB" sz="2400" dirty="0"/>
              <a:t> (Accessed: 19 April 2021).</a:t>
            </a:r>
          </a:p>
          <a:p>
            <a:pPr marL="36900" indent="0">
              <a:buNone/>
            </a:pPr>
            <a:endParaRPr lang="en-GB" sz="2400" dirty="0"/>
          </a:p>
          <a:p>
            <a:pPr marL="36900" indent="0">
              <a:buNone/>
            </a:pPr>
            <a:endParaRPr lang="en-GB" sz="2400" dirty="0"/>
          </a:p>
          <a:p>
            <a:pPr marL="36900" indent="0">
              <a:buNone/>
            </a:pPr>
            <a:endParaRPr lang="en-GB" dirty="0"/>
          </a:p>
        </p:txBody>
      </p:sp>
    </p:spTree>
    <p:extLst>
      <p:ext uri="{BB962C8B-B14F-4D97-AF65-F5344CB8AC3E}">
        <p14:creationId xmlns:p14="http://schemas.microsoft.com/office/powerpoint/2010/main" val="365368208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VTI">
  <a:themeElements>
    <a:clrScheme name="Custom 35">
      <a:dk1>
        <a:sysClr val="windowText" lastClr="000000"/>
      </a:dk1>
      <a:lt1>
        <a:sysClr val="window" lastClr="FFFFFF"/>
      </a:lt1>
      <a:dk2>
        <a:srgbClr val="4E3B30"/>
      </a:dk2>
      <a:lt2>
        <a:srgbClr val="F4EDD8"/>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Custom 4">
      <a:majorFont>
        <a:latin typeface="Goudy Old Style"/>
        <a:ea typeface=""/>
        <a:cs typeface=""/>
      </a:majorFont>
      <a:minorFont>
        <a:latin typeface="Goudy Old Style"/>
        <a:ea typeface=""/>
        <a:cs typeface=""/>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VTI" id="{35C4A07C-0176-4A32-9BCB-B016516853F0}" vid="{9B70D35C-BCA8-4715-BB49-8BE54A7FC0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themeOverride>
</file>

<file path=ppt/theme/themeOverride2.xml><?xml version="1.0" encoding="utf-8"?>
<a:themeOverride xmlns:a="http://schemas.openxmlformats.org/drawingml/2006/main">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C4C00F4-06E9-43E3-AD97-88A857CEFA82}">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64B270AB-C138-415C-897E-3C24487DECF1}">
  <ds:schemaRefs>
    <ds:schemaRef ds:uri="http://schemas.microsoft.com/sharepoint/v3/contenttype/forms"/>
  </ds:schemaRefs>
</ds:datastoreItem>
</file>

<file path=customXml/itemProps3.xml><?xml version="1.0" encoding="utf-8"?>
<ds:datastoreItem xmlns:ds="http://schemas.openxmlformats.org/officeDocument/2006/customXml" ds:itemID="{0585E981-8C91-4205-A0C3-C991F42B4C9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{0EDE53C6-1572-432F-AD0E-94717331223B}tf55705232_win32</Template>
  <TotalTime>5537</TotalTime>
  <Words>1069</Words>
  <Application>Microsoft Office PowerPoint</Application>
  <PresentationFormat>Widescreen</PresentationFormat>
  <Paragraphs>56</Paragraphs>
  <Slides>13</Slides>
  <Notes>1</Notes>
  <HiddenSlides>0</HiddenSlides>
  <MMClips>10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Calibri</vt:lpstr>
      <vt:lpstr>Goudy Old Style</vt:lpstr>
      <vt:lpstr>Wingdings 2</vt:lpstr>
      <vt:lpstr>SlateVTI</vt:lpstr>
      <vt:lpstr>DOES INNOVATION AND CREATIVITY PROVIDE A BUSINESS ADVANTAGE?</vt:lpstr>
      <vt:lpstr>INTRODUCTION.</vt:lpstr>
      <vt:lpstr>GIBBS REFLECTIVE CYCLE.</vt:lpstr>
      <vt:lpstr>Week 1 – What is Innovation?</vt:lpstr>
      <vt:lpstr>Week 2 – What is Creativity?</vt:lpstr>
      <vt:lpstr>Week 3 – Where Do Good Ideas Come From?</vt:lpstr>
      <vt:lpstr>Week 4 - Models of Innovation.</vt:lpstr>
      <vt:lpstr>Week 5 – Force Field Analysis.</vt:lpstr>
      <vt:lpstr>Week 5 continued – The Innovative Organisation.</vt:lpstr>
      <vt:lpstr>Week 6 – Leadership &amp; Management.</vt:lpstr>
      <vt:lpstr>Conclusion.</vt:lpstr>
      <vt:lpstr>References.</vt:lpstr>
      <vt:lpstr>References Continued.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DOES INNOVATION AND CREATIVITY PROVIDE A BUSINESS ADVANTAGE?</dc:title>
  <dc:creator>Leanna Elizabeth Jenkins</dc:creator>
  <cp:lastModifiedBy>leanna jenkins</cp:lastModifiedBy>
  <cp:revision>1</cp:revision>
  <dcterms:created xsi:type="dcterms:W3CDTF">2021-04-18T12:13:03Z</dcterms:created>
  <dcterms:modified xsi:type="dcterms:W3CDTF">2021-04-22T08:48:15Z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