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41"/>
  </p:notesMasterIdLst>
  <p:sldIdLst>
    <p:sldId id="256" r:id="rId4"/>
    <p:sldId id="257" r:id="rId5"/>
    <p:sldId id="296" r:id="rId6"/>
    <p:sldId id="258" r:id="rId7"/>
    <p:sldId id="259" r:id="rId8"/>
    <p:sldId id="260" r:id="rId9"/>
    <p:sldId id="312" r:id="rId10"/>
    <p:sldId id="313" r:id="rId11"/>
    <p:sldId id="314" r:id="rId12"/>
    <p:sldId id="266" r:id="rId13"/>
    <p:sldId id="267" r:id="rId14"/>
    <p:sldId id="304" r:id="rId15"/>
    <p:sldId id="269" r:id="rId16"/>
    <p:sldId id="270" r:id="rId17"/>
    <p:sldId id="271" r:id="rId18"/>
    <p:sldId id="273" r:id="rId19"/>
    <p:sldId id="274" r:id="rId20"/>
    <p:sldId id="275" r:id="rId21"/>
    <p:sldId id="277" r:id="rId22"/>
    <p:sldId id="278" r:id="rId23"/>
    <p:sldId id="279" r:id="rId24"/>
    <p:sldId id="284" r:id="rId25"/>
    <p:sldId id="282" r:id="rId26"/>
    <p:sldId id="283" r:id="rId27"/>
    <p:sldId id="285" r:id="rId28"/>
    <p:sldId id="315" r:id="rId29"/>
    <p:sldId id="286" r:id="rId30"/>
    <p:sldId id="287" r:id="rId31"/>
    <p:sldId id="288" r:id="rId32"/>
    <p:sldId id="289" r:id="rId33"/>
    <p:sldId id="290" r:id="rId34"/>
    <p:sldId id="291" r:id="rId35"/>
    <p:sldId id="292" r:id="rId36"/>
    <p:sldId id="293" r:id="rId37"/>
    <p:sldId id="294" r:id="rId38"/>
    <p:sldId id="297" r:id="rId39"/>
    <p:sldId id="298"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258"/>
            <p14:sldId id="259"/>
            <p14:sldId id="260"/>
            <p14:sldId id="312"/>
            <p14:sldId id="313"/>
            <p14:sldId id="314"/>
            <p14:sldId id="266"/>
            <p14:sldId id="267"/>
            <p14:sldId id="304"/>
            <p14:sldId id="269"/>
            <p14:sldId id="270"/>
            <p14:sldId id="271"/>
            <p14:sldId id="273"/>
            <p14:sldId id="274"/>
            <p14:sldId id="275"/>
            <p14:sldId id="277"/>
            <p14:sldId id="278"/>
            <p14:sldId id="279"/>
            <p14:sldId id="284"/>
            <p14:sldId id="282"/>
            <p14:sldId id="283"/>
            <p14:sldId id="285"/>
            <p14:sldId id="315"/>
            <p14:sldId id="286"/>
            <p14:sldId id="287"/>
            <p14:sldId id="288"/>
            <p14:sldId id="289"/>
            <p14:sldId id="290"/>
            <p14:sldId id="291"/>
            <p14:sldId id="292"/>
            <p14:sldId id="293"/>
            <p14:sldId id="294"/>
            <p14:sldId id="297"/>
            <p14:sldId id="298"/>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56D3E6-B453-81F8-5323-C34321503DB1}" v="1" dt="2023-10-20T10:14:47.277"/>
    <p1510:client id="{697B416A-D292-3EE1-A8EE-87C396B1025F}" v="1762" dt="2023-10-01T07:36:50.026"/>
    <p1510:client id="{86AFB917-4DD0-C374-41E0-5EC030F45DF0}" v="1204" dt="2023-09-28T18:25:10.973"/>
    <p1510:client id="{8B7C366A-7282-68C2-098A-E0B1574CAADE}" v="848" dt="2023-10-04T15:34:48.330"/>
    <p1510:client id="{8EE60FEB-B13B-4D69-8BC7-AADACA9B2C5D}" v="2065" dt="2023-10-06T14:01:28.438"/>
    <p1510:client id="{9188816B-283A-D8FF-3390-BEB891DDB7EE}" v="337" dt="2023-10-17T14:53:50.291"/>
    <p1510:client id="{D19BC383-DAAE-8FBB-4FD1-E115D8E0D1E9}" v="130" dt="2023-10-03T14:03:48.651"/>
    <p1510:client id="{DDEC74D6-303D-7027-6738-C90401B28A8C}" v="57" dt="2023-10-18T17:49:32.008"/>
    <p1510:client id="{F8FD3FB1-A1B3-4DDE-581C-A4C5EB842B97}" v="13" dt="2023-10-16T13:55:18.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246" autoAdjust="0"/>
  </p:normalViewPr>
  <p:slideViewPr>
    <p:cSldViewPr snapToGrid="0">
      <p:cViewPr varScale="1">
        <p:scale>
          <a:sx n="63" d="100"/>
          <a:sy n="63" d="100"/>
        </p:scale>
        <p:origin x="122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10961-DF70-4294-AC95-570A6C7AB91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2565FF6-C2C5-4150-BBBF-75073F9C1F3E}">
      <dgm:prSet/>
      <dgm:spPr/>
      <dgm:t>
        <a:bodyPr/>
        <a:lstStyle/>
        <a:p>
          <a:pPr>
            <a:lnSpc>
              <a:spcPct val="100000"/>
            </a:lnSpc>
          </a:pPr>
          <a:r>
            <a:rPr lang="en-GB" dirty="0"/>
            <a:t>Research as an investigation</a:t>
          </a:r>
          <a:endParaRPr lang="en-US" dirty="0"/>
        </a:p>
      </dgm:t>
    </dgm:pt>
    <dgm:pt modelId="{B4D1A0A5-4F96-44B4-A5F9-1CC4BFBF8403}" type="parTrans" cxnId="{EAA8A42A-F4E9-43EF-90FA-F1BF00C9A6D1}">
      <dgm:prSet/>
      <dgm:spPr/>
      <dgm:t>
        <a:bodyPr/>
        <a:lstStyle/>
        <a:p>
          <a:endParaRPr lang="en-US"/>
        </a:p>
      </dgm:t>
    </dgm:pt>
    <dgm:pt modelId="{5C919B2A-A7FB-45B8-80A0-2B0929BFD44F}" type="sibTrans" cxnId="{EAA8A42A-F4E9-43EF-90FA-F1BF00C9A6D1}">
      <dgm:prSet/>
      <dgm:spPr/>
      <dgm:t>
        <a:bodyPr/>
        <a:lstStyle/>
        <a:p>
          <a:endParaRPr lang="en-US"/>
        </a:p>
      </dgm:t>
    </dgm:pt>
    <dgm:pt modelId="{0448AF9F-6FC1-4226-9DED-378D82799A03}">
      <dgm:prSet phldr="0"/>
      <dgm:spPr/>
      <dgm:t>
        <a:bodyPr/>
        <a:lstStyle/>
        <a:p>
          <a:pPr>
            <a:lnSpc>
              <a:spcPct val="100000"/>
            </a:lnSpc>
          </a:pPr>
          <a:r>
            <a:rPr lang="en-GB" dirty="0">
              <a:latin typeface="Univers Condensed"/>
            </a:rPr>
            <a:t>Understanding/ presenting findings</a:t>
          </a:r>
          <a:endParaRPr lang="en-GB" dirty="0"/>
        </a:p>
      </dgm:t>
    </dgm:pt>
    <dgm:pt modelId="{1891D065-4A6E-4AE8-9814-FE9268F32239}" type="parTrans" cxnId="{26A046F9-CE28-428F-B9CF-9B43C148A5D0}">
      <dgm:prSet/>
      <dgm:spPr/>
      <dgm:t>
        <a:bodyPr/>
        <a:lstStyle/>
        <a:p>
          <a:endParaRPr lang="en-US"/>
        </a:p>
      </dgm:t>
    </dgm:pt>
    <dgm:pt modelId="{39521466-3BE5-4335-9B43-8E467439BF21}" type="sibTrans" cxnId="{26A046F9-CE28-428F-B9CF-9B43C148A5D0}">
      <dgm:prSet/>
      <dgm:spPr/>
      <dgm:t>
        <a:bodyPr/>
        <a:lstStyle/>
        <a:p>
          <a:endParaRPr lang="en-US"/>
        </a:p>
      </dgm:t>
    </dgm:pt>
    <dgm:pt modelId="{E9751750-BB90-46AF-B4C7-99DF8B5F7ED9}">
      <dgm:prSet/>
      <dgm:spPr/>
      <dgm:t>
        <a:bodyPr/>
        <a:lstStyle/>
        <a:p>
          <a:pPr>
            <a:lnSpc>
              <a:spcPct val="100000"/>
            </a:lnSpc>
          </a:pPr>
          <a:r>
            <a:rPr lang="en-GB" dirty="0"/>
            <a:t>Some scenarios</a:t>
          </a:r>
          <a:endParaRPr lang="en-US" dirty="0"/>
        </a:p>
      </dgm:t>
    </dgm:pt>
    <dgm:pt modelId="{91E0343D-12A0-4D04-889D-AB6FCFD09CF9}" type="parTrans" cxnId="{2A874FB1-4927-4D38-901B-3E510CC10AFA}">
      <dgm:prSet/>
      <dgm:spPr/>
      <dgm:t>
        <a:bodyPr/>
        <a:lstStyle/>
        <a:p>
          <a:endParaRPr lang="en-US"/>
        </a:p>
      </dgm:t>
    </dgm:pt>
    <dgm:pt modelId="{2938E750-8DE7-49C3-A098-A2A7EBABA471}" type="sibTrans" cxnId="{2A874FB1-4927-4D38-901B-3E510CC10AFA}">
      <dgm:prSet/>
      <dgm:spPr/>
      <dgm:t>
        <a:bodyPr/>
        <a:lstStyle/>
        <a:p>
          <a:endParaRPr lang="en-US"/>
        </a:p>
      </dgm:t>
    </dgm:pt>
    <dgm:pt modelId="{D5A7B872-7D73-41A6-8C51-53C3C19CDB58}">
      <dgm:prSet phldr="0"/>
      <dgm:spPr/>
      <dgm:t>
        <a:bodyPr/>
        <a:lstStyle/>
        <a:p>
          <a:pPr rtl="0"/>
          <a:r>
            <a:rPr lang="en-GB" dirty="0">
              <a:latin typeface="Univers Condensed"/>
            </a:rPr>
            <a:t>Testing interventions</a:t>
          </a:r>
        </a:p>
      </dgm:t>
    </dgm:pt>
    <dgm:pt modelId="{099F2C24-4B32-47A0-B466-4FE46A77D942}" type="parTrans" cxnId="{AFF9F8C6-CF6A-4EB4-AE90-441B6A455C92}">
      <dgm:prSet/>
      <dgm:spPr/>
    </dgm:pt>
    <dgm:pt modelId="{008D1522-69B5-47C2-A494-4CD8BDB39264}" type="sibTrans" cxnId="{AFF9F8C6-CF6A-4EB4-AE90-441B6A455C92}">
      <dgm:prSet/>
      <dgm:spPr/>
    </dgm:pt>
    <dgm:pt modelId="{C5615749-C3FC-419C-8DFE-9EF72F40ABD0}" type="pres">
      <dgm:prSet presAssocID="{51410961-DF70-4294-AC95-570A6C7AB911}" presName="root" presStyleCnt="0">
        <dgm:presLayoutVars>
          <dgm:dir/>
          <dgm:resizeHandles val="exact"/>
        </dgm:presLayoutVars>
      </dgm:prSet>
      <dgm:spPr/>
    </dgm:pt>
    <dgm:pt modelId="{08A6A421-D7B2-4903-81D2-E4CE68E11E50}" type="pres">
      <dgm:prSet presAssocID="{D5A7B872-7D73-41A6-8C51-53C3C19CDB58}" presName="compNode" presStyleCnt="0"/>
      <dgm:spPr/>
    </dgm:pt>
    <dgm:pt modelId="{3F7781FF-AB50-4373-8488-0CE53C55C7A5}" type="pres">
      <dgm:prSet presAssocID="{D5A7B872-7D73-41A6-8C51-53C3C19CDB58}" presName="iconRect" presStyleLbl="node1" presStyleIdx="0" presStyleCnt="4"/>
      <dgm:spPr/>
    </dgm:pt>
    <dgm:pt modelId="{2D868B30-350A-4B30-AC0C-4792D573A529}" type="pres">
      <dgm:prSet presAssocID="{D5A7B872-7D73-41A6-8C51-53C3C19CDB58}" presName="spaceRect" presStyleCnt="0"/>
      <dgm:spPr/>
    </dgm:pt>
    <dgm:pt modelId="{35D988F8-6614-4C33-B4C8-038CB697A3B5}" type="pres">
      <dgm:prSet presAssocID="{D5A7B872-7D73-41A6-8C51-53C3C19CDB58}" presName="textRect" presStyleLbl="revTx" presStyleIdx="0" presStyleCnt="4">
        <dgm:presLayoutVars>
          <dgm:chMax val="1"/>
          <dgm:chPref val="1"/>
        </dgm:presLayoutVars>
      </dgm:prSet>
      <dgm:spPr/>
    </dgm:pt>
    <dgm:pt modelId="{ECDED81D-9EB9-4227-B71C-FEDBAFF1F15F}" type="pres">
      <dgm:prSet presAssocID="{008D1522-69B5-47C2-A494-4CD8BDB39264}" presName="sibTrans" presStyleCnt="0"/>
      <dgm:spPr/>
    </dgm:pt>
    <dgm:pt modelId="{A29206BE-CDDE-4E7E-B292-6A1A27EC6695}" type="pres">
      <dgm:prSet presAssocID="{52565FF6-C2C5-4150-BBBF-75073F9C1F3E}" presName="compNode" presStyleCnt="0"/>
      <dgm:spPr/>
    </dgm:pt>
    <dgm:pt modelId="{535265D0-CB92-4058-A17C-DE0F3CDA772A}" type="pres">
      <dgm:prSet presAssocID="{52565FF6-C2C5-4150-BBBF-75073F9C1F3E}"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CEB1FE6-E774-42C8-B698-C48E2CC8413A}" type="pres">
      <dgm:prSet presAssocID="{52565FF6-C2C5-4150-BBBF-75073F9C1F3E}" presName="spaceRect" presStyleCnt="0"/>
      <dgm:spPr/>
    </dgm:pt>
    <dgm:pt modelId="{584B1582-4A8B-4E5B-8B06-E546EFB283E1}" type="pres">
      <dgm:prSet presAssocID="{52565FF6-C2C5-4150-BBBF-75073F9C1F3E}" presName="textRect" presStyleLbl="revTx" presStyleIdx="1" presStyleCnt="4">
        <dgm:presLayoutVars>
          <dgm:chMax val="1"/>
          <dgm:chPref val="1"/>
        </dgm:presLayoutVars>
      </dgm:prSet>
      <dgm:spPr/>
    </dgm:pt>
    <dgm:pt modelId="{840EFBB4-7C60-4531-8666-8B649D2CEBEC}" type="pres">
      <dgm:prSet presAssocID="{5C919B2A-A7FB-45B8-80A0-2B0929BFD44F}" presName="sibTrans" presStyleCnt="0"/>
      <dgm:spPr/>
    </dgm:pt>
    <dgm:pt modelId="{1508B13C-8E06-4294-A0AD-8D36F0D53989}" type="pres">
      <dgm:prSet presAssocID="{0448AF9F-6FC1-4226-9DED-378D82799A03}" presName="compNode" presStyleCnt="0"/>
      <dgm:spPr/>
    </dgm:pt>
    <dgm:pt modelId="{12977AC7-33F9-4B5B-AED2-973A0EF62457}" type="pres">
      <dgm:prSet presAssocID="{0448AF9F-6FC1-4226-9DED-378D82799A03}"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4F5AE31-B23B-4C93-8944-AE992F02787D}" type="pres">
      <dgm:prSet presAssocID="{0448AF9F-6FC1-4226-9DED-378D82799A03}" presName="spaceRect" presStyleCnt="0"/>
      <dgm:spPr/>
    </dgm:pt>
    <dgm:pt modelId="{DBDA73C7-0C3D-4036-B2B5-0B38A16BDEE4}" type="pres">
      <dgm:prSet presAssocID="{0448AF9F-6FC1-4226-9DED-378D82799A03}" presName="textRect" presStyleLbl="revTx" presStyleIdx="2" presStyleCnt="4">
        <dgm:presLayoutVars>
          <dgm:chMax val="1"/>
          <dgm:chPref val="1"/>
        </dgm:presLayoutVars>
      </dgm:prSet>
      <dgm:spPr/>
    </dgm:pt>
    <dgm:pt modelId="{F50DEF72-8BCF-4E95-8797-D5B9F0306849}" type="pres">
      <dgm:prSet presAssocID="{39521466-3BE5-4335-9B43-8E467439BF21}" presName="sibTrans" presStyleCnt="0"/>
      <dgm:spPr/>
    </dgm:pt>
    <dgm:pt modelId="{D6378D67-5689-4D3C-A85A-6B377B81C5BE}" type="pres">
      <dgm:prSet presAssocID="{E9751750-BB90-46AF-B4C7-99DF8B5F7ED9}" presName="compNode" presStyleCnt="0"/>
      <dgm:spPr/>
    </dgm:pt>
    <dgm:pt modelId="{25D4E575-908B-481B-B774-92E7C311790B}" type="pres">
      <dgm:prSet presAssocID="{E9751750-BB90-46AF-B4C7-99DF8B5F7ED9}"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E62B0B0-98D8-4579-A9D3-4BE2777D0986}" type="pres">
      <dgm:prSet presAssocID="{E9751750-BB90-46AF-B4C7-99DF8B5F7ED9}" presName="spaceRect" presStyleCnt="0"/>
      <dgm:spPr/>
    </dgm:pt>
    <dgm:pt modelId="{EDA641C7-08D2-4942-9960-AFCBAB2D5987}" type="pres">
      <dgm:prSet presAssocID="{E9751750-BB90-46AF-B4C7-99DF8B5F7ED9}" presName="textRect" presStyleLbl="revTx" presStyleIdx="3" presStyleCnt="4">
        <dgm:presLayoutVars>
          <dgm:chMax val="1"/>
          <dgm:chPref val="1"/>
        </dgm:presLayoutVars>
      </dgm:prSet>
      <dgm:spPr/>
    </dgm:pt>
  </dgm:ptLst>
  <dgm:cxnLst>
    <dgm:cxn modelId="{EAA8A42A-F4E9-43EF-90FA-F1BF00C9A6D1}" srcId="{51410961-DF70-4294-AC95-570A6C7AB911}" destId="{52565FF6-C2C5-4150-BBBF-75073F9C1F3E}" srcOrd="1" destOrd="0" parTransId="{B4D1A0A5-4F96-44B4-A5F9-1CC4BFBF8403}" sibTransId="{5C919B2A-A7FB-45B8-80A0-2B0929BFD44F}"/>
    <dgm:cxn modelId="{1AB1312E-DE63-4E0C-ADE5-E15C3587EB8E}" type="presOf" srcId="{D5A7B872-7D73-41A6-8C51-53C3C19CDB58}" destId="{35D988F8-6614-4C33-B4C8-038CB697A3B5}" srcOrd="0" destOrd="0" presId="urn:microsoft.com/office/officeart/2018/2/layout/IconLabelList"/>
    <dgm:cxn modelId="{76CE546B-2C7B-44E6-91CA-FFDE26A2B92D}" type="presOf" srcId="{E9751750-BB90-46AF-B4C7-99DF8B5F7ED9}" destId="{EDA641C7-08D2-4942-9960-AFCBAB2D5987}" srcOrd="0" destOrd="0" presId="urn:microsoft.com/office/officeart/2018/2/layout/IconLabelList"/>
    <dgm:cxn modelId="{F3693097-40D7-443A-9426-D810132E1610}" type="presOf" srcId="{51410961-DF70-4294-AC95-570A6C7AB911}" destId="{C5615749-C3FC-419C-8DFE-9EF72F40ABD0}" srcOrd="0" destOrd="0" presId="urn:microsoft.com/office/officeart/2018/2/layout/IconLabelList"/>
    <dgm:cxn modelId="{D18B4DAB-64E8-4C00-8B98-CB3E3BDFE2C9}" type="presOf" srcId="{52565FF6-C2C5-4150-BBBF-75073F9C1F3E}" destId="{584B1582-4A8B-4E5B-8B06-E546EFB283E1}" srcOrd="0" destOrd="0" presId="urn:microsoft.com/office/officeart/2018/2/layout/IconLabelList"/>
    <dgm:cxn modelId="{2A874FB1-4927-4D38-901B-3E510CC10AFA}" srcId="{51410961-DF70-4294-AC95-570A6C7AB911}" destId="{E9751750-BB90-46AF-B4C7-99DF8B5F7ED9}" srcOrd="3" destOrd="0" parTransId="{91E0343D-12A0-4D04-889D-AB6FCFD09CF9}" sibTransId="{2938E750-8DE7-49C3-A098-A2A7EBABA471}"/>
    <dgm:cxn modelId="{3FE0D3C3-0DB2-4E79-9BF9-6A739DDAA8F0}" type="presOf" srcId="{0448AF9F-6FC1-4226-9DED-378D82799A03}" destId="{DBDA73C7-0C3D-4036-B2B5-0B38A16BDEE4}" srcOrd="0" destOrd="0" presId="urn:microsoft.com/office/officeart/2018/2/layout/IconLabelList"/>
    <dgm:cxn modelId="{AFF9F8C6-CF6A-4EB4-AE90-441B6A455C92}" srcId="{51410961-DF70-4294-AC95-570A6C7AB911}" destId="{D5A7B872-7D73-41A6-8C51-53C3C19CDB58}" srcOrd="0" destOrd="0" parTransId="{099F2C24-4B32-47A0-B466-4FE46A77D942}" sibTransId="{008D1522-69B5-47C2-A494-4CD8BDB39264}"/>
    <dgm:cxn modelId="{26A046F9-CE28-428F-B9CF-9B43C148A5D0}" srcId="{51410961-DF70-4294-AC95-570A6C7AB911}" destId="{0448AF9F-6FC1-4226-9DED-378D82799A03}" srcOrd="2" destOrd="0" parTransId="{1891D065-4A6E-4AE8-9814-FE9268F32239}" sibTransId="{39521466-3BE5-4335-9B43-8E467439BF21}"/>
    <dgm:cxn modelId="{AF744184-C286-4269-9CBF-CA6A355EE3A3}" type="presParOf" srcId="{C5615749-C3FC-419C-8DFE-9EF72F40ABD0}" destId="{08A6A421-D7B2-4903-81D2-E4CE68E11E50}" srcOrd="0" destOrd="0" presId="urn:microsoft.com/office/officeart/2018/2/layout/IconLabelList"/>
    <dgm:cxn modelId="{4898488A-2F6B-4863-B12A-7FE9486559E3}" type="presParOf" srcId="{08A6A421-D7B2-4903-81D2-E4CE68E11E50}" destId="{3F7781FF-AB50-4373-8488-0CE53C55C7A5}" srcOrd="0" destOrd="0" presId="urn:microsoft.com/office/officeart/2018/2/layout/IconLabelList"/>
    <dgm:cxn modelId="{DC324062-DB57-48A1-AA40-3E49BC6287D0}" type="presParOf" srcId="{08A6A421-D7B2-4903-81D2-E4CE68E11E50}" destId="{2D868B30-350A-4B30-AC0C-4792D573A529}" srcOrd="1" destOrd="0" presId="urn:microsoft.com/office/officeart/2018/2/layout/IconLabelList"/>
    <dgm:cxn modelId="{6E029A6C-DECC-4E70-B283-AC519F2FFBE5}" type="presParOf" srcId="{08A6A421-D7B2-4903-81D2-E4CE68E11E50}" destId="{35D988F8-6614-4C33-B4C8-038CB697A3B5}" srcOrd="2" destOrd="0" presId="urn:microsoft.com/office/officeart/2018/2/layout/IconLabelList"/>
    <dgm:cxn modelId="{285CDAF1-6AB3-4CA5-A49F-0907A0ACE3D0}" type="presParOf" srcId="{C5615749-C3FC-419C-8DFE-9EF72F40ABD0}" destId="{ECDED81D-9EB9-4227-B71C-FEDBAFF1F15F}" srcOrd="1" destOrd="0" presId="urn:microsoft.com/office/officeart/2018/2/layout/IconLabelList"/>
    <dgm:cxn modelId="{111BA81E-C0E2-417C-A498-24CABAB05521}" type="presParOf" srcId="{C5615749-C3FC-419C-8DFE-9EF72F40ABD0}" destId="{A29206BE-CDDE-4E7E-B292-6A1A27EC6695}" srcOrd="2" destOrd="0" presId="urn:microsoft.com/office/officeart/2018/2/layout/IconLabelList"/>
    <dgm:cxn modelId="{FBC65BF5-E82F-4796-8C5F-7FC7E75AB537}" type="presParOf" srcId="{A29206BE-CDDE-4E7E-B292-6A1A27EC6695}" destId="{535265D0-CB92-4058-A17C-DE0F3CDA772A}" srcOrd="0" destOrd="0" presId="urn:microsoft.com/office/officeart/2018/2/layout/IconLabelList"/>
    <dgm:cxn modelId="{B43A9915-DB5E-42D6-9BBA-24C5D4DB0335}" type="presParOf" srcId="{A29206BE-CDDE-4E7E-B292-6A1A27EC6695}" destId="{0CEB1FE6-E774-42C8-B698-C48E2CC8413A}" srcOrd="1" destOrd="0" presId="urn:microsoft.com/office/officeart/2018/2/layout/IconLabelList"/>
    <dgm:cxn modelId="{70255B1F-322E-40DC-A8E5-39E38EF87CA1}" type="presParOf" srcId="{A29206BE-CDDE-4E7E-B292-6A1A27EC6695}" destId="{584B1582-4A8B-4E5B-8B06-E546EFB283E1}" srcOrd="2" destOrd="0" presId="urn:microsoft.com/office/officeart/2018/2/layout/IconLabelList"/>
    <dgm:cxn modelId="{8AD136A5-ED92-4F81-81EB-35E22C9FB4F0}" type="presParOf" srcId="{C5615749-C3FC-419C-8DFE-9EF72F40ABD0}" destId="{840EFBB4-7C60-4531-8666-8B649D2CEBEC}" srcOrd="3" destOrd="0" presId="urn:microsoft.com/office/officeart/2018/2/layout/IconLabelList"/>
    <dgm:cxn modelId="{0D4D6AF7-F4D4-4820-B1FF-523D3454D930}" type="presParOf" srcId="{C5615749-C3FC-419C-8DFE-9EF72F40ABD0}" destId="{1508B13C-8E06-4294-A0AD-8D36F0D53989}" srcOrd="4" destOrd="0" presId="urn:microsoft.com/office/officeart/2018/2/layout/IconLabelList"/>
    <dgm:cxn modelId="{9C7C3D74-2227-44D6-850F-6758BD02D591}" type="presParOf" srcId="{1508B13C-8E06-4294-A0AD-8D36F0D53989}" destId="{12977AC7-33F9-4B5B-AED2-973A0EF62457}" srcOrd="0" destOrd="0" presId="urn:microsoft.com/office/officeart/2018/2/layout/IconLabelList"/>
    <dgm:cxn modelId="{B3FD3CD5-94C0-40C7-B48A-79FA519FF819}" type="presParOf" srcId="{1508B13C-8E06-4294-A0AD-8D36F0D53989}" destId="{74F5AE31-B23B-4C93-8944-AE992F02787D}" srcOrd="1" destOrd="0" presId="urn:microsoft.com/office/officeart/2018/2/layout/IconLabelList"/>
    <dgm:cxn modelId="{81DC25CC-71BE-464D-B790-54C819F88467}" type="presParOf" srcId="{1508B13C-8E06-4294-A0AD-8D36F0D53989}" destId="{DBDA73C7-0C3D-4036-B2B5-0B38A16BDEE4}" srcOrd="2" destOrd="0" presId="urn:microsoft.com/office/officeart/2018/2/layout/IconLabelList"/>
    <dgm:cxn modelId="{B0117CBC-93B3-4A58-A46B-0A4BCEB845EF}" type="presParOf" srcId="{C5615749-C3FC-419C-8DFE-9EF72F40ABD0}" destId="{F50DEF72-8BCF-4E95-8797-D5B9F0306849}" srcOrd="5" destOrd="0" presId="urn:microsoft.com/office/officeart/2018/2/layout/IconLabelList"/>
    <dgm:cxn modelId="{423C8AC9-C2FD-438D-822A-94503299D5F0}" type="presParOf" srcId="{C5615749-C3FC-419C-8DFE-9EF72F40ABD0}" destId="{D6378D67-5689-4D3C-A85A-6B377B81C5BE}" srcOrd="6" destOrd="0" presId="urn:microsoft.com/office/officeart/2018/2/layout/IconLabelList"/>
    <dgm:cxn modelId="{81F7C554-EE3C-4567-ADF7-DAD98210E5F3}" type="presParOf" srcId="{D6378D67-5689-4D3C-A85A-6B377B81C5BE}" destId="{25D4E575-908B-481B-B774-92E7C311790B}" srcOrd="0" destOrd="0" presId="urn:microsoft.com/office/officeart/2018/2/layout/IconLabelList"/>
    <dgm:cxn modelId="{83E5EF8C-4A85-40A2-9C0C-3A773CB6DF90}" type="presParOf" srcId="{D6378D67-5689-4D3C-A85A-6B377B81C5BE}" destId="{7E62B0B0-98D8-4579-A9D3-4BE2777D0986}" srcOrd="1" destOrd="0" presId="urn:microsoft.com/office/officeart/2018/2/layout/IconLabelList"/>
    <dgm:cxn modelId="{B83EE0A2-329A-479B-BC53-87E6D7FE318E}" type="presParOf" srcId="{D6378D67-5689-4D3C-A85A-6B377B81C5BE}" destId="{EDA641C7-08D2-4942-9960-AFCBAB2D598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781FF-AB50-4373-8488-0CE53C55C7A5}">
      <dsp:nvSpPr>
        <dsp:cNvPr id="0" name=""/>
        <dsp:cNvSpPr/>
      </dsp:nvSpPr>
      <dsp:spPr>
        <a:xfrm>
          <a:off x="663876" y="771276"/>
          <a:ext cx="1060082" cy="1060082"/>
        </a:xfrm>
        <a:prstGeom prst="rect">
          <a:avLst/>
        </a:prstGeom>
        <a:solidFill>
          <a:schemeClr val="accent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D988F8-6614-4C33-B4C8-038CB697A3B5}">
      <dsp:nvSpPr>
        <dsp:cNvPr id="0" name=""/>
        <dsp:cNvSpPr/>
      </dsp:nvSpPr>
      <dsp:spPr>
        <a:xfrm>
          <a:off x="16048"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pPr>
          <a:r>
            <a:rPr lang="en-GB" sz="2200" kern="1200" dirty="0">
              <a:latin typeface="Univers Condensed"/>
            </a:rPr>
            <a:t>Testing interventions</a:t>
          </a:r>
        </a:p>
      </dsp:txBody>
      <dsp:txXfrm>
        <a:off x="16048" y="2145686"/>
        <a:ext cx="2355738" cy="720000"/>
      </dsp:txXfrm>
    </dsp:sp>
    <dsp:sp modelId="{535265D0-CB92-4058-A17C-DE0F3CDA772A}">
      <dsp:nvSpPr>
        <dsp:cNvPr id="0" name=""/>
        <dsp:cNvSpPr/>
      </dsp:nvSpPr>
      <dsp:spPr>
        <a:xfrm>
          <a:off x="3431868" y="771276"/>
          <a:ext cx="1060082" cy="1060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1582-4A8B-4E5B-8B06-E546EFB283E1}">
      <dsp:nvSpPr>
        <dsp:cNvPr id="0" name=""/>
        <dsp:cNvSpPr/>
      </dsp:nvSpPr>
      <dsp:spPr>
        <a:xfrm>
          <a:off x="2784040"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Research as an investigation</a:t>
          </a:r>
          <a:endParaRPr lang="en-US" sz="2200" kern="1200" dirty="0"/>
        </a:p>
      </dsp:txBody>
      <dsp:txXfrm>
        <a:off x="2784040" y="2145686"/>
        <a:ext cx="2355738" cy="720000"/>
      </dsp:txXfrm>
    </dsp:sp>
    <dsp:sp modelId="{12977AC7-33F9-4B5B-AED2-973A0EF62457}">
      <dsp:nvSpPr>
        <dsp:cNvPr id="0" name=""/>
        <dsp:cNvSpPr/>
      </dsp:nvSpPr>
      <dsp:spPr>
        <a:xfrm>
          <a:off x="6199861" y="771276"/>
          <a:ext cx="1060082" cy="1060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A73C7-0C3D-4036-B2B5-0B38A16BDEE4}">
      <dsp:nvSpPr>
        <dsp:cNvPr id="0" name=""/>
        <dsp:cNvSpPr/>
      </dsp:nvSpPr>
      <dsp:spPr>
        <a:xfrm>
          <a:off x="5552033"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Univers Condensed"/>
            </a:rPr>
            <a:t>Understanding/ presenting findings</a:t>
          </a:r>
          <a:endParaRPr lang="en-GB" sz="2200" kern="1200" dirty="0"/>
        </a:p>
      </dsp:txBody>
      <dsp:txXfrm>
        <a:off x="5552033" y="2145686"/>
        <a:ext cx="2355738" cy="720000"/>
      </dsp:txXfrm>
    </dsp:sp>
    <dsp:sp modelId="{25D4E575-908B-481B-B774-92E7C311790B}">
      <dsp:nvSpPr>
        <dsp:cNvPr id="0" name=""/>
        <dsp:cNvSpPr/>
      </dsp:nvSpPr>
      <dsp:spPr>
        <a:xfrm>
          <a:off x="8967853" y="771276"/>
          <a:ext cx="1060082" cy="1060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641C7-08D2-4942-9960-AFCBAB2D5987}">
      <dsp:nvSpPr>
        <dsp:cNvPr id="0" name=""/>
        <dsp:cNvSpPr/>
      </dsp:nvSpPr>
      <dsp:spPr>
        <a:xfrm>
          <a:off x="8320025"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Some scenarios</a:t>
          </a:r>
          <a:endParaRPr lang="en-US" sz="2200" kern="1200" dirty="0"/>
        </a:p>
      </dsp:txBody>
      <dsp:txXfrm>
        <a:off x="8320025" y="2145686"/>
        <a:ext cx="2355738"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750-02CF-4A5C-801E-CC62C69DDAC5}" type="datetimeFigureOut">
              <a:t>2/14/2024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cl.ac.u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Evidence is presented using the EMMIE framework. EMMIE is a rating and ranking system that was developed by academics at</a:t>
            </a:r>
            <a:r>
              <a:rPr lang="en-GB" b="1" i="0" dirty="0">
                <a:solidFill>
                  <a:srgbClr val="000000"/>
                </a:solidFill>
                <a:effectLst/>
                <a:latin typeface="Gotham"/>
              </a:rPr>
              <a:t> </a:t>
            </a:r>
            <a:r>
              <a:rPr lang="en-GB" b="1" i="0" u="sng" dirty="0">
                <a:solidFill>
                  <a:srgbClr val="2E2C70"/>
                </a:solidFill>
                <a:effectLst/>
                <a:latin typeface="Gotham"/>
                <a:hlinkClick r:id="rId3"/>
              </a:rPr>
              <a:t>University College London(opens an external website in the same tab)</a:t>
            </a:r>
            <a:r>
              <a:rPr lang="en-GB" b="0" i="0" dirty="0">
                <a:solidFill>
                  <a:srgbClr val="000000"/>
                </a:solidFill>
                <a:effectLst/>
                <a:latin typeface="Gotham"/>
              </a:rPr>
              <a:t>. It helps practitioners and decision-makers to access the evidence-base easily and quickly. EMMIE rates each intervention against five dimensions. </a:t>
            </a:r>
          </a:p>
          <a:p>
            <a:pPr algn="l">
              <a:buFont typeface="Arial" panose="020B0604020202020204" pitchFamily="34" charset="0"/>
              <a:buChar char="•"/>
            </a:pPr>
            <a:r>
              <a:rPr lang="en-GB" b="0" i="0" dirty="0">
                <a:solidFill>
                  <a:srgbClr val="000000"/>
                </a:solidFill>
                <a:effectLst/>
                <a:latin typeface="Gotham"/>
              </a:rPr>
              <a:t>Effect – impact on crime. Whether the evidence suggests the intervention led to an increase or decrease in crime, or had no impact.</a:t>
            </a:r>
          </a:p>
          <a:p>
            <a:pPr algn="l">
              <a:buFont typeface="Arial" panose="020B0604020202020204" pitchFamily="34" charset="0"/>
              <a:buChar char="•"/>
            </a:pPr>
            <a:r>
              <a:rPr lang="en-GB" b="0" i="0" dirty="0">
                <a:solidFill>
                  <a:srgbClr val="000000"/>
                </a:solidFill>
                <a:effectLst/>
                <a:latin typeface="Gotham"/>
              </a:rPr>
              <a:t>Mechanism – how it works. What it is about the intervention that could explain its effect.</a:t>
            </a:r>
          </a:p>
          <a:p>
            <a:pPr algn="l">
              <a:buFont typeface="Arial" panose="020B0604020202020204" pitchFamily="34" charset="0"/>
              <a:buChar char="•"/>
            </a:pPr>
            <a:r>
              <a:rPr lang="en-GB" b="0" i="0" dirty="0">
                <a:solidFill>
                  <a:srgbClr val="000000"/>
                </a:solidFill>
                <a:effectLst/>
                <a:latin typeface="Gotham"/>
              </a:rPr>
              <a:t>​Moderators – where it works. ​The circumstances and contexts where the intervention is likely to work or not work.</a:t>
            </a:r>
          </a:p>
          <a:p>
            <a:pPr algn="l">
              <a:buFont typeface="Arial" panose="020B0604020202020204" pitchFamily="34" charset="0"/>
              <a:buChar char="•"/>
            </a:pPr>
            <a:r>
              <a:rPr lang="en-GB" b="0" i="0" dirty="0">
                <a:solidFill>
                  <a:srgbClr val="000000"/>
                </a:solidFill>
                <a:effectLst/>
                <a:latin typeface="Gotham"/>
              </a:rPr>
              <a:t>​Implementation – how to do it. The conditions that should be considered when implementing an intervention locally.</a:t>
            </a:r>
          </a:p>
          <a:p>
            <a:pPr algn="l">
              <a:buFont typeface="Arial" panose="020B0604020202020204" pitchFamily="34" charset="0"/>
              <a:buChar char="•"/>
            </a:pPr>
            <a:r>
              <a:rPr lang="en-GB" b="0" i="0" dirty="0">
                <a:solidFill>
                  <a:srgbClr val="000000"/>
                </a:solidFill>
                <a:effectLst/>
                <a:latin typeface="Gotham"/>
              </a:rPr>
              <a:t>Economic cost – how much it costs. The direct or indirect costs associated with the intervention and any evidence of cost benefits.</a:t>
            </a:r>
          </a:p>
          <a:p>
            <a:endParaRPr lang="en-GB" dirty="0"/>
          </a:p>
        </p:txBody>
      </p:sp>
      <p:sp>
        <p:nvSpPr>
          <p:cNvPr id="4" name="Slide Number Placeholder 3"/>
          <p:cNvSpPr>
            <a:spLocks noGrp="1"/>
          </p:cNvSpPr>
          <p:nvPr>
            <p:ph type="sldNum" sz="quarter" idx="5"/>
          </p:nvPr>
        </p:nvSpPr>
        <p:spPr/>
        <p:txBody>
          <a:bodyPr/>
          <a:lstStyle/>
          <a:p>
            <a:fld id="{4DFA8546-27D1-4FB8-AC29-14A6183D0D78}" type="slidenum">
              <a:rPr lang="en-GB" smtClean="0"/>
              <a:t>11</a:t>
            </a:fld>
            <a:endParaRPr lang="en-GB"/>
          </a:p>
        </p:txBody>
      </p:sp>
    </p:spTree>
    <p:extLst>
      <p:ext uri="{BB962C8B-B14F-4D97-AF65-F5344CB8AC3E}">
        <p14:creationId xmlns:p14="http://schemas.microsoft.com/office/powerpoint/2010/main" val="2453569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13</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15</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key similarities between work- based investigation and evidence based research is the mindset that is needed to be adopted.</a:t>
            </a:r>
          </a:p>
          <a:p>
            <a:r>
              <a:rPr lang="en-US" dirty="0">
                <a:ea typeface="Calibri"/>
                <a:cs typeface="Calibri"/>
              </a:rPr>
              <a:t>It is a critical approach where information is not accepted at face value and a questioning mindset is maintained.</a:t>
            </a:r>
          </a:p>
          <a:p>
            <a:r>
              <a:rPr lang="en-US" dirty="0">
                <a:ea typeface="Calibri"/>
                <a:cs typeface="Calibri"/>
              </a:rPr>
              <a:t>Investigators need to adopt a neutral position and objectively assess the information.</a:t>
            </a:r>
          </a:p>
          <a:p>
            <a:r>
              <a:rPr lang="en-US" dirty="0">
                <a:ea typeface="Calibri"/>
                <a:cs typeface="Calibri"/>
              </a:rPr>
              <a:t>Critical thinking and being critical within the research process </a:t>
            </a:r>
            <a:r>
              <a:rPr lang="en-US" dirty="0" err="1">
                <a:ea typeface="Calibri"/>
                <a:cs typeface="Calibri"/>
              </a:rPr>
              <a:t>isnt</a:t>
            </a:r>
            <a:r>
              <a:rPr lang="en-US" dirty="0">
                <a:ea typeface="Calibri"/>
                <a:cs typeface="Calibri"/>
              </a:rPr>
              <a:t> about </a:t>
            </a:r>
            <a:r>
              <a:rPr lang="en-US" dirty="0" err="1">
                <a:ea typeface="Calibri"/>
                <a:cs typeface="Calibri"/>
              </a:rPr>
              <a:t>criticising</a:t>
            </a:r>
            <a:r>
              <a:rPr lang="en-US" dirty="0">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17</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19</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24</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28</a:t>
            </a:fld>
            <a:endParaRPr lang="en-GB"/>
          </a:p>
        </p:txBody>
      </p:sp>
    </p:spTree>
    <p:extLst>
      <p:ext uri="{BB962C8B-B14F-4D97-AF65-F5344CB8AC3E}">
        <p14:creationId xmlns:p14="http://schemas.microsoft.com/office/powerpoint/2010/main" val="1443239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Within research it’s a similar concept. You would seek this information from other credible literature which is out there.</a:t>
            </a:r>
          </a:p>
        </p:txBody>
      </p:sp>
      <p:sp>
        <p:nvSpPr>
          <p:cNvPr id="4" name="Slide Number Placeholder 3"/>
          <p:cNvSpPr>
            <a:spLocks noGrp="1"/>
          </p:cNvSpPr>
          <p:nvPr>
            <p:ph type="sldNum" sz="quarter" idx="5"/>
          </p:nvPr>
        </p:nvSpPr>
        <p:spPr/>
        <p:txBody>
          <a:bodyPr/>
          <a:lstStyle/>
          <a:p>
            <a:fld id="{4DFA8546-27D1-4FB8-AC29-14A6183D0D78}" type="slidenum">
              <a:rPr lang="en-GB"/>
              <a:t>33</a:t>
            </a:fld>
            <a:endParaRPr lang="en-GB"/>
          </a:p>
        </p:txBody>
      </p:sp>
    </p:spTree>
    <p:extLst>
      <p:ext uri="{BB962C8B-B14F-4D97-AF65-F5344CB8AC3E}">
        <p14:creationId xmlns:p14="http://schemas.microsoft.com/office/powerpoint/2010/main" val="67040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2/14/2024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2/14/2024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14/02/2024</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theguardian.com/law/2021/oct/31/courts-are-close-to-collapse-over-police-disclosure-failures"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BMCP4000</a:t>
            </a:r>
            <a:endParaRPr lang="en-GB" sz="5000" dirty="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endParaRPr lang="en-GB" dirty="0">
              <a:ea typeface="Calibri"/>
              <a:cs typeface="Calibri"/>
            </a:endParaRP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ea typeface="Calibri"/>
                <a:cs typeface="Calibri"/>
              </a:rPr>
              <a:t>What we have covered so far:-</a:t>
            </a:r>
          </a:p>
          <a:p>
            <a:r>
              <a:rPr lang="en-GB" sz="2000" dirty="0">
                <a:ea typeface="Calibri"/>
                <a:cs typeface="Calibri"/>
              </a:rPr>
              <a:t>Introduction to the module</a:t>
            </a:r>
          </a:p>
          <a:p>
            <a:r>
              <a:rPr lang="en-GB" sz="2000" dirty="0">
                <a:ea typeface="Calibri"/>
                <a:cs typeface="Calibri"/>
              </a:rPr>
              <a:t>Assignment</a:t>
            </a:r>
          </a:p>
          <a:p>
            <a:r>
              <a:rPr lang="en-GB" sz="2000" dirty="0">
                <a:ea typeface="Calibri"/>
                <a:cs typeface="Calibri"/>
              </a:rPr>
              <a:t>NDM</a:t>
            </a:r>
          </a:p>
          <a:p>
            <a:r>
              <a:rPr lang="en-GB" sz="2000" dirty="0">
                <a:ea typeface="Calibri"/>
                <a:cs typeface="Calibri"/>
              </a:rPr>
              <a:t>ATLAS</a:t>
            </a:r>
          </a:p>
          <a:p>
            <a:r>
              <a:rPr lang="en-GB" sz="2000" dirty="0">
                <a:ea typeface="Calibri"/>
                <a:cs typeface="Calibri"/>
              </a:rPr>
              <a:t>OSARA</a:t>
            </a:r>
          </a:p>
          <a:p>
            <a:r>
              <a:rPr lang="en-GB" sz="2000" dirty="0">
                <a:ea typeface="Calibri"/>
                <a:cs typeface="Calibri"/>
              </a:rPr>
              <a:t>Critical thinking</a:t>
            </a:r>
          </a:p>
        </p:txBody>
      </p:sp>
    </p:spTree>
    <p:extLst>
      <p:ext uri="{BB962C8B-B14F-4D97-AF65-F5344CB8AC3E}">
        <p14:creationId xmlns:p14="http://schemas.microsoft.com/office/powerpoint/2010/main" val="216160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GB" sz="2000" dirty="0">
              <a:ea typeface="Calibri"/>
              <a:cs typeface="Calibri"/>
            </a:endParaRPr>
          </a:p>
          <a:p>
            <a:r>
              <a:rPr lang="en-GB" sz="2000" dirty="0">
                <a:ea typeface="Calibri"/>
                <a:cs typeface="Calibri"/>
              </a:rPr>
              <a:t>What is the difference between traditional policing and EBP?</a:t>
            </a:r>
            <a:endParaRPr lang="en-GB" dirty="0"/>
          </a:p>
          <a:p>
            <a:r>
              <a:rPr lang="en-GB" sz="2000" dirty="0">
                <a:ea typeface="Calibri"/>
                <a:cs typeface="Calibri"/>
              </a:rPr>
              <a:t>ATLAS</a:t>
            </a:r>
          </a:p>
          <a:p>
            <a:r>
              <a:rPr lang="en-GB" sz="2000" dirty="0">
                <a:ea typeface="Calibri"/>
                <a:cs typeface="Calibri"/>
              </a:rPr>
              <a:t>OSARA</a:t>
            </a:r>
            <a:endParaRPr lang="en-GB" dirty="0"/>
          </a:p>
          <a:p>
            <a:r>
              <a:rPr lang="en-GB" sz="2000" dirty="0">
                <a:ea typeface="Calibri"/>
                <a:cs typeface="Calibri"/>
              </a:rPr>
              <a:t>Research as an investigation</a:t>
            </a:r>
          </a:p>
          <a:p>
            <a:r>
              <a:rPr lang="en-GB" sz="2000" dirty="0">
                <a:ea typeface="Calibri"/>
                <a:cs typeface="Calibri"/>
              </a:rPr>
              <a:t>Critical thinking/ investigative mindset</a:t>
            </a:r>
          </a:p>
          <a:p>
            <a:r>
              <a:rPr lang="en-GB" sz="2000" dirty="0">
                <a:ea typeface="Calibri"/>
                <a:cs typeface="Calibri"/>
              </a:rPr>
              <a:t>Scenario's to test our knowledge</a:t>
            </a:r>
          </a:p>
          <a:p>
            <a:endParaRPr lang="en-GB" sz="2000" dirty="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2"/>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0428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One luminous opened box among closed white square boxes">
            <a:extLst>
              <a:ext uri="{FF2B5EF4-FFF2-40B4-BE49-F238E27FC236}">
                <a16:creationId xmlns:a16="http://schemas.microsoft.com/office/drawing/2014/main" id="{0029EB27-0D41-ED89-69D8-2DE52E2A53A8}"/>
              </a:ext>
            </a:extLst>
          </p:cNvPr>
          <p:cNvPicPr>
            <a:picLocks noGrp="1" noChangeAspect="1"/>
          </p:cNvPicPr>
          <p:nvPr>
            <p:ph idx="1"/>
          </p:nvPr>
        </p:nvPicPr>
        <p:blipFill rotWithShape="1">
          <a:blip r:embed="rId2"/>
          <a:srcRect r="1161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8" name="Freeform: Shape 17">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9EEF3B-2394-1EAB-D39D-268E70F0E5C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ln w="22225">
                  <a:solidFill>
                    <a:srgbClr val="FFFFFF"/>
                  </a:solidFill>
                </a:ln>
              </a:rPr>
              <a:t>What does ATLAS stand for?</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1441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2"/>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18877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2"/>
          <a:stretch>
            <a:fillRect/>
          </a:stretch>
        </p:blipFill>
        <p:spPr>
          <a:xfrm>
            <a:off x="3618665" y="2293126"/>
            <a:ext cx="4855205" cy="3636088"/>
          </a:xfrm>
        </p:spPr>
      </p:pic>
    </p:spTree>
    <p:extLst>
      <p:ext uri="{BB962C8B-B14F-4D97-AF65-F5344CB8AC3E}">
        <p14:creationId xmlns:p14="http://schemas.microsoft.com/office/powerpoint/2010/main" val="378054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p:txBody>
          <a:bodyPr/>
          <a:lstStyle/>
          <a:p>
            <a:r>
              <a:rPr lang="en-GB" dirty="0"/>
              <a:t>TASK- in groups</a:t>
            </a:r>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p:txBody>
          <a:bodyPr vert="horz" lIns="91440" tIns="45720" rIns="91440" bIns="45720" rtlCol="0" anchor="t">
            <a:normAutofit/>
          </a:bodyPr>
          <a:lstStyle/>
          <a:p>
            <a:pPr marL="0" indent="0">
              <a:buNone/>
            </a:pPr>
            <a:r>
              <a:rPr lang="en-GB" dirty="0"/>
              <a:t>You have received calls regarding street racing in the local area.</a:t>
            </a:r>
            <a:endParaRPr lang="en-GB" dirty="0">
              <a:cs typeface="Arial"/>
            </a:endParaRPr>
          </a:p>
          <a:p>
            <a:pPr marL="0" indent="0">
              <a:buNone/>
            </a:pPr>
            <a:r>
              <a:rPr lang="en-GB" dirty="0">
                <a:latin typeface="Calisto MT"/>
                <a:cs typeface="Arial"/>
              </a:rPr>
              <a:t>From past experience you know this is a hot spot area for racing and is particularly worse in the summer.</a:t>
            </a:r>
          </a:p>
          <a:p>
            <a:pPr marL="0" indent="0">
              <a:buNone/>
            </a:pPr>
            <a:r>
              <a:rPr lang="en-GB" dirty="0">
                <a:latin typeface="Calisto MT"/>
                <a:cs typeface="Arial"/>
              </a:rPr>
              <a:t>Using the SARA model identify a number of research projects to help bring down the volume of racing.</a:t>
            </a:r>
          </a:p>
        </p:txBody>
      </p:sp>
    </p:spTree>
    <p:extLst>
      <p:ext uri="{BB962C8B-B14F-4D97-AF65-F5344CB8AC3E}">
        <p14:creationId xmlns:p14="http://schemas.microsoft.com/office/powerpoint/2010/main" val="3514876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484479" y="1120621"/>
            <a:ext cx="10691265" cy="4328815"/>
          </a:xfrm>
        </p:spPr>
        <p:txBody>
          <a:bodyPr vert="horz" lIns="91440" tIns="45720" rIns="91440" bIns="45720" rtlCol="0" anchor="t">
            <a:noAutofit/>
          </a:bodyPr>
          <a:lstStyle/>
          <a:p>
            <a:pPr marL="0" indent="0">
              <a:buNone/>
            </a:pPr>
            <a:endParaRPr lang="en-GB" sz="1800" b="1" dirty="0"/>
          </a:p>
          <a:p>
            <a:r>
              <a:rPr lang="en-GB" sz="1800" b="1" dirty="0">
                <a:ea typeface="+mn-lt"/>
                <a:cs typeface="+mn-lt"/>
              </a:rPr>
              <a:t>Response:</a:t>
            </a:r>
            <a:endParaRPr lang="en-GB" sz="1800"/>
          </a:p>
          <a:p>
            <a:r>
              <a:rPr lang="en-GB" sz="1800" dirty="0">
                <a:solidFill>
                  <a:srgbClr val="374151"/>
                </a:solidFill>
                <a:ea typeface="+mn-lt"/>
                <a:cs typeface="+mn-lt"/>
              </a:rPr>
              <a:t>Develop a comprehensive response plan that involves increased police presence during high-risk times and locations.</a:t>
            </a:r>
            <a:endParaRPr lang="en-GB" sz="1800"/>
          </a:p>
          <a:p>
            <a:r>
              <a:rPr lang="en-GB" sz="1800" dirty="0">
                <a:solidFill>
                  <a:srgbClr val="374151"/>
                </a:solidFill>
                <a:ea typeface="+mn-lt"/>
                <a:cs typeface="+mn-lt"/>
              </a:rPr>
              <a:t>Collaborate with local authorities to explore legal racing alternatives.</a:t>
            </a:r>
            <a:endParaRPr lang="en-GB" sz="1800"/>
          </a:p>
          <a:p>
            <a:r>
              <a:rPr lang="en-GB" sz="1800" dirty="0">
                <a:solidFill>
                  <a:srgbClr val="374151"/>
                </a:solidFill>
                <a:ea typeface="+mn-lt"/>
                <a:cs typeface="+mn-lt"/>
              </a:rPr>
              <a:t>Engage in community education and awareness campaigns to discourage illegal street racing.</a:t>
            </a:r>
            <a:endParaRPr lang="en-GB" sz="1800"/>
          </a:p>
          <a:p>
            <a:r>
              <a:rPr lang="en-GB" sz="1800" dirty="0">
                <a:solidFill>
                  <a:srgbClr val="374151"/>
                </a:solidFill>
                <a:ea typeface="+mn-lt"/>
                <a:cs typeface="+mn-lt"/>
              </a:rPr>
              <a:t>Enforce laws and regulations related to street racing, targeting participants and organizers.</a:t>
            </a:r>
            <a:endParaRPr lang="en-GB" sz="1800"/>
          </a:p>
          <a:p>
            <a:r>
              <a:rPr lang="en-GB" sz="1800" dirty="0">
                <a:solidFill>
                  <a:srgbClr val="374151"/>
                </a:solidFill>
                <a:ea typeface="+mn-lt"/>
                <a:cs typeface="+mn-lt"/>
              </a:rPr>
              <a:t>Evaluate the effectiveness of these strategies over time.</a:t>
            </a:r>
            <a:endParaRPr lang="en-GB" sz="1800"/>
          </a:p>
          <a:p>
            <a:r>
              <a:rPr lang="en-GB" sz="1800" b="1" dirty="0">
                <a:ea typeface="+mn-lt"/>
                <a:cs typeface="+mn-lt"/>
              </a:rPr>
              <a:t>Assessment:</a:t>
            </a:r>
            <a:endParaRPr lang="en-GB" sz="1800"/>
          </a:p>
          <a:p>
            <a:r>
              <a:rPr lang="en-GB" sz="1800" dirty="0">
                <a:solidFill>
                  <a:srgbClr val="374151"/>
                </a:solidFill>
                <a:ea typeface="+mn-lt"/>
                <a:cs typeface="+mn-lt"/>
              </a:rPr>
              <a:t>Continuously monitor the situation by analysing data on street racing incidents and their outcomes.</a:t>
            </a:r>
            <a:endParaRPr lang="en-GB" sz="1800"/>
          </a:p>
          <a:p>
            <a:r>
              <a:rPr lang="en-GB" sz="1800" dirty="0">
                <a:solidFill>
                  <a:srgbClr val="374151"/>
                </a:solidFill>
                <a:ea typeface="+mn-lt"/>
                <a:cs typeface="+mn-lt"/>
              </a:rPr>
              <a:t>Gather feedback from the community to assess their perception of safety and satisfaction with the response.</a:t>
            </a:r>
            <a:endParaRPr lang="en-GB" sz="1800"/>
          </a:p>
          <a:p>
            <a:r>
              <a:rPr lang="en-GB" sz="1800" dirty="0">
                <a:solidFill>
                  <a:srgbClr val="374151"/>
                </a:solidFill>
                <a:ea typeface="+mn-lt"/>
                <a:cs typeface="+mn-lt"/>
              </a:rPr>
              <a:t>Make necessary adjustments to the response plan based on the ongoing assessment.</a:t>
            </a:r>
            <a:endParaRPr lang="en-GB" sz="1800" dirty="0"/>
          </a:p>
          <a:p>
            <a:endParaRPr lang="en-GB" dirty="0"/>
          </a:p>
        </p:txBody>
      </p:sp>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a:p>
          <a:p>
            <a:r>
              <a:rPr lang="en-GB" dirty="0"/>
              <a:t>The EMMIE model can help to consider some of the key areas that should be considered as part of the evaluation.</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3"/>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endParaRPr lang="en-GB" dirty="0"/>
          </a:p>
          <a:p>
            <a:r>
              <a:rPr lang="en-GB" dirty="0"/>
              <a:t>There are hundreds of different statistical tests but a researcher will be trained to choose the correct and appropriate test to measure the effectiveness.</a:t>
            </a:r>
          </a:p>
          <a:p>
            <a:endParaRPr lang="en-GB" dirty="0"/>
          </a:p>
          <a:p>
            <a:endParaRPr lang="en-GB" dirty="0"/>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dirty="0"/>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a:bodyPr>
          <a:lstStyle/>
          <a:p>
            <a:r>
              <a:rPr lang="en-GB" sz="3600" dirty="0"/>
              <a:t>Assume nothing</a:t>
            </a:r>
          </a:p>
          <a:p>
            <a:r>
              <a:rPr lang="en-GB" sz="3600" dirty="0"/>
              <a:t>Believe nobody</a:t>
            </a:r>
          </a:p>
          <a:p>
            <a:r>
              <a:rPr lang="en-GB" sz="3600" dirty="0"/>
              <a:t>Challenge everything!!</a:t>
            </a:r>
          </a:p>
          <a:p>
            <a:endParaRPr lang="en-GB" sz="3600" dirty="0"/>
          </a:p>
          <a:p>
            <a:pPr marL="0" indent="0">
              <a:buNone/>
            </a:pPr>
            <a:r>
              <a:rPr lang="en-GB" sz="1200" dirty="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095295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p:txBody>
          <a:bodyPr vert="horz" lIns="91440" tIns="45720" rIns="91440" bIns="45720" rtlCol="0" anchor="t">
            <a:normAutofit fontScale="92500"/>
          </a:bodyPr>
          <a:lstStyle/>
          <a:p>
            <a:r>
              <a:rPr lang="en-GB" dirty="0"/>
              <a:t>WHO is Mike Durke? Who is the radio broadcaster?</a:t>
            </a:r>
          </a:p>
          <a:p>
            <a:r>
              <a:rPr lang="en-GB" dirty="0"/>
              <a:t>WHAT political alliance does Mike Durke have? WHAT evidence is there that visible patrols decrease burglaries? WHAT is the actual number of burglaries?</a:t>
            </a:r>
          </a:p>
          <a:p>
            <a:r>
              <a:rPr lang="en-GB" dirty="0"/>
              <a:t>WHY are the burglary rates rising? WHY is there a perception that police visibility decreases crime?</a:t>
            </a:r>
          </a:p>
          <a:p>
            <a:r>
              <a:rPr lang="en-GB" dirty="0"/>
              <a:t>WHERE are the burglaries statistics drawn from? WHERE are the burglary rates rising specifically?</a:t>
            </a:r>
          </a:p>
          <a:p>
            <a:r>
              <a:rPr lang="en-GB" dirty="0"/>
              <a:t>WHEN did the police numbers decrease and WHEN did the burglary rates increase?</a:t>
            </a:r>
          </a:p>
          <a:p>
            <a:r>
              <a:rPr lang="en-GB" dirty="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p:txBody>
          <a:bodyPr vert="horz" lIns="91440" tIns="45720" rIns="91440" bIns="45720" rtlCol="0" anchor="t">
            <a:normAutofit/>
          </a:bodyPr>
          <a:lstStyle/>
          <a:p>
            <a:r>
              <a:rPr lang="en-GB" dirty="0"/>
              <a:t>The need for impartiality is strong within research. </a:t>
            </a:r>
          </a:p>
          <a:p>
            <a:r>
              <a:rPr lang="en-GB" dirty="0"/>
              <a:t>Preconceived ideas need to be controlled as this can influence your research path.</a:t>
            </a:r>
          </a:p>
          <a:p>
            <a:r>
              <a:rPr lang="en-GB" dirty="0"/>
              <a:t>Bias can distort the measurements and observations or interpretation.</a:t>
            </a:r>
          </a:p>
          <a:p>
            <a:r>
              <a:rPr lang="en-GB" dirty="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604846" y="860615"/>
            <a:ext cx="5922279" cy="1272986"/>
          </a:xfrm>
        </p:spPr>
        <p:txBody>
          <a:bodyPr>
            <a:normAutofit/>
          </a:bodyPr>
          <a:lstStyle/>
          <a:p>
            <a:r>
              <a:rPr lang="en-GB" dirty="0"/>
              <a:t>Keeping an open mind</a:t>
            </a:r>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2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When carrying out any research/ investigation you must consider a broad range of views and opinions.</a:t>
            </a:r>
          </a:p>
          <a:p>
            <a:r>
              <a:rPr lang="en-GB" dirty="0"/>
              <a:t>All evidence must be explored, even if it does not support the proposed answer- remaining objective and putting your own thoughts and opinions to one side.</a:t>
            </a:r>
          </a:p>
          <a:p>
            <a:r>
              <a:rPr lang="en-GB" dirty="0"/>
              <a:t>Adopt a neutral and objective stance, allowing you to explore a problem rather than simply seeking to confirm any pre-existing beliefs about it.</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p:txBody>
          <a:bodyPr/>
          <a:lstStyle/>
          <a:p>
            <a:r>
              <a:rPr lang="en-GB" dirty="0"/>
              <a:t>Selecting data</a:t>
            </a:r>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p:txBody>
          <a:bodyPr vert="horz" lIns="91440" tIns="45720" rIns="91440" bIns="45720" rtlCol="0" anchor="t">
            <a:normAutofit lnSpcReduction="10000"/>
          </a:bodyPr>
          <a:lstStyle/>
          <a:p>
            <a:r>
              <a:rPr lang="en-GB" dirty="0"/>
              <a:t>Within investigations it is fundamental to think carefully about obtaining date which is balanced.</a:t>
            </a:r>
            <a:endParaRPr lang="en-US" dirty="0"/>
          </a:p>
          <a:p>
            <a:r>
              <a:rPr lang="en-GB" dirty="0"/>
              <a:t>For example, a detective would not be expected to just take statements from witnesses that confirms what he/she thinks has happened. They would also take statements from witnesses that give a broader view on what has happened.</a:t>
            </a:r>
          </a:p>
          <a:p>
            <a:r>
              <a:rPr lang="en-GB" dirty="0"/>
              <a:t>Within research, you cannot only select participants/ data that you know will support your beliefs.</a:t>
            </a:r>
          </a:p>
          <a:p>
            <a:r>
              <a:rPr lang="en-GB" dirty="0"/>
              <a:t>Once date is collected it is vital to remain impartial and open minded when interpreting what the data is showing.</a:t>
            </a:r>
          </a:p>
          <a:p>
            <a:pPr marL="0" indent="0">
              <a:buNone/>
            </a:pPr>
            <a:endParaRPr lang="en-GB" dirty="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dirty="0"/>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dirty="0"/>
              <a:t>When the police present a case to the CPS they are to include all information that points towards the suspect being guilty as well as any information which contradicts this.</a:t>
            </a:r>
            <a:endParaRPr lang="en-US" dirty="0"/>
          </a:p>
          <a:p>
            <a:r>
              <a:rPr lang="en-GB" b="1" dirty="0"/>
              <a:t>TASK- 10 mins</a:t>
            </a:r>
          </a:p>
          <a:p>
            <a:r>
              <a:rPr lang="en-GB" dirty="0"/>
              <a:t>Does this always happen?</a:t>
            </a:r>
          </a:p>
          <a:p>
            <a:r>
              <a:rPr lang="en-GB" dirty="0"/>
              <a:t>Please find some examples/ statistics/ cases which evidence your answer</a:t>
            </a:r>
          </a:p>
          <a:p>
            <a:r>
              <a:rPr lang="en-GB" dirty="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705008-FB3A-9979-1A30-F0F38664FE0B}"/>
              </a:ext>
            </a:extLst>
          </p:cNvPr>
          <p:cNvSpPr>
            <a:spLocks noGrp="1"/>
          </p:cNvSpPr>
          <p:nvPr>
            <p:ph idx="1"/>
          </p:nvPr>
        </p:nvSpPr>
        <p:spPr>
          <a:xfrm>
            <a:off x="715382" y="2219183"/>
            <a:ext cx="3801753" cy="3736367"/>
          </a:xfrm>
        </p:spPr>
        <p:txBody>
          <a:bodyPr>
            <a:normAutofit/>
          </a:bodyPr>
          <a:lstStyle/>
          <a:p>
            <a:pPr marL="0" indent="0">
              <a:buNone/>
            </a:pPr>
            <a:r>
              <a:rPr lang="en-GB" dirty="0">
                <a:hlinkClick r:id="rId2"/>
              </a:rPr>
              <a:t>Courts ‘are close to collapse over police disclosure failures’ | Crown Prosecution Service | The Guardian</a:t>
            </a:r>
            <a:endParaRPr lang="en-GB" dirty="0"/>
          </a:p>
        </p:txBody>
      </p:sp>
      <p:pic>
        <p:nvPicPr>
          <p:cNvPr id="5" name="Picture 4" descr="A sign on a wall&#10;&#10;Description automatically generated">
            <a:extLst>
              <a:ext uri="{FF2B5EF4-FFF2-40B4-BE49-F238E27FC236}">
                <a16:creationId xmlns:a16="http://schemas.microsoft.com/office/drawing/2014/main" id="{F6CAD84C-B9CA-6301-BD78-3CB051FB964D}"/>
              </a:ext>
            </a:extLst>
          </p:cNvPr>
          <p:cNvPicPr>
            <a:picLocks noChangeAspect="1"/>
          </p:cNvPicPr>
          <p:nvPr/>
        </p:nvPicPr>
        <p:blipFill>
          <a:blip r:embed="rId3"/>
          <a:stretch>
            <a:fillRect/>
          </a:stretch>
        </p:blipFill>
        <p:spPr>
          <a:xfrm>
            <a:off x="5213432" y="902448"/>
            <a:ext cx="5875702" cy="5053104"/>
          </a:xfrm>
          <a:prstGeom prst="rect">
            <a:avLst/>
          </a:prstGeom>
        </p:spPr>
      </p:pic>
    </p:spTree>
    <p:extLst>
      <p:ext uri="{BB962C8B-B14F-4D97-AF65-F5344CB8AC3E}">
        <p14:creationId xmlns:p14="http://schemas.microsoft.com/office/powerpoint/2010/main" val="15852369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6718-1C3C-B74E-B0BF-FC266C842E2C}"/>
              </a:ext>
            </a:extLst>
          </p:cNvPr>
          <p:cNvSpPr>
            <a:spLocks noGrp="1"/>
          </p:cNvSpPr>
          <p:nvPr>
            <p:ph type="title"/>
          </p:nvPr>
        </p:nvSpPr>
        <p:spPr/>
        <p:txBody>
          <a:bodyPr/>
          <a:lstStyle/>
          <a:p>
            <a:r>
              <a:rPr lang="en-GB" dirty="0"/>
              <a:t>SYSTEMATIC examining of EVIDENCE</a:t>
            </a:r>
          </a:p>
        </p:txBody>
      </p:sp>
      <p:sp>
        <p:nvSpPr>
          <p:cNvPr id="3" name="Content Placeholder 2">
            <a:extLst>
              <a:ext uri="{FF2B5EF4-FFF2-40B4-BE49-F238E27FC236}">
                <a16:creationId xmlns:a16="http://schemas.microsoft.com/office/drawing/2014/main" id="{6F33ABA7-D279-3541-50D3-9EA8685B5BFC}"/>
              </a:ext>
            </a:extLst>
          </p:cNvPr>
          <p:cNvSpPr>
            <a:spLocks noGrp="1"/>
          </p:cNvSpPr>
          <p:nvPr>
            <p:ph idx="1"/>
          </p:nvPr>
        </p:nvSpPr>
        <p:spPr/>
        <p:txBody>
          <a:bodyPr vert="horz" lIns="91440" tIns="45720" rIns="91440" bIns="45720" rtlCol="0" anchor="t">
            <a:normAutofit/>
          </a:bodyPr>
          <a:lstStyle/>
          <a:p>
            <a:r>
              <a:rPr lang="en-GB" dirty="0"/>
              <a:t>Investigations rely on structured gathering of information.</a:t>
            </a:r>
          </a:p>
          <a:p>
            <a:r>
              <a:rPr lang="en-GB" dirty="0"/>
              <a:t>Being systematic allows a logical path to be followed.</a:t>
            </a:r>
          </a:p>
          <a:p>
            <a:r>
              <a:rPr lang="en-GB" dirty="0"/>
              <a:t>Structure allows for parameters to be set and investigations to be built in a planned and ordered </a:t>
            </a:r>
            <a:r>
              <a:rPr lang="en-GB"/>
              <a:t>manner. The same goes for research.</a:t>
            </a:r>
            <a:endParaRPr lang="en-GB" dirty="0"/>
          </a:p>
          <a:p>
            <a:endParaRPr lang="en-GB" dirty="0"/>
          </a:p>
          <a:p>
            <a:endParaRPr lang="en-GB" dirty="0"/>
          </a:p>
        </p:txBody>
      </p:sp>
    </p:spTree>
    <p:extLst>
      <p:ext uri="{BB962C8B-B14F-4D97-AF65-F5344CB8AC3E}">
        <p14:creationId xmlns:p14="http://schemas.microsoft.com/office/powerpoint/2010/main" val="153374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dirty="0"/>
              <a:t>The first stage to any investigation.</a:t>
            </a:r>
            <a:endParaRPr lang="en-US" dirty="0"/>
          </a:p>
          <a:p>
            <a:r>
              <a:rPr lang="en-GB" dirty="0"/>
              <a:t>How can this be done during an investigation?</a:t>
            </a:r>
          </a:p>
          <a:p>
            <a:r>
              <a:rPr lang="en-GB" dirty="0"/>
              <a:t>To delve deeper into finding out the route cause, it is then necessary to set some further questions to examine the problem and take action to try and </a:t>
            </a:r>
            <a:r>
              <a:rPr lang="en-GB"/>
              <a:t>solve it.</a:t>
            </a:r>
          </a:p>
          <a:p>
            <a:endParaRPr lang="en-GB" dirty="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5983-7A5F-164F-7134-FD75F8D1A7F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D32DCDE-8E06-C86B-986D-374066278129}"/>
              </a:ext>
            </a:extLst>
          </p:cNvPr>
          <p:cNvSpPr>
            <a:spLocks noGrp="1"/>
          </p:cNvSpPr>
          <p:nvPr>
            <p:ph idx="1"/>
          </p:nvPr>
        </p:nvSpPr>
        <p:spPr/>
        <p:txBody>
          <a:bodyPr vert="horz" lIns="91440" tIns="45720" rIns="91440" bIns="45720" rtlCol="0" anchor="t">
            <a:normAutofit/>
          </a:bodyPr>
          <a:lstStyle/>
          <a:p>
            <a:r>
              <a:rPr lang="en-GB" dirty="0"/>
              <a:t>Residents have complained about youths in the local area gathering in a shopping centre late at night, causing noise and disturbance.</a:t>
            </a:r>
          </a:p>
          <a:p>
            <a:pPr marL="0" indent="0">
              <a:buNone/>
            </a:pPr>
            <a:endParaRPr lang="en-GB" dirty="0"/>
          </a:p>
          <a:p>
            <a:r>
              <a:rPr lang="en-GB" dirty="0"/>
              <a:t>What do you identify the problem as?</a:t>
            </a:r>
          </a:p>
          <a:p>
            <a:pPr marL="0" indent="0">
              <a:buNone/>
            </a:pPr>
            <a:endParaRPr lang="en-GB" dirty="0"/>
          </a:p>
          <a:p>
            <a:r>
              <a:rPr lang="en-GB" dirty="0"/>
              <a:t>What questions may you then go on to consider?</a:t>
            </a:r>
          </a:p>
        </p:txBody>
      </p:sp>
    </p:spTree>
    <p:extLst>
      <p:ext uri="{BB962C8B-B14F-4D97-AF65-F5344CB8AC3E}">
        <p14:creationId xmlns:p14="http://schemas.microsoft.com/office/powerpoint/2010/main" val="42909073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DFC6-1EC6-67FF-ECB2-2F8495407E7E}"/>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27D81F99-B102-7DC5-DE06-1C3B2224923C}"/>
              </a:ext>
            </a:extLst>
          </p:cNvPr>
          <p:cNvSpPr>
            <a:spLocks noGrp="1"/>
          </p:cNvSpPr>
          <p:nvPr>
            <p:ph idx="1"/>
          </p:nvPr>
        </p:nvSpPr>
        <p:spPr/>
        <p:txBody>
          <a:bodyPr vert="horz" lIns="91440" tIns="45720" rIns="91440" bIns="45720" rtlCol="0" anchor="t">
            <a:normAutofit fontScale="92500" lnSpcReduction="20000"/>
          </a:bodyPr>
          <a:lstStyle/>
          <a:p>
            <a:r>
              <a:rPr lang="en-GB" dirty="0"/>
              <a:t>Anti-social behaviour (ASB)</a:t>
            </a:r>
          </a:p>
          <a:p>
            <a:r>
              <a:rPr lang="en-GB" dirty="0"/>
              <a:t>Who are the youths?</a:t>
            </a:r>
          </a:p>
          <a:p>
            <a:r>
              <a:rPr lang="en-GB" dirty="0"/>
              <a:t>What exactly are they doing?</a:t>
            </a:r>
          </a:p>
          <a:p>
            <a:r>
              <a:rPr lang="en-GB" dirty="0"/>
              <a:t>Why are they gathering there?</a:t>
            </a:r>
          </a:p>
          <a:p>
            <a:endParaRPr lang="en-GB" dirty="0"/>
          </a:p>
          <a:p>
            <a:r>
              <a:rPr lang="en-GB" dirty="0"/>
              <a:t>Asking these questions helps to understand the problem better and allows you to consider the appropriate options available to you as an intervention.</a:t>
            </a:r>
          </a:p>
          <a:p>
            <a:r>
              <a:rPr lang="en-GB" dirty="0"/>
              <a:t>This is the same process to follow in research. Firstly, identify what the research question is and then develop research questions.</a:t>
            </a:r>
          </a:p>
        </p:txBody>
      </p:sp>
    </p:spTree>
    <p:extLst>
      <p:ext uri="{BB962C8B-B14F-4D97-AF65-F5344CB8AC3E}">
        <p14:creationId xmlns:p14="http://schemas.microsoft.com/office/powerpoint/2010/main" val="28428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6468-63F2-5645-CDFE-4B2E790D0ABA}"/>
              </a:ext>
            </a:extLst>
          </p:cNvPr>
          <p:cNvSpPr>
            <a:spLocks noGrp="1"/>
          </p:cNvSpPr>
          <p:nvPr>
            <p:ph type="title"/>
          </p:nvPr>
        </p:nvSpPr>
        <p:spPr/>
        <p:txBody>
          <a:bodyPr/>
          <a:lstStyle/>
          <a:p>
            <a:r>
              <a:rPr lang="en-GB" dirty="0"/>
              <a:t>Gathering evidence</a:t>
            </a:r>
          </a:p>
        </p:txBody>
      </p:sp>
      <p:sp>
        <p:nvSpPr>
          <p:cNvPr id="3" name="Content Placeholder 2">
            <a:extLst>
              <a:ext uri="{FF2B5EF4-FFF2-40B4-BE49-F238E27FC236}">
                <a16:creationId xmlns:a16="http://schemas.microsoft.com/office/drawing/2014/main" id="{5151EC18-EA18-5087-BB7B-C8809DC6A5A3}"/>
              </a:ext>
            </a:extLst>
          </p:cNvPr>
          <p:cNvSpPr>
            <a:spLocks noGrp="1"/>
          </p:cNvSpPr>
          <p:nvPr>
            <p:ph idx="1"/>
          </p:nvPr>
        </p:nvSpPr>
        <p:spPr/>
        <p:txBody>
          <a:bodyPr vert="horz" lIns="91440" tIns="45720" rIns="91440" bIns="45720" rtlCol="0" anchor="t">
            <a:normAutofit/>
          </a:bodyPr>
          <a:lstStyle/>
          <a:p>
            <a:r>
              <a:rPr lang="en-GB" dirty="0"/>
              <a:t>Once you have identified your research problem and questions, you need to start looking at sources of information to help understand your problem.</a:t>
            </a:r>
          </a:p>
          <a:p>
            <a:r>
              <a:rPr lang="en-GB" dirty="0"/>
              <a:t>Within police investigations this is known as setting your enquiry.</a:t>
            </a:r>
          </a:p>
          <a:p>
            <a:r>
              <a:rPr lang="en-GB" dirty="0"/>
              <a:t>There are 2 stages to this process:-</a:t>
            </a:r>
          </a:p>
          <a:p>
            <a:pPr marL="457200" indent="-457200">
              <a:buAutoNum type="arabicPeriod"/>
            </a:pPr>
            <a:r>
              <a:rPr lang="en-GB" dirty="0"/>
              <a:t>What is already known?</a:t>
            </a:r>
          </a:p>
          <a:p>
            <a:pPr marL="457200" indent="-457200">
              <a:buAutoNum type="arabicPeriod"/>
            </a:pPr>
            <a:r>
              <a:rPr lang="en-GB" dirty="0"/>
              <a:t>What else do you want to know?</a:t>
            </a:r>
          </a:p>
        </p:txBody>
      </p:sp>
    </p:spTree>
    <p:extLst>
      <p:ext uri="{BB962C8B-B14F-4D97-AF65-F5344CB8AC3E}">
        <p14:creationId xmlns:p14="http://schemas.microsoft.com/office/powerpoint/2010/main" val="20405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B2C4-2184-A3D7-3BBD-D2A96C785E1B}"/>
              </a:ext>
            </a:extLst>
          </p:cNvPr>
          <p:cNvSpPr>
            <a:spLocks noGrp="1"/>
          </p:cNvSpPr>
          <p:nvPr>
            <p:ph type="title"/>
          </p:nvPr>
        </p:nvSpPr>
        <p:spPr/>
        <p:txBody>
          <a:bodyPr/>
          <a:lstStyle/>
          <a:p>
            <a:r>
              <a:rPr lang="en-GB" dirty="0"/>
              <a:t>What is already known</a:t>
            </a:r>
          </a:p>
        </p:txBody>
      </p:sp>
      <p:sp>
        <p:nvSpPr>
          <p:cNvPr id="3" name="Content Placeholder 2">
            <a:extLst>
              <a:ext uri="{FF2B5EF4-FFF2-40B4-BE49-F238E27FC236}">
                <a16:creationId xmlns:a16="http://schemas.microsoft.com/office/drawing/2014/main" id="{F096F1AC-8F77-0E88-BAE2-19E8207AC76C}"/>
              </a:ext>
            </a:extLst>
          </p:cNvPr>
          <p:cNvSpPr>
            <a:spLocks noGrp="1"/>
          </p:cNvSpPr>
          <p:nvPr>
            <p:ph idx="1"/>
          </p:nvPr>
        </p:nvSpPr>
        <p:spPr/>
        <p:txBody>
          <a:bodyPr vert="horz" lIns="91440" tIns="45720" rIns="91440" bIns="45720" rtlCol="0" anchor="t">
            <a:normAutofit/>
          </a:bodyPr>
          <a:lstStyle/>
          <a:p>
            <a:r>
              <a:rPr lang="en-GB" dirty="0"/>
              <a:t>A police officer is investigating a report that a 14 year old child who is in foster care failed to return home. Therefore the problem the police officer is investigating is that a young person is missing. Here are some questions the officer may include:-</a:t>
            </a:r>
          </a:p>
          <a:p>
            <a:pPr marL="457200" indent="-457200">
              <a:buAutoNum type="arabicPeriod"/>
            </a:pPr>
            <a:r>
              <a:rPr lang="en-GB" dirty="0"/>
              <a:t>Where is the missing person?</a:t>
            </a:r>
          </a:p>
          <a:p>
            <a:pPr marL="457200" indent="-457200">
              <a:buAutoNum type="arabicPeriod"/>
            </a:pPr>
            <a:r>
              <a:rPr lang="en-GB" dirty="0"/>
              <a:t>Who is the missing person?</a:t>
            </a:r>
          </a:p>
          <a:p>
            <a:pPr marL="457200" indent="-457200">
              <a:buAutoNum type="arabicPeriod"/>
            </a:pPr>
            <a:r>
              <a:rPr lang="en-GB" dirty="0"/>
              <a:t>What risks are there to the missing person?</a:t>
            </a:r>
          </a:p>
          <a:p>
            <a:pPr marL="0" indent="0">
              <a:buNone/>
            </a:pPr>
            <a:r>
              <a:rPr lang="en-GB" dirty="0"/>
              <a:t>These questions are what will drive the direction of the investigation. The officer wants to initially find out </a:t>
            </a:r>
            <a:r>
              <a:rPr lang="en-GB" b="1" i="1" dirty="0"/>
              <a:t>what is already known.  </a:t>
            </a:r>
            <a:r>
              <a:rPr lang="en-GB" dirty="0"/>
              <a:t>This is also referred to as secondary research.</a:t>
            </a:r>
          </a:p>
        </p:txBody>
      </p:sp>
    </p:spTree>
    <p:extLst>
      <p:ext uri="{BB962C8B-B14F-4D97-AF65-F5344CB8AC3E}">
        <p14:creationId xmlns:p14="http://schemas.microsoft.com/office/powerpoint/2010/main" val="415452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5447-87BA-5325-CBC6-2F5F9990B7F1}"/>
              </a:ext>
            </a:extLst>
          </p:cNvPr>
          <p:cNvSpPr>
            <a:spLocks noGrp="1"/>
          </p:cNvSpPr>
          <p:nvPr>
            <p:ph type="title"/>
          </p:nvPr>
        </p:nvSpPr>
        <p:spPr/>
        <p:txBody>
          <a:bodyPr/>
          <a:lstStyle/>
          <a:p>
            <a:r>
              <a:rPr lang="en-GB" dirty="0"/>
              <a:t>IN THE CASE OF  THE MISSING CHILD:-</a:t>
            </a:r>
          </a:p>
        </p:txBody>
      </p:sp>
      <p:sp>
        <p:nvSpPr>
          <p:cNvPr id="3" name="Content Placeholder 2">
            <a:extLst>
              <a:ext uri="{FF2B5EF4-FFF2-40B4-BE49-F238E27FC236}">
                <a16:creationId xmlns:a16="http://schemas.microsoft.com/office/drawing/2014/main" id="{E1DC44E8-5FBF-C340-77C6-F0C360896427}"/>
              </a:ext>
            </a:extLst>
          </p:cNvPr>
          <p:cNvSpPr>
            <a:spLocks noGrp="1"/>
          </p:cNvSpPr>
          <p:nvPr>
            <p:ph idx="1"/>
          </p:nvPr>
        </p:nvSpPr>
        <p:spPr/>
        <p:txBody>
          <a:bodyPr vert="horz" lIns="91440" tIns="45720" rIns="91440" bIns="45720" rtlCol="0" anchor="t">
            <a:normAutofit lnSpcReduction="10000"/>
          </a:bodyPr>
          <a:lstStyle/>
          <a:p>
            <a:r>
              <a:rPr lang="en-GB" dirty="0"/>
              <a:t>Where do you think the officer may go for answers to these questions?</a:t>
            </a:r>
          </a:p>
          <a:p>
            <a:pPr marL="457200" indent="-457200">
              <a:buAutoNum type="arabicPeriod"/>
            </a:pPr>
            <a:r>
              <a:rPr lang="en-GB" dirty="0"/>
              <a:t>Where is the missing person?</a:t>
            </a:r>
            <a:endParaRPr lang="en-US" dirty="0"/>
          </a:p>
          <a:p>
            <a:pPr marL="457200" indent="-457200">
              <a:buAutoNum type="arabicPeriod"/>
            </a:pPr>
            <a:r>
              <a:rPr lang="en-GB" dirty="0"/>
              <a:t>Who is the missing person?</a:t>
            </a:r>
            <a:endParaRPr lang="en-US" dirty="0"/>
          </a:p>
          <a:p>
            <a:pPr marL="457200" indent="-457200">
              <a:buAutoNum type="arabicPeriod"/>
            </a:pPr>
            <a:r>
              <a:rPr lang="en-GB" dirty="0"/>
              <a:t>What risks are there to the missing person?</a:t>
            </a:r>
          </a:p>
          <a:p>
            <a:pPr marL="457200" indent="-457200">
              <a:buAutoNum type="arabicPeriod"/>
            </a:pPr>
            <a:endParaRPr lang="en-GB" dirty="0"/>
          </a:p>
          <a:p>
            <a:pPr marL="0" indent="0">
              <a:buNone/>
            </a:pPr>
            <a:r>
              <a:rPr lang="en-GB" dirty="0"/>
              <a:t>Speaks to social services to gain any background information, checks the police databases for any previous reports of MISPER, and consults any guidance documents in relation to children missing from home.</a:t>
            </a:r>
          </a:p>
          <a:p>
            <a:endParaRPr lang="en-GB" dirty="0"/>
          </a:p>
          <a:p>
            <a:endParaRPr lang="en-GB" dirty="0"/>
          </a:p>
        </p:txBody>
      </p:sp>
    </p:spTree>
    <p:extLst>
      <p:ext uri="{BB962C8B-B14F-4D97-AF65-F5344CB8AC3E}">
        <p14:creationId xmlns:p14="http://schemas.microsoft.com/office/powerpoint/2010/main" val="5188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DD451-374D-A6B1-DAA4-A3A3305D1B6A}"/>
              </a:ext>
            </a:extLst>
          </p:cNvPr>
          <p:cNvSpPr>
            <a:spLocks noGrp="1"/>
          </p:cNvSpPr>
          <p:nvPr>
            <p:ph type="title"/>
          </p:nvPr>
        </p:nvSpPr>
        <p:spPr/>
        <p:txBody>
          <a:bodyPr/>
          <a:lstStyle/>
          <a:p>
            <a:r>
              <a:rPr lang="en-GB" dirty="0"/>
              <a:t>What else  do you want to know</a:t>
            </a:r>
          </a:p>
        </p:txBody>
      </p:sp>
      <p:sp>
        <p:nvSpPr>
          <p:cNvPr id="3" name="Content Placeholder 2">
            <a:extLst>
              <a:ext uri="{FF2B5EF4-FFF2-40B4-BE49-F238E27FC236}">
                <a16:creationId xmlns:a16="http://schemas.microsoft.com/office/drawing/2014/main" id="{3A4949CF-4B22-6A2E-705E-E8F1906EA07D}"/>
              </a:ext>
            </a:extLst>
          </p:cNvPr>
          <p:cNvSpPr>
            <a:spLocks noGrp="1"/>
          </p:cNvSpPr>
          <p:nvPr>
            <p:ph idx="1"/>
          </p:nvPr>
        </p:nvSpPr>
        <p:spPr/>
        <p:txBody>
          <a:bodyPr vert="horz" lIns="91440" tIns="45720" rIns="91440" bIns="45720" rtlCol="0" anchor="t">
            <a:normAutofit fontScale="92500" lnSpcReduction="10000"/>
          </a:bodyPr>
          <a:lstStyle/>
          <a:p>
            <a:r>
              <a:rPr lang="en-GB" dirty="0"/>
              <a:t>Once you have identified what you already know about the problem, you are then in a position to identify any gaps in knowledge and what else you need to know.</a:t>
            </a:r>
          </a:p>
          <a:p>
            <a:r>
              <a:rPr lang="en-GB" dirty="0"/>
              <a:t>This information can be gathered through doing your own research/ investigating.</a:t>
            </a:r>
          </a:p>
          <a:p>
            <a:r>
              <a:rPr lang="en-GB" dirty="0"/>
              <a:t>In the case of the missing girl:-</a:t>
            </a:r>
          </a:p>
          <a:p>
            <a:r>
              <a:rPr lang="en-GB" dirty="0"/>
              <a:t>Officers have found out that the missing girl is usually found with friends, therefore he/she decides to visit the missing girl's friends to see if they have any information. This way the officer is gathering evidence first- hand, not just relying on previous information.</a:t>
            </a:r>
          </a:p>
          <a:p>
            <a:r>
              <a:rPr lang="en-GB" dirty="0"/>
              <a:t>Other ways officers gather first hand evidence is through witness/ victim statements, conducting suspect interviews or conducting forensic examinations. This is also referred to as primary research.</a:t>
            </a:r>
          </a:p>
        </p:txBody>
      </p:sp>
    </p:spTree>
    <p:extLst>
      <p:ext uri="{BB962C8B-B14F-4D97-AF65-F5344CB8AC3E}">
        <p14:creationId xmlns:p14="http://schemas.microsoft.com/office/powerpoint/2010/main" val="7313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482B-42B8-D5F3-9804-F9CD60907EBA}"/>
              </a:ext>
            </a:extLst>
          </p:cNvPr>
          <p:cNvSpPr>
            <a:spLocks noGrp="1"/>
          </p:cNvSpPr>
          <p:nvPr>
            <p:ph type="title"/>
          </p:nvPr>
        </p:nvSpPr>
        <p:spPr/>
        <p:txBody>
          <a:bodyPr/>
          <a:lstStyle/>
          <a:p>
            <a:r>
              <a:rPr lang="en-GB" dirty="0"/>
              <a:t>Primary research</a:t>
            </a:r>
          </a:p>
        </p:txBody>
      </p:sp>
      <p:sp>
        <p:nvSpPr>
          <p:cNvPr id="3" name="Content Placeholder 2">
            <a:extLst>
              <a:ext uri="{FF2B5EF4-FFF2-40B4-BE49-F238E27FC236}">
                <a16:creationId xmlns:a16="http://schemas.microsoft.com/office/drawing/2014/main" id="{9E47B56A-4D97-5F5A-2B55-DDADE7022AFD}"/>
              </a:ext>
            </a:extLst>
          </p:cNvPr>
          <p:cNvSpPr>
            <a:spLocks noGrp="1"/>
          </p:cNvSpPr>
          <p:nvPr>
            <p:ph idx="1"/>
          </p:nvPr>
        </p:nvSpPr>
        <p:spPr/>
        <p:txBody>
          <a:bodyPr vert="horz" lIns="91440" tIns="45720" rIns="91440" bIns="45720" rtlCol="0" anchor="t">
            <a:normAutofit/>
          </a:bodyPr>
          <a:lstStyle/>
          <a:p>
            <a:r>
              <a:rPr lang="en-GB" dirty="0"/>
              <a:t>2 main strands:-</a:t>
            </a:r>
          </a:p>
          <a:p>
            <a:pPr marL="457200" indent="-457200">
              <a:buAutoNum type="arabicPeriod"/>
            </a:pPr>
            <a:r>
              <a:rPr lang="en-GB" dirty="0"/>
              <a:t>Quantitative- statistics, numbers</a:t>
            </a:r>
          </a:p>
          <a:p>
            <a:pPr marL="457200" indent="-457200">
              <a:buAutoNum type="arabicPeriod"/>
            </a:pPr>
            <a:r>
              <a:rPr lang="en-GB" dirty="0"/>
              <a:t>Qualitative- subjective analysis, interviews and questionnaires</a:t>
            </a:r>
          </a:p>
          <a:p>
            <a:pPr marL="457200" indent="-457200">
              <a:buAutoNum type="arabicPeriod"/>
            </a:pPr>
            <a:endParaRPr lang="en-GB" dirty="0"/>
          </a:p>
          <a:p>
            <a:pPr marL="0" indent="0">
              <a:buNone/>
            </a:pPr>
            <a:r>
              <a:rPr lang="en-GB" dirty="0"/>
              <a:t>Within police investigations quantitative data is most similar to the way that forensic evidence is reported. Can anyone think of an example of this?</a:t>
            </a:r>
          </a:p>
          <a:p>
            <a:pPr marL="0" indent="0">
              <a:buNone/>
            </a:pPr>
            <a:r>
              <a:rPr lang="en-GB" dirty="0"/>
              <a:t>Within police investigations qualitative data is about gathering peoples experiences. Can anyone think of an example of this?</a:t>
            </a:r>
          </a:p>
        </p:txBody>
      </p:sp>
    </p:spTree>
    <p:extLst>
      <p:ext uri="{BB962C8B-B14F-4D97-AF65-F5344CB8AC3E}">
        <p14:creationId xmlns:p14="http://schemas.microsoft.com/office/powerpoint/2010/main" val="4970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5273-4E08-8D07-C6B2-58544B52FF0E}"/>
              </a:ext>
            </a:extLst>
          </p:cNvPr>
          <p:cNvSpPr>
            <a:spLocks noGrp="1"/>
          </p:cNvSpPr>
          <p:nvPr>
            <p:ph type="title"/>
          </p:nvPr>
        </p:nvSpPr>
        <p:spPr/>
        <p:txBody>
          <a:bodyPr/>
          <a:lstStyle/>
          <a:p>
            <a:r>
              <a:rPr lang="en-GB" dirty="0"/>
              <a:t>Presenting evidence</a:t>
            </a:r>
          </a:p>
        </p:txBody>
      </p:sp>
      <p:sp>
        <p:nvSpPr>
          <p:cNvPr id="3" name="Content Placeholder 2">
            <a:extLst>
              <a:ext uri="{FF2B5EF4-FFF2-40B4-BE49-F238E27FC236}">
                <a16:creationId xmlns:a16="http://schemas.microsoft.com/office/drawing/2014/main" id="{A4078435-A4F4-F8A8-6F9F-B3158F593E5E}"/>
              </a:ext>
            </a:extLst>
          </p:cNvPr>
          <p:cNvSpPr>
            <a:spLocks noGrp="1"/>
          </p:cNvSpPr>
          <p:nvPr>
            <p:ph idx="1"/>
          </p:nvPr>
        </p:nvSpPr>
        <p:spPr/>
        <p:txBody>
          <a:bodyPr vert="horz" lIns="91440" tIns="45720" rIns="91440" bIns="45720" rtlCol="0" anchor="t">
            <a:normAutofit/>
          </a:bodyPr>
          <a:lstStyle/>
          <a:p>
            <a:r>
              <a:rPr lang="en-GB" dirty="0"/>
              <a:t>All evidence needs to be presented, not personal opinion. It needs to be free of any bias.</a:t>
            </a:r>
          </a:p>
          <a:p>
            <a:r>
              <a:rPr lang="en-GB" dirty="0"/>
              <a:t>Everything reported needs to be evidence based.</a:t>
            </a:r>
          </a:p>
          <a:p>
            <a:r>
              <a:rPr lang="en-GB" dirty="0"/>
              <a:t>Within an investigation it needs to be balanced and professional report at the conclusion of the investigation.</a:t>
            </a:r>
          </a:p>
        </p:txBody>
      </p:sp>
    </p:spTree>
    <p:extLst>
      <p:ext uri="{BB962C8B-B14F-4D97-AF65-F5344CB8AC3E}">
        <p14:creationId xmlns:p14="http://schemas.microsoft.com/office/powerpoint/2010/main" val="364888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5D348-90D2-6CE2-49D4-F41A1659B02C}"/>
              </a:ext>
            </a:extLst>
          </p:cNvPr>
          <p:cNvSpPr>
            <a:spLocks noGrp="1"/>
          </p:cNvSpPr>
          <p:nvPr>
            <p:ph type="title"/>
          </p:nvPr>
        </p:nvSpPr>
        <p:spPr>
          <a:xfrm>
            <a:off x="700087" y="909638"/>
            <a:ext cx="10691813" cy="1155618"/>
          </a:xfrm>
        </p:spPr>
        <p:txBody>
          <a:bodyPr>
            <a:normAutofit/>
          </a:bodyPr>
          <a:lstStyle/>
          <a:p>
            <a:r>
              <a:rPr lang="en-GB" dirty="0"/>
              <a:t>To conclude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E99F5E-5FF0-6E18-2228-4FF5D799DA0B}"/>
              </a:ext>
            </a:extLst>
          </p:cNvPr>
          <p:cNvGraphicFramePr>
            <a:graphicFrameLocks noGrp="1"/>
          </p:cNvGraphicFramePr>
          <p:nvPr>
            <p:ph idx="1"/>
            <p:extLst>
              <p:ext uri="{D42A27DB-BD31-4B8C-83A1-F6EECF244321}">
                <p14:modId xmlns:p14="http://schemas.microsoft.com/office/powerpoint/2010/main" val="2818334886"/>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7233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2488</Words>
  <Application>Microsoft Office PowerPoint</Application>
  <PresentationFormat>Widescreen</PresentationFormat>
  <Paragraphs>227</Paragraphs>
  <Slides>37</Slides>
  <Notes>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37</vt:i4>
      </vt:variant>
    </vt:vector>
  </HeadingPairs>
  <TitlesOfParts>
    <vt:vector size="46" baseType="lpstr">
      <vt:lpstr>Arial</vt:lpstr>
      <vt:lpstr>Calibri</vt:lpstr>
      <vt:lpstr>Calibri Light</vt:lpstr>
      <vt:lpstr>Calisto MT</vt:lpstr>
      <vt:lpstr>Gotham</vt:lpstr>
      <vt:lpstr>Univers Condensed</vt:lpstr>
      <vt:lpstr>office theme</vt:lpstr>
      <vt:lpstr>ChronicleVTI</vt:lpstr>
      <vt:lpstr>Office Theme</vt:lpstr>
      <vt:lpstr>Week 3 Evidenced based policing BMCP4000</vt:lpstr>
      <vt:lpstr>RECAP</vt:lpstr>
      <vt:lpstr>Aims for todays session....</vt:lpstr>
      <vt:lpstr>What does ATLAS stand for?</vt:lpstr>
      <vt:lpstr>ATLAS</vt:lpstr>
      <vt:lpstr>What does sara stand for?</vt:lpstr>
      <vt:lpstr>TASK- in groups</vt:lpstr>
      <vt:lpstr>ANSWER</vt:lpstr>
      <vt:lpstr>ANSWER</vt:lpstr>
      <vt:lpstr>Measuring effectiveness of interventions</vt:lpstr>
      <vt:lpstr>Emmie model</vt:lpstr>
      <vt:lpstr>Collecting the results</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YOU WILL ALSO NEED TO ASK...</vt:lpstr>
      <vt:lpstr>task</vt:lpstr>
      <vt:lpstr>Answer</vt:lpstr>
      <vt:lpstr>impartiality</vt:lpstr>
      <vt:lpstr>Keeping an open mind</vt:lpstr>
      <vt:lpstr>Selecting data</vt:lpstr>
      <vt:lpstr>Fair and open minded?</vt:lpstr>
      <vt:lpstr>PowerPoint Presentation</vt:lpstr>
      <vt:lpstr>SYSTEMATIC examining of EVIDENCE</vt:lpstr>
      <vt:lpstr>IDENTIFYING THE PROBLEM</vt:lpstr>
      <vt:lpstr>task</vt:lpstr>
      <vt:lpstr>Answer</vt:lpstr>
      <vt:lpstr>Gathering evidence</vt:lpstr>
      <vt:lpstr>What is already known</vt:lpstr>
      <vt:lpstr>IN THE CASE OF  THE MISSING CHILD:-</vt:lpstr>
      <vt:lpstr>What else  do you want to know</vt:lpstr>
      <vt:lpstr>Primary research</vt:lpstr>
      <vt:lpstr>Presenting evidence</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Kelly Andrews</cp:lastModifiedBy>
  <cp:revision>1395</cp:revision>
  <dcterms:created xsi:type="dcterms:W3CDTF">2023-09-28T17:03:30Z</dcterms:created>
  <dcterms:modified xsi:type="dcterms:W3CDTF">2024-02-14T13:15:38Z</dcterms:modified>
</cp:coreProperties>
</file>