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3B07AE-C627-4BE5-859D-76D9985297E4}" v="4" dt="2021-11-21T18:19:51.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22EDB0-19BD-477D-90F2-16DE808EF71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E95C2CC-629A-432E-BA38-587ED94F1C73}">
      <dgm:prSet/>
      <dgm:spPr/>
      <dgm:t>
        <a:bodyPr/>
        <a:lstStyle/>
        <a:p>
          <a:r>
            <a:rPr lang="en-GB"/>
            <a:t>The communication channels are:</a:t>
          </a:r>
          <a:endParaRPr lang="en-US"/>
        </a:p>
      </dgm:t>
    </dgm:pt>
    <dgm:pt modelId="{BDE46B1D-03A7-4A5F-9D5B-29DD74EC90B5}" type="parTrans" cxnId="{6E26ABBF-1751-400E-BA42-94524C3F1DB4}">
      <dgm:prSet/>
      <dgm:spPr/>
      <dgm:t>
        <a:bodyPr/>
        <a:lstStyle/>
        <a:p>
          <a:endParaRPr lang="en-US"/>
        </a:p>
      </dgm:t>
    </dgm:pt>
    <dgm:pt modelId="{89F366E1-A965-4E1B-BA78-B4FEF73AD341}" type="sibTrans" cxnId="{6E26ABBF-1751-400E-BA42-94524C3F1DB4}">
      <dgm:prSet/>
      <dgm:spPr/>
      <dgm:t>
        <a:bodyPr/>
        <a:lstStyle/>
        <a:p>
          <a:endParaRPr lang="en-US"/>
        </a:p>
      </dgm:t>
    </dgm:pt>
    <dgm:pt modelId="{586839D5-F636-4FF6-87F5-9A0EEC08F88E}">
      <dgm:prSet/>
      <dgm:spPr/>
      <dgm:t>
        <a:bodyPr/>
        <a:lstStyle/>
        <a:p>
          <a:r>
            <a:rPr lang="en-GB"/>
            <a:t>- Verbal communication:</a:t>
          </a:r>
          <a:endParaRPr lang="en-US"/>
        </a:p>
      </dgm:t>
    </dgm:pt>
    <dgm:pt modelId="{1E0A3BEF-4462-490D-9BD7-991B803DD9E9}" type="parTrans" cxnId="{3A93D44E-B515-490D-AAD5-936F5F21F0C2}">
      <dgm:prSet/>
      <dgm:spPr/>
      <dgm:t>
        <a:bodyPr/>
        <a:lstStyle/>
        <a:p>
          <a:endParaRPr lang="en-US"/>
        </a:p>
      </dgm:t>
    </dgm:pt>
    <dgm:pt modelId="{BD285E41-693F-4105-AF79-0333BF3F3927}" type="sibTrans" cxnId="{3A93D44E-B515-490D-AAD5-936F5F21F0C2}">
      <dgm:prSet/>
      <dgm:spPr/>
      <dgm:t>
        <a:bodyPr/>
        <a:lstStyle/>
        <a:p>
          <a:endParaRPr lang="en-US"/>
        </a:p>
      </dgm:t>
    </dgm:pt>
    <dgm:pt modelId="{91240D3E-5B3B-4637-AB61-5F4666F277CA}">
      <dgm:prSet/>
      <dgm:spPr/>
      <dgm:t>
        <a:bodyPr/>
        <a:lstStyle/>
        <a:p>
          <a:r>
            <a:rPr lang="en-GB"/>
            <a:t>- Written communication</a:t>
          </a:r>
          <a:endParaRPr lang="en-US"/>
        </a:p>
      </dgm:t>
    </dgm:pt>
    <dgm:pt modelId="{9A252C4A-E6B1-436F-AED7-F6F738D9C0C4}" type="parTrans" cxnId="{88184FB5-DFD0-49E7-BC87-665F112816E4}">
      <dgm:prSet/>
      <dgm:spPr/>
      <dgm:t>
        <a:bodyPr/>
        <a:lstStyle/>
        <a:p>
          <a:endParaRPr lang="en-US"/>
        </a:p>
      </dgm:t>
    </dgm:pt>
    <dgm:pt modelId="{D42434FB-6183-42F0-966E-59718F3763D3}" type="sibTrans" cxnId="{88184FB5-DFD0-49E7-BC87-665F112816E4}">
      <dgm:prSet/>
      <dgm:spPr/>
      <dgm:t>
        <a:bodyPr/>
        <a:lstStyle/>
        <a:p>
          <a:endParaRPr lang="en-US"/>
        </a:p>
      </dgm:t>
    </dgm:pt>
    <dgm:pt modelId="{315A6BAB-AA0D-49A9-BAF0-36EED51FF2EF}">
      <dgm:prSet/>
      <dgm:spPr/>
      <dgm:t>
        <a:bodyPr/>
        <a:lstStyle/>
        <a:p>
          <a:r>
            <a:rPr lang="en-GB"/>
            <a:t>- Digital communication</a:t>
          </a:r>
          <a:endParaRPr lang="en-US"/>
        </a:p>
      </dgm:t>
    </dgm:pt>
    <dgm:pt modelId="{C00F3E46-3D04-4419-B72D-B721F8886C8F}" type="parTrans" cxnId="{99C2A79D-C08C-40E3-A6E7-EFB18E8209FF}">
      <dgm:prSet/>
      <dgm:spPr/>
      <dgm:t>
        <a:bodyPr/>
        <a:lstStyle/>
        <a:p>
          <a:endParaRPr lang="en-US"/>
        </a:p>
      </dgm:t>
    </dgm:pt>
    <dgm:pt modelId="{FC74B5CE-0DEA-40E1-B0D9-44F34B089C0C}" type="sibTrans" cxnId="{99C2A79D-C08C-40E3-A6E7-EFB18E8209FF}">
      <dgm:prSet/>
      <dgm:spPr/>
      <dgm:t>
        <a:bodyPr/>
        <a:lstStyle/>
        <a:p>
          <a:endParaRPr lang="en-US"/>
        </a:p>
      </dgm:t>
    </dgm:pt>
    <dgm:pt modelId="{C2E102E7-2442-4CE1-9815-3B66BFE8E3C5}">
      <dgm:prSet/>
      <dgm:spPr/>
      <dgm:t>
        <a:bodyPr/>
        <a:lstStyle/>
        <a:p>
          <a:r>
            <a:rPr lang="en-GB"/>
            <a:t>(Dijk, et al., 2007) ( KnowledgeHut., 2011)</a:t>
          </a:r>
          <a:endParaRPr lang="en-US"/>
        </a:p>
      </dgm:t>
    </dgm:pt>
    <dgm:pt modelId="{35EFDE02-3428-420A-B5B7-FEB0558B8A74}" type="parTrans" cxnId="{8D03CBD9-6212-4F77-A6AC-D32D64CE34C3}">
      <dgm:prSet/>
      <dgm:spPr/>
      <dgm:t>
        <a:bodyPr/>
        <a:lstStyle/>
        <a:p>
          <a:endParaRPr lang="en-US"/>
        </a:p>
      </dgm:t>
    </dgm:pt>
    <dgm:pt modelId="{0B95CA64-FAD8-4957-828A-CE7A699B310B}" type="sibTrans" cxnId="{8D03CBD9-6212-4F77-A6AC-D32D64CE34C3}">
      <dgm:prSet/>
      <dgm:spPr/>
      <dgm:t>
        <a:bodyPr/>
        <a:lstStyle/>
        <a:p>
          <a:endParaRPr lang="en-US"/>
        </a:p>
      </dgm:t>
    </dgm:pt>
    <dgm:pt modelId="{C3D60AD8-C746-40B9-B300-7FDE2163A2CC}" type="pres">
      <dgm:prSet presAssocID="{4622EDB0-19BD-477D-90F2-16DE808EF715}" presName="linear" presStyleCnt="0">
        <dgm:presLayoutVars>
          <dgm:animLvl val="lvl"/>
          <dgm:resizeHandles val="exact"/>
        </dgm:presLayoutVars>
      </dgm:prSet>
      <dgm:spPr/>
    </dgm:pt>
    <dgm:pt modelId="{FFC7F7B5-5A67-44EC-A3C8-09EDAE86924E}" type="pres">
      <dgm:prSet presAssocID="{4E95C2CC-629A-432E-BA38-587ED94F1C73}" presName="parentText" presStyleLbl="node1" presStyleIdx="0" presStyleCnt="5">
        <dgm:presLayoutVars>
          <dgm:chMax val="0"/>
          <dgm:bulletEnabled val="1"/>
        </dgm:presLayoutVars>
      </dgm:prSet>
      <dgm:spPr/>
    </dgm:pt>
    <dgm:pt modelId="{49CDF6CC-B8FA-4DFB-8BAA-1D5B61A4897C}" type="pres">
      <dgm:prSet presAssocID="{89F366E1-A965-4E1B-BA78-B4FEF73AD341}" presName="spacer" presStyleCnt="0"/>
      <dgm:spPr/>
    </dgm:pt>
    <dgm:pt modelId="{9538F04C-9AB1-41EC-B4B8-6BF9D66A02FF}" type="pres">
      <dgm:prSet presAssocID="{586839D5-F636-4FF6-87F5-9A0EEC08F88E}" presName="parentText" presStyleLbl="node1" presStyleIdx="1" presStyleCnt="5">
        <dgm:presLayoutVars>
          <dgm:chMax val="0"/>
          <dgm:bulletEnabled val="1"/>
        </dgm:presLayoutVars>
      </dgm:prSet>
      <dgm:spPr/>
    </dgm:pt>
    <dgm:pt modelId="{211691EB-2E9A-461C-B27E-9A54E0AB0B54}" type="pres">
      <dgm:prSet presAssocID="{BD285E41-693F-4105-AF79-0333BF3F3927}" presName="spacer" presStyleCnt="0"/>
      <dgm:spPr/>
    </dgm:pt>
    <dgm:pt modelId="{FC4D645B-F39B-4D8C-A6C9-00F8DD3D8B69}" type="pres">
      <dgm:prSet presAssocID="{91240D3E-5B3B-4637-AB61-5F4666F277CA}" presName="parentText" presStyleLbl="node1" presStyleIdx="2" presStyleCnt="5">
        <dgm:presLayoutVars>
          <dgm:chMax val="0"/>
          <dgm:bulletEnabled val="1"/>
        </dgm:presLayoutVars>
      </dgm:prSet>
      <dgm:spPr/>
    </dgm:pt>
    <dgm:pt modelId="{42F3A851-C028-45E2-A975-35016B42EB17}" type="pres">
      <dgm:prSet presAssocID="{D42434FB-6183-42F0-966E-59718F3763D3}" presName="spacer" presStyleCnt="0"/>
      <dgm:spPr/>
    </dgm:pt>
    <dgm:pt modelId="{53405B07-EDBF-45AB-9FB3-936396D79E10}" type="pres">
      <dgm:prSet presAssocID="{315A6BAB-AA0D-49A9-BAF0-36EED51FF2EF}" presName="parentText" presStyleLbl="node1" presStyleIdx="3" presStyleCnt="5">
        <dgm:presLayoutVars>
          <dgm:chMax val="0"/>
          <dgm:bulletEnabled val="1"/>
        </dgm:presLayoutVars>
      </dgm:prSet>
      <dgm:spPr/>
    </dgm:pt>
    <dgm:pt modelId="{F3955C14-5358-41C8-8EFD-983F76191F5B}" type="pres">
      <dgm:prSet presAssocID="{FC74B5CE-0DEA-40E1-B0D9-44F34B089C0C}" presName="spacer" presStyleCnt="0"/>
      <dgm:spPr/>
    </dgm:pt>
    <dgm:pt modelId="{2A3F6DB1-E5C2-4B09-92FE-76218C490773}" type="pres">
      <dgm:prSet presAssocID="{C2E102E7-2442-4CE1-9815-3B66BFE8E3C5}" presName="parentText" presStyleLbl="node1" presStyleIdx="4" presStyleCnt="5">
        <dgm:presLayoutVars>
          <dgm:chMax val="0"/>
          <dgm:bulletEnabled val="1"/>
        </dgm:presLayoutVars>
      </dgm:prSet>
      <dgm:spPr/>
    </dgm:pt>
  </dgm:ptLst>
  <dgm:cxnLst>
    <dgm:cxn modelId="{44617419-95D1-457C-97FC-2B665B6248F2}" type="presOf" srcId="{C2E102E7-2442-4CE1-9815-3B66BFE8E3C5}" destId="{2A3F6DB1-E5C2-4B09-92FE-76218C490773}" srcOrd="0" destOrd="0" presId="urn:microsoft.com/office/officeart/2005/8/layout/vList2"/>
    <dgm:cxn modelId="{949BF65C-BB6B-4299-A15B-0D258195120F}" type="presOf" srcId="{315A6BAB-AA0D-49A9-BAF0-36EED51FF2EF}" destId="{53405B07-EDBF-45AB-9FB3-936396D79E10}" srcOrd="0" destOrd="0" presId="urn:microsoft.com/office/officeart/2005/8/layout/vList2"/>
    <dgm:cxn modelId="{FD361B5F-1C73-47A3-B5FA-A86209F962BD}" type="presOf" srcId="{4622EDB0-19BD-477D-90F2-16DE808EF715}" destId="{C3D60AD8-C746-40B9-B300-7FDE2163A2CC}" srcOrd="0" destOrd="0" presId="urn:microsoft.com/office/officeart/2005/8/layout/vList2"/>
    <dgm:cxn modelId="{3A93D44E-B515-490D-AAD5-936F5F21F0C2}" srcId="{4622EDB0-19BD-477D-90F2-16DE808EF715}" destId="{586839D5-F636-4FF6-87F5-9A0EEC08F88E}" srcOrd="1" destOrd="0" parTransId="{1E0A3BEF-4462-490D-9BD7-991B803DD9E9}" sibTransId="{BD285E41-693F-4105-AF79-0333BF3F3927}"/>
    <dgm:cxn modelId="{99C2A79D-C08C-40E3-A6E7-EFB18E8209FF}" srcId="{4622EDB0-19BD-477D-90F2-16DE808EF715}" destId="{315A6BAB-AA0D-49A9-BAF0-36EED51FF2EF}" srcOrd="3" destOrd="0" parTransId="{C00F3E46-3D04-4419-B72D-B721F8886C8F}" sibTransId="{FC74B5CE-0DEA-40E1-B0D9-44F34B089C0C}"/>
    <dgm:cxn modelId="{88184FB5-DFD0-49E7-BC87-665F112816E4}" srcId="{4622EDB0-19BD-477D-90F2-16DE808EF715}" destId="{91240D3E-5B3B-4637-AB61-5F4666F277CA}" srcOrd="2" destOrd="0" parTransId="{9A252C4A-E6B1-436F-AED7-F6F738D9C0C4}" sibTransId="{D42434FB-6183-42F0-966E-59718F3763D3}"/>
    <dgm:cxn modelId="{7855F0BD-8B51-4C2D-9F2B-50CDADCBE703}" type="presOf" srcId="{4E95C2CC-629A-432E-BA38-587ED94F1C73}" destId="{FFC7F7B5-5A67-44EC-A3C8-09EDAE86924E}" srcOrd="0" destOrd="0" presId="urn:microsoft.com/office/officeart/2005/8/layout/vList2"/>
    <dgm:cxn modelId="{6E26ABBF-1751-400E-BA42-94524C3F1DB4}" srcId="{4622EDB0-19BD-477D-90F2-16DE808EF715}" destId="{4E95C2CC-629A-432E-BA38-587ED94F1C73}" srcOrd="0" destOrd="0" parTransId="{BDE46B1D-03A7-4A5F-9D5B-29DD74EC90B5}" sibTransId="{89F366E1-A965-4E1B-BA78-B4FEF73AD341}"/>
    <dgm:cxn modelId="{02FDD9C7-C60C-4B58-9515-971EE11416DF}" type="presOf" srcId="{91240D3E-5B3B-4637-AB61-5F4666F277CA}" destId="{FC4D645B-F39B-4D8C-A6C9-00F8DD3D8B69}" srcOrd="0" destOrd="0" presId="urn:microsoft.com/office/officeart/2005/8/layout/vList2"/>
    <dgm:cxn modelId="{8D03CBD9-6212-4F77-A6AC-D32D64CE34C3}" srcId="{4622EDB0-19BD-477D-90F2-16DE808EF715}" destId="{C2E102E7-2442-4CE1-9815-3B66BFE8E3C5}" srcOrd="4" destOrd="0" parTransId="{35EFDE02-3428-420A-B5B7-FEB0558B8A74}" sibTransId="{0B95CA64-FAD8-4957-828A-CE7A699B310B}"/>
    <dgm:cxn modelId="{E65119EC-20E3-4BDC-B88C-48E52FCD726D}" type="presOf" srcId="{586839D5-F636-4FF6-87F5-9A0EEC08F88E}" destId="{9538F04C-9AB1-41EC-B4B8-6BF9D66A02FF}" srcOrd="0" destOrd="0" presId="urn:microsoft.com/office/officeart/2005/8/layout/vList2"/>
    <dgm:cxn modelId="{DDBE9908-9AB2-4D19-929A-593487401ECD}" type="presParOf" srcId="{C3D60AD8-C746-40B9-B300-7FDE2163A2CC}" destId="{FFC7F7B5-5A67-44EC-A3C8-09EDAE86924E}" srcOrd="0" destOrd="0" presId="urn:microsoft.com/office/officeart/2005/8/layout/vList2"/>
    <dgm:cxn modelId="{6F31F99D-5ABE-4C07-A768-8DDB46E6BC49}" type="presParOf" srcId="{C3D60AD8-C746-40B9-B300-7FDE2163A2CC}" destId="{49CDF6CC-B8FA-4DFB-8BAA-1D5B61A4897C}" srcOrd="1" destOrd="0" presId="urn:microsoft.com/office/officeart/2005/8/layout/vList2"/>
    <dgm:cxn modelId="{0FFB4F3C-6983-411E-8DD1-CA60B0E4F209}" type="presParOf" srcId="{C3D60AD8-C746-40B9-B300-7FDE2163A2CC}" destId="{9538F04C-9AB1-41EC-B4B8-6BF9D66A02FF}" srcOrd="2" destOrd="0" presId="urn:microsoft.com/office/officeart/2005/8/layout/vList2"/>
    <dgm:cxn modelId="{E31DA599-7EC8-40DC-A953-3955E217C59B}" type="presParOf" srcId="{C3D60AD8-C746-40B9-B300-7FDE2163A2CC}" destId="{211691EB-2E9A-461C-B27E-9A54E0AB0B54}" srcOrd="3" destOrd="0" presId="urn:microsoft.com/office/officeart/2005/8/layout/vList2"/>
    <dgm:cxn modelId="{24FB7A15-C88C-4940-A50B-8DAA0538B6A3}" type="presParOf" srcId="{C3D60AD8-C746-40B9-B300-7FDE2163A2CC}" destId="{FC4D645B-F39B-4D8C-A6C9-00F8DD3D8B69}" srcOrd="4" destOrd="0" presId="urn:microsoft.com/office/officeart/2005/8/layout/vList2"/>
    <dgm:cxn modelId="{F392A11F-455F-4E09-9B1E-68B77B02A64A}" type="presParOf" srcId="{C3D60AD8-C746-40B9-B300-7FDE2163A2CC}" destId="{42F3A851-C028-45E2-A975-35016B42EB17}" srcOrd="5" destOrd="0" presId="urn:microsoft.com/office/officeart/2005/8/layout/vList2"/>
    <dgm:cxn modelId="{5FF03144-D136-4B7B-AB04-12C8D2EAC3D6}" type="presParOf" srcId="{C3D60AD8-C746-40B9-B300-7FDE2163A2CC}" destId="{53405B07-EDBF-45AB-9FB3-936396D79E10}" srcOrd="6" destOrd="0" presId="urn:microsoft.com/office/officeart/2005/8/layout/vList2"/>
    <dgm:cxn modelId="{E07FFF08-84E1-4CB4-B858-FAB07BACF0C3}" type="presParOf" srcId="{C3D60AD8-C746-40B9-B300-7FDE2163A2CC}" destId="{F3955C14-5358-41C8-8EFD-983F76191F5B}" srcOrd="7" destOrd="0" presId="urn:microsoft.com/office/officeart/2005/8/layout/vList2"/>
    <dgm:cxn modelId="{736A2D96-A1C9-40D6-9543-9718F0E03053}" type="presParOf" srcId="{C3D60AD8-C746-40B9-B300-7FDE2163A2CC}" destId="{2A3F6DB1-E5C2-4B09-92FE-76218C490773}"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0A0FD4-3811-4C30-9FA6-847CE80224B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4DDC985-00D9-4E3A-9583-39728AA4B897}">
      <dgm:prSet/>
      <dgm:spPr/>
      <dgm:t>
        <a:bodyPr/>
        <a:lstStyle/>
        <a:p>
          <a:r>
            <a:rPr lang="en-US" baseline="0"/>
            <a:t>INDIVIDUAL </a:t>
          </a:r>
          <a:r>
            <a:rPr lang="en-US" baseline="0">
              <a:sym typeface="Wingdings" panose="05000000000000000000" pitchFamily="2" charset="2"/>
            </a:rPr>
            <a:t></a:t>
          </a:r>
          <a:r>
            <a:rPr lang="en-US" baseline="0"/>
            <a:t>&gt; individuals may be inattentive and not interested in communicating with other</a:t>
          </a:r>
          <a:endParaRPr lang="en-US"/>
        </a:p>
      </dgm:t>
    </dgm:pt>
    <dgm:pt modelId="{1E059E55-86C2-4FDB-8FE8-17A27BC10784}" type="parTrans" cxnId="{601F306D-290A-4087-BD09-EAAAA25B41B6}">
      <dgm:prSet/>
      <dgm:spPr/>
      <dgm:t>
        <a:bodyPr/>
        <a:lstStyle/>
        <a:p>
          <a:endParaRPr lang="en-US"/>
        </a:p>
      </dgm:t>
    </dgm:pt>
    <dgm:pt modelId="{CF225183-9EAE-4DE4-AA6C-01741E910012}" type="sibTrans" cxnId="{601F306D-290A-4087-BD09-EAAAA25B41B6}">
      <dgm:prSet/>
      <dgm:spPr/>
      <dgm:t>
        <a:bodyPr/>
        <a:lstStyle/>
        <a:p>
          <a:endParaRPr lang="en-US"/>
        </a:p>
      </dgm:t>
    </dgm:pt>
    <dgm:pt modelId="{44475C78-D363-4E61-BBE5-6CE2A1B02E66}">
      <dgm:prSet/>
      <dgm:spPr/>
      <dgm:t>
        <a:bodyPr/>
        <a:lstStyle/>
        <a:p>
          <a:r>
            <a:rPr lang="en-US" baseline="0"/>
            <a:t>PHYSICAL BARRIERS</a:t>
          </a:r>
          <a:r>
            <a:rPr lang="en-US" baseline="0">
              <a:sym typeface="Wingdings" panose="05000000000000000000" pitchFamily="2" charset="2"/>
            </a:rPr>
            <a:t></a:t>
          </a:r>
          <a:r>
            <a:rPr lang="en-US" baseline="0"/>
            <a:t> geographic distance between individuals can be a barrier, face-to-face communication is more effective</a:t>
          </a:r>
          <a:endParaRPr lang="en-US"/>
        </a:p>
      </dgm:t>
    </dgm:pt>
    <dgm:pt modelId="{63432C61-5B99-4132-9D58-38DC33C43984}" type="parTrans" cxnId="{83D7B28C-BDA0-42EB-86D7-A7BADA191ACD}">
      <dgm:prSet/>
      <dgm:spPr/>
      <dgm:t>
        <a:bodyPr/>
        <a:lstStyle/>
        <a:p>
          <a:endParaRPr lang="en-US"/>
        </a:p>
      </dgm:t>
    </dgm:pt>
    <dgm:pt modelId="{F3C93FB3-E33A-4FAF-A0AB-916555DED89A}" type="sibTrans" cxnId="{83D7B28C-BDA0-42EB-86D7-A7BADA191ACD}">
      <dgm:prSet/>
      <dgm:spPr/>
      <dgm:t>
        <a:bodyPr/>
        <a:lstStyle/>
        <a:p>
          <a:endParaRPr lang="en-US"/>
        </a:p>
      </dgm:t>
    </dgm:pt>
    <dgm:pt modelId="{762CAA85-B7B6-4DE1-B793-F696EAD74AA2}">
      <dgm:prSet/>
      <dgm:spPr/>
      <dgm:t>
        <a:bodyPr/>
        <a:lstStyle/>
        <a:p>
          <a:r>
            <a:rPr lang="en-US" baseline="0"/>
            <a:t>LANGUAGE BARRIERS</a:t>
          </a:r>
          <a:r>
            <a:rPr lang="en-US" baseline="0">
              <a:sym typeface="Wingdings" panose="05000000000000000000" pitchFamily="2" charset="2"/>
            </a:rPr>
            <a:t></a:t>
          </a:r>
          <a:r>
            <a:rPr lang="en-US" baseline="0"/>
            <a:t> Terminology and relative colloquialisms may not be understood by individuals resulting in ineffective communication </a:t>
          </a:r>
          <a:endParaRPr lang="en-US"/>
        </a:p>
      </dgm:t>
    </dgm:pt>
    <dgm:pt modelId="{703CC77B-171D-43C6-8E7A-6FBCA64B8567}" type="parTrans" cxnId="{414F4586-9EFC-4909-88AC-538952C558AE}">
      <dgm:prSet/>
      <dgm:spPr/>
      <dgm:t>
        <a:bodyPr/>
        <a:lstStyle/>
        <a:p>
          <a:endParaRPr lang="en-US"/>
        </a:p>
      </dgm:t>
    </dgm:pt>
    <dgm:pt modelId="{D9D5C24F-C70D-4CFA-830B-9B019113435A}" type="sibTrans" cxnId="{414F4586-9EFC-4909-88AC-538952C558AE}">
      <dgm:prSet/>
      <dgm:spPr/>
      <dgm:t>
        <a:bodyPr/>
        <a:lstStyle/>
        <a:p>
          <a:endParaRPr lang="en-US"/>
        </a:p>
      </dgm:t>
    </dgm:pt>
    <dgm:pt modelId="{CB41F7EB-5242-48DB-88F2-8C2E800F9C97}">
      <dgm:prSet/>
      <dgm:spPr/>
      <dgm:t>
        <a:bodyPr/>
        <a:lstStyle/>
        <a:p>
          <a:r>
            <a:rPr lang="en-US" baseline="0"/>
            <a:t>PSYCHOLOGICAL BARRIERS</a:t>
          </a:r>
          <a:r>
            <a:rPr lang="en-US" baseline="0">
              <a:sym typeface="Wingdings" panose="05000000000000000000" pitchFamily="2" charset="2"/>
            </a:rPr>
            <a:t></a:t>
          </a:r>
          <a:r>
            <a:rPr lang="en-US" baseline="0"/>
            <a:t> someone may be stressed with personal issues and will be less responsive to communication with others </a:t>
          </a:r>
          <a:endParaRPr lang="en-US"/>
        </a:p>
      </dgm:t>
    </dgm:pt>
    <dgm:pt modelId="{07069866-E60E-4C0C-A811-D41EBA27FFBF}" type="parTrans" cxnId="{383C6F93-CF0A-45C6-A90A-F101716EA34F}">
      <dgm:prSet/>
      <dgm:spPr/>
      <dgm:t>
        <a:bodyPr/>
        <a:lstStyle/>
        <a:p>
          <a:endParaRPr lang="en-US"/>
        </a:p>
      </dgm:t>
    </dgm:pt>
    <dgm:pt modelId="{96256B57-C6D3-47A2-9B75-EE3D37D30AD2}" type="sibTrans" cxnId="{383C6F93-CF0A-45C6-A90A-F101716EA34F}">
      <dgm:prSet/>
      <dgm:spPr/>
      <dgm:t>
        <a:bodyPr/>
        <a:lstStyle/>
        <a:p>
          <a:endParaRPr lang="en-US"/>
        </a:p>
      </dgm:t>
    </dgm:pt>
    <dgm:pt modelId="{D660915A-CE6E-477A-B2E0-902B0FD3052D}">
      <dgm:prSet/>
      <dgm:spPr/>
      <dgm:t>
        <a:bodyPr/>
        <a:lstStyle/>
        <a:p>
          <a:r>
            <a:rPr lang="en-US" baseline="0"/>
            <a:t>• SYSTEMATIC BARRIERS</a:t>
          </a:r>
          <a:r>
            <a:rPr lang="en-US" baseline="0">
              <a:sym typeface="Wingdings" panose="05000000000000000000" pitchFamily="2" charset="2"/>
            </a:rPr>
            <a:t></a:t>
          </a:r>
          <a:r>
            <a:rPr lang="en-US" baseline="0"/>
            <a:t> Inefficient or inappropriate information systems and lack of communication roles and duties results in people unaware of their roles and hinders effective communication </a:t>
          </a:r>
          <a:endParaRPr lang="en-US"/>
        </a:p>
      </dgm:t>
    </dgm:pt>
    <dgm:pt modelId="{CBBB4209-9320-4D20-9372-2A1413118E42}" type="parTrans" cxnId="{B3E374E6-3CDB-47AE-889F-D606BF37C6F8}">
      <dgm:prSet/>
      <dgm:spPr/>
      <dgm:t>
        <a:bodyPr/>
        <a:lstStyle/>
        <a:p>
          <a:endParaRPr lang="en-US"/>
        </a:p>
      </dgm:t>
    </dgm:pt>
    <dgm:pt modelId="{9574E209-4159-4461-8F57-7EBCEB7CBCFF}" type="sibTrans" cxnId="{B3E374E6-3CDB-47AE-889F-D606BF37C6F8}">
      <dgm:prSet/>
      <dgm:spPr/>
      <dgm:t>
        <a:bodyPr/>
        <a:lstStyle/>
        <a:p>
          <a:endParaRPr lang="en-US"/>
        </a:p>
      </dgm:t>
    </dgm:pt>
    <dgm:pt modelId="{36126419-2B23-488D-9CFA-8C6A89A230A1}">
      <dgm:prSet/>
      <dgm:spPr/>
      <dgm:t>
        <a:bodyPr/>
        <a:lstStyle/>
        <a:p>
          <a:r>
            <a:rPr lang="en-US" baseline="0"/>
            <a:t>ATTITUDINAL BARRIERS</a:t>
          </a:r>
          <a:r>
            <a:rPr lang="en-US" baseline="0">
              <a:sym typeface="Wingdings" panose="05000000000000000000" pitchFamily="2" charset="2"/>
            </a:rPr>
            <a:t></a:t>
          </a:r>
          <a:r>
            <a:rPr lang="en-US" baseline="0"/>
            <a:t> personality conflicts, bad management, resistance to change or lack of desire can be barriers to effective communication • </a:t>
          </a:r>
          <a:endParaRPr lang="en-US"/>
        </a:p>
      </dgm:t>
    </dgm:pt>
    <dgm:pt modelId="{E259961B-E63C-42A7-B784-12A8A83537BE}" type="parTrans" cxnId="{295A4E78-99A4-44DF-BD48-D6D9E10AB31D}">
      <dgm:prSet/>
      <dgm:spPr/>
      <dgm:t>
        <a:bodyPr/>
        <a:lstStyle/>
        <a:p>
          <a:endParaRPr lang="en-US"/>
        </a:p>
      </dgm:t>
    </dgm:pt>
    <dgm:pt modelId="{09A10FCF-A86D-4ADB-9F3B-3FA2C1EEC5D8}" type="sibTrans" cxnId="{295A4E78-99A4-44DF-BD48-D6D9E10AB31D}">
      <dgm:prSet/>
      <dgm:spPr/>
      <dgm:t>
        <a:bodyPr/>
        <a:lstStyle/>
        <a:p>
          <a:endParaRPr lang="en-US"/>
        </a:p>
      </dgm:t>
    </dgm:pt>
    <dgm:pt modelId="{803BD584-6947-4E45-8691-F44105C01A03}" type="pres">
      <dgm:prSet presAssocID="{5A0A0FD4-3811-4C30-9FA6-847CE80224BE}" presName="diagram" presStyleCnt="0">
        <dgm:presLayoutVars>
          <dgm:dir/>
          <dgm:resizeHandles val="exact"/>
        </dgm:presLayoutVars>
      </dgm:prSet>
      <dgm:spPr/>
    </dgm:pt>
    <dgm:pt modelId="{A3FD3002-5987-40CF-B9CA-D549423DAFAC}" type="pres">
      <dgm:prSet presAssocID="{44DDC985-00D9-4E3A-9583-39728AA4B897}" presName="node" presStyleLbl="node1" presStyleIdx="0" presStyleCnt="6">
        <dgm:presLayoutVars>
          <dgm:bulletEnabled val="1"/>
        </dgm:presLayoutVars>
      </dgm:prSet>
      <dgm:spPr/>
    </dgm:pt>
    <dgm:pt modelId="{A6A0014D-F268-4D89-8410-53B2E1ACD021}" type="pres">
      <dgm:prSet presAssocID="{CF225183-9EAE-4DE4-AA6C-01741E910012}" presName="sibTrans" presStyleCnt="0"/>
      <dgm:spPr/>
    </dgm:pt>
    <dgm:pt modelId="{ABB23551-B19D-4547-8A70-0568B0722794}" type="pres">
      <dgm:prSet presAssocID="{44475C78-D363-4E61-BBE5-6CE2A1B02E66}" presName="node" presStyleLbl="node1" presStyleIdx="1" presStyleCnt="6">
        <dgm:presLayoutVars>
          <dgm:bulletEnabled val="1"/>
        </dgm:presLayoutVars>
      </dgm:prSet>
      <dgm:spPr/>
    </dgm:pt>
    <dgm:pt modelId="{12F356A1-0E7C-495F-B992-FD656E76F51B}" type="pres">
      <dgm:prSet presAssocID="{F3C93FB3-E33A-4FAF-A0AB-916555DED89A}" presName="sibTrans" presStyleCnt="0"/>
      <dgm:spPr/>
    </dgm:pt>
    <dgm:pt modelId="{6A96E0ED-A537-485A-823B-40C6B1158C11}" type="pres">
      <dgm:prSet presAssocID="{762CAA85-B7B6-4DE1-B793-F696EAD74AA2}" presName="node" presStyleLbl="node1" presStyleIdx="2" presStyleCnt="6">
        <dgm:presLayoutVars>
          <dgm:bulletEnabled val="1"/>
        </dgm:presLayoutVars>
      </dgm:prSet>
      <dgm:spPr/>
    </dgm:pt>
    <dgm:pt modelId="{1418CA4E-BDD3-483B-A6A0-9AB927B7DC55}" type="pres">
      <dgm:prSet presAssocID="{D9D5C24F-C70D-4CFA-830B-9B019113435A}" presName="sibTrans" presStyleCnt="0"/>
      <dgm:spPr/>
    </dgm:pt>
    <dgm:pt modelId="{70DB53E7-BBFC-4AC2-8825-2336D47123E3}" type="pres">
      <dgm:prSet presAssocID="{CB41F7EB-5242-48DB-88F2-8C2E800F9C97}" presName="node" presStyleLbl="node1" presStyleIdx="3" presStyleCnt="6">
        <dgm:presLayoutVars>
          <dgm:bulletEnabled val="1"/>
        </dgm:presLayoutVars>
      </dgm:prSet>
      <dgm:spPr/>
    </dgm:pt>
    <dgm:pt modelId="{FB088AD8-4E71-4952-A2B2-D1EB080CD7E8}" type="pres">
      <dgm:prSet presAssocID="{96256B57-C6D3-47A2-9B75-EE3D37D30AD2}" presName="sibTrans" presStyleCnt="0"/>
      <dgm:spPr/>
    </dgm:pt>
    <dgm:pt modelId="{04DAEEFC-F63C-4D1F-BDF5-59A2EDA3CBEC}" type="pres">
      <dgm:prSet presAssocID="{D660915A-CE6E-477A-B2E0-902B0FD3052D}" presName="node" presStyleLbl="node1" presStyleIdx="4" presStyleCnt="6">
        <dgm:presLayoutVars>
          <dgm:bulletEnabled val="1"/>
        </dgm:presLayoutVars>
      </dgm:prSet>
      <dgm:spPr/>
    </dgm:pt>
    <dgm:pt modelId="{FECF8A09-A321-4A23-9917-710F3D5C21E7}" type="pres">
      <dgm:prSet presAssocID="{9574E209-4159-4461-8F57-7EBCEB7CBCFF}" presName="sibTrans" presStyleCnt="0"/>
      <dgm:spPr/>
    </dgm:pt>
    <dgm:pt modelId="{0B1AF516-75F0-44F4-862B-35A38D8CD0AA}" type="pres">
      <dgm:prSet presAssocID="{36126419-2B23-488D-9CFA-8C6A89A230A1}" presName="node" presStyleLbl="node1" presStyleIdx="5" presStyleCnt="6">
        <dgm:presLayoutVars>
          <dgm:bulletEnabled val="1"/>
        </dgm:presLayoutVars>
      </dgm:prSet>
      <dgm:spPr/>
    </dgm:pt>
  </dgm:ptLst>
  <dgm:cxnLst>
    <dgm:cxn modelId="{D6034A38-D88B-4AAC-8E07-763FC7849241}" type="presOf" srcId="{762CAA85-B7B6-4DE1-B793-F696EAD74AA2}" destId="{6A96E0ED-A537-485A-823B-40C6B1158C11}" srcOrd="0" destOrd="0" presId="urn:microsoft.com/office/officeart/2005/8/layout/default"/>
    <dgm:cxn modelId="{CA25BF68-A542-49C2-9E62-7F8CF814591E}" type="presOf" srcId="{D660915A-CE6E-477A-B2E0-902B0FD3052D}" destId="{04DAEEFC-F63C-4D1F-BDF5-59A2EDA3CBEC}" srcOrd="0" destOrd="0" presId="urn:microsoft.com/office/officeart/2005/8/layout/default"/>
    <dgm:cxn modelId="{74C6506B-41E6-41CB-8C24-DB81883A4E34}" type="presOf" srcId="{44DDC985-00D9-4E3A-9583-39728AA4B897}" destId="{A3FD3002-5987-40CF-B9CA-D549423DAFAC}" srcOrd="0" destOrd="0" presId="urn:microsoft.com/office/officeart/2005/8/layout/default"/>
    <dgm:cxn modelId="{601F306D-290A-4087-BD09-EAAAA25B41B6}" srcId="{5A0A0FD4-3811-4C30-9FA6-847CE80224BE}" destId="{44DDC985-00D9-4E3A-9583-39728AA4B897}" srcOrd="0" destOrd="0" parTransId="{1E059E55-86C2-4FDB-8FE8-17A27BC10784}" sibTransId="{CF225183-9EAE-4DE4-AA6C-01741E910012}"/>
    <dgm:cxn modelId="{295A4E78-99A4-44DF-BD48-D6D9E10AB31D}" srcId="{5A0A0FD4-3811-4C30-9FA6-847CE80224BE}" destId="{36126419-2B23-488D-9CFA-8C6A89A230A1}" srcOrd="5" destOrd="0" parTransId="{E259961B-E63C-42A7-B784-12A8A83537BE}" sibTransId="{09A10FCF-A86D-4ADB-9F3B-3FA2C1EEC5D8}"/>
    <dgm:cxn modelId="{414F4586-9EFC-4909-88AC-538952C558AE}" srcId="{5A0A0FD4-3811-4C30-9FA6-847CE80224BE}" destId="{762CAA85-B7B6-4DE1-B793-F696EAD74AA2}" srcOrd="2" destOrd="0" parTransId="{703CC77B-171D-43C6-8E7A-6FBCA64B8567}" sibTransId="{D9D5C24F-C70D-4CFA-830B-9B019113435A}"/>
    <dgm:cxn modelId="{83D7B28C-BDA0-42EB-86D7-A7BADA191ACD}" srcId="{5A0A0FD4-3811-4C30-9FA6-847CE80224BE}" destId="{44475C78-D363-4E61-BBE5-6CE2A1B02E66}" srcOrd="1" destOrd="0" parTransId="{63432C61-5B99-4132-9D58-38DC33C43984}" sibTransId="{F3C93FB3-E33A-4FAF-A0AB-916555DED89A}"/>
    <dgm:cxn modelId="{383C6F93-CF0A-45C6-A90A-F101716EA34F}" srcId="{5A0A0FD4-3811-4C30-9FA6-847CE80224BE}" destId="{CB41F7EB-5242-48DB-88F2-8C2E800F9C97}" srcOrd="3" destOrd="0" parTransId="{07069866-E60E-4C0C-A811-D41EBA27FFBF}" sibTransId="{96256B57-C6D3-47A2-9B75-EE3D37D30AD2}"/>
    <dgm:cxn modelId="{2F4A5B98-DE69-48BF-9510-1D7A2EF4F5E7}" type="presOf" srcId="{36126419-2B23-488D-9CFA-8C6A89A230A1}" destId="{0B1AF516-75F0-44F4-862B-35A38D8CD0AA}" srcOrd="0" destOrd="0" presId="urn:microsoft.com/office/officeart/2005/8/layout/default"/>
    <dgm:cxn modelId="{7A06BFD1-B16A-4483-9E12-DAC5B3DAD3D2}" type="presOf" srcId="{CB41F7EB-5242-48DB-88F2-8C2E800F9C97}" destId="{70DB53E7-BBFC-4AC2-8825-2336D47123E3}" srcOrd="0" destOrd="0" presId="urn:microsoft.com/office/officeart/2005/8/layout/default"/>
    <dgm:cxn modelId="{C7F464DB-3CF1-4BC7-8985-90F2660574E3}" type="presOf" srcId="{5A0A0FD4-3811-4C30-9FA6-847CE80224BE}" destId="{803BD584-6947-4E45-8691-F44105C01A03}" srcOrd="0" destOrd="0" presId="urn:microsoft.com/office/officeart/2005/8/layout/default"/>
    <dgm:cxn modelId="{B3E374E6-3CDB-47AE-889F-D606BF37C6F8}" srcId="{5A0A0FD4-3811-4C30-9FA6-847CE80224BE}" destId="{D660915A-CE6E-477A-B2E0-902B0FD3052D}" srcOrd="4" destOrd="0" parTransId="{CBBB4209-9320-4D20-9372-2A1413118E42}" sibTransId="{9574E209-4159-4461-8F57-7EBCEB7CBCFF}"/>
    <dgm:cxn modelId="{D13483FC-13C6-44E6-9681-45CDC2B1C5B7}" type="presOf" srcId="{44475C78-D363-4E61-BBE5-6CE2A1B02E66}" destId="{ABB23551-B19D-4547-8A70-0568B0722794}" srcOrd="0" destOrd="0" presId="urn:microsoft.com/office/officeart/2005/8/layout/default"/>
    <dgm:cxn modelId="{D4225C60-2BE0-4C2B-9C75-65B9D9A0CA83}" type="presParOf" srcId="{803BD584-6947-4E45-8691-F44105C01A03}" destId="{A3FD3002-5987-40CF-B9CA-D549423DAFAC}" srcOrd="0" destOrd="0" presId="urn:microsoft.com/office/officeart/2005/8/layout/default"/>
    <dgm:cxn modelId="{1BC00488-3D06-4BE7-87E5-0CECC94D5BEE}" type="presParOf" srcId="{803BD584-6947-4E45-8691-F44105C01A03}" destId="{A6A0014D-F268-4D89-8410-53B2E1ACD021}" srcOrd="1" destOrd="0" presId="urn:microsoft.com/office/officeart/2005/8/layout/default"/>
    <dgm:cxn modelId="{9139E46A-12C4-4630-9DAD-43F948A37A2D}" type="presParOf" srcId="{803BD584-6947-4E45-8691-F44105C01A03}" destId="{ABB23551-B19D-4547-8A70-0568B0722794}" srcOrd="2" destOrd="0" presId="urn:microsoft.com/office/officeart/2005/8/layout/default"/>
    <dgm:cxn modelId="{068BB328-82BA-44A4-ACA7-411F0336BB73}" type="presParOf" srcId="{803BD584-6947-4E45-8691-F44105C01A03}" destId="{12F356A1-0E7C-495F-B992-FD656E76F51B}" srcOrd="3" destOrd="0" presId="urn:microsoft.com/office/officeart/2005/8/layout/default"/>
    <dgm:cxn modelId="{3E9698B1-25A6-4CEA-A983-D9F279629917}" type="presParOf" srcId="{803BD584-6947-4E45-8691-F44105C01A03}" destId="{6A96E0ED-A537-485A-823B-40C6B1158C11}" srcOrd="4" destOrd="0" presId="urn:microsoft.com/office/officeart/2005/8/layout/default"/>
    <dgm:cxn modelId="{BC8058B8-697D-4C92-97A1-29AD570119DB}" type="presParOf" srcId="{803BD584-6947-4E45-8691-F44105C01A03}" destId="{1418CA4E-BDD3-483B-A6A0-9AB927B7DC55}" srcOrd="5" destOrd="0" presId="urn:microsoft.com/office/officeart/2005/8/layout/default"/>
    <dgm:cxn modelId="{669E7E94-1A74-48CA-BABD-CE4F1206738A}" type="presParOf" srcId="{803BD584-6947-4E45-8691-F44105C01A03}" destId="{70DB53E7-BBFC-4AC2-8825-2336D47123E3}" srcOrd="6" destOrd="0" presId="urn:microsoft.com/office/officeart/2005/8/layout/default"/>
    <dgm:cxn modelId="{8320014D-4BE8-4201-ADD7-EBF5589BCF08}" type="presParOf" srcId="{803BD584-6947-4E45-8691-F44105C01A03}" destId="{FB088AD8-4E71-4952-A2B2-D1EB080CD7E8}" srcOrd="7" destOrd="0" presId="urn:microsoft.com/office/officeart/2005/8/layout/default"/>
    <dgm:cxn modelId="{FC50904A-E93B-421B-B87B-78D3D16AA26B}" type="presParOf" srcId="{803BD584-6947-4E45-8691-F44105C01A03}" destId="{04DAEEFC-F63C-4D1F-BDF5-59A2EDA3CBEC}" srcOrd="8" destOrd="0" presId="urn:microsoft.com/office/officeart/2005/8/layout/default"/>
    <dgm:cxn modelId="{172F44F5-585F-4141-989F-089E35049E4A}" type="presParOf" srcId="{803BD584-6947-4E45-8691-F44105C01A03}" destId="{FECF8A09-A321-4A23-9917-710F3D5C21E7}" srcOrd="9" destOrd="0" presId="urn:microsoft.com/office/officeart/2005/8/layout/default"/>
    <dgm:cxn modelId="{148F96AB-ECD0-410F-9A0E-9381F701CA26}" type="presParOf" srcId="{803BD584-6947-4E45-8691-F44105C01A03}" destId="{0B1AF516-75F0-44F4-862B-35A38D8CD0A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C6F912-5567-4AD5-AF16-AEF3D54A35F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EBADC6C-6266-4096-B7F9-BD2D74325E9A}">
      <dgm:prSet/>
      <dgm:spPr/>
      <dgm:t>
        <a:bodyPr/>
        <a:lstStyle/>
        <a:p>
          <a:r>
            <a:rPr lang="en-US" baseline="0"/>
            <a:t>Verbal communication</a:t>
          </a:r>
          <a:r>
            <a:rPr lang="en-US" baseline="0">
              <a:sym typeface="Wingdings" panose="05000000000000000000" pitchFamily="2" charset="2"/>
            </a:rPr>
            <a:t></a:t>
          </a:r>
          <a:r>
            <a:rPr lang="en-US" baseline="0"/>
            <a:t> communication in the form of words and sounds, and is face-to-face so therefore enhances effective communication</a:t>
          </a:r>
          <a:endParaRPr lang="en-US"/>
        </a:p>
      </dgm:t>
    </dgm:pt>
    <dgm:pt modelId="{9E704072-FA8C-4C79-A18C-2C9689928E45}" type="parTrans" cxnId="{62598EA4-C65F-4DB5-B4B5-D58C9E19B548}">
      <dgm:prSet/>
      <dgm:spPr/>
      <dgm:t>
        <a:bodyPr/>
        <a:lstStyle/>
        <a:p>
          <a:endParaRPr lang="en-US"/>
        </a:p>
      </dgm:t>
    </dgm:pt>
    <dgm:pt modelId="{168E08F3-F3B9-451B-82E8-15A32EE2181A}" type="sibTrans" cxnId="{62598EA4-C65F-4DB5-B4B5-D58C9E19B548}">
      <dgm:prSet/>
      <dgm:spPr/>
      <dgm:t>
        <a:bodyPr/>
        <a:lstStyle/>
        <a:p>
          <a:endParaRPr lang="en-US"/>
        </a:p>
      </dgm:t>
    </dgm:pt>
    <dgm:pt modelId="{6417C311-54D0-4657-8828-C818AFC55607}">
      <dgm:prSet/>
      <dgm:spPr/>
      <dgm:t>
        <a:bodyPr/>
        <a:lstStyle/>
        <a:p>
          <a:r>
            <a:rPr lang="en-US" baseline="0"/>
            <a:t>Digital communication</a:t>
          </a:r>
          <a:r>
            <a:rPr lang="en-US" baseline="0">
              <a:sym typeface="Wingdings" panose="05000000000000000000" pitchFamily="2" charset="2"/>
            </a:rPr>
            <a:t></a:t>
          </a:r>
          <a:r>
            <a:rPr lang="en-US" baseline="0"/>
            <a:t> communication done online through emails, social media and online video calls this reduces geological barriers and so enhances effective communication </a:t>
          </a:r>
          <a:endParaRPr lang="en-US"/>
        </a:p>
      </dgm:t>
    </dgm:pt>
    <dgm:pt modelId="{4C93C632-457B-4F13-9D09-47C155CCF41D}" type="parTrans" cxnId="{94E061D2-774E-4B96-BCDE-393F36D0E5E8}">
      <dgm:prSet/>
      <dgm:spPr/>
      <dgm:t>
        <a:bodyPr/>
        <a:lstStyle/>
        <a:p>
          <a:endParaRPr lang="en-US"/>
        </a:p>
      </dgm:t>
    </dgm:pt>
    <dgm:pt modelId="{5FEFB673-AADE-416C-A0DF-40E1C6AC9FD8}" type="sibTrans" cxnId="{94E061D2-774E-4B96-BCDE-393F36D0E5E8}">
      <dgm:prSet/>
      <dgm:spPr/>
      <dgm:t>
        <a:bodyPr/>
        <a:lstStyle/>
        <a:p>
          <a:endParaRPr lang="en-US"/>
        </a:p>
      </dgm:t>
    </dgm:pt>
    <dgm:pt modelId="{44615A81-EB5C-46C2-B75F-C11B9BD33FD4}">
      <dgm:prSet/>
      <dgm:spPr/>
      <dgm:t>
        <a:bodyPr/>
        <a:lstStyle/>
        <a:p>
          <a:r>
            <a:rPr lang="en-US" baseline="0"/>
            <a:t>If critical information is not exchanged this can result in damage to patients </a:t>
          </a:r>
          <a:endParaRPr lang="en-US"/>
        </a:p>
      </dgm:t>
    </dgm:pt>
    <dgm:pt modelId="{17015CBD-5E25-41CE-862E-27BD8CD0F26E}" type="parTrans" cxnId="{395801FB-8D90-4F54-A471-13679585A8B8}">
      <dgm:prSet/>
      <dgm:spPr/>
      <dgm:t>
        <a:bodyPr/>
        <a:lstStyle/>
        <a:p>
          <a:endParaRPr lang="en-US"/>
        </a:p>
      </dgm:t>
    </dgm:pt>
    <dgm:pt modelId="{88467F24-FAA8-446F-9197-CA3CF93EA8E0}" type="sibTrans" cxnId="{395801FB-8D90-4F54-A471-13679585A8B8}">
      <dgm:prSet/>
      <dgm:spPr/>
      <dgm:t>
        <a:bodyPr/>
        <a:lstStyle/>
        <a:p>
          <a:endParaRPr lang="en-US"/>
        </a:p>
      </dgm:t>
    </dgm:pt>
    <dgm:pt modelId="{4005A2B8-8F36-4652-891E-79832CFA6C7F}">
      <dgm:prSet/>
      <dgm:spPr/>
      <dgm:t>
        <a:bodyPr/>
        <a:lstStyle/>
        <a:p>
          <a:r>
            <a:rPr lang="en-US" baseline="0"/>
            <a:t>Communication failures such as failure to introduce oneself may result in patients feeling uncomfortable and dehumanized as they are only seen as a task </a:t>
          </a:r>
          <a:endParaRPr lang="en-US"/>
        </a:p>
      </dgm:t>
    </dgm:pt>
    <dgm:pt modelId="{FB6FDFD1-CAA2-4591-8F57-9DA406D26857}" type="parTrans" cxnId="{552E13B8-B959-4ED7-B607-FB3A9B31BBCE}">
      <dgm:prSet/>
      <dgm:spPr/>
      <dgm:t>
        <a:bodyPr/>
        <a:lstStyle/>
        <a:p>
          <a:endParaRPr lang="en-US"/>
        </a:p>
      </dgm:t>
    </dgm:pt>
    <dgm:pt modelId="{A1EE479A-2B74-4F4B-9686-713A06507302}" type="sibTrans" cxnId="{552E13B8-B959-4ED7-B607-FB3A9B31BBCE}">
      <dgm:prSet/>
      <dgm:spPr/>
      <dgm:t>
        <a:bodyPr/>
        <a:lstStyle/>
        <a:p>
          <a:endParaRPr lang="en-US"/>
        </a:p>
      </dgm:t>
    </dgm:pt>
    <dgm:pt modelId="{2CBD4CA7-D3E2-479C-A3A9-57C638C35196}">
      <dgm:prSet/>
      <dgm:spPr/>
      <dgm:t>
        <a:bodyPr/>
        <a:lstStyle/>
        <a:p>
          <a:r>
            <a:rPr lang="en-US" baseline="0"/>
            <a:t>Poor communication has lost the NHS approximately one billion pounds (Moi Ali, 2017) and therefore impacts the quality of services that patients are receiving </a:t>
          </a:r>
          <a:endParaRPr lang="en-US"/>
        </a:p>
      </dgm:t>
    </dgm:pt>
    <dgm:pt modelId="{9291680F-8727-4EE2-97CB-F8A57C0DB763}" type="parTrans" cxnId="{E2EA1E88-C657-496A-A6FE-317933E868C9}">
      <dgm:prSet/>
      <dgm:spPr/>
      <dgm:t>
        <a:bodyPr/>
        <a:lstStyle/>
        <a:p>
          <a:endParaRPr lang="en-US"/>
        </a:p>
      </dgm:t>
    </dgm:pt>
    <dgm:pt modelId="{599780FE-D733-483B-A8AE-CFC23DF70F41}" type="sibTrans" cxnId="{E2EA1E88-C657-496A-A6FE-317933E868C9}">
      <dgm:prSet/>
      <dgm:spPr/>
      <dgm:t>
        <a:bodyPr/>
        <a:lstStyle/>
        <a:p>
          <a:endParaRPr lang="en-US"/>
        </a:p>
      </dgm:t>
    </dgm:pt>
    <dgm:pt modelId="{91C81163-900D-4827-B5E5-55648BA87022}">
      <dgm:prSet/>
      <dgm:spPr/>
      <dgm:t>
        <a:bodyPr/>
        <a:lstStyle/>
        <a:p>
          <a:r>
            <a:rPr lang="en-US" baseline="0"/>
            <a:t>Effective communication can be improved through an augmented patient provider interactions which can improve the patients health as they are more likely to adhere to treatment recommendations, highlighting that effective communication can improve staff and patients </a:t>
          </a:r>
          <a:endParaRPr lang="en-US"/>
        </a:p>
      </dgm:t>
    </dgm:pt>
    <dgm:pt modelId="{93063781-B5F0-421C-B1AE-917E6938F28E}" type="parTrans" cxnId="{95A89A14-49AB-4014-ADEC-D682ED176A77}">
      <dgm:prSet/>
      <dgm:spPr/>
      <dgm:t>
        <a:bodyPr/>
        <a:lstStyle/>
        <a:p>
          <a:endParaRPr lang="en-US"/>
        </a:p>
      </dgm:t>
    </dgm:pt>
    <dgm:pt modelId="{713D0370-5C30-47B5-95DC-964BC6DA1077}" type="sibTrans" cxnId="{95A89A14-49AB-4014-ADEC-D682ED176A77}">
      <dgm:prSet/>
      <dgm:spPr/>
      <dgm:t>
        <a:bodyPr/>
        <a:lstStyle/>
        <a:p>
          <a:endParaRPr lang="en-US"/>
        </a:p>
      </dgm:t>
    </dgm:pt>
    <dgm:pt modelId="{9FE3AAD4-CBEB-4BFB-A711-2B0C7B1BC45B}">
      <dgm:prSet/>
      <dgm:spPr/>
      <dgm:t>
        <a:bodyPr/>
        <a:lstStyle/>
        <a:p>
          <a:r>
            <a:rPr lang="en-US" baseline="0"/>
            <a:t>Effective communication can help improve internal teamwork and patient-centred healthcare delivery can be enhanced </a:t>
          </a:r>
          <a:endParaRPr lang="en-US"/>
        </a:p>
      </dgm:t>
    </dgm:pt>
    <dgm:pt modelId="{4CD28B88-689F-44EB-8C0E-440EE438A6D8}" type="parTrans" cxnId="{2B3C5D94-9CC6-4E7E-9813-86EB27B30D15}">
      <dgm:prSet/>
      <dgm:spPr/>
      <dgm:t>
        <a:bodyPr/>
        <a:lstStyle/>
        <a:p>
          <a:endParaRPr lang="en-US"/>
        </a:p>
      </dgm:t>
    </dgm:pt>
    <dgm:pt modelId="{312243AA-F6D5-4D19-AD4C-F2DB8FF60A14}" type="sibTrans" cxnId="{2B3C5D94-9CC6-4E7E-9813-86EB27B30D15}">
      <dgm:prSet/>
      <dgm:spPr/>
      <dgm:t>
        <a:bodyPr/>
        <a:lstStyle/>
        <a:p>
          <a:endParaRPr lang="en-US"/>
        </a:p>
      </dgm:t>
    </dgm:pt>
    <dgm:pt modelId="{972D0731-4FF1-480A-BCF5-2918AA42936C}">
      <dgm:prSet/>
      <dgm:spPr/>
      <dgm:t>
        <a:bodyPr/>
        <a:lstStyle/>
        <a:p>
          <a:r>
            <a:rPr lang="en-US" baseline="0"/>
            <a:t>Effective communication can help the skills of staff and the satisfaction of patients however if communication is not carried out correctly it can cause problems between staff and the treatment of patients</a:t>
          </a:r>
          <a:endParaRPr lang="en-US"/>
        </a:p>
      </dgm:t>
    </dgm:pt>
    <dgm:pt modelId="{C9732432-E7A4-408B-85B4-6DAF2A5392FC}" type="parTrans" cxnId="{7B02A6F9-3C59-4271-A815-0E89A97FB3EA}">
      <dgm:prSet/>
      <dgm:spPr/>
      <dgm:t>
        <a:bodyPr/>
        <a:lstStyle/>
        <a:p>
          <a:endParaRPr lang="en-US"/>
        </a:p>
      </dgm:t>
    </dgm:pt>
    <dgm:pt modelId="{460A228B-653B-4695-AF4B-5A0C72BD6C18}" type="sibTrans" cxnId="{7B02A6F9-3C59-4271-A815-0E89A97FB3EA}">
      <dgm:prSet/>
      <dgm:spPr/>
      <dgm:t>
        <a:bodyPr/>
        <a:lstStyle/>
        <a:p>
          <a:endParaRPr lang="en-US"/>
        </a:p>
      </dgm:t>
    </dgm:pt>
    <dgm:pt modelId="{044A39AF-BDAA-4B5B-B5AB-C83AF76060AC}" type="pres">
      <dgm:prSet presAssocID="{63C6F912-5567-4AD5-AF16-AEF3D54A35F1}" presName="linear" presStyleCnt="0">
        <dgm:presLayoutVars>
          <dgm:animLvl val="lvl"/>
          <dgm:resizeHandles val="exact"/>
        </dgm:presLayoutVars>
      </dgm:prSet>
      <dgm:spPr/>
    </dgm:pt>
    <dgm:pt modelId="{D8A27357-8D58-491B-AA59-D93E3777C36C}" type="pres">
      <dgm:prSet presAssocID="{AEBADC6C-6266-4096-B7F9-BD2D74325E9A}" presName="parentText" presStyleLbl="node1" presStyleIdx="0" presStyleCnt="8">
        <dgm:presLayoutVars>
          <dgm:chMax val="0"/>
          <dgm:bulletEnabled val="1"/>
        </dgm:presLayoutVars>
      </dgm:prSet>
      <dgm:spPr/>
    </dgm:pt>
    <dgm:pt modelId="{6E566784-185C-403D-B551-6DA1E1BA18B4}" type="pres">
      <dgm:prSet presAssocID="{168E08F3-F3B9-451B-82E8-15A32EE2181A}" presName="spacer" presStyleCnt="0"/>
      <dgm:spPr/>
    </dgm:pt>
    <dgm:pt modelId="{D372663B-77AE-4C83-980A-EA4AD9EA5913}" type="pres">
      <dgm:prSet presAssocID="{6417C311-54D0-4657-8828-C818AFC55607}" presName="parentText" presStyleLbl="node1" presStyleIdx="1" presStyleCnt="8">
        <dgm:presLayoutVars>
          <dgm:chMax val="0"/>
          <dgm:bulletEnabled val="1"/>
        </dgm:presLayoutVars>
      </dgm:prSet>
      <dgm:spPr/>
    </dgm:pt>
    <dgm:pt modelId="{FBDF3C39-E486-450D-8D68-64DE5391F332}" type="pres">
      <dgm:prSet presAssocID="{5FEFB673-AADE-416C-A0DF-40E1C6AC9FD8}" presName="spacer" presStyleCnt="0"/>
      <dgm:spPr/>
    </dgm:pt>
    <dgm:pt modelId="{02702A41-AD4A-465E-B8F0-3C4A81C77870}" type="pres">
      <dgm:prSet presAssocID="{44615A81-EB5C-46C2-B75F-C11B9BD33FD4}" presName="parentText" presStyleLbl="node1" presStyleIdx="2" presStyleCnt="8">
        <dgm:presLayoutVars>
          <dgm:chMax val="0"/>
          <dgm:bulletEnabled val="1"/>
        </dgm:presLayoutVars>
      </dgm:prSet>
      <dgm:spPr/>
    </dgm:pt>
    <dgm:pt modelId="{D96CD278-D2FF-40D8-BE18-880DA7D6B7A4}" type="pres">
      <dgm:prSet presAssocID="{88467F24-FAA8-446F-9197-CA3CF93EA8E0}" presName="spacer" presStyleCnt="0"/>
      <dgm:spPr/>
    </dgm:pt>
    <dgm:pt modelId="{67F15666-8E77-405F-AEF1-D0D35A0E8D7E}" type="pres">
      <dgm:prSet presAssocID="{4005A2B8-8F36-4652-891E-79832CFA6C7F}" presName="parentText" presStyleLbl="node1" presStyleIdx="3" presStyleCnt="8">
        <dgm:presLayoutVars>
          <dgm:chMax val="0"/>
          <dgm:bulletEnabled val="1"/>
        </dgm:presLayoutVars>
      </dgm:prSet>
      <dgm:spPr/>
    </dgm:pt>
    <dgm:pt modelId="{75E6F0B7-8BD3-4F02-8BEB-C2D3407C1157}" type="pres">
      <dgm:prSet presAssocID="{A1EE479A-2B74-4F4B-9686-713A06507302}" presName="spacer" presStyleCnt="0"/>
      <dgm:spPr/>
    </dgm:pt>
    <dgm:pt modelId="{0B26188C-9E10-4C2D-BDEF-B9DE394E7059}" type="pres">
      <dgm:prSet presAssocID="{2CBD4CA7-D3E2-479C-A3A9-57C638C35196}" presName="parentText" presStyleLbl="node1" presStyleIdx="4" presStyleCnt="8">
        <dgm:presLayoutVars>
          <dgm:chMax val="0"/>
          <dgm:bulletEnabled val="1"/>
        </dgm:presLayoutVars>
      </dgm:prSet>
      <dgm:spPr/>
    </dgm:pt>
    <dgm:pt modelId="{28ADB247-DCC7-43EC-850D-2C62A8C8E5B4}" type="pres">
      <dgm:prSet presAssocID="{599780FE-D733-483B-A8AE-CFC23DF70F41}" presName="spacer" presStyleCnt="0"/>
      <dgm:spPr/>
    </dgm:pt>
    <dgm:pt modelId="{D0FF64F0-5353-4DF6-8332-6E2FBC95AF4C}" type="pres">
      <dgm:prSet presAssocID="{91C81163-900D-4827-B5E5-55648BA87022}" presName="parentText" presStyleLbl="node1" presStyleIdx="5" presStyleCnt="8">
        <dgm:presLayoutVars>
          <dgm:chMax val="0"/>
          <dgm:bulletEnabled val="1"/>
        </dgm:presLayoutVars>
      </dgm:prSet>
      <dgm:spPr/>
    </dgm:pt>
    <dgm:pt modelId="{3CACD99B-B342-4CEF-8636-E32F5A4C7445}" type="pres">
      <dgm:prSet presAssocID="{713D0370-5C30-47B5-95DC-964BC6DA1077}" presName="spacer" presStyleCnt="0"/>
      <dgm:spPr/>
    </dgm:pt>
    <dgm:pt modelId="{4CFD6284-83ED-445B-9584-F9F3AFAD4946}" type="pres">
      <dgm:prSet presAssocID="{9FE3AAD4-CBEB-4BFB-A711-2B0C7B1BC45B}" presName="parentText" presStyleLbl="node1" presStyleIdx="6" presStyleCnt="8">
        <dgm:presLayoutVars>
          <dgm:chMax val="0"/>
          <dgm:bulletEnabled val="1"/>
        </dgm:presLayoutVars>
      </dgm:prSet>
      <dgm:spPr/>
    </dgm:pt>
    <dgm:pt modelId="{C493CCEA-A972-49FF-8470-A5F92D4D0CC3}" type="pres">
      <dgm:prSet presAssocID="{312243AA-F6D5-4D19-AD4C-F2DB8FF60A14}" presName="spacer" presStyleCnt="0"/>
      <dgm:spPr/>
    </dgm:pt>
    <dgm:pt modelId="{47E14F38-5FD4-465C-A5CC-3A47A92792B3}" type="pres">
      <dgm:prSet presAssocID="{972D0731-4FF1-480A-BCF5-2918AA42936C}" presName="parentText" presStyleLbl="node1" presStyleIdx="7" presStyleCnt="8">
        <dgm:presLayoutVars>
          <dgm:chMax val="0"/>
          <dgm:bulletEnabled val="1"/>
        </dgm:presLayoutVars>
      </dgm:prSet>
      <dgm:spPr/>
    </dgm:pt>
  </dgm:ptLst>
  <dgm:cxnLst>
    <dgm:cxn modelId="{95A89A14-49AB-4014-ADEC-D682ED176A77}" srcId="{63C6F912-5567-4AD5-AF16-AEF3D54A35F1}" destId="{91C81163-900D-4827-B5E5-55648BA87022}" srcOrd="5" destOrd="0" parTransId="{93063781-B5F0-421C-B1AE-917E6938F28E}" sibTransId="{713D0370-5C30-47B5-95DC-964BC6DA1077}"/>
    <dgm:cxn modelId="{0F3D4E1E-2610-472C-AFBE-6ECC33E1FF8A}" type="presOf" srcId="{91C81163-900D-4827-B5E5-55648BA87022}" destId="{D0FF64F0-5353-4DF6-8332-6E2FBC95AF4C}" srcOrd="0" destOrd="0" presId="urn:microsoft.com/office/officeart/2005/8/layout/vList2"/>
    <dgm:cxn modelId="{687FBA35-7C07-4DC9-A55B-798906C0BCB9}" type="presOf" srcId="{44615A81-EB5C-46C2-B75F-C11B9BD33FD4}" destId="{02702A41-AD4A-465E-B8F0-3C4A81C77870}" srcOrd="0" destOrd="0" presId="urn:microsoft.com/office/officeart/2005/8/layout/vList2"/>
    <dgm:cxn modelId="{067EA23C-8648-4715-9BF6-7A3A37BAF635}" type="presOf" srcId="{4005A2B8-8F36-4652-891E-79832CFA6C7F}" destId="{67F15666-8E77-405F-AEF1-D0D35A0E8D7E}" srcOrd="0" destOrd="0" presId="urn:microsoft.com/office/officeart/2005/8/layout/vList2"/>
    <dgm:cxn modelId="{E7692361-93ED-44F3-A8A8-F2AB7066D7EB}" type="presOf" srcId="{6417C311-54D0-4657-8828-C818AFC55607}" destId="{D372663B-77AE-4C83-980A-EA4AD9EA5913}" srcOrd="0" destOrd="0" presId="urn:microsoft.com/office/officeart/2005/8/layout/vList2"/>
    <dgm:cxn modelId="{F9205570-6FAA-452E-9018-67FA20749471}" type="presOf" srcId="{9FE3AAD4-CBEB-4BFB-A711-2B0C7B1BC45B}" destId="{4CFD6284-83ED-445B-9584-F9F3AFAD4946}" srcOrd="0" destOrd="0" presId="urn:microsoft.com/office/officeart/2005/8/layout/vList2"/>
    <dgm:cxn modelId="{EFEF997A-E973-4936-8789-6BDFAD7405AF}" type="presOf" srcId="{972D0731-4FF1-480A-BCF5-2918AA42936C}" destId="{47E14F38-5FD4-465C-A5CC-3A47A92792B3}" srcOrd="0" destOrd="0" presId="urn:microsoft.com/office/officeart/2005/8/layout/vList2"/>
    <dgm:cxn modelId="{E2EA1E88-C657-496A-A6FE-317933E868C9}" srcId="{63C6F912-5567-4AD5-AF16-AEF3D54A35F1}" destId="{2CBD4CA7-D3E2-479C-A3A9-57C638C35196}" srcOrd="4" destOrd="0" parTransId="{9291680F-8727-4EE2-97CB-F8A57C0DB763}" sibTransId="{599780FE-D733-483B-A8AE-CFC23DF70F41}"/>
    <dgm:cxn modelId="{7FF4A98B-3648-405A-A238-41E805C21AA0}" type="presOf" srcId="{2CBD4CA7-D3E2-479C-A3A9-57C638C35196}" destId="{0B26188C-9E10-4C2D-BDEF-B9DE394E7059}" srcOrd="0" destOrd="0" presId="urn:microsoft.com/office/officeart/2005/8/layout/vList2"/>
    <dgm:cxn modelId="{2B3C5D94-9CC6-4E7E-9813-86EB27B30D15}" srcId="{63C6F912-5567-4AD5-AF16-AEF3D54A35F1}" destId="{9FE3AAD4-CBEB-4BFB-A711-2B0C7B1BC45B}" srcOrd="6" destOrd="0" parTransId="{4CD28B88-689F-44EB-8C0E-440EE438A6D8}" sibTransId="{312243AA-F6D5-4D19-AD4C-F2DB8FF60A14}"/>
    <dgm:cxn modelId="{62598EA4-C65F-4DB5-B4B5-D58C9E19B548}" srcId="{63C6F912-5567-4AD5-AF16-AEF3D54A35F1}" destId="{AEBADC6C-6266-4096-B7F9-BD2D74325E9A}" srcOrd="0" destOrd="0" parTransId="{9E704072-FA8C-4C79-A18C-2C9689928E45}" sibTransId="{168E08F3-F3B9-451B-82E8-15A32EE2181A}"/>
    <dgm:cxn modelId="{552E13B8-B959-4ED7-B607-FB3A9B31BBCE}" srcId="{63C6F912-5567-4AD5-AF16-AEF3D54A35F1}" destId="{4005A2B8-8F36-4652-891E-79832CFA6C7F}" srcOrd="3" destOrd="0" parTransId="{FB6FDFD1-CAA2-4591-8F57-9DA406D26857}" sibTransId="{A1EE479A-2B74-4F4B-9686-713A06507302}"/>
    <dgm:cxn modelId="{24EDFFBC-239A-4A63-A769-489AE97A10D2}" type="presOf" srcId="{AEBADC6C-6266-4096-B7F9-BD2D74325E9A}" destId="{D8A27357-8D58-491B-AA59-D93E3777C36C}" srcOrd="0" destOrd="0" presId="urn:microsoft.com/office/officeart/2005/8/layout/vList2"/>
    <dgm:cxn modelId="{E04EE2C7-277C-4935-A50A-5DE7DAC88B90}" type="presOf" srcId="{63C6F912-5567-4AD5-AF16-AEF3D54A35F1}" destId="{044A39AF-BDAA-4B5B-B5AB-C83AF76060AC}" srcOrd="0" destOrd="0" presId="urn:microsoft.com/office/officeart/2005/8/layout/vList2"/>
    <dgm:cxn modelId="{94E061D2-774E-4B96-BCDE-393F36D0E5E8}" srcId="{63C6F912-5567-4AD5-AF16-AEF3D54A35F1}" destId="{6417C311-54D0-4657-8828-C818AFC55607}" srcOrd="1" destOrd="0" parTransId="{4C93C632-457B-4F13-9D09-47C155CCF41D}" sibTransId="{5FEFB673-AADE-416C-A0DF-40E1C6AC9FD8}"/>
    <dgm:cxn modelId="{7B02A6F9-3C59-4271-A815-0E89A97FB3EA}" srcId="{63C6F912-5567-4AD5-AF16-AEF3D54A35F1}" destId="{972D0731-4FF1-480A-BCF5-2918AA42936C}" srcOrd="7" destOrd="0" parTransId="{C9732432-E7A4-408B-85B4-6DAF2A5392FC}" sibTransId="{460A228B-653B-4695-AF4B-5A0C72BD6C18}"/>
    <dgm:cxn modelId="{395801FB-8D90-4F54-A471-13679585A8B8}" srcId="{63C6F912-5567-4AD5-AF16-AEF3D54A35F1}" destId="{44615A81-EB5C-46C2-B75F-C11B9BD33FD4}" srcOrd="2" destOrd="0" parTransId="{17015CBD-5E25-41CE-862E-27BD8CD0F26E}" sibTransId="{88467F24-FAA8-446F-9197-CA3CF93EA8E0}"/>
    <dgm:cxn modelId="{3620FA79-A51F-4097-A773-01BE5A859F17}" type="presParOf" srcId="{044A39AF-BDAA-4B5B-B5AB-C83AF76060AC}" destId="{D8A27357-8D58-491B-AA59-D93E3777C36C}" srcOrd="0" destOrd="0" presId="urn:microsoft.com/office/officeart/2005/8/layout/vList2"/>
    <dgm:cxn modelId="{31AB6F72-98F0-443C-B28E-EAFBF3860ED4}" type="presParOf" srcId="{044A39AF-BDAA-4B5B-B5AB-C83AF76060AC}" destId="{6E566784-185C-403D-B551-6DA1E1BA18B4}" srcOrd="1" destOrd="0" presId="urn:microsoft.com/office/officeart/2005/8/layout/vList2"/>
    <dgm:cxn modelId="{09C2F130-37DE-4278-8504-E483BF7D1EA9}" type="presParOf" srcId="{044A39AF-BDAA-4B5B-B5AB-C83AF76060AC}" destId="{D372663B-77AE-4C83-980A-EA4AD9EA5913}" srcOrd="2" destOrd="0" presId="urn:microsoft.com/office/officeart/2005/8/layout/vList2"/>
    <dgm:cxn modelId="{6A6C460F-9E9F-428C-BD79-A81C8741768A}" type="presParOf" srcId="{044A39AF-BDAA-4B5B-B5AB-C83AF76060AC}" destId="{FBDF3C39-E486-450D-8D68-64DE5391F332}" srcOrd="3" destOrd="0" presId="urn:microsoft.com/office/officeart/2005/8/layout/vList2"/>
    <dgm:cxn modelId="{4D44C41A-39EB-47E0-99ED-042DCAEF60B7}" type="presParOf" srcId="{044A39AF-BDAA-4B5B-B5AB-C83AF76060AC}" destId="{02702A41-AD4A-465E-B8F0-3C4A81C77870}" srcOrd="4" destOrd="0" presId="urn:microsoft.com/office/officeart/2005/8/layout/vList2"/>
    <dgm:cxn modelId="{32A24D20-5B81-4C70-9823-C5D3E87F6DFC}" type="presParOf" srcId="{044A39AF-BDAA-4B5B-B5AB-C83AF76060AC}" destId="{D96CD278-D2FF-40D8-BE18-880DA7D6B7A4}" srcOrd="5" destOrd="0" presId="urn:microsoft.com/office/officeart/2005/8/layout/vList2"/>
    <dgm:cxn modelId="{04EB17B7-BE13-4D3D-AF4E-9C434A9DC77B}" type="presParOf" srcId="{044A39AF-BDAA-4B5B-B5AB-C83AF76060AC}" destId="{67F15666-8E77-405F-AEF1-D0D35A0E8D7E}" srcOrd="6" destOrd="0" presId="urn:microsoft.com/office/officeart/2005/8/layout/vList2"/>
    <dgm:cxn modelId="{CAEDF8F5-DB11-458F-BBE5-042D780A7C30}" type="presParOf" srcId="{044A39AF-BDAA-4B5B-B5AB-C83AF76060AC}" destId="{75E6F0B7-8BD3-4F02-8BEB-C2D3407C1157}" srcOrd="7" destOrd="0" presId="urn:microsoft.com/office/officeart/2005/8/layout/vList2"/>
    <dgm:cxn modelId="{57C53B8C-94FC-4F97-BC70-15716C0D1947}" type="presParOf" srcId="{044A39AF-BDAA-4B5B-B5AB-C83AF76060AC}" destId="{0B26188C-9E10-4C2D-BDEF-B9DE394E7059}" srcOrd="8" destOrd="0" presId="urn:microsoft.com/office/officeart/2005/8/layout/vList2"/>
    <dgm:cxn modelId="{F55F1AD7-DE0C-4888-AF71-D906FEB8FA28}" type="presParOf" srcId="{044A39AF-BDAA-4B5B-B5AB-C83AF76060AC}" destId="{28ADB247-DCC7-43EC-850D-2C62A8C8E5B4}" srcOrd="9" destOrd="0" presId="urn:microsoft.com/office/officeart/2005/8/layout/vList2"/>
    <dgm:cxn modelId="{702E9165-8A4B-4D56-9978-FA1A7A9BB56C}" type="presParOf" srcId="{044A39AF-BDAA-4B5B-B5AB-C83AF76060AC}" destId="{D0FF64F0-5353-4DF6-8332-6E2FBC95AF4C}" srcOrd="10" destOrd="0" presId="urn:microsoft.com/office/officeart/2005/8/layout/vList2"/>
    <dgm:cxn modelId="{BCA7D1F2-B62C-4ADF-ADF8-1407C07C8BE1}" type="presParOf" srcId="{044A39AF-BDAA-4B5B-B5AB-C83AF76060AC}" destId="{3CACD99B-B342-4CEF-8636-E32F5A4C7445}" srcOrd="11" destOrd="0" presId="urn:microsoft.com/office/officeart/2005/8/layout/vList2"/>
    <dgm:cxn modelId="{23A7430F-1F6A-42D6-BB20-08274EAC3CEC}" type="presParOf" srcId="{044A39AF-BDAA-4B5B-B5AB-C83AF76060AC}" destId="{4CFD6284-83ED-445B-9584-F9F3AFAD4946}" srcOrd="12" destOrd="0" presId="urn:microsoft.com/office/officeart/2005/8/layout/vList2"/>
    <dgm:cxn modelId="{199B0BE0-A2A9-4F0A-8E79-B3FDB0D95C97}" type="presParOf" srcId="{044A39AF-BDAA-4B5B-B5AB-C83AF76060AC}" destId="{C493CCEA-A972-49FF-8470-A5F92D4D0CC3}" srcOrd="13" destOrd="0" presId="urn:microsoft.com/office/officeart/2005/8/layout/vList2"/>
    <dgm:cxn modelId="{CEE142FE-5AAA-44B7-95D5-0969DC8CE516}" type="presParOf" srcId="{044A39AF-BDAA-4B5B-B5AB-C83AF76060AC}" destId="{47E14F38-5FD4-465C-A5CC-3A47A92792B3}"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7F7B5-5A67-44EC-A3C8-09EDAE86924E}">
      <dsp:nvSpPr>
        <dsp:cNvPr id="0" name=""/>
        <dsp:cNvSpPr/>
      </dsp:nvSpPr>
      <dsp:spPr>
        <a:xfrm>
          <a:off x="0" y="439255"/>
          <a:ext cx="6075576" cy="5931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communication channels are:</a:t>
          </a:r>
          <a:endParaRPr lang="en-US" sz="2600" kern="1200"/>
        </a:p>
      </dsp:txBody>
      <dsp:txXfrm>
        <a:off x="28957" y="468212"/>
        <a:ext cx="6017662" cy="535276"/>
      </dsp:txXfrm>
    </dsp:sp>
    <dsp:sp modelId="{9538F04C-9AB1-41EC-B4B8-6BF9D66A02FF}">
      <dsp:nvSpPr>
        <dsp:cNvPr id="0" name=""/>
        <dsp:cNvSpPr/>
      </dsp:nvSpPr>
      <dsp:spPr>
        <a:xfrm>
          <a:off x="0" y="1107325"/>
          <a:ext cx="6075576" cy="5931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Verbal communication:</a:t>
          </a:r>
          <a:endParaRPr lang="en-US" sz="2600" kern="1200"/>
        </a:p>
      </dsp:txBody>
      <dsp:txXfrm>
        <a:off x="28957" y="1136282"/>
        <a:ext cx="6017662" cy="535276"/>
      </dsp:txXfrm>
    </dsp:sp>
    <dsp:sp modelId="{FC4D645B-F39B-4D8C-A6C9-00F8DD3D8B69}">
      <dsp:nvSpPr>
        <dsp:cNvPr id="0" name=""/>
        <dsp:cNvSpPr/>
      </dsp:nvSpPr>
      <dsp:spPr>
        <a:xfrm>
          <a:off x="0" y="1775396"/>
          <a:ext cx="6075576" cy="5931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Written communication</a:t>
          </a:r>
          <a:endParaRPr lang="en-US" sz="2600" kern="1200"/>
        </a:p>
      </dsp:txBody>
      <dsp:txXfrm>
        <a:off x="28957" y="1804353"/>
        <a:ext cx="6017662" cy="535276"/>
      </dsp:txXfrm>
    </dsp:sp>
    <dsp:sp modelId="{53405B07-EDBF-45AB-9FB3-936396D79E10}">
      <dsp:nvSpPr>
        <dsp:cNvPr id="0" name=""/>
        <dsp:cNvSpPr/>
      </dsp:nvSpPr>
      <dsp:spPr>
        <a:xfrm>
          <a:off x="0" y="2443466"/>
          <a:ext cx="6075576" cy="5931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Digital communication</a:t>
          </a:r>
          <a:endParaRPr lang="en-US" sz="2600" kern="1200"/>
        </a:p>
      </dsp:txBody>
      <dsp:txXfrm>
        <a:off x="28957" y="2472423"/>
        <a:ext cx="6017662" cy="535276"/>
      </dsp:txXfrm>
    </dsp:sp>
    <dsp:sp modelId="{2A3F6DB1-E5C2-4B09-92FE-76218C490773}">
      <dsp:nvSpPr>
        <dsp:cNvPr id="0" name=""/>
        <dsp:cNvSpPr/>
      </dsp:nvSpPr>
      <dsp:spPr>
        <a:xfrm>
          <a:off x="0" y="3111536"/>
          <a:ext cx="6075576" cy="5931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(Dijk, et al., 2007) ( KnowledgeHut., 2011)</a:t>
          </a:r>
          <a:endParaRPr lang="en-US" sz="2600" kern="1200"/>
        </a:p>
      </dsp:txBody>
      <dsp:txXfrm>
        <a:off x="28957" y="3140493"/>
        <a:ext cx="6017662" cy="535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FD3002-5987-40CF-B9CA-D549423DAFAC}">
      <dsp:nvSpPr>
        <dsp:cNvPr id="0" name=""/>
        <dsp:cNvSpPr/>
      </dsp:nvSpPr>
      <dsp:spPr>
        <a:xfrm>
          <a:off x="177105" y="1546"/>
          <a:ext cx="2327671" cy="13966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INDIVIDUAL </a:t>
          </a:r>
          <a:r>
            <a:rPr lang="en-US" sz="1300" kern="1200" baseline="0">
              <a:sym typeface="Wingdings" panose="05000000000000000000" pitchFamily="2" charset="2"/>
            </a:rPr>
            <a:t></a:t>
          </a:r>
          <a:r>
            <a:rPr lang="en-US" sz="1300" kern="1200" baseline="0"/>
            <a:t>&gt; individuals may be inattentive and not interested in communicating with other</a:t>
          </a:r>
          <a:endParaRPr lang="en-US" sz="1300" kern="1200"/>
        </a:p>
      </dsp:txBody>
      <dsp:txXfrm>
        <a:off x="177105" y="1546"/>
        <a:ext cx="2327671" cy="1396603"/>
      </dsp:txXfrm>
    </dsp:sp>
    <dsp:sp modelId="{ABB23551-B19D-4547-8A70-0568B0722794}">
      <dsp:nvSpPr>
        <dsp:cNvPr id="0" name=""/>
        <dsp:cNvSpPr/>
      </dsp:nvSpPr>
      <dsp:spPr>
        <a:xfrm>
          <a:off x="2737544" y="1546"/>
          <a:ext cx="2327671" cy="1396603"/>
        </a:xfrm>
        <a:prstGeom prst="rect">
          <a:avLst/>
        </a:prstGeom>
        <a:solidFill>
          <a:schemeClr val="accent5">
            <a:hueOff val="3077562"/>
            <a:satOff val="-1099"/>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PHYSICAL BARRIERS</a:t>
          </a:r>
          <a:r>
            <a:rPr lang="en-US" sz="1300" kern="1200" baseline="0">
              <a:sym typeface="Wingdings" panose="05000000000000000000" pitchFamily="2" charset="2"/>
            </a:rPr>
            <a:t></a:t>
          </a:r>
          <a:r>
            <a:rPr lang="en-US" sz="1300" kern="1200" baseline="0"/>
            <a:t> geographic distance between individuals can be a barrier, face-to-face communication is more effective</a:t>
          </a:r>
          <a:endParaRPr lang="en-US" sz="1300" kern="1200"/>
        </a:p>
      </dsp:txBody>
      <dsp:txXfrm>
        <a:off x="2737544" y="1546"/>
        <a:ext cx="2327671" cy="1396603"/>
      </dsp:txXfrm>
    </dsp:sp>
    <dsp:sp modelId="{6A96E0ED-A537-485A-823B-40C6B1158C11}">
      <dsp:nvSpPr>
        <dsp:cNvPr id="0" name=""/>
        <dsp:cNvSpPr/>
      </dsp:nvSpPr>
      <dsp:spPr>
        <a:xfrm>
          <a:off x="5297983" y="1546"/>
          <a:ext cx="2327671" cy="1396603"/>
        </a:xfrm>
        <a:prstGeom prst="rect">
          <a:avLst/>
        </a:prstGeom>
        <a:solidFill>
          <a:schemeClr val="accent5">
            <a:hueOff val="6155125"/>
            <a:satOff val="-2198"/>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LANGUAGE BARRIERS</a:t>
          </a:r>
          <a:r>
            <a:rPr lang="en-US" sz="1300" kern="1200" baseline="0">
              <a:sym typeface="Wingdings" panose="05000000000000000000" pitchFamily="2" charset="2"/>
            </a:rPr>
            <a:t></a:t>
          </a:r>
          <a:r>
            <a:rPr lang="en-US" sz="1300" kern="1200" baseline="0"/>
            <a:t> Terminology and relative colloquialisms may not be understood by individuals resulting in ineffective communication </a:t>
          </a:r>
          <a:endParaRPr lang="en-US" sz="1300" kern="1200"/>
        </a:p>
      </dsp:txBody>
      <dsp:txXfrm>
        <a:off x="5297983" y="1546"/>
        <a:ext cx="2327671" cy="1396603"/>
      </dsp:txXfrm>
    </dsp:sp>
    <dsp:sp modelId="{70DB53E7-BBFC-4AC2-8825-2336D47123E3}">
      <dsp:nvSpPr>
        <dsp:cNvPr id="0" name=""/>
        <dsp:cNvSpPr/>
      </dsp:nvSpPr>
      <dsp:spPr>
        <a:xfrm>
          <a:off x="7858422" y="1546"/>
          <a:ext cx="2327671" cy="1396603"/>
        </a:xfrm>
        <a:prstGeom prst="rect">
          <a:avLst/>
        </a:prstGeom>
        <a:solidFill>
          <a:schemeClr val="accent5">
            <a:hueOff val="9232688"/>
            <a:satOff val="-3298"/>
            <a:lumOff val="52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PSYCHOLOGICAL BARRIERS</a:t>
          </a:r>
          <a:r>
            <a:rPr lang="en-US" sz="1300" kern="1200" baseline="0">
              <a:sym typeface="Wingdings" panose="05000000000000000000" pitchFamily="2" charset="2"/>
            </a:rPr>
            <a:t></a:t>
          </a:r>
          <a:r>
            <a:rPr lang="en-US" sz="1300" kern="1200" baseline="0"/>
            <a:t> someone may be stressed with personal issues and will be less responsive to communication with others </a:t>
          </a:r>
          <a:endParaRPr lang="en-US" sz="1300" kern="1200"/>
        </a:p>
      </dsp:txBody>
      <dsp:txXfrm>
        <a:off x="7858422" y="1546"/>
        <a:ext cx="2327671" cy="1396603"/>
      </dsp:txXfrm>
    </dsp:sp>
    <dsp:sp modelId="{04DAEEFC-F63C-4D1F-BDF5-59A2EDA3CBEC}">
      <dsp:nvSpPr>
        <dsp:cNvPr id="0" name=""/>
        <dsp:cNvSpPr/>
      </dsp:nvSpPr>
      <dsp:spPr>
        <a:xfrm>
          <a:off x="2737544" y="1630917"/>
          <a:ext cx="2327671" cy="1396603"/>
        </a:xfrm>
        <a:prstGeom prst="rect">
          <a:avLst/>
        </a:prstGeom>
        <a:solidFill>
          <a:schemeClr val="accent5">
            <a:hueOff val="12310249"/>
            <a:satOff val="-4397"/>
            <a:lumOff val="70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 SYSTEMATIC BARRIERS</a:t>
          </a:r>
          <a:r>
            <a:rPr lang="en-US" sz="1300" kern="1200" baseline="0">
              <a:sym typeface="Wingdings" panose="05000000000000000000" pitchFamily="2" charset="2"/>
            </a:rPr>
            <a:t></a:t>
          </a:r>
          <a:r>
            <a:rPr lang="en-US" sz="1300" kern="1200" baseline="0"/>
            <a:t> Inefficient or inappropriate information systems and lack of communication roles and duties results in people unaware of their roles and hinders effective communication </a:t>
          </a:r>
          <a:endParaRPr lang="en-US" sz="1300" kern="1200"/>
        </a:p>
      </dsp:txBody>
      <dsp:txXfrm>
        <a:off x="2737544" y="1630917"/>
        <a:ext cx="2327671" cy="1396603"/>
      </dsp:txXfrm>
    </dsp:sp>
    <dsp:sp modelId="{0B1AF516-75F0-44F4-862B-35A38D8CD0AA}">
      <dsp:nvSpPr>
        <dsp:cNvPr id="0" name=""/>
        <dsp:cNvSpPr/>
      </dsp:nvSpPr>
      <dsp:spPr>
        <a:xfrm>
          <a:off x="5297983" y="1630917"/>
          <a:ext cx="2327671" cy="1396603"/>
        </a:xfrm>
        <a:prstGeom prst="rect">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baseline="0"/>
            <a:t>ATTITUDINAL BARRIERS</a:t>
          </a:r>
          <a:r>
            <a:rPr lang="en-US" sz="1300" kern="1200" baseline="0">
              <a:sym typeface="Wingdings" panose="05000000000000000000" pitchFamily="2" charset="2"/>
            </a:rPr>
            <a:t></a:t>
          </a:r>
          <a:r>
            <a:rPr lang="en-US" sz="1300" kern="1200" baseline="0"/>
            <a:t> personality conflicts, bad management, resistance to change or lack of desire can be barriers to effective communication • </a:t>
          </a:r>
          <a:endParaRPr lang="en-US" sz="1300" kern="1200"/>
        </a:p>
      </dsp:txBody>
      <dsp:txXfrm>
        <a:off x="5297983" y="1630917"/>
        <a:ext cx="2327671" cy="1396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27357-8D58-491B-AA59-D93E3777C36C}">
      <dsp:nvSpPr>
        <dsp:cNvPr id="0" name=""/>
        <dsp:cNvSpPr/>
      </dsp:nvSpPr>
      <dsp:spPr>
        <a:xfrm>
          <a:off x="0" y="83466"/>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Verbal communication</a:t>
          </a:r>
          <a:r>
            <a:rPr lang="en-US" sz="1200" kern="1200" baseline="0">
              <a:sym typeface="Wingdings" panose="05000000000000000000" pitchFamily="2" charset="2"/>
            </a:rPr>
            <a:t></a:t>
          </a:r>
          <a:r>
            <a:rPr lang="en-US" sz="1200" kern="1200" baseline="0"/>
            <a:t> communication in the form of words and sounds, and is face-to-face so therefore enhances effective communication</a:t>
          </a:r>
          <a:endParaRPr lang="en-US" sz="1200" kern="1200"/>
        </a:p>
      </dsp:txBody>
      <dsp:txXfrm>
        <a:off x="21718" y="105184"/>
        <a:ext cx="9559839" cy="401456"/>
      </dsp:txXfrm>
    </dsp:sp>
    <dsp:sp modelId="{D372663B-77AE-4C83-980A-EA4AD9EA5913}">
      <dsp:nvSpPr>
        <dsp:cNvPr id="0" name=""/>
        <dsp:cNvSpPr/>
      </dsp:nvSpPr>
      <dsp:spPr>
        <a:xfrm>
          <a:off x="0" y="562918"/>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Digital communication</a:t>
          </a:r>
          <a:r>
            <a:rPr lang="en-US" sz="1200" kern="1200" baseline="0">
              <a:sym typeface="Wingdings" panose="05000000000000000000" pitchFamily="2" charset="2"/>
            </a:rPr>
            <a:t></a:t>
          </a:r>
          <a:r>
            <a:rPr lang="en-US" sz="1200" kern="1200" baseline="0"/>
            <a:t> communication done online through emails, social media and online video calls this reduces geological barriers and so enhances effective communication </a:t>
          </a:r>
          <a:endParaRPr lang="en-US" sz="1200" kern="1200"/>
        </a:p>
      </dsp:txBody>
      <dsp:txXfrm>
        <a:off x="21718" y="584636"/>
        <a:ext cx="9559839" cy="401456"/>
      </dsp:txXfrm>
    </dsp:sp>
    <dsp:sp modelId="{02702A41-AD4A-465E-B8F0-3C4A81C77870}">
      <dsp:nvSpPr>
        <dsp:cNvPr id="0" name=""/>
        <dsp:cNvSpPr/>
      </dsp:nvSpPr>
      <dsp:spPr>
        <a:xfrm>
          <a:off x="0" y="1042371"/>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If critical information is not exchanged this can result in damage to patients </a:t>
          </a:r>
          <a:endParaRPr lang="en-US" sz="1200" kern="1200"/>
        </a:p>
      </dsp:txBody>
      <dsp:txXfrm>
        <a:off x="21718" y="1064089"/>
        <a:ext cx="9559839" cy="401456"/>
      </dsp:txXfrm>
    </dsp:sp>
    <dsp:sp modelId="{67F15666-8E77-405F-AEF1-D0D35A0E8D7E}">
      <dsp:nvSpPr>
        <dsp:cNvPr id="0" name=""/>
        <dsp:cNvSpPr/>
      </dsp:nvSpPr>
      <dsp:spPr>
        <a:xfrm>
          <a:off x="0" y="1521823"/>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Communication failures such as failure to introduce oneself may result in patients feeling uncomfortable and dehumanized as they are only seen as a task </a:t>
          </a:r>
          <a:endParaRPr lang="en-US" sz="1200" kern="1200"/>
        </a:p>
      </dsp:txBody>
      <dsp:txXfrm>
        <a:off x="21718" y="1543541"/>
        <a:ext cx="9559839" cy="401456"/>
      </dsp:txXfrm>
    </dsp:sp>
    <dsp:sp modelId="{0B26188C-9E10-4C2D-BDEF-B9DE394E7059}">
      <dsp:nvSpPr>
        <dsp:cNvPr id="0" name=""/>
        <dsp:cNvSpPr/>
      </dsp:nvSpPr>
      <dsp:spPr>
        <a:xfrm>
          <a:off x="0" y="2001276"/>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Poor communication has lost the NHS approximately one billion pounds (Moi Ali, 2017) and therefore impacts the quality of services that patients are receiving </a:t>
          </a:r>
          <a:endParaRPr lang="en-US" sz="1200" kern="1200"/>
        </a:p>
      </dsp:txBody>
      <dsp:txXfrm>
        <a:off x="21718" y="2022994"/>
        <a:ext cx="9559839" cy="401456"/>
      </dsp:txXfrm>
    </dsp:sp>
    <dsp:sp modelId="{D0FF64F0-5353-4DF6-8332-6E2FBC95AF4C}">
      <dsp:nvSpPr>
        <dsp:cNvPr id="0" name=""/>
        <dsp:cNvSpPr/>
      </dsp:nvSpPr>
      <dsp:spPr>
        <a:xfrm>
          <a:off x="0" y="2480728"/>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Effective communication can be improved through an augmented patient provider interactions which can improve the patients health as they are more likely to adhere to treatment recommendations, highlighting that effective communication can improve staff and patients </a:t>
          </a:r>
          <a:endParaRPr lang="en-US" sz="1200" kern="1200"/>
        </a:p>
      </dsp:txBody>
      <dsp:txXfrm>
        <a:off x="21718" y="2502446"/>
        <a:ext cx="9559839" cy="401456"/>
      </dsp:txXfrm>
    </dsp:sp>
    <dsp:sp modelId="{4CFD6284-83ED-445B-9584-F9F3AFAD4946}">
      <dsp:nvSpPr>
        <dsp:cNvPr id="0" name=""/>
        <dsp:cNvSpPr/>
      </dsp:nvSpPr>
      <dsp:spPr>
        <a:xfrm>
          <a:off x="0" y="2960180"/>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Effective communication can help improve internal teamwork and patient-centred healthcare delivery can be enhanced </a:t>
          </a:r>
          <a:endParaRPr lang="en-US" sz="1200" kern="1200"/>
        </a:p>
      </dsp:txBody>
      <dsp:txXfrm>
        <a:off x="21718" y="2981898"/>
        <a:ext cx="9559839" cy="401456"/>
      </dsp:txXfrm>
    </dsp:sp>
    <dsp:sp modelId="{47E14F38-5FD4-465C-A5CC-3A47A92792B3}">
      <dsp:nvSpPr>
        <dsp:cNvPr id="0" name=""/>
        <dsp:cNvSpPr/>
      </dsp:nvSpPr>
      <dsp:spPr>
        <a:xfrm>
          <a:off x="0" y="3439633"/>
          <a:ext cx="9603275" cy="44489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baseline="0"/>
            <a:t>Effective communication can help the skills of staff and the satisfaction of patients however if communication is not carried out correctly it can cause problems between staff and the treatment of patients</a:t>
          </a:r>
          <a:endParaRPr lang="en-US" sz="1200" kern="1200"/>
        </a:p>
      </dsp:txBody>
      <dsp:txXfrm>
        <a:off x="21718" y="3461351"/>
        <a:ext cx="9559839" cy="4014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7ECD56-97F0-44A7-BE12-AEBCBE879062}"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D94A0F-F67D-46B6-B8A1-BD0973CE7A64}" type="slidenum">
              <a:rPr lang="en-GB" smtClean="0"/>
              <a:t>‹#›</a:t>
            </a:fld>
            <a:endParaRPr lang="en-GB"/>
          </a:p>
        </p:txBody>
      </p:sp>
    </p:spTree>
    <p:extLst>
      <p:ext uri="{BB962C8B-B14F-4D97-AF65-F5344CB8AC3E}">
        <p14:creationId xmlns:p14="http://schemas.microsoft.com/office/powerpoint/2010/main" val="3841818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badi" panose="020B0604020202020204" pitchFamily="34" charset="0"/>
                <a:cs typeface="Arial" panose="020B0604020202020204" pitchFamily="34" charset="0"/>
              </a:rPr>
              <a:t>To have a perfect understanding of the model and theory there are 7 elements involved in this   linear model created by Claude Shannon and Warren Weaver in 1948 .</a:t>
            </a:r>
            <a:endParaRPr lang="en-GB" sz="1200" i="0" dirty="0">
              <a:effectLst/>
              <a:latin typeface="Abadi"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latin typeface="Abadi" panose="020B0604020202020204" pitchFamily="34" charset="0"/>
                <a:cs typeface="Arial" panose="020B0604020202020204" pitchFamily="34" charset="0"/>
              </a:rPr>
              <a:t>This model </a:t>
            </a:r>
            <a:r>
              <a:rPr lang="en-GB" sz="1200" dirty="0">
                <a:latin typeface="Abadi" panose="020B0604020202020204" pitchFamily="34" charset="0"/>
                <a:cs typeface="Arial" panose="020B0604020202020204" pitchFamily="34" charset="0"/>
              </a:rPr>
              <a:t>has been e</a:t>
            </a:r>
            <a:r>
              <a:rPr lang="en-GB" sz="1200" i="0" dirty="0">
                <a:effectLst/>
                <a:latin typeface="Abadi" panose="020B0604020202020204" pitchFamily="34" charset="0"/>
                <a:cs typeface="Arial" panose="020B0604020202020204" pitchFamily="34" charset="0"/>
              </a:rPr>
              <a:t>specially designed to develop the effective communication between sender and receiver. Also the model show that there are factors which affect the communication process called “Noise”. At first the model was developed to   improve the Technical communication. Later it’s widely applied in the field of Communication. Regarding the theory, this model is explaining that to be able to communicate you need minimum one sender and one receiver . The sender </a:t>
            </a:r>
            <a:r>
              <a:rPr lang="en-GB" sz="1200" dirty="0">
                <a:latin typeface="Abadi" panose="020B0604020202020204" pitchFamily="34" charset="0"/>
                <a:cs typeface="Arial" panose="020B0604020202020204" pitchFamily="34" charset="0"/>
              </a:rPr>
              <a:t>e</a:t>
            </a:r>
            <a:r>
              <a:rPr lang="en-GB" sz="1200" i="0" dirty="0">
                <a:effectLst/>
                <a:latin typeface="Abadi" panose="020B0604020202020204" pitchFamily="34" charset="0"/>
                <a:cs typeface="Arial" panose="020B0604020202020204" pitchFamily="34" charset="0"/>
              </a:rPr>
              <a:t>ncode the message   in to a signal to the channel and is decoded and give to the receiver, if the nois</a:t>
            </a:r>
            <a:r>
              <a:rPr lang="en-GB" sz="1200" dirty="0">
                <a:latin typeface="Abadi" panose="020B0604020202020204" pitchFamily="34" charset="0"/>
                <a:cs typeface="Arial" panose="020B0604020202020204" pitchFamily="34" charset="0"/>
              </a:rPr>
              <a:t>e obstruct the message the feedback will help the receiver to get the missed part back and the misunderstanding is avoid. </a:t>
            </a:r>
          </a:p>
          <a:p>
            <a:endParaRPr lang="en-GB" dirty="0"/>
          </a:p>
        </p:txBody>
      </p:sp>
      <p:sp>
        <p:nvSpPr>
          <p:cNvPr id="4" name="Slide Number Placeholder 3"/>
          <p:cNvSpPr>
            <a:spLocks noGrp="1"/>
          </p:cNvSpPr>
          <p:nvPr>
            <p:ph type="sldNum" sz="quarter" idx="5"/>
          </p:nvPr>
        </p:nvSpPr>
        <p:spPr/>
        <p:txBody>
          <a:bodyPr/>
          <a:lstStyle/>
          <a:p>
            <a:fld id="{35D94A0F-F67D-46B6-B8A1-BD0973CE7A64}" type="slidenum">
              <a:rPr lang="en-GB" smtClean="0"/>
              <a:t>4</a:t>
            </a:fld>
            <a:endParaRPr lang="en-GB"/>
          </a:p>
        </p:txBody>
      </p:sp>
    </p:spTree>
    <p:extLst>
      <p:ext uri="{BB962C8B-B14F-4D97-AF65-F5344CB8AC3E}">
        <p14:creationId xmlns:p14="http://schemas.microsoft.com/office/powerpoint/2010/main" val="3632449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 I previous discuss the channel is the ‘place’ or support of communication. Communication    channel can refer to the methods we use to communicate as well as the specific tools we use in the communication process. For a better understanding The communication channels are:</a:t>
            </a:r>
          </a:p>
          <a:p>
            <a:pPr>
              <a:lnSpc>
                <a:spcPct val="90000"/>
              </a:lnSpc>
              <a:buClr>
                <a:srgbClr val="91E1F3"/>
              </a:buClr>
            </a:pPr>
            <a:r>
              <a:rPr lang="en-GB" sz="1200" dirty="0"/>
              <a:t>Verbal communication:</a:t>
            </a:r>
          </a:p>
          <a:p>
            <a:pPr>
              <a:lnSpc>
                <a:spcPct val="90000"/>
              </a:lnSpc>
              <a:buClr>
                <a:srgbClr val="91E1F3"/>
              </a:buClr>
            </a:pPr>
            <a:r>
              <a:rPr lang="en-GB" sz="1200" dirty="0"/>
              <a:t> is happen by using sounds and words in order to communicate face to      face.</a:t>
            </a:r>
          </a:p>
          <a:p>
            <a:pPr>
              <a:lnSpc>
                <a:spcPct val="90000"/>
              </a:lnSpc>
              <a:buClr>
                <a:srgbClr val="91E1F3"/>
              </a:buClr>
            </a:pPr>
            <a:r>
              <a:rPr lang="en-GB" sz="1200" dirty="0"/>
              <a:t>- Written communication</a:t>
            </a:r>
          </a:p>
          <a:p>
            <a:pPr>
              <a:lnSpc>
                <a:spcPct val="90000"/>
              </a:lnSpc>
              <a:buClr>
                <a:srgbClr val="91E1F3"/>
              </a:buClr>
            </a:pPr>
            <a:r>
              <a:rPr lang="en-GB" sz="1200" dirty="0"/>
              <a:t> means to sending the messages, in order to communicate using letters and numbers in through letters, circulars, manuals, reports, telegrams, office memos, bulletins, etc.</a:t>
            </a:r>
          </a:p>
          <a:p>
            <a:pPr>
              <a:lnSpc>
                <a:spcPct val="90000"/>
              </a:lnSpc>
              <a:buClr>
                <a:srgbClr val="91E1F3"/>
              </a:buClr>
            </a:pPr>
            <a:r>
              <a:rPr lang="en-GB" sz="1200" dirty="0"/>
              <a:t>- Digital communication</a:t>
            </a:r>
          </a:p>
          <a:p>
            <a:pPr>
              <a:lnSpc>
                <a:spcPct val="90000"/>
              </a:lnSpc>
              <a:buClr>
                <a:srgbClr val="91E1F3"/>
              </a:buClr>
            </a:pPr>
            <a:r>
              <a:rPr lang="en-GB" sz="1200" dirty="0"/>
              <a:t>This channel is to communicate by using emails, social media platforms, webinar digital conference. This channel can be used for one-on-one, group or mass communication. (Dijk, et al., 2007) ( </a:t>
            </a:r>
            <a:r>
              <a:rPr lang="en-GB" sz="1200" dirty="0" err="1"/>
              <a:t>KnowledgeHut</a:t>
            </a:r>
            <a:r>
              <a:rPr lang="en-GB" sz="1200" dirty="0"/>
              <a:t>., 2011)</a:t>
            </a:r>
          </a:p>
          <a:p>
            <a:endParaRPr lang="en-GB" dirty="0"/>
          </a:p>
        </p:txBody>
      </p:sp>
      <p:sp>
        <p:nvSpPr>
          <p:cNvPr id="4" name="Slide Number Placeholder 3"/>
          <p:cNvSpPr>
            <a:spLocks noGrp="1"/>
          </p:cNvSpPr>
          <p:nvPr>
            <p:ph type="sldNum" sz="quarter" idx="5"/>
          </p:nvPr>
        </p:nvSpPr>
        <p:spPr/>
        <p:txBody>
          <a:bodyPr/>
          <a:lstStyle/>
          <a:p>
            <a:fld id="{35D94A0F-F67D-46B6-B8A1-BD0973CE7A64}" type="slidenum">
              <a:rPr lang="en-GB" smtClean="0"/>
              <a:t>5</a:t>
            </a:fld>
            <a:endParaRPr lang="en-GB"/>
          </a:p>
        </p:txBody>
      </p:sp>
    </p:spTree>
    <p:extLst>
      <p:ext uri="{BB962C8B-B14F-4D97-AF65-F5344CB8AC3E}">
        <p14:creationId xmlns:p14="http://schemas.microsoft.com/office/powerpoint/2010/main" val="392188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hospital must try to avoid these barriers in order for patients to receive goo treatment and therefore the parents of children will be satisfied with the service that they are receiving </a:t>
            </a:r>
            <a:endParaRPr lang="en-GB" b="1" dirty="0"/>
          </a:p>
          <a:p>
            <a:endParaRPr lang="en-GB" dirty="0"/>
          </a:p>
        </p:txBody>
      </p:sp>
      <p:sp>
        <p:nvSpPr>
          <p:cNvPr id="4" name="Slide Number Placeholder 3"/>
          <p:cNvSpPr>
            <a:spLocks noGrp="1"/>
          </p:cNvSpPr>
          <p:nvPr>
            <p:ph type="sldNum" sz="quarter" idx="5"/>
          </p:nvPr>
        </p:nvSpPr>
        <p:spPr/>
        <p:txBody>
          <a:bodyPr/>
          <a:lstStyle/>
          <a:p>
            <a:fld id="{35D94A0F-F67D-46B6-B8A1-BD0973CE7A64}" type="slidenum">
              <a:rPr lang="en-GB" smtClean="0"/>
              <a:t>6</a:t>
            </a:fld>
            <a:endParaRPr lang="en-GB"/>
          </a:p>
        </p:txBody>
      </p:sp>
    </p:spTree>
    <p:extLst>
      <p:ext uri="{BB962C8B-B14F-4D97-AF65-F5344CB8AC3E}">
        <p14:creationId xmlns:p14="http://schemas.microsoft.com/office/powerpoint/2010/main" val="7026563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8312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58714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0967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643299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3ED0CC-082F-4160-86E5-0D6041F12778}" type="datetime1">
              <a:rPr lang="en-US" smtClean="0"/>
              <a:t>11/21/2021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739896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53684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68812DA-F765-4142-A6A3-A8ED7235E082}" type="datetime1">
              <a:rPr lang="en-US" smtClean="0"/>
              <a:t>11/21/2021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261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927875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11/21/2021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9792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53082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74396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651601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019511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11/21/2021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05120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11/21/2021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9759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32812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686148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7279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73ED0CC-082F-4160-86E5-0D6041F12778}" type="datetime1">
              <a:rPr lang="en-US" smtClean="0"/>
              <a:t>11/21/2021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73383060"/>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 id="2147483876"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633B-0503-4C1B-9882-B23E2F75EC67}"/>
              </a:ext>
            </a:extLst>
          </p:cNvPr>
          <p:cNvSpPr>
            <a:spLocks noGrp="1"/>
          </p:cNvSpPr>
          <p:nvPr>
            <p:ph type="ctrTitle"/>
          </p:nvPr>
        </p:nvSpPr>
        <p:spPr>
          <a:xfrm>
            <a:off x="913795" y="609600"/>
            <a:ext cx="10353762" cy="1164772"/>
          </a:xfrm>
        </p:spPr>
        <p:txBody>
          <a:bodyPr vert="horz" lIns="91440" tIns="45720" rIns="91440" bIns="45720" rtlCol="0" anchor="ctr">
            <a:normAutofit/>
          </a:bodyPr>
          <a:lstStyle/>
          <a:p>
            <a:pPr>
              <a:lnSpc>
                <a:spcPct val="90000"/>
              </a:lnSpc>
            </a:pPr>
            <a:r>
              <a:rPr lang="en-US" sz="3700"/>
              <a:t>Presentation- Strategies for Effective Communication in Business setting </a:t>
            </a:r>
          </a:p>
        </p:txBody>
      </p:sp>
      <p:sp>
        <p:nvSpPr>
          <p:cNvPr id="3" name="Subtitle 2">
            <a:extLst>
              <a:ext uri="{FF2B5EF4-FFF2-40B4-BE49-F238E27FC236}">
                <a16:creationId xmlns:a16="http://schemas.microsoft.com/office/drawing/2014/main" id="{AD26541C-0BC1-46B0-820F-7F55C5381A67}"/>
              </a:ext>
            </a:extLst>
          </p:cNvPr>
          <p:cNvSpPr>
            <a:spLocks noGrp="1"/>
          </p:cNvSpPr>
          <p:nvPr>
            <p:ph type="subTitle" idx="1"/>
          </p:nvPr>
        </p:nvSpPr>
        <p:spPr>
          <a:xfrm>
            <a:off x="1235528" y="2164360"/>
            <a:ext cx="10156722" cy="3626841"/>
          </a:xfrm>
        </p:spPr>
        <p:txBody>
          <a:bodyPr vert="horz" lIns="91440" tIns="45720" rIns="91440" bIns="45720" rtlCol="0" anchor="t">
            <a:normAutofit/>
          </a:bodyPr>
          <a:lstStyle/>
          <a:p>
            <a:pPr algn="l"/>
            <a:r>
              <a:rPr lang="en-US" dirty="0">
                <a:solidFill>
                  <a:schemeClr val="tx2"/>
                </a:solidFill>
              </a:rPr>
              <a:t>Student 1: </a:t>
            </a:r>
            <a:r>
              <a:rPr lang="en-US" dirty="0" err="1">
                <a:solidFill>
                  <a:schemeClr val="tx2"/>
                </a:solidFill>
              </a:rPr>
              <a:t>Ghegea</a:t>
            </a:r>
            <a:r>
              <a:rPr lang="en-US" dirty="0">
                <a:solidFill>
                  <a:schemeClr val="tx2"/>
                </a:solidFill>
              </a:rPr>
              <a:t> Mariana Florentina Student ID:2019388</a:t>
            </a:r>
          </a:p>
          <a:p>
            <a:pPr algn="l"/>
            <a:r>
              <a:rPr lang="en-US" dirty="0">
                <a:solidFill>
                  <a:schemeClr val="tx2"/>
                </a:solidFill>
              </a:rPr>
              <a:t>Student 2: </a:t>
            </a:r>
            <a:r>
              <a:rPr lang="en-US" dirty="0" err="1">
                <a:solidFill>
                  <a:schemeClr val="tx2"/>
                </a:solidFill>
              </a:rPr>
              <a:t>Rimsha</a:t>
            </a:r>
            <a:r>
              <a:rPr lang="en-US" dirty="0">
                <a:solidFill>
                  <a:schemeClr val="tx2"/>
                </a:solidFill>
              </a:rPr>
              <a:t> Maryam Ijaz            Student ID:2025747</a:t>
            </a:r>
          </a:p>
          <a:p>
            <a:pPr algn="l"/>
            <a:r>
              <a:rPr lang="en-US" dirty="0">
                <a:solidFill>
                  <a:schemeClr val="tx2"/>
                </a:solidFill>
              </a:rPr>
              <a:t>Student 3: </a:t>
            </a:r>
            <a:r>
              <a:rPr lang="en-US" dirty="0" err="1">
                <a:solidFill>
                  <a:schemeClr val="tx2"/>
                </a:solidFill>
              </a:rPr>
              <a:t>Tayba</a:t>
            </a:r>
            <a:r>
              <a:rPr lang="en-US" dirty="0">
                <a:solidFill>
                  <a:schemeClr val="tx2"/>
                </a:solidFill>
              </a:rPr>
              <a:t> </a:t>
            </a:r>
            <a:r>
              <a:rPr lang="en-US" dirty="0" err="1">
                <a:solidFill>
                  <a:schemeClr val="tx2"/>
                </a:solidFill>
              </a:rPr>
              <a:t>Uzma</a:t>
            </a:r>
            <a:r>
              <a:rPr lang="en-US" dirty="0">
                <a:solidFill>
                  <a:schemeClr val="tx2"/>
                </a:solidFill>
              </a:rPr>
              <a:t> Habib               Student ID:2026249</a:t>
            </a:r>
          </a:p>
          <a:p>
            <a:pPr algn="l"/>
            <a:r>
              <a:rPr lang="en-US" dirty="0">
                <a:solidFill>
                  <a:schemeClr val="tx2"/>
                </a:solidFill>
              </a:rPr>
              <a:t>Module code: BMSW4002_BIRM | Group name: C6 Group 2 (4)</a:t>
            </a:r>
          </a:p>
          <a:p>
            <a:pPr algn="l"/>
            <a:r>
              <a:rPr lang="en-US" dirty="0">
                <a:solidFill>
                  <a:schemeClr val="tx2"/>
                </a:solidFill>
              </a:rPr>
              <a:t>Lecturer name: Suzannah </a:t>
            </a:r>
            <a:r>
              <a:rPr lang="en-US" dirty="0" err="1">
                <a:solidFill>
                  <a:schemeClr val="tx2"/>
                </a:solidFill>
              </a:rPr>
              <a:t>Ogwu</a:t>
            </a:r>
            <a:r>
              <a:rPr lang="en-US" dirty="0">
                <a:solidFill>
                  <a:schemeClr val="tx2"/>
                </a:solidFill>
              </a:rPr>
              <a:t>  </a:t>
            </a:r>
          </a:p>
        </p:txBody>
      </p:sp>
    </p:spTree>
    <p:extLst>
      <p:ext uri="{BB962C8B-B14F-4D97-AF65-F5344CB8AC3E}">
        <p14:creationId xmlns:p14="http://schemas.microsoft.com/office/powerpoint/2010/main" val="26877983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83EBB-0882-491C-A730-2961C461E23C}"/>
              </a:ext>
            </a:extLst>
          </p:cNvPr>
          <p:cNvSpPr>
            <a:spLocks noGrp="1"/>
          </p:cNvSpPr>
          <p:nvPr>
            <p:ph type="title"/>
          </p:nvPr>
        </p:nvSpPr>
        <p:spPr>
          <a:xfrm>
            <a:off x="913795" y="609600"/>
            <a:ext cx="10353762" cy="1164772"/>
          </a:xfrm>
        </p:spPr>
        <p:txBody>
          <a:bodyPr>
            <a:normAutofit/>
          </a:bodyPr>
          <a:lstStyle/>
          <a:p>
            <a:r>
              <a:rPr lang="en-GB"/>
              <a:t>Table of content</a:t>
            </a:r>
          </a:p>
        </p:txBody>
      </p:sp>
      <p:sp>
        <p:nvSpPr>
          <p:cNvPr id="3" name="Content Placeholder 2">
            <a:extLst>
              <a:ext uri="{FF2B5EF4-FFF2-40B4-BE49-F238E27FC236}">
                <a16:creationId xmlns:a16="http://schemas.microsoft.com/office/drawing/2014/main" id="{A959809B-41C5-4C92-B320-33DBDB3EDCBE}"/>
              </a:ext>
            </a:extLst>
          </p:cNvPr>
          <p:cNvSpPr>
            <a:spLocks noGrp="1"/>
          </p:cNvSpPr>
          <p:nvPr>
            <p:ph idx="1"/>
          </p:nvPr>
        </p:nvSpPr>
        <p:spPr>
          <a:xfrm>
            <a:off x="1235528" y="2481943"/>
            <a:ext cx="9710296" cy="3309258"/>
          </a:xfrm>
        </p:spPr>
        <p:txBody>
          <a:bodyPr>
            <a:normAutofit fontScale="85000" lnSpcReduction="10000"/>
          </a:bodyPr>
          <a:lstStyle/>
          <a:p>
            <a:r>
              <a:rPr lang="en-GB" dirty="0"/>
              <a:t>Case Study…………………………………………………………….……………...…….. Slide 3</a:t>
            </a:r>
          </a:p>
          <a:p>
            <a:r>
              <a:rPr lang="en-GB" dirty="0"/>
              <a:t>Models of communication ……………………………………………………..…........ Slide 4</a:t>
            </a:r>
          </a:p>
          <a:p>
            <a:r>
              <a:rPr lang="en-GB" dirty="0"/>
              <a:t>Channels of communication………………………………………………………….. Slide 5</a:t>
            </a:r>
          </a:p>
          <a:p>
            <a:r>
              <a:rPr lang="en-GB" dirty="0"/>
              <a:t>The types of barriers that can prevent effective communication………..……... Slide 6</a:t>
            </a:r>
            <a:endParaRPr lang="en-US" dirty="0"/>
          </a:p>
          <a:p>
            <a:r>
              <a:rPr lang="en-GB" dirty="0"/>
              <a:t>The impact of communication on staff and patients……………………...……..... Slide 7</a:t>
            </a:r>
          </a:p>
          <a:p>
            <a:r>
              <a:rPr lang="en-GB" dirty="0"/>
              <a:t>References ……………………………………………………………...………………...… Slide 8</a:t>
            </a:r>
          </a:p>
          <a:p>
            <a:r>
              <a:rPr lang="en-GB" dirty="0"/>
              <a:t>Teamwork Evaluation …………………………....………………………………….……</a:t>
            </a:r>
            <a:r>
              <a:rPr lang="en-GB"/>
              <a:t>Slide 9-10</a:t>
            </a:r>
            <a:endParaRPr lang="en-GB" dirty="0"/>
          </a:p>
          <a:p>
            <a:endParaRPr lang="en-GB" dirty="0"/>
          </a:p>
          <a:p>
            <a:endParaRPr lang="en-GB" dirty="0"/>
          </a:p>
        </p:txBody>
      </p:sp>
    </p:spTree>
    <p:extLst>
      <p:ext uri="{BB962C8B-B14F-4D97-AF65-F5344CB8AC3E}">
        <p14:creationId xmlns:p14="http://schemas.microsoft.com/office/powerpoint/2010/main" val="9250410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974FE-F871-4E47-BB5B-6B82D095101A}"/>
              </a:ext>
            </a:extLst>
          </p:cNvPr>
          <p:cNvSpPr>
            <a:spLocks noGrp="1"/>
          </p:cNvSpPr>
          <p:nvPr>
            <p:ph type="title"/>
          </p:nvPr>
        </p:nvSpPr>
        <p:spPr>
          <a:xfrm>
            <a:off x="1451579" y="1376053"/>
            <a:ext cx="9405891" cy="1002990"/>
          </a:xfrm>
        </p:spPr>
        <p:txBody>
          <a:bodyPr anchor="ctr">
            <a:normAutofit/>
          </a:bodyPr>
          <a:lstStyle/>
          <a:p>
            <a:r>
              <a:rPr lang="en-GB" dirty="0"/>
              <a:t>Case Study</a:t>
            </a:r>
          </a:p>
        </p:txBody>
      </p:sp>
      <p:sp>
        <p:nvSpPr>
          <p:cNvPr id="3" name="Content Placeholder 2">
            <a:extLst>
              <a:ext uri="{FF2B5EF4-FFF2-40B4-BE49-F238E27FC236}">
                <a16:creationId xmlns:a16="http://schemas.microsoft.com/office/drawing/2014/main" id="{1F7D93BA-9A30-402D-873B-E0EB457CF8F4}"/>
              </a:ext>
            </a:extLst>
          </p:cNvPr>
          <p:cNvSpPr>
            <a:spLocks noGrp="1"/>
          </p:cNvSpPr>
          <p:nvPr>
            <p:ph idx="1"/>
          </p:nvPr>
        </p:nvSpPr>
        <p:spPr>
          <a:xfrm>
            <a:off x="1451579" y="2464991"/>
            <a:ext cx="9405891" cy="2403571"/>
          </a:xfrm>
        </p:spPr>
        <p:txBody>
          <a:bodyPr>
            <a:normAutofit fontScale="92500" lnSpcReduction="10000"/>
          </a:bodyPr>
          <a:lstStyle/>
          <a:p>
            <a:r>
              <a:rPr lang="en-US" altLang="ko-KR"/>
              <a:t>The Rainbow Children’s Hospital has received several complaints from the parents of children with instances of miscommunication from the nursing team. The Nurse manager in-charge has recognized the need for training staff members in communication skills Your group has been chosen to produce a presentation which could be used as a training and development tool with new staff working at a local children’s hospital to support families and children throughout their treatment.</a:t>
            </a:r>
          </a:p>
          <a:p>
            <a:endParaRPr lang="en-GB" dirty="0"/>
          </a:p>
        </p:txBody>
      </p:sp>
    </p:spTree>
    <p:extLst>
      <p:ext uri="{BB962C8B-B14F-4D97-AF65-F5344CB8AC3E}">
        <p14:creationId xmlns:p14="http://schemas.microsoft.com/office/powerpoint/2010/main" val="3009835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1210F8D-F7F2-47FC-91CB-247E361A5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5">
            <a:extLst>
              <a:ext uri="{FF2B5EF4-FFF2-40B4-BE49-F238E27FC236}">
                <a16:creationId xmlns:a16="http://schemas.microsoft.com/office/drawing/2014/main" id="{218B502B-CAA9-4ABA-A8B8-1D729AD120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463" y="2386978"/>
            <a:ext cx="5452537" cy="1635761"/>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6" name="Picture 25">
            <a:extLst>
              <a:ext uri="{FF2B5EF4-FFF2-40B4-BE49-F238E27FC236}">
                <a16:creationId xmlns:a16="http://schemas.microsoft.com/office/drawing/2014/main" id="{41509D60-00A2-43CB-85EE-55A4E714BF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FD3743F-4D03-4F54-930C-242A4C848303}"/>
              </a:ext>
            </a:extLst>
          </p:cNvPr>
          <p:cNvSpPr>
            <a:spLocks noGrp="1"/>
          </p:cNvSpPr>
          <p:nvPr>
            <p:ph type="title"/>
          </p:nvPr>
        </p:nvSpPr>
        <p:spPr>
          <a:xfrm>
            <a:off x="6417733" y="618517"/>
            <a:ext cx="4860494" cy="1596177"/>
          </a:xfrm>
        </p:spPr>
        <p:txBody>
          <a:bodyPr>
            <a:normAutofit/>
          </a:bodyPr>
          <a:lstStyle/>
          <a:p>
            <a:r>
              <a:rPr lang="en-GB"/>
              <a:t> Models of communication</a:t>
            </a:r>
            <a:br>
              <a:rPr lang="en-GB"/>
            </a:br>
            <a:endParaRPr lang="en-GB"/>
          </a:p>
        </p:txBody>
      </p:sp>
      <p:sp>
        <p:nvSpPr>
          <p:cNvPr id="19" name="Content Placeholder 2">
            <a:extLst>
              <a:ext uri="{FF2B5EF4-FFF2-40B4-BE49-F238E27FC236}">
                <a16:creationId xmlns:a16="http://schemas.microsoft.com/office/drawing/2014/main" id="{0683B395-1F18-4EBF-83FB-686C4DD610D7}"/>
              </a:ext>
            </a:extLst>
          </p:cNvPr>
          <p:cNvSpPr>
            <a:spLocks noGrp="1"/>
          </p:cNvSpPr>
          <p:nvPr>
            <p:ph idx="1"/>
          </p:nvPr>
        </p:nvSpPr>
        <p:spPr>
          <a:xfrm>
            <a:off x="6417399" y="2367092"/>
            <a:ext cx="4860201" cy="3424107"/>
          </a:xfrm>
        </p:spPr>
        <p:txBody>
          <a:bodyPr>
            <a:normAutofit/>
          </a:bodyPr>
          <a:lstStyle/>
          <a:p>
            <a:pPr marL="36900" indent="0">
              <a:lnSpc>
                <a:spcPct val="110000"/>
              </a:lnSpc>
              <a:buNone/>
            </a:pPr>
            <a:r>
              <a:rPr lang="en-GB" sz="1000" b="1" i="0">
                <a:effectLst/>
                <a:latin typeface="Abadi" panose="020B0604020202020204" pitchFamily="34" charset="0"/>
                <a:cs typeface="Arial" panose="020B0604020202020204" pitchFamily="34" charset="0"/>
              </a:rPr>
              <a:t>   </a:t>
            </a:r>
          </a:p>
          <a:p>
            <a:pPr marL="36900" indent="0">
              <a:lnSpc>
                <a:spcPct val="110000"/>
              </a:lnSpc>
              <a:buNone/>
            </a:pPr>
            <a:r>
              <a:rPr lang="en-GB" sz="1000" b="1" i="0">
                <a:effectLst/>
                <a:latin typeface="Abadi" panose="020B0604020202020204" pitchFamily="34" charset="0"/>
                <a:cs typeface="Arial" panose="020B0604020202020204" pitchFamily="34" charset="0"/>
              </a:rPr>
              <a:t> Shannon-Weaver communication model</a:t>
            </a:r>
          </a:p>
          <a:p>
            <a:pPr>
              <a:lnSpc>
                <a:spcPct val="110000"/>
              </a:lnSpc>
            </a:pPr>
            <a:r>
              <a:rPr lang="en-GB" sz="1000" b="1" i="0">
                <a:effectLst/>
                <a:latin typeface="Abadi" panose="020B0604020202020204" pitchFamily="34" charset="0"/>
                <a:cs typeface="Arial" panose="020B0604020202020204" pitchFamily="34" charset="0"/>
              </a:rPr>
              <a:t>Sender: </a:t>
            </a:r>
            <a:r>
              <a:rPr lang="en-GB" sz="1000" i="0">
                <a:effectLst/>
                <a:latin typeface="Abadi" panose="020B0604020202020204" pitchFamily="34" charset="0"/>
                <a:cs typeface="Arial" panose="020B0604020202020204" pitchFamily="34" charset="0"/>
              </a:rPr>
              <a:t>is the one who sends the message as a signal.</a:t>
            </a:r>
          </a:p>
          <a:p>
            <a:pPr>
              <a:lnSpc>
                <a:spcPct val="110000"/>
              </a:lnSpc>
            </a:pPr>
            <a:r>
              <a:rPr lang="en-GB" sz="1000" b="1" i="0">
                <a:effectLst/>
                <a:latin typeface="Abadi" panose="020B0604020202020204" pitchFamily="34" charset="0"/>
                <a:cs typeface="Arial" panose="020B0604020202020204" pitchFamily="34" charset="0"/>
              </a:rPr>
              <a:t>Encoder: </a:t>
            </a:r>
            <a:r>
              <a:rPr lang="en-GB" sz="1000" i="0">
                <a:effectLst/>
                <a:latin typeface="Abadi" panose="020B0604020202020204" pitchFamily="34" charset="0"/>
                <a:cs typeface="Arial" panose="020B0604020202020204" pitchFamily="34" charset="0"/>
              </a:rPr>
              <a:t>is the message into signals.</a:t>
            </a:r>
          </a:p>
          <a:p>
            <a:pPr>
              <a:lnSpc>
                <a:spcPct val="110000"/>
              </a:lnSpc>
            </a:pPr>
            <a:r>
              <a:rPr lang="en-GB" sz="1000" b="1" i="0">
                <a:effectLst/>
                <a:latin typeface="Abadi" panose="020B0604020202020204" pitchFamily="34" charset="0"/>
                <a:cs typeface="Arial" panose="020B0604020202020204" pitchFamily="34" charset="0"/>
              </a:rPr>
              <a:t>Decoder: </a:t>
            </a:r>
            <a:r>
              <a:rPr lang="en-GB" sz="1000" i="0">
                <a:effectLst/>
                <a:latin typeface="Abadi" panose="020B0604020202020204" pitchFamily="34" charset="0"/>
                <a:cs typeface="Arial" panose="020B0604020202020204" pitchFamily="34" charset="0"/>
              </a:rPr>
              <a:t>is the element who receive the signals and transform it in to a message.</a:t>
            </a:r>
          </a:p>
          <a:p>
            <a:pPr>
              <a:lnSpc>
                <a:spcPct val="110000"/>
              </a:lnSpc>
            </a:pPr>
            <a:r>
              <a:rPr lang="en-GB" sz="1000" b="1" i="0">
                <a:effectLst/>
                <a:latin typeface="Abadi" panose="020B0604020202020204" pitchFamily="34" charset="0"/>
                <a:cs typeface="Arial" panose="020B0604020202020204" pitchFamily="34" charset="0"/>
              </a:rPr>
              <a:t>Receiver: </a:t>
            </a:r>
            <a:r>
              <a:rPr lang="en-GB" sz="1000" i="0">
                <a:effectLst/>
                <a:latin typeface="Abadi" panose="020B0604020202020204" pitchFamily="34" charset="0"/>
                <a:cs typeface="Arial" panose="020B0604020202020204" pitchFamily="34" charset="0"/>
              </a:rPr>
              <a:t>is the one who receive the message as a final destination.</a:t>
            </a:r>
          </a:p>
          <a:p>
            <a:pPr>
              <a:lnSpc>
                <a:spcPct val="110000"/>
              </a:lnSpc>
            </a:pPr>
            <a:r>
              <a:rPr lang="en-GB" sz="1000" b="1">
                <a:latin typeface="Abadi" panose="020B0604020202020204" pitchFamily="34" charset="0"/>
                <a:cs typeface="Arial" panose="020B0604020202020204" pitchFamily="34" charset="0"/>
              </a:rPr>
              <a:t>Channel: </a:t>
            </a:r>
            <a:r>
              <a:rPr lang="en-GB" sz="1000">
                <a:latin typeface="Abadi" panose="020B0604020202020204" pitchFamily="34" charset="0"/>
                <a:cs typeface="Arial" panose="020B0604020202020204" pitchFamily="34" charset="0"/>
              </a:rPr>
              <a:t>is where this actions happen</a:t>
            </a:r>
            <a:endParaRPr lang="en-GB" sz="1000" i="0">
              <a:effectLst/>
              <a:latin typeface="Abadi" panose="020B0604020202020204" pitchFamily="34" charset="0"/>
              <a:cs typeface="Arial" panose="020B0604020202020204" pitchFamily="34" charset="0"/>
            </a:endParaRPr>
          </a:p>
          <a:p>
            <a:pPr>
              <a:lnSpc>
                <a:spcPct val="110000"/>
              </a:lnSpc>
            </a:pPr>
            <a:r>
              <a:rPr lang="en-GB" sz="1000" b="1" i="0">
                <a:effectLst/>
                <a:latin typeface="Abadi" panose="020B0604020202020204" pitchFamily="34" charset="0"/>
                <a:cs typeface="Arial" panose="020B0604020202020204" pitchFamily="34" charset="0"/>
              </a:rPr>
              <a:t>Noise: </a:t>
            </a:r>
            <a:r>
              <a:rPr lang="en-GB" sz="1000" i="0">
                <a:effectLst/>
                <a:latin typeface="Abadi" panose="020B0604020202020204" pitchFamily="34" charset="0"/>
                <a:cs typeface="Arial" panose="020B0604020202020204" pitchFamily="34" charset="0"/>
              </a:rPr>
              <a:t>Unrelated distractions in the channel that might affect the reception of the message are referred to as noise.</a:t>
            </a:r>
          </a:p>
          <a:p>
            <a:pPr>
              <a:lnSpc>
                <a:spcPct val="110000"/>
              </a:lnSpc>
            </a:pPr>
            <a:r>
              <a:rPr lang="en-GB" sz="1000" b="1">
                <a:latin typeface="Abadi" panose="020B0604020202020204" pitchFamily="34" charset="0"/>
                <a:cs typeface="Arial" panose="020B0604020202020204" pitchFamily="34" charset="0"/>
              </a:rPr>
              <a:t>Feedback:</a:t>
            </a:r>
            <a:r>
              <a:rPr lang="en-GB" sz="1000">
                <a:latin typeface="Abadi" panose="020B0604020202020204" pitchFamily="34" charset="0"/>
                <a:cs typeface="Arial" panose="020B0604020202020204" pitchFamily="34" charset="0"/>
              </a:rPr>
              <a:t> is the element characterized as the message of receiver understanding. </a:t>
            </a:r>
            <a:endParaRPr lang="en-GB" sz="1000" i="0">
              <a:effectLst/>
              <a:latin typeface="Abadi" panose="020B0604020202020204" pitchFamily="34" charset="0"/>
              <a:cs typeface="Arial" panose="020B0604020202020204" pitchFamily="34" charset="0"/>
            </a:endParaRPr>
          </a:p>
          <a:p>
            <a:pPr marL="36900" indent="0">
              <a:lnSpc>
                <a:spcPct val="110000"/>
              </a:lnSpc>
              <a:buNone/>
            </a:pPr>
            <a:r>
              <a:rPr lang="en-GB" sz="1000">
                <a:latin typeface="Abadi" panose="020B0604020202020204" pitchFamily="34" charset="0"/>
                <a:cs typeface="Arial" panose="020B0604020202020204" pitchFamily="34" charset="0"/>
              </a:rPr>
              <a:t>(Al-Fedaghi, 2020) (Gillespie, 2018)</a:t>
            </a:r>
          </a:p>
          <a:p>
            <a:pPr marL="36900" indent="0">
              <a:lnSpc>
                <a:spcPct val="110000"/>
              </a:lnSpc>
              <a:buNone/>
            </a:pPr>
            <a:endParaRPr lang="en-GB" sz="1000"/>
          </a:p>
        </p:txBody>
      </p:sp>
    </p:spTree>
    <p:extLst>
      <p:ext uri="{BB962C8B-B14F-4D97-AF65-F5344CB8AC3E}">
        <p14:creationId xmlns:p14="http://schemas.microsoft.com/office/powerpoint/2010/main" val="2297777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F356-C782-4DA0-B1E7-C4CDF166AB2F}"/>
              </a:ext>
            </a:extLst>
          </p:cNvPr>
          <p:cNvSpPr>
            <a:spLocks noGrp="1"/>
          </p:cNvSpPr>
          <p:nvPr>
            <p:ph type="title"/>
          </p:nvPr>
        </p:nvSpPr>
        <p:spPr>
          <a:xfrm>
            <a:off x="5146160" y="609600"/>
            <a:ext cx="5978072" cy="970450"/>
          </a:xfrm>
        </p:spPr>
        <p:txBody>
          <a:bodyPr>
            <a:normAutofit/>
          </a:bodyPr>
          <a:lstStyle/>
          <a:p>
            <a:pPr>
              <a:lnSpc>
                <a:spcPct val="90000"/>
              </a:lnSpc>
            </a:pPr>
            <a:r>
              <a:rPr lang="en-GB" sz="3100"/>
              <a:t>Channels of communication</a:t>
            </a:r>
            <a:br>
              <a:rPr lang="en-GB" sz="3100"/>
            </a:br>
            <a:endParaRPr lang="en-GB" sz="3100" dirty="0"/>
          </a:p>
        </p:txBody>
      </p:sp>
      <p:graphicFrame>
        <p:nvGraphicFramePr>
          <p:cNvPr id="6" name="Content Placeholder 2">
            <a:extLst>
              <a:ext uri="{FF2B5EF4-FFF2-40B4-BE49-F238E27FC236}">
                <a16:creationId xmlns:a16="http://schemas.microsoft.com/office/drawing/2014/main" id="{E7C7250E-C442-46A0-AA3A-C84CE30FAEBD}"/>
              </a:ext>
            </a:extLst>
          </p:cNvPr>
          <p:cNvGraphicFramePr>
            <a:graphicFrameLocks noGrp="1"/>
          </p:cNvGraphicFramePr>
          <p:nvPr>
            <p:ph idx="1"/>
          </p:nvPr>
        </p:nvGraphicFramePr>
        <p:xfrm>
          <a:off x="5048655" y="1828801"/>
          <a:ext cx="6075577" cy="414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5A96B9CD-F452-434F-94A5-C742DDE6DBD8}"/>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30889" r="17449" b="2"/>
          <a:stretch/>
        </p:blipFill>
        <p:spPr>
          <a:xfrm>
            <a:off x="442657" y="609599"/>
            <a:ext cx="4118343" cy="5538281"/>
          </a:xfrm>
          <a:prstGeom prst="rect">
            <a:avLst/>
          </a:prstGeom>
        </p:spPr>
      </p:pic>
    </p:spTree>
    <p:extLst>
      <p:ext uri="{BB962C8B-B14F-4D97-AF65-F5344CB8AC3E}">
        <p14:creationId xmlns:p14="http://schemas.microsoft.com/office/powerpoint/2010/main" val="3651930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2AE09-230E-4646-812B-E95CDB541285}"/>
              </a:ext>
            </a:extLst>
          </p:cNvPr>
          <p:cNvSpPr>
            <a:spLocks noGrp="1"/>
          </p:cNvSpPr>
          <p:nvPr>
            <p:ph type="title"/>
          </p:nvPr>
        </p:nvSpPr>
        <p:spPr>
          <a:xfrm>
            <a:off x="913775" y="618517"/>
            <a:ext cx="10364451" cy="1596177"/>
          </a:xfrm>
        </p:spPr>
        <p:txBody>
          <a:bodyPr>
            <a:normAutofit/>
          </a:bodyPr>
          <a:lstStyle/>
          <a:p>
            <a:r>
              <a:rPr lang="en-GB" dirty="0"/>
              <a:t>The types of barriers that can prevent effective communication</a:t>
            </a:r>
          </a:p>
        </p:txBody>
      </p:sp>
      <p:graphicFrame>
        <p:nvGraphicFramePr>
          <p:cNvPr id="5" name="Content Placeholder 2">
            <a:extLst>
              <a:ext uri="{FF2B5EF4-FFF2-40B4-BE49-F238E27FC236}">
                <a16:creationId xmlns:a16="http://schemas.microsoft.com/office/drawing/2014/main" id="{3571A5ED-9886-4717-99E8-72F174777A30}"/>
              </a:ext>
            </a:extLst>
          </p:cNvPr>
          <p:cNvGraphicFramePr>
            <a:graphicFrameLocks noGrp="1"/>
          </p:cNvGraphicFramePr>
          <p:nvPr>
            <p:ph idx="1"/>
            <p:extLst>
              <p:ext uri="{D42A27DB-BD31-4B8C-83A1-F6EECF244321}">
                <p14:modId xmlns:p14="http://schemas.microsoft.com/office/powerpoint/2010/main" val="2179220854"/>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34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27E87-EF6A-4B60-B14F-F7711D6A315E}"/>
              </a:ext>
            </a:extLst>
          </p:cNvPr>
          <p:cNvSpPr>
            <a:spLocks noGrp="1"/>
          </p:cNvSpPr>
          <p:nvPr>
            <p:ph type="title"/>
          </p:nvPr>
        </p:nvSpPr>
        <p:spPr>
          <a:xfrm>
            <a:off x="913795" y="150830"/>
            <a:ext cx="10353762" cy="1055802"/>
          </a:xfrm>
        </p:spPr>
        <p:txBody>
          <a:bodyPr>
            <a:normAutofit/>
          </a:bodyPr>
          <a:lstStyle/>
          <a:p>
            <a:r>
              <a:rPr lang="en-GB">
                <a:latin typeface="Arabic Typesetting" panose="020B0604020202020204" pitchFamily="66" charset="-78"/>
                <a:cs typeface="Arabic Typesetting" panose="020B0604020202020204" pitchFamily="66" charset="-78"/>
              </a:rPr>
              <a:t>The impact of communication on staff and patients</a:t>
            </a:r>
            <a:endParaRPr lang="en-GB" dirty="0">
              <a:latin typeface="Arabic Typesetting" panose="020B0604020202020204" pitchFamily="66" charset="-78"/>
              <a:cs typeface="Arabic Typesetting" panose="020B0604020202020204" pitchFamily="66" charset="-78"/>
            </a:endParaRPr>
          </a:p>
        </p:txBody>
      </p:sp>
      <p:graphicFrame>
        <p:nvGraphicFramePr>
          <p:cNvPr id="17" name="Content Placeholder 2">
            <a:extLst>
              <a:ext uri="{FF2B5EF4-FFF2-40B4-BE49-F238E27FC236}">
                <a16:creationId xmlns:a16="http://schemas.microsoft.com/office/drawing/2014/main" id="{70D739AD-3F97-499C-B481-4E6B47AFE341}"/>
              </a:ext>
            </a:extLst>
          </p:cNvPr>
          <p:cNvGraphicFramePr>
            <a:graphicFrameLocks noGrp="1"/>
          </p:cNvGraphicFramePr>
          <p:nvPr>
            <p:ph idx="1"/>
          </p:nvPr>
        </p:nvGraphicFramePr>
        <p:xfrm>
          <a:off x="1451579" y="1921080"/>
          <a:ext cx="9603275" cy="39679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90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6D549-DCB2-4F3E-9BA5-F8D2C8841742}"/>
              </a:ext>
            </a:extLst>
          </p:cNvPr>
          <p:cNvSpPr>
            <a:spLocks noGrp="1"/>
          </p:cNvSpPr>
          <p:nvPr>
            <p:ph type="title"/>
          </p:nvPr>
        </p:nvSpPr>
        <p:spPr>
          <a:xfrm>
            <a:off x="433633" y="103695"/>
            <a:ext cx="10833924" cy="963105"/>
          </a:xfrm>
        </p:spPr>
        <p:txBody>
          <a:bodyPr/>
          <a:lstStyle/>
          <a:p>
            <a:pPr algn="l"/>
            <a:r>
              <a:rPr lang="en-GB" dirty="0"/>
              <a:t>References</a:t>
            </a:r>
          </a:p>
        </p:txBody>
      </p:sp>
      <p:sp>
        <p:nvSpPr>
          <p:cNvPr id="3" name="Content Placeholder 2">
            <a:extLst>
              <a:ext uri="{FF2B5EF4-FFF2-40B4-BE49-F238E27FC236}">
                <a16:creationId xmlns:a16="http://schemas.microsoft.com/office/drawing/2014/main" id="{EE01C855-7410-4B3F-A36E-B758BE92F2A2}"/>
              </a:ext>
            </a:extLst>
          </p:cNvPr>
          <p:cNvSpPr>
            <a:spLocks noGrp="1"/>
          </p:cNvSpPr>
          <p:nvPr>
            <p:ph idx="1"/>
          </p:nvPr>
        </p:nvSpPr>
        <p:spPr>
          <a:xfrm>
            <a:off x="302005" y="1870746"/>
            <a:ext cx="11660696" cy="4253218"/>
          </a:xfrm>
        </p:spPr>
        <p:txBody>
          <a:bodyPr>
            <a:normAutofit fontScale="47500" lnSpcReduction="20000"/>
          </a:bodyPr>
          <a:lstStyle/>
          <a:p>
            <a:r>
              <a:rPr lang="en-GB" sz="2500" dirty="0" err="1"/>
              <a:t>KnowledgeHut</a:t>
            </a:r>
            <a:r>
              <a:rPr lang="en-GB" sz="2500" dirty="0"/>
              <a:t>., 2011. Communication Channels. [Online] Available at: https://www.knowledgehut.com/tutorials/project-management/communication-channels[Accessed 06 11 2021].</a:t>
            </a:r>
          </a:p>
          <a:p>
            <a:r>
              <a:rPr lang="en-GB" sz="2500" dirty="0"/>
              <a:t>Al-</a:t>
            </a:r>
            <a:r>
              <a:rPr lang="en-GB" sz="2500" dirty="0" err="1"/>
              <a:t>Fedaghi</a:t>
            </a:r>
            <a:r>
              <a:rPr lang="en-GB" sz="2500" dirty="0"/>
              <a:t>, S., 2020. Underpinning Theories of Software Engineering: Dynamism in Physical Sources of the Shannon Weaver Communication Model. Computer Engineering Department, 20(9), pp. 120-130.</a:t>
            </a:r>
          </a:p>
          <a:p>
            <a:r>
              <a:rPr lang="en-GB" sz="2500" dirty="0"/>
              <a:t>Dijk, G. v., </a:t>
            </a:r>
            <a:r>
              <a:rPr lang="en-GB" sz="2500" dirty="0" err="1"/>
              <a:t>Minocha</a:t>
            </a:r>
            <a:r>
              <a:rPr lang="en-GB" sz="2500" dirty="0"/>
              <a:t>, S. &amp; Laing, A., 2007. Online and offline communication in service consumption. Consumers, channels and communication, 19(1), pp. 7-19.</a:t>
            </a:r>
          </a:p>
          <a:p>
            <a:r>
              <a:rPr lang="en-GB" sz="2500" dirty="0"/>
              <a:t>Gillespie, D. J. S. R., 2018. A Critique of the Shannon-Weaver Theory of Communication and Its Implications for Nursing. Research and Theory for Nursing Practice, 32(2). </a:t>
            </a:r>
          </a:p>
          <a:p>
            <a:r>
              <a:rPr lang="en-GB" sz="2500" dirty="0"/>
              <a:t>Administrator, R. (2019). What are the Benefits of Effective Communication in Healthcare?[online] SDSU Global Campus Blog | San Diego State University. Available at: https://cesblog.sdsu.edu/what-are-the-benefits-of-effective-communication-in-healthcare/. </a:t>
            </a:r>
          </a:p>
          <a:p>
            <a:r>
              <a:rPr lang="en-GB" sz="2500" dirty="0"/>
              <a:t> Communication Theory (2014). Shannon and Weaver Model of Communication. [online] Communication Theory. Available at: https://www.communicationtheory.org/shannonand-weaver-model-of-communication/. </a:t>
            </a:r>
          </a:p>
          <a:p>
            <a:r>
              <a:rPr lang="en-GB" sz="2500" dirty="0"/>
              <a:t>Moi Ali (2017). Communication skills 1: benefits of effective communication for patients. [online] Nursing Times. Available at: https://www.nursingtimes.net/clinical-archive/assessmentskills/communication-skills-1-benefits-of-effective-communication-for-patients-20-11-2017/. </a:t>
            </a:r>
          </a:p>
          <a:p>
            <a:r>
              <a:rPr lang="en-GB" sz="2500" dirty="0"/>
              <a:t> </a:t>
            </a:r>
            <a:r>
              <a:rPr lang="en-GB" sz="2500" dirty="0" err="1"/>
              <a:t>Skillsyouneed</a:t>
            </a:r>
            <a:r>
              <a:rPr lang="en-GB" sz="2500" dirty="0"/>
              <a:t> (2011). Barriers to Effective Communication. [online] Skillsyouneed.com. Available at: https://www.skillsyouneed.com/ips/barriers-communication.html.</a:t>
            </a:r>
          </a:p>
          <a:p>
            <a:endParaRPr lang="en-GB" sz="2500" dirty="0"/>
          </a:p>
          <a:p>
            <a:endParaRPr lang="en-GB" dirty="0"/>
          </a:p>
        </p:txBody>
      </p:sp>
    </p:spTree>
    <p:extLst>
      <p:ext uri="{BB962C8B-B14F-4D97-AF65-F5344CB8AC3E}">
        <p14:creationId xmlns:p14="http://schemas.microsoft.com/office/powerpoint/2010/main" val="391347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Content Placeholder 23">
            <a:extLst>
              <a:ext uri="{FF2B5EF4-FFF2-40B4-BE49-F238E27FC236}">
                <a16:creationId xmlns:a16="http://schemas.microsoft.com/office/drawing/2014/main" id="{201669C6-E356-4E9E-8734-06145509D434}"/>
              </a:ext>
            </a:extLst>
          </p:cNvPr>
          <p:cNvSpPr>
            <a:spLocks noGrp="1"/>
          </p:cNvSpPr>
          <p:nvPr>
            <p:ph idx="1"/>
          </p:nvPr>
        </p:nvSpPr>
        <p:spPr/>
        <p:txBody>
          <a:bodyPr>
            <a:normAutofit/>
          </a:bodyPr>
          <a:lstStyle/>
          <a:p>
            <a:pPr marL="0" algn="l" rtl="0" eaLnBrk="1" fontAlgn="t" latinLnBrk="0" hangingPunct="1">
              <a:spcBef>
                <a:spcPts val="0"/>
              </a:spcBef>
              <a:spcAft>
                <a:spcPts val="0"/>
              </a:spcAft>
            </a:pPr>
            <a:r>
              <a:rPr lang="en-GB" sz="1800" b="0" i="0" u="none" strike="noStrike" kern="1200" dirty="0">
                <a:solidFill>
                  <a:srgbClr val="000000"/>
                </a:solidFill>
                <a:effectLst/>
                <a:latin typeface="Calibri" panose="020F0502020204030204" pitchFamily="34" charset="0"/>
              </a:rPr>
              <a:t> </a:t>
            </a:r>
            <a:endParaRPr lang="en-GB" sz="1800" b="0" i="0" u="none" strike="noStrike" dirty="0">
              <a:effectLst/>
              <a:latin typeface="Arial" panose="020B0604020202020204" pitchFamily="34" charset="0"/>
            </a:endParaRPr>
          </a:p>
          <a:p>
            <a:endParaRPr lang="en-US" dirty="0"/>
          </a:p>
        </p:txBody>
      </p:sp>
      <p:pic>
        <p:nvPicPr>
          <p:cNvPr id="11" name="Picture 10" descr="Table&#10;&#10;Description automatically generated">
            <a:extLst>
              <a:ext uri="{FF2B5EF4-FFF2-40B4-BE49-F238E27FC236}">
                <a16:creationId xmlns:a16="http://schemas.microsoft.com/office/drawing/2014/main" id="{50C20108-CC6F-44FA-A8CB-E5C5DDD2F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1156" y="677941"/>
            <a:ext cx="9769687" cy="5502117"/>
          </a:xfrm>
          <a:prstGeom prst="rect">
            <a:avLst/>
          </a:prstGeom>
        </p:spPr>
      </p:pic>
    </p:spTree>
    <p:extLst>
      <p:ext uri="{BB962C8B-B14F-4D97-AF65-F5344CB8AC3E}">
        <p14:creationId xmlns:p14="http://schemas.microsoft.com/office/powerpoint/2010/main" val="3129894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83DC2B4-34DF-4E24-B4CB-E61867C465F3}"/>
              </a:ext>
            </a:extLst>
          </p:cNvPr>
          <p:cNvGraphicFramePr>
            <a:graphicFrameLocks noGrp="1"/>
          </p:cNvGraphicFramePr>
          <p:nvPr>
            <p:extLst>
              <p:ext uri="{D42A27DB-BD31-4B8C-83A1-F6EECF244321}">
                <p14:modId xmlns:p14="http://schemas.microsoft.com/office/powerpoint/2010/main" val="4104666429"/>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dirty="0" err="1">
                          <a:solidFill>
                            <a:schemeClr val="tx2"/>
                          </a:solidFill>
                        </a:rPr>
                        <a:t>Tayba</a:t>
                      </a:r>
                      <a:r>
                        <a:rPr lang="en-US" dirty="0">
                          <a:solidFill>
                            <a:schemeClr val="tx2"/>
                          </a:solidFill>
                        </a:rPr>
                        <a:t> </a:t>
                      </a:r>
                      <a:r>
                        <a:rPr lang="en-US" dirty="0" err="1">
                          <a:solidFill>
                            <a:schemeClr val="tx2"/>
                          </a:solidFill>
                        </a:rPr>
                        <a:t>Uzma</a:t>
                      </a:r>
                      <a:r>
                        <a:rPr lang="en-US" dirty="0">
                          <a:solidFill>
                            <a:schemeClr val="tx2"/>
                          </a:solidFill>
                        </a:rPr>
                        <a:t> Habib </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IT skills; Management Skills and interpersonal skills.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The leave of the leader, make both of us stressed</a:t>
                      </a:r>
                    </a:p>
                    <a:p>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we made a great team</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09/10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2052503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130</TotalTime>
  <Words>1369</Words>
  <Application>Microsoft Office PowerPoint</Application>
  <PresentationFormat>Widescreen</PresentationFormat>
  <Paragraphs>84</Paragraphs>
  <Slides>10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Abadi</vt:lpstr>
      <vt:lpstr>Arabic Typesetting</vt:lpstr>
      <vt:lpstr>Arial</vt:lpstr>
      <vt:lpstr>Calibri</vt:lpstr>
      <vt:lpstr>Tw Cen MT</vt:lpstr>
      <vt:lpstr>Wingdings</vt:lpstr>
      <vt:lpstr>Droplet</vt:lpstr>
      <vt:lpstr>Presentation- Strategies for Effective Communication in Business setting </vt:lpstr>
      <vt:lpstr>Table of content</vt:lpstr>
      <vt:lpstr>Case Study</vt:lpstr>
      <vt:lpstr> Models of communication </vt:lpstr>
      <vt:lpstr>Channels of communication </vt:lpstr>
      <vt:lpstr>The types of barriers that can prevent effective communication</vt:lpstr>
      <vt:lpstr>The impact of communication on staff and patients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Strategies for Effective Communication in Business setting</dc:title>
  <dc:creator>Stefania Dinca</dc:creator>
  <cp:lastModifiedBy>Stefania Dinca</cp:lastModifiedBy>
  <cp:revision>4</cp:revision>
  <dcterms:created xsi:type="dcterms:W3CDTF">2021-11-06T07:21:02Z</dcterms:created>
  <dcterms:modified xsi:type="dcterms:W3CDTF">2021-11-21T21:27:11Z</dcterms:modified>
</cp:coreProperties>
</file>