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300" r:id="rId5"/>
    <p:sldId id="262" r:id="rId6"/>
    <p:sldId id="291" r:id="rId7"/>
    <p:sldId id="290" r:id="rId8"/>
    <p:sldId id="288" r:id="rId9"/>
    <p:sldId id="293" r:id="rId10"/>
    <p:sldId id="294" r:id="rId11"/>
    <p:sldId id="295" r:id="rId12"/>
    <p:sldId id="299" r:id="rId13"/>
    <p:sldId id="267" r:id="rId14"/>
    <p:sldId id="289" r:id="rId15"/>
    <p:sldId id="265" r:id="rId16"/>
    <p:sldId id="266" r:id="rId17"/>
    <p:sldId id="264" r:id="rId18"/>
    <p:sldId id="297" r:id="rId19"/>
    <p:sldId id="296" r:id="rId20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693" autoAdjust="0"/>
  </p:normalViewPr>
  <p:slideViewPr>
    <p:cSldViewPr>
      <p:cViewPr varScale="1">
        <p:scale>
          <a:sx n="92" d="100"/>
          <a:sy n="92" d="100"/>
        </p:scale>
        <p:origin x="215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368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insert header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insert header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9EAB9E-E8D5-476C-93BA-6CDCDF16D67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39825" y="1219200"/>
            <a:ext cx="4389438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1A1511-BA99-4995-9603-94CCAF14F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045786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nvestopedia.com/terms/i/identifiable_asset.asp" TargetMode="External"/><Relationship Id="rId3" Type="http://schemas.openxmlformats.org/officeDocument/2006/relationships/hyperlink" Target="https://www.investopedia.com/terms/b/brandequity.asp" TargetMode="External"/><Relationship Id="rId7" Type="http://schemas.openxmlformats.org/officeDocument/2006/relationships/hyperlink" Target="https://www.investopedia.com/terms/a/acquisition.asp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investopedia.com/terms/m/merger.asp" TargetMode="External"/><Relationship Id="rId11" Type="http://schemas.openxmlformats.org/officeDocument/2006/relationships/hyperlink" Target="https://www.investopedia.com/articles/investing/100614/goodwill-vs-other-intangible-assets-whats-difference.asp#ixzz5I76obAPb" TargetMode="External"/><Relationship Id="rId5" Type="http://schemas.openxmlformats.org/officeDocument/2006/relationships/hyperlink" Target="https://www.investopedia.com/terms/b/bookvalue.asp" TargetMode="External"/><Relationship Id="rId10" Type="http://schemas.openxmlformats.org/officeDocument/2006/relationships/hyperlink" Target="https://www.investopedia.com/terms/l/liability.asp" TargetMode="External"/><Relationship Id="rId4" Type="http://schemas.openxmlformats.org/officeDocument/2006/relationships/hyperlink" Target="https://www.investopedia.com/terms/b/brand-recognition.asp" TargetMode="External"/><Relationship Id="rId9" Type="http://schemas.openxmlformats.org/officeDocument/2006/relationships/hyperlink" Target="https://www.investopedia.com/terms/a/asset.asp" TargetMode="Externa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 smtClean="0"/>
              <a:t>insert header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953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/>
              <a:t>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1BEBC-1FEA-45A8-A8EC-B72448AF6DA5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17573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1BEBC-1FEA-45A8-A8EC-B72448AF6DA5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5692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1BEBC-1FEA-45A8-A8EC-B72448AF6DA5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7477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insert header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756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A7E63BE-2C15-4104-B004-FD80E5919E79}" type="slidenum">
              <a:rPr lang="en-GB" altLang="en-US">
                <a:latin typeface="Verdana" panose="020B0604030504040204" pitchFamily="34" charset="0"/>
              </a:rPr>
              <a:pPr eaLnBrk="1" hangingPunct="1">
                <a:spcBef>
                  <a:spcPct val="0"/>
                </a:spcBef>
              </a:pPr>
              <a:t>6</a:t>
            </a:fld>
            <a:endParaRPr lang="en-GB" altLang="en-US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1615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dirty="0"/>
              <a:t>Customer loyalty, </a:t>
            </a:r>
            <a:r>
              <a:rPr lang="en-GB" dirty="0">
                <a:hlinkClick r:id="rId3"/>
              </a:rPr>
              <a:t>brand equity</a:t>
            </a:r>
            <a:r>
              <a:rPr lang="en-GB" dirty="0"/>
              <a:t>, name/</a:t>
            </a:r>
            <a:r>
              <a:rPr lang="en-GB" dirty="0">
                <a:hlinkClick r:id="rId4"/>
              </a:rPr>
              <a:t>brand recognition</a:t>
            </a:r>
            <a:r>
              <a:rPr lang="en-GB" dirty="0"/>
              <a:t> and company reputation – all of the things that make a company worth more than its </a:t>
            </a:r>
            <a:r>
              <a:rPr lang="en-GB" dirty="0">
                <a:hlinkClick r:id="rId5"/>
              </a:rPr>
              <a:t>book value</a:t>
            </a:r>
            <a:r>
              <a:rPr lang="en-GB" dirty="0"/>
              <a:t>, or quantifiable assets – count as goodwill. Goodwill only shows up on a balance sheet when two companies complete a </a:t>
            </a:r>
            <a:r>
              <a:rPr lang="en-GB" dirty="0">
                <a:hlinkClick r:id="rId6"/>
              </a:rPr>
              <a:t>merger</a:t>
            </a:r>
            <a:r>
              <a:rPr lang="en-GB" dirty="0"/>
              <a:t> or </a:t>
            </a:r>
            <a:r>
              <a:rPr lang="en-GB" dirty="0">
                <a:hlinkClick r:id="rId7"/>
              </a:rPr>
              <a:t>acquisition</a:t>
            </a:r>
            <a:r>
              <a:rPr lang="en-GB" dirty="0"/>
              <a:t>. When a company buys another firm, anything it pays above and beyond the net value of the target's </a:t>
            </a:r>
            <a:r>
              <a:rPr lang="en-GB" dirty="0">
                <a:hlinkClick r:id="rId8"/>
              </a:rPr>
              <a:t>identifiable assets</a:t>
            </a:r>
            <a:r>
              <a:rPr lang="en-GB" dirty="0"/>
              <a:t> becomes goodwill on the balance sheet.</a:t>
            </a:r>
          </a:p>
          <a:p>
            <a:r>
              <a:rPr lang="en-GB" dirty="0"/>
              <a:t>Say a soft drink company was sold for $120 million; it had </a:t>
            </a:r>
            <a:r>
              <a:rPr lang="en-GB" dirty="0">
                <a:hlinkClick r:id="rId9"/>
              </a:rPr>
              <a:t>assets</a:t>
            </a:r>
            <a:r>
              <a:rPr lang="en-GB" dirty="0"/>
              <a:t> worth $100 million and </a:t>
            </a:r>
            <a:r>
              <a:rPr lang="en-GB" dirty="0">
                <a:hlinkClick r:id="rId10"/>
              </a:rPr>
              <a:t>liabilities</a:t>
            </a:r>
            <a:r>
              <a:rPr lang="en-GB" dirty="0"/>
              <a:t> of $20 million. The sum of $40 million that was paid over and above $80 million (the value of the assets minus the liabilities) is the worth of goodwill and is recorded in the books as such. </a:t>
            </a:r>
          </a:p>
          <a:p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 more: </a:t>
            </a: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/>
              </a:rPr>
              <a:t>Goodwill versus other intangible assets: What's the difference? | Investopedia</a:t>
            </a: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/>
              </a:rPr>
              <a:t>https://www.investopedia.com/articles/investing/100614/goodwill-vs-other-intangible-assets-whats-difference.asp#ixzz5I76obAPb</a:t>
            </a: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b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A7E63BE-2C15-4104-B004-FD80E5919E79}" type="slidenum">
              <a:rPr lang="en-GB" altLang="en-US">
                <a:latin typeface="Verdana" panose="020B0604030504040204" pitchFamily="34" charset="0"/>
              </a:rPr>
              <a:pPr eaLnBrk="1" hangingPunct="1">
                <a:spcBef>
                  <a:spcPct val="0"/>
                </a:spcBef>
              </a:pPr>
              <a:t>7</a:t>
            </a:fld>
            <a:endParaRPr lang="en-GB" altLang="en-US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3755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 smtClean="0"/>
              <a:t>insert header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612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 smtClean="0"/>
              <a:t>insert header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026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1BEBC-1FEA-45A8-A8EC-B72448AF6DA5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81875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1BEBC-1FEA-45A8-A8EC-B72448AF6DA5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16849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GB" dirty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ACEB5A7-0C15-4426-8F66-79CA608650CE}" type="slidenum">
              <a:rPr lang="en-GB" altLang="en-US">
                <a:latin typeface="Verdana" panose="020B0604030504040204" pitchFamily="34" charset="0"/>
              </a:rPr>
              <a:pPr eaLnBrk="1" hangingPunct="1">
                <a:spcBef>
                  <a:spcPct val="0"/>
                </a:spcBef>
              </a:pPr>
              <a:t>12</a:t>
            </a:fld>
            <a:endParaRPr lang="en-GB" altLang="en-US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2374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A57DE2C-510A-4BDF-85B5-8C17A18E97FD}" type="slidenum">
              <a:rPr lang="en-GB" altLang="en-US">
                <a:latin typeface="Verdana" panose="020B0604030504040204" pitchFamily="34" charset="0"/>
              </a:rPr>
              <a:pPr eaLnBrk="1" hangingPunct="1">
                <a:spcBef>
                  <a:spcPct val="0"/>
                </a:spcBef>
              </a:pPr>
              <a:t>13</a:t>
            </a:fld>
            <a:endParaRPr lang="en-GB" altLang="en-US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9395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98F9151-EA46-46CA-8012-9415D440891C}" type="slidenum">
              <a:rPr lang="en-GB" altLang="en-US">
                <a:latin typeface="Verdana" panose="020B0604030504040204" pitchFamily="34" charset="0"/>
              </a:rPr>
              <a:pPr eaLnBrk="1" hangingPunct="1">
                <a:spcBef>
                  <a:spcPct val="0"/>
                </a:spcBef>
              </a:pPr>
              <a:t>14</a:t>
            </a:fld>
            <a:endParaRPr lang="en-GB" altLang="en-US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0170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 smtClean="0"/>
              <a:t>insert header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6599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 smtClean="0"/>
              <a:t>insert header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405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ed bar - 100%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6"/>
          <p:cNvSpPr txBox="1"/>
          <p:nvPr userDrawn="1"/>
        </p:nvSpPr>
        <p:spPr>
          <a:xfrm>
            <a:off x="-85725" y="-261938"/>
            <a:ext cx="2497138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nl-NL"/>
            </a:defPPr>
            <a:lvl1pPr>
              <a:defRPr sz="1000" b="1">
                <a:solidFill>
                  <a:schemeClr val="accent3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3D7EDB"/>
                </a:solidFill>
                <a:latin typeface="Arial"/>
              </a:rPr>
              <a:t>Colored bar - 100% text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5584" y="263001"/>
            <a:ext cx="8229600" cy="1143000"/>
          </a:xfrm>
        </p:spPr>
        <p:txBody>
          <a:bodyPr>
            <a:norm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5584" y="1586673"/>
            <a:ext cx="8318832" cy="3930559"/>
          </a:xfrm>
        </p:spPr>
        <p:txBody>
          <a:bodyPr tIns="108000" rIns="72000" bIns="72000"/>
          <a:lstStyle>
            <a:lvl2pPr>
              <a:defRPr/>
            </a:lvl2pPr>
            <a:lvl3pPr>
              <a:defRPr baseline="0"/>
            </a:lvl3pPr>
            <a:lvl4pPr>
              <a:defRPr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1" name="Tijdelijke aanduiding voor verticale tekst 2"/>
          <p:cNvSpPr>
            <a:spLocks noGrp="1"/>
          </p:cNvSpPr>
          <p:nvPr>
            <p:ph type="body" orient="vert" idx="13"/>
          </p:nvPr>
        </p:nvSpPr>
        <p:spPr>
          <a:xfrm>
            <a:off x="406146" y="1210043"/>
            <a:ext cx="8317230" cy="369741"/>
          </a:xfrm>
          <a:solidFill>
            <a:schemeClr val="accent1"/>
          </a:solidFill>
        </p:spPr>
        <p:txBody>
          <a:bodyPr wrap="none" lIns="180000" tIns="72000" rIns="216000" anchor="ctr">
            <a:no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FAEC5DD-68FC-4E9C-9587-DBB16356B9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885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14/03/2019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9D4C4-0D75-46D9-8D47-247B0CB8D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Overview of Workshop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729B37-9D7D-47CE-8B12-64A22AFA7A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Schedule until the end of term</a:t>
            </a:r>
          </a:p>
          <a:p>
            <a:r>
              <a:rPr lang="en-GB" dirty="0"/>
              <a:t>Finance – costs, profit and loss, cash flow, pricing</a:t>
            </a:r>
          </a:p>
          <a:p>
            <a:r>
              <a:rPr lang="en-GB" dirty="0"/>
              <a:t>Activity</a:t>
            </a:r>
          </a:p>
          <a:p>
            <a:r>
              <a:rPr lang="en-GB" dirty="0"/>
              <a:t>Break</a:t>
            </a:r>
          </a:p>
          <a:p>
            <a:r>
              <a:rPr lang="en-GB" dirty="0"/>
              <a:t>Finish activity/preparation for presentation</a:t>
            </a:r>
          </a:p>
        </p:txBody>
      </p:sp>
      <p:sp>
        <p:nvSpPr>
          <p:cNvPr id="4" name="Vertical Text Placeholder 3">
            <a:extLst>
              <a:ext uri="{FF2B5EF4-FFF2-40B4-BE49-F238E27FC236}">
                <a16:creationId xmlns:a16="http://schemas.microsoft.com/office/drawing/2014/main" id="{CE235294-E0BC-48F5-B3DF-C0172B1FD5B4}"/>
              </a:ext>
            </a:extLst>
          </p:cNvPr>
          <p:cNvSpPr>
            <a:spLocks noGrp="1"/>
          </p:cNvSpPr>
          <p:nvPr>
            <p:ph type="body" orient="vert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219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altLang="en-US" sz="3200" dirty="0">
                <a:solidFill>
                  <a:schemeClr val="tx2"/>
                </a:solidFill>
              </a:rPr>
              <a:t>Finance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The first step is to establish your costs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Your price has to be high enough to cover your costs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Business costs fall into 3 categories: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Fixed costs or overheads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Direct or variable costs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Capital costs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0D56BB-844F-417E-830A-CC0DFD7569C1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GB" dirty="0"/>
              <a:t>Cost identification and itemisation</a:t>
            </a:r>
          </a:p>
        </p:txBody>
      </p:sp>
    </p:spTree>
    <p:extLst>
      <p:ext uri="{BB962C8B-B14F-4D97-AF65-F5344CB8AC3E}">
        <p14:creationId xmlns:p14="http://schemas.microsoft.com/office/powerpoint/2010/main" val="2629029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altLang="en-US" sz="3200" dirty="0">
                <a:solidFill>
                  <a:schemeClr val="tx2"/>
                </a:solidFill>
              </a:rPr>
              <a:t>Fixed costs must always be paid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altLang="en-US" sz="2800" dirty="0"/>
              <a:t>Utility bills e.g. telephone, gas and electricity</a:t>
            </a:r>
          </a:p>
          <a:p>
            <a:r>
              <a:rPr lang="en-GB" altLang="en-US" sz="2800" dirty="0"/>
              <a:t>Advertising</a:t>
            </a:r>
          </a:p>
          <a:p>
            <a:r>
              <a:rPr lang="en-GB" altLang="en-US" sz="2800" dirty="0"/>
              <a:t>Insurance</a:t>
            </a:r>
          </a:p>
          <a:p>
            <a:r>
              <a:rPr lang="en-GB" altLang="en-US" sz="2800" dirty="0"/>
              <a:t>Travel</a:t>
            </a:r>
          </a:p>
          <a:p>
            <a:r>
              <a:rPr lang="en-GB" altLang="en-US" sz="2800" dirty="0"/>
              <a:t>Legal and accountancy</a:t>
            </a:r>
          </a:p>
          <a:p>
            <a:r>
              <a:rPr lang="en-GB" altLang="en-US" sz="2800" dirty="0"/>
              <a:t>Rent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3FCB32-3234-4C43-8229-1F54FC332D51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GB" dirty="0"/>
              <a:t>Fixed costs include</a:t>
            </a:r>
          </a:p>
        </p:txBody>
      </p:sp>
    </p:spTree>
    <p:extLst>
      <p:ext uri="{BB962C8B-B14F-4D97-AF65-F5344CB8AC3E}">
        <p14:creationId xmlns:p14="http://schemas.microsoft.com/office/powerpoint/2010/main" val="3105026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altLang="en-US" sz="3200" dirty="0">
                <a:solidFill>
                  <a:schemeClr val="tx2"/>
                </a:solidFill>
              </a:rPr>
              <a:t>Variable costs change as sales increase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Raw materials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Direct labour costs for staff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Packaging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Delivery charges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Warehouse costs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Depreciation of equipment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1DCFF4-4723-4215-BFB6-35C9A88F6681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GB" dirty="0"/>
              <a:t>Variable costs include</a:t>
            </a:r>
          </a:p>
        </p:txBody>
      </p:sp>
    </p:spTree>
    <p:extLst>
      <p:ext uri="{BB962C8B-B14F-4D97-AF65-F5344CB8AC3E}">
        <p14:creationId xmlns:p14="http://schemas.microsoft.com/office/powerpoint/2010/main" val="1399035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Capital costs are on long term items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dirty="0"/>
              <a:t>Machinery</a:t>
            </a:r>
          </a:p>
          <a:p>
            <a:pPr marL="0" indent="0">
              <a:buNone/>
              <a:defRPr/>
            </a:pPr>
            <a:r>
              <a:rPr lang="en-GB" dirty="0"/>
              <a:t>Equipment</a:t>
            </a:r>
          </a:p>
          <a:p>
            <a:pPr marL="0" indent="0">
              <a:buNone/>
              <a:defRPr/>
            </a:pPr>
            <a:r>
              <a:rPr lang="en-GB" dirty="0"/>
              <a:t>Business vehicles</a:t>
            </a:r>
          </a:p>
          <a:p>
            <a:pPr marL="0" indent="0">
              <a:buNone/>
              <a:defRPr/>
            </a:pPr>
            <a:r>
              <a:rPr lang="en-GB" dirty="0"/>
              <a:t>These items also lose value</a:t>
            </a:r>
          </a:p>
          <a:p>
            <a:pPr marL="0" indent="0">
              <a:buNone/>
              <a:defRPr/>
            </a:pPr>
            <a:r>
              <a:rPr lang="en-GB" dirty="0"/>
              <a:t>This is known as depreciation</a:t>
            </a:r>
          </a:p>
          <a:p>
            <a:pPr marL="0" indent="0">
              <a:buNone/>
              <a:defRPr/>
            </a:pPr>
            <a:r>
              <a:rPr lang="en-GB" dirty="0"/>
              <a:t>Usually at about 25% each year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2448D44-E53E-4B2C-93B5-670552346F85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GB" dirty="0"/>
              <a:t>Capital costs include</a:t>
            </a:r>
          </a:p>
        </p:txBody>
      </p:sp>
    </p:spTree>
    <p:extLst>
      <p:ext uri="{BB962C8B-B14F-4D97-AF65-F5344CB8AC3E}">
        <p14:creationId xmlns:p14="http://schemas.microsoft.com/office/powerpoint/2010/main" val="599871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Assets and Liabilities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GB" altLang="en-US" u="sng" dirty="0"/>
              <a:t>Current Assets</a:t>
            </a:r>
          </a:p>
          <a:p>
            <a:pPr eaLnBrk="1" hangingPunct="1"/>
            <a:r>
              <a:rPr lang="en-GB" altLang="en-US" dirty="0"/>
              <a:t>Short term asset e.g. cash, stock, debtors i.e. people who owe you money and prepaid expenses</a:t>
            </a:r>
          </a:p>
          <a:p>
            <a:pPr eaLnBrk="1" hangingPunct="1"/>
            <a:r>
              <a:rPr lang="en-GB" altLang="en-US" u="sng" dirty="0"/>
              <a:t>Fixed or Long- Term Assets</a:t>
            </a:r>
          </a:p>
          <a:p>
            <a:pPr eaLnBrk="1" hangingPunct="1"/>
            <a:r>
              <a:rPr lang="en-GB" altLang="en-US" dirty="0"/>
              <a:t>Property and equipment</a:t>
            </a:r>
          </a:p>
          <a:p>
            <a:pPr eaLnBrk="1" hangingPunct="1"/>
            <a:r>
              <a:rPr lang="en-GB" altLang="en-US" dirty="0"/>
              <a:t>Goodwill and patents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2" name="Vertical Text Placeholder 1"/>
          <p:cNvSpPr>
            <a:spLocks noGrp="1"/>
          </p:cNvSpPr>
          <p:nvPr>
            <p:ph type="body" orient="vert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Assets</a:t>
            </a:r>
          </a:p>
        </p:txBody>
      </p:sp>
    </p:spTree>
    <p:extLst>
      <p:ext uri="{BB962C8B-B14F-4D97-AF65-F5344CB8AC3E}">
        <p14:creationId xmlns:p14="http://schemas.microsoft.com/office/powerpoint/2010/main" val="3186263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Assets and Liabilities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GB" altLang="en-US" u="sng" dirty="0"/>
              <a:t>Current Assets</a:t>
            </a:r>
          </a:p>
          <a:p>
            <a:pPr eaLnBrk="1" hangingPunct="1"/>
            <a:r>
              <a:rPr lang="en-GB" altLang="en-US" dirty="0"/>
              <a:t>Short term asset e.g. cash, stock, debtors i.e. people who owe you money and prepaid expenses</a:t>
            </a:r>
          </a:p>
          <a:p>
            <a:pPr eaLnBrk="1" hangingPunct="1"/>
            <a:r>
              <a:rPr lang="en-GB" altLang="en-US" u="sng" dirty="0"/>
              <a:t>Fixed or Long- Term Assets</a:t>
            </a:r>
          </a:p>
          <a:p>
            <a:pPr eaLnBrk="1" hangingPunct="1"/>
            <a:r>
              <a:rPr lang="en-GB" altLang="en-US" dirty="0"/>
              <a:t>Property and equipment</a:t>
            </a:r>
          </a:p>
          <a:p>
            <a:pPr eaLnBrk="1" hangingPunct="1"/>
            <a:r>
              <a:rPr lang="en-GB" altLang="en-US" dirty="0"/>
              <a:t>Goodwill and patents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2" name="Vertical Text Placeholder 1"/>
          <p:cNvSpPr>
            <a:spLocks noGrp="1"/>
          </p:cNvSpPr>
          <p:nvPr>
            <p:ph type="body" orient="vert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Assets</a:t>
            </a:r>
          </a:p>
        </p:txBody>
      </p:sp>
    </p:spTree>
    <p:extLst>
      <p:ext uri="{BB962C8B-B14F-4D97-AF65-F5344CB8AC3E}">
        <p14:creationId xmlns:p14="http://schemas.microsoft.com/office/powerpoint/2010/main" val="1554654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This looks at costs compared to sales</a:t>
            </a:r>
          </a:p>
          <a:p>
            <a:r>
              <a:rPr lang="en-GB" dirty="0"/>
              <a:t>If sales are greater than costs then profit is </a:t>
            </a:r>
            <a:r>
              <a:rPr lang="en-GB"/>
              <a:t>achieved but… </a:t>
            </a:r>
            <a:endParaRPr lang="en-GB" dirty="0"/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Required for all companies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B86A2BD-1931-48C6-A765-14DD3DD42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Profit and Loss statement</a:t>
            </a:r>
          </a:p>
        </p:txBody>
      </p:sp>
    </p:spTree>
    <p:extLst>
      <p:ext uri="{BB962C8B-B14F-4D97-AF65-F5344CB8AC3E}">
        <p14:creationId xmlns:p14="http://schemas.microsoft.com/office/powerpoint/2010/main" val="4258281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2E6544F-6BA4-4D0D-929C-5E1DCAEFF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207756"/>
              </p:ext>
            </p:extLst>
          </p:nvPr>
        </p:nvGraphicFramePr>
        <p:xfrm>
          <a:off x="539552" y="1541786"/>
          <a:ext cx="7684064" cy="42996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2032">
                  <a:extLst>
                    <a:ext uri="{9D8B030D-6E8A-4147-A177-3AD203B41FA5}">
                      <a16:colId xmlns:a16="http://schemas.microsoft.com/office/drawing/2014/main" val="258362593"/>
                    </a:ext>
                  </a:extLst>
                </a:gridCol>
                <a:gridCol w="3842032">
                  <a:extLst>
                    <a:ext uri="{9D8B030D-6E8A-4147-A177-3AD203B41FA5}">
                      <a16:colId xmlns:a16="http://schemas.microsoft.com/office/drawing/2014/main" val="89689935"/>
                    </a:ext>
                  </a:extLst>
                </a:gridCol>
              </a:tblGrid>
              <a:tr h="2339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Sales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3178247206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Sales made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£75,000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607365346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Cost of Sales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£26,250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2970223238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Gross Profit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£48,750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3726957404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Overheads &amp; Operating Costs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2466608167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Wages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£5,500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3349847630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Rent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£7,200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2077454072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Insurance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£600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439964265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Electricity / Gas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£1,000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3652654810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Stationery, Printing and Postage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£750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3126350911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Motor expenses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£2,000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1954973607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Telephone and Internet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£600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1407920632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Professional fees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£500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1282472468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Equipment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£7,000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1653760130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Marketing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£2,000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2987457533"/>
                  </a:ext>
                </a:extLst>
              </a:tr>
              <a:tr h="233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Total overheads and operating costs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£27,150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31" marR="41431" marT="41431" marB="41431" anchor="ctr"/>
                </a:tc>
                <a:extLst>
                  <a:ext uri="{0D108BD9-81ED-4DB2-BD59-A6C34878D82A}">
                    <a16:rowId xmlns:a16="http://schemas.microsoft.com/office/drawing/2014/main" val="326952561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53BB881D-9C1E-4600-AB20-140A4D2198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56791"/>
            <a:ext cx="579030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 Profit and Loss Account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Violet’s Florists – Profit and Loss Account – Year Ending 31/12/2012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Violet’s </a:t>
            </a:r>
            <a:r>
              <a:rPr kumimoji="0" lang="en-GB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 Profit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 the period is </a:t>
            </a:r>
            <a:r>
              <a:rPr kumimoji="0" lang="en-GB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£21,600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pre-tax.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007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Font typeface="Arial" charset="0"/>
              <a:buNone/>
              <a:defRPr/>
            </a:pPr>
            <a:r>
              <a:rPr lang="en-GB" dirty="0"/>
              <a:t>Cost plus</a:t>
            </a:r>
          </a:p>
          <a:p>
            <a:pPr marL="0" indent="0">
              <a:buFont typeface="Arial" charset="0"/>
              <a:buNone/>
              <a:defRPr/>
            </a:pPr>
            <a:r>
              <a:rPr lang="en-GB" dirty="0"/>
              <a:t>This is the total of all costs plus a % on top as profit for the owner</a:t>
            </a:r>
          </a:p>
          <a:p>
            <a:pPr marL="0" indent="0">
              <a:buFont typeface="Arial" charset="0"/>
              <a:buNone/>
              <a:defRPr/>
            </a:pPr>
            <a:r>
              <a:rPr lang="en-GB" dirty="0"/>
              <a:t>Used by many businesses but has disadvantages</a:t>
            </a:r>
          </a:p>
          <a:p>
            <a:pPr marL="0" indent="0">
              <a:buFont typeface="Arial" charset="0"/>
              <a:buNone/>
              <a:defRPr/>
            </a:pPr>
            <a:r>
              <a:rPr lang="en-GB" dirty="0"/>
              <a:t>e.g. ignores demand for the product,</a:t>
            </a:r>
          </a:p>
          <a:p>
            <a:pPr marL="0" indent="0">
              <a:buFont typeface="Arial" charset="0"/>
              <a:buNone/>
              <a:defRPr/>
            </a:pPr>
            <a:r>
              <a:rPr lang="en-GB" dirty="0"/>
              <a:t>Customers may prepared to pay more,</a:t>
            </a:r>
          </a:p>
          <a:p>
            <a:pPr marL="0" indent="0">
              <a:buFont typeface="Arial" charset="0"/>
              <a:buNone/>
              <a:defRPr/>
            </a:pPr>
            <a:r>
              <a:rPr lang="en-GB" dirty="0"/>
              <a:t>Your competitors may charge less so you lose customers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401BACF-F1CD-45D7-B685-5B2F6DFA0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Pricing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99AB7E0-2B7E-450A-8D7A-7E314A18C040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GB" dirty="0"/>
              <a:t>There are two ways to arrive at your prices</a:t>
            </a:r>
          </a:p>
        </p:txBody>
      </p:sp>
    </p:spTree>
    <p:extLst>
      <p:ext uri="{BB962C8B-B14F-4D97-AF65-F5344CB8AC3E}">
        <p14:creationId xmlns:p14="http://schemas.microsoft.com/office/powerpoint/2010/main" val="403022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dirty="0"/>
              <a:t>Pricing continued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r>
              <a:rPr lang="en-GB" altLang="en-US" dirty="0"/>
              <a:t>In this example you estimate what the customer is likely to pay for your product based on competitors prices</a:t>
            </a:r>
          </a:p>
          <a:p>
            <a:r>
              <a:rPr lang="en-GB" altLang="en-US" dirty="0"/>
              <a:t>In this example the business must understand changes in the market e.g. interest rates.</a:t>
            </a:r>
          </a:p>
          <a:p>
            <a:r>
              <a:rPr lang="en-GB" altLang="en-US" dirty="0"/>
              <a:t>Also depends on how much customers value your product</a:t>
            </a:r>
          </a:p>
        </p:txBody>
      </p:sp>
      <p:sp>
        <p:nvSpPr>
          <p:cNvPr id="2" name="Vertical Text Placeholder 1"/>
          <p:cNvSpPr>
            <a:spLocks noGrp="1"/>
          </p:cNvSpPr>
          <p:nvPr>
            <p:ph type="body" orient="vert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Market based price</a:t>
            </a:r>
          </a:p>
        </p:txBody>
      </p:sp>
    </p:spTree>
    <p:extLst>
      <p:ext uri="{BB962C8B-B14F-4D97-AF65-F5344CB8AC3E}">
        <p14:creationId xmlns:p14="http://schemas.microsoft.com/office/powerpoint/2010/main" val="37796859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Examples of market – based pricing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charset="0"/>
              <a:buChar char="•"/>
              <a:defRPr/>
            </a:pPr>
            <a:r>
              <a:rPr lang="en-GB" sz="3300" baseline="30000" dirty="0"/>
              <a:t>People are happy to pay more at a local shop than travel to a large and cheaper supermarket</a:t>
            </a:r>
          </a:p>
          <a:p>
            <a:pPr>
              <a:buFont typeface="Arial" charset="0"/>
              <a:buChar char="•"/>
              <a:defRPr/>
            </a:pPr>
            <a:r>
              <a:rPr lang="en-GB" sz="3300" baseline="30000" dirty="0"/>
              <a:t>A brand name might sell at a higher price because people trust the brand name</a:t>
            </a:r>
          </a:p>
          <a:p>
            <a:pPr>
              <a:buFont typeface="Arial" charset="0"/>
              <a:buChar char="•"/>
              <a:defRPr/>
            </a:pPr>
            <a:r>
              <a:rPr lang="en-GB" sz="3300" baseline="30000" dirty="0"/>
              <a:t>People may pay more for latest fashion or gadgets</a:t>
            </a:r>
          </a:p>
          <a:p>
            <a:pPr>
              <a:buFont typeface="Arial" charset="0"/>
              <a:buChar char="•"/>
              <a:defRPr/>
            </a:pPr>
            <a:r>
              <a:rPr lang="en-GB" sz="3300" baseline="30000" dirty="0"/>
              <a:t>You may be the only supplier of the product in </a:t>
            </a:r>
          </a:p>
          <a:p>
            <a:pPr>
              <a:buFont typeface="Arial" charset="0"/>
              <a:buChar char="•"/>
              <a:defRPr/>
            </a:pPr>
            <a:r>
              <a:rPr lang="en-GB" sz="3300" baseline="30000" dirty="0"/>
              <a:t>the area</a:t>
            </a:r>
          </a:p>
          <a:p>
            <a:pPr>
              <a:buFont typeface="Arial" charset="0"/>
              <a:buChar char="•"/>
              <a:defRPr/>
            </a:pPr>
            <a:r>
              <a:rPr lang="en-GB" sz="3300" baseline="30000" dirty="0"/>
              <a:t>If demand is more than supply e.g. concert tickets</a:t>
            </a:r>
          </a:p>
          <a:p>
            <a:pPr>
              <a:buFont typeface="Arial" charset="0"/>
              <a:buChar char="•"/>
              <a:defRPr/>
            </a:pPr>
            <a:r>
              <a:rPr lang="en-GB" sz="3300" baseline="30000" dirty="0"/>
              <a:t>You must check out competitors prices – are they </a:t>
            </a:r>
          </a:p>
          <a:p>
            <a:pPr>
              <a:buFont typeface="Arial" charset="0"/>
              <a:buChar char="•"/>
              <a:defRPr/>
            </a:pPr>
            <a:r>
              <a:rPr lang="en-GB" sz="3300" baseline="30000" dirty="0"/>
              <a:t>giving discounts or special offers</a:t>
            </a:r>
          </a:p>
          <a:p>
            <a:pPr>
              <a:buFont typeface="Arial" charset="0"/>
              <a:buChar char="•"/>
              <a:defRPr/>
            </a:pPr>
            <a:r>
              <a:rPr lang="en-GB" sz="3300" baseline="30000" dirty="0"/>
              <a:t>Keep asking your customers what they want </a:t>
            </a:r>
          </a:p>
          <a:p>
            <a:pPr>
              <a:buFont typeface="Arial" charset="0"/>
              <a:buChar char="•"/>
              <a:defRPr/>
            </a:pPr>
            <a:endParaRPr lang="en-GB" sz="3300" baseline="30000" dirty="0"/>
          </a:p>
          <a:p>
            <a:pPr>
              <a:buFont typeface="Arial" charset="0"/>
              <a:buChar char="•"/>
              <a:defRPr/>
            </a:pPr>
            <a:endParaRPr lang="en-GB" dirty="0"/>
          </a:p>
        </p:txBody>
      </p:sp>
      <p:pic>
        <p:nvPicPr>
          <p:cNvPr id="7172" name="Picture 3" descr="rewar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356992"/>
            <a:ext cx="1112837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96086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Differential pricing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orient="vert" idx="1"/>
          </p:nvPr>
        </p:nvSpPr>
        <p:spPr>
          <a:xfrm>
            <a:off x="405584" y="1268761"/>
            <a:ext cx="8318832" cy="424847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1800" dirty="0"/>
              <a:t>This means deciding to sell at a different price to different customers at different times</a:t>
            </a:r>
          </a:p>
          <a:p>
            <a:pPr eaLnBrk="1" hangingPunct="1"/>
            <a:r>
              <a:rPr lang="en-GB" altLang="en-US" sz="1800" dirty="0"/>
              <a:t>E.g. seasonal, </a:t>
            </a:r>
          </a:p>
          <a:p>
            <a:pPr eaLnBrk="1" hangingPunct="1"/>
            <a:r>
              <a:rPr lang="en-GB" altLang="en-US" sz="1800" dirty="0"/>
              <a:t>lower price if bought online, </a:t>
            </a:r>
          </a:p>
          <a:p>
            <a:pPr eaLnBrk="1" hangingPunct="1"/>
            <a:r>
              <a:rPr lang="en-GB" altLang="en-US" sz="1800" dirty="0"/>
              <a:t>items sold directly to customers such as farm shops, </a:t>
            </a:r>
          </a:p>
          <a:p>
            <a:pPr eaLnBrk="1" hangingPunct="1"/>
            <a:r>
              <a:rPr lang="en-GB" altLang="en-US" sz="1800" dirty="0"/>
              <a:t>offers if bought in bulk</a:t>
            </a:r>
          </a:p>
          <a:p>
            <a:pPr eaLnBrk="1" hangingPunct="1"/>
            <a:r>
              <a:rPr lang="en-GB" altLang="en-US" sz="1800" dirty="0"/>
              <a:t>timing e.g. emergency plumber</a:t>
            </a:r>
          </a:p>
          <a:p>
            <a:pPr eaLnBrk="1" hangingPunct="1"/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4716104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Differential pricing tactics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dirty="0"/>
              <a:t>Odd value e.g. charging £9.99 not £10</a:t>
            </a:r>
          </a:p>
          <a:p>
            <a:pPr eaLnBrk="1" hangingPunct="1"/>
            <a:r>
              <a:rPr lang="en-GB" altLang="en-US" dirty="0"/>
              <a:t>Loss leaders e.g. selling at a low cost to attract customers</a:t>
            </a:r>
          </a:p>
          <a:p>
            <a:pPr eaLnBrk="1" hangingPunct="1"/>
            <a:r>
              <a:rPr lang="en-GB" altLang="en-US" dirty="0"/>
              <a:t>Price skimming e.g. charging a higher price at the launch of a product such as new gadgets or toys</a:t>
            </a:r>
          </a:p>
          <a:p>
            <a:pPr eaLnBrk="1" hangingPunct="1"/>
            <a:r>
              <a:rPr lang="en-GB" altLang="en-US" dirty="0"/>
              <a:t>Discounting</a:t>
            </a:r>
          </a:p>
          <a:p>
            <a:pPr eaLnBrk="1" hangingPunct="1"/>
            <a:r>
              <a:rPr lang="en-GB" altLang="en-US" dirty="0"/>
              <a:t>Bundling e.g. pc and printer for a discount</a:t>
            </a:r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0804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85A7AF-0FEC-4EEB-A168-F714E72F68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Vertical Text Placeholder 3">
            <a:extLst>
              <a:ext uri="{FF2B5EF4-FFF2-40B4-BE49-F238E27FC236}">
                <a16:creationId xmlns:a16="http://schemas.microsoft.com/office/drawing/2014/main" id="{DCECA4FF-0B0E-47C3-A4C9-89D83ADC56CD}"/>
              </a:ext>
            </a:extLst>
          </p:cNvPr>
          <p:cNvSpPr>
            <a:spLocks noGrp="1"/>
          </p:cNvSpPr>
          <p:nvPr>
            <p:ph type="body" orient="vert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30B1BF-FAB3-4F05-BDF9-3603520B15D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" y="260648"/>
            <a:ext cx="8863330" cy="537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5922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268A9-1170-442A-B609-A48F30188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Activity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63D47-8715-4F66-AF94-BA09CF8658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List your costs – fixed, variable, capital.</a:t>
            </a:r>
          </a:p>
          <a:p>
            <a:r>
              <a:rPr lang="en-GB" dirty="0"/>
              <a:t>Decide on your price – explain how you have come to your decision and which strategy you used (cost plus/market based).</a:t>
            </a:r>
          </a:p>
          <a:p>
            <a:r>
              <a:rPr lang="en-GB" dirty="0"/>
              <a:t>Complete a cash flow forecast for the first 12 months.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ext Placeholder 3">
            <a:extLst>
              <a:ext uri="{FF2B5EF4-FFF2-40B4-BE49-F238E27FC236}">
                <a16:creationId xmlns:a16="http://schemas.microsoft.com/office/drawing/2014/main" id="{E012B770-6353-48C3-814B-AD5A0FD96759}"/>
              </a:ext>
            </a:extLst>
          </p:cNvPr>
          <p:cNvSpPr>
            <a:spLocks noGrp="1"/>
          </p:cNvSpPr>
          <p:nvPr>
            <p:ph type="body" orient="vert" idx="13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455733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8039966a2f44929d0bef3cb2e66d0ad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0a3236c5ed4f32c16b2580252137c093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8201FB3-9FE8-43FF-91C2-36F66CFA5A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793</TotalTime>
  <Words>806</Words>
  <Application>Microsoft Office PowerPoint</Application>
  <PresentationFormat>On-screen Show (4:3)</PresentationFormat>
  <Paragraphs>160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Myriad Pro</vt:lpstr>
      <vt:lpstr>Times New Roman</vt:lpstr>
      <vt:lpstr>Verdana</vt:lpstr>
      <vt:lpstr>20140311PresentationUWTSDTemplate</vt:lpstr>
      <vt:lpstr>Overview of Workshop</vt:lpstr>
      <vt:lpstr>Finance</vt:lpstr>
      <vt:lpstr>Fixed costs must always be paid</vt:lpstr>
      <vt:lpstr>Variable costs change as sales increase</vt:lpstr>
      <vt:lpstr>Capital costs are on long term items</vt:lpstr>
      <vt:lpstr>Assets and Liabilities</vt:lpstr>
      <vt:lpstr>Assets and Liabilities</vt:lpstr>
      <vt:lpstr>Profit and Loss statement</vt:lpstr>
      <vt:lpstr>PowerPoint Presentation</vt:lpstr>
      <vt:lpstr>Pricing</vt:lpstr>
      <vt:lpstr>Pricing continued</vt:lpstr>
      <vt:lpstr>Examples of market – based pricing</vt:lpstr>
      <vt:lpstr>Differential pricing</vt:lpstr>
      <vt:lpstr>Differential pricing tactics</vt:lpstr>
      <vt:lpstr>PowerPoint Presentation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Brynach Heffernan</cp:lastModifiedBy>
  <cp:revision>37</cp:revision>
  <cp:lastPrinted>2018-06-12T08:38:55Z</cp:lastPrinted>
  <dcterms:created xsi:type="dcterms:W3CDTF">2015-04-14T15:21:28Z</dcterms:created>
  <dcterms:modified xsi:type="dcterms:W3CDTF">2019-03-14T14:40:03Z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