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indent="0" algn="l" defTabSz="914400">
      <a:defRPr sz="1800" kern="1200">
        <a:solidFill>
          <a:schemeClr val="tx1"/>
        </a:solidFill>
        <a:latin typeface="+mn-lt"/>
        <a:ea typeface="+mn-ea"/>
        <a:cs typeface="+mn-cs"/>
      </a:defRPr>
    </a:lvl1pPr>
    <a:lvl2pPr marL="457200" indent="0" algn="l" defTabSz="914400">
      <a:defRPr sz="1800" kern="1200">
        <a:solidFill>
          <a:schemeClr val="tx1"/>
        </a:solidFill>
        <a:latin typeface="+mn-lt"/>
        <a:ea typeface="+mn-ea"/>
        <a:cs typeface="+mn-cs"/>
      </a:defRPr>
    </a:lvl2pPr>
    <a:lvl3pPr marL="914400" indent="0" algn="l" defTabSz="914400">
      <a:defRPr sz="1800" kern="1200">
        <a:solidFill>
          <a:schemeClr val="tx1"/>
        </a:solidFill>
        <a:latin typeface="+mn-lt"/>
        <a:ea typeface="+mn-ea"/>
        <a:cs typeface="+mn-cs"/>
      </a:defRPr>
    </a:lvl3pPr>
    <a:lvl4pPr marL="1371600" indent="0" algn="l" defTabSz="914400">
      <a:defRPr sz="1800" kern="1200">
        <a:solidFill>
          <a:schemeClr val="tx1"/>
        </a:solidFill>
        <a:latin typeface="+mn-lt"/>
        <a:ea typeface="+mn-ea"/>
        <a:cs typeface="+mn-cs"/>
      </a:defRPr>
    </a:lvl4pPr>
    <a:lvl5pPr marL="1828800" indent="0" algn="l" defTabSz="914400">
      <a:defRPr sz="1800" kern="1200">
        <a:solidFill>
          <a:schemeClr val="tx1"/>
        </a:solidFill>
        <a:latin typeface="+mn-lt"/>
        <a:ea typeface="+mn-ea"/>
        <a:cs typeface="+mn-cs"/>
      </a:defRPr>
    </a:lvl5pPr>
    <a:lvl6pPr marL="2286000" indent="0" algn="l" defTabSz="914400">
      <a:defRPr sz="1800" kern="1200">
        <a:solidFill>
          <a:schemeClr val="tx1"/>
        </a:solidFill>
        <a:latin typeface="+mn-lt"/>
        <a:ea typeface="+mn-ea"/>
        <a:cs typeface="+mn-cs"/>
      </a:defRPr>
    </a:lvl6pPr>
    <a:lvl7pPr marL="2743200" indent="0" algn="l" defTabSz="914400">
      <a:defRPr sz="1800" kern="1200">
        <a:solidFill>
          <a:schemeClr val="tx1"/>
        </a:solidFill>
        <a:latin typeface="+mn-lt"/>
        <a:ea typeface="+mn-ea"/>
        <a:cs typeface="+mn-cs"/>
      </a:defRPr>
    </a:lvl7pPr>
    <a:lvl8pPr marL="3200400" indent="0" algn="l" defTabSz="914400">
      <a:defRPr sz="1800" kern="1200">
        <a:solidFill>
          <a:schemeClr val="tx1"/>
        </a:solidFill>
        <a:latin typeface="+mn-lt"/>
        <a:ea typeface="+mn-ea"/>
        <a:cs typeface="+mn-cs"/>
      </a:defRPr>
    </a:lvl8pPr>
    <a:lvl9pPr marL="3657600" indent="0" algn="l" defTabSz="914400">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863" autoAdjust="0"/>
  </p:normalViewPr>
  <p:slideViewPr>
    <p:cSldViewPr snapToGrid="0">
      <p:cViewPr varScale="1">
        <p:scale>
          <a:sx n="49" d="100"/>
          <a:sy n="49" d="100"/>
        </p:scale>
        <p:origin x="133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89542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Some children may find it stressful when they move to the nursery. Practitioners can identify the causes of </a:t>
            </a:r>
            <a:r>
              <a:rPr dirty="0" err="1"/>
              <a:t>behaviour</a:t>
            </a:r>
            <a:r>
              <a:rPr dirty="0"/>
              <a:t> and make the right kind of supporting decisions to ensure wellbeing and healthy development by understanding different theories about development (Opie _et al._, 2021).</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Bowlby believed attachment is essential for healthy psychological development. Relationships in the early stages have an impact on children's self and others' perceptions for the rest of their life (Allen, 2023).</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Emotional security is believed to be a basis for development. When Shona is feeling unsafe or uncertain, they may find communication and interaction challenging (Behrens _et al._, 2025).</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Today in developmental psychology, it is understood that genes are not acting alone; there is an interaction between both genes and environment. These influences, varying frequently over time, combine together to influence children's outcomes (Stroebe, 2021).</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A key worker can be a trusted adult in the nursery. Children feel safe and ensuing interaction helps to decrease separation anxiety over time (</a:t>
            </a:r>
            <a:r>
              <a:rPr dirty="0" err="1"/>
              <a:t>Vertel</a:t>
            </a:r>
            <a:r>
              <a:rPr dirty="0"/>
              <a:t>, 2023).</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Support of communication and peer interaction should be provided in an environment in which Shona feels safe, emotionally secure. It should be done slowly and according to her needs (</a:t>
            </a:r>
            <a:r>
              <a:rPr dirty="0" err="1"/>
              <a:t>Jethava</a:t>
            </a:r>
            <a:r>
              <a:rPr dirty="0"/>
              <a:t> _et al._, 2022).</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The reason why Bowlby's theory can have an impact is because it is easily applied. It assists practitioners to gain an understanding of the impact of early relationships on children's emotional and social development (</a:t>
            </a:r>
            <a:r>
              <a:rPr dirty="0" err="1"/>
              <a:t>Karbowa-Płowens</a:t>
            </a:r>
            <a:r>
              <a:rPr dirty="0"/>
              <a:t>, 2021).</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dirty="0"/>
              <a:t>While Bowlby's theory is very influential, it should not alone be used. Children's conduct is multi-dimensional and the product of several developmental, social and biological factors (</a:t>
            </a:r>
            <a:r>
              <a:rPr dirty="0" err="1"/>
              <a:t>Nganyu</a:t>
            </a:r>
            <a:r>
              <a:rPr dirty="0"/>
              <a:t>, 2023).</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 /><Relationship Id="rId1" Type="http://schemas.openxmlformats.org/officeDocument/2006/relationships/slideLayout" Target="../slideLayouts/slideLayout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33433730"/>
      </p:ext>
    </p:extLst>
  </p:cSld>
  <p:clrMap bg1="lt1" tx1="dk1" bg2="lt2" tx2="dk2" accent1="accent1" accent2="accent2" accent3="accent3" accent4="accent4" accent5="accent5" accent6="accent6" hlink="hlink" folHlink="folHlink"/>
  <p:sldLayoutIdLst>
    <p:sldLayoutId id="2147483649" r:id="rId1"/>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2.xml"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notesSlide" Target="../notesSlides/notesSlide7.xml"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10.xml"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p:blipFill>
        <p:spPr>
          <a:xfrm>
            <a:off x="7405688" y="457200"/>
            <a:ext cx="3810000" cy="5715000"/>
          </a:xfrm>
          <a:prstGeom prst="rect">
            <a:avLst/>
          </a:prstGeom>
        </p:spPr>
      </p:pic>
      <p:sp>
        <p:nvSpPr>
          <p:cNvPr id="2" name="Rectangle 1">
            <a:extLst>
              <a:ext uri="{FF2B5EF4-FFF2-40B4-BE49-F238E27FC236}">
                <a16:creationId xmlns:a16="http://schemas.microsoft.com/office/drawing/2014/main" id="{0D17CD90-9080-4DCA-8920-4FF167C906F7}"/>
              </a:ext>
            </a:extLst>
          </p:cNvPr>
          <p:cNvSpPr>
            <a:spLocks noGrp="1"/>
          </p:cNvSpPr>
          <p:nvPr/>
        </p:nvSpPr>
        <p:spPr>
          <a:xfrm>
            <a:off x="609600" y="714375"/>
            <a:ext cx="742950" cy="57150"/>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E5235E4D-FF34-4B0D-9AC8-02143A770A9D}"/>
              </a:ext>
            </a:extLst>
          </p:cNvPr>
          <p:cNvSpPr>
            <a:spLocks noGrp="1"/>
          </p:cNvSpPr>
          <p:nvPr/>
        </p:nvSpPr>
        <p:spPr>
          <a:xfrm>
            <a:off x="609600" y="1162050"/>
            <a:ext cx="6477000" cy="1393317"/>
          </a:xfrm>
          <a:prstGeom prst="rect">
            <a:avLst/>
          </a:prstGeom>
          <a:noFill/>
          <a:ln w="0">
            <a:noFill/>
          </a:ln>
        </p:spPr>
        <p:txBody>
          <a:bodyPr wrap="square" lIns="0" tIns="0" rIns="0" bIns="0" anchor="t">
            <a:noAutofit/>
          </a:bodyPr>
          <a:lstStyle/>
          <a:p>
            <a:pPr algn="ctr">
              <a:defRPr sz="4425" b="1">
                <a:solidFill>
                  <a:srgbClr val="142F47"/>
                </a:solidFill>
                <a:latin typeface="DejaVu Sans"/>
                <a:ea typeface="DejaVu Sans"/>
                <a:cs typeface="DejaVu Sans"/>
              </a:defRPr>
            </a:pPr>
            <a:r>
              <a:rPr sz="4000" b="1" dirty="0">
                <a:solidFill>
                  <a:srgbClr val="142F47"/>
                </a:solidFill>
                <a:latin typeface="DejaVu Sans"/>
                <a:ea typeface="DejaVu Sans"/>
                <a:cs typeface="DejaVu Sans"/>
              </a:rPr>
              <a:t>Understanding</a:t>
            </a:r>
          </a:p>
          <a:p>
            <a:pPr algn="ctr">
              <a:defRPr sz="4425" b="1">
                <a:solidFill>
                  <a:srgbClr val="142F47"/>
                </a:solidFill>
                <a:latin typeface="DejaVu Sans"/>
                <a:ea typeface="DejaVu Sans"/>
                <a:cs typeface="DejaVu Sans"/>
              </a:defRPr>
            </a:pPr>
            <a:r>
              <a:rPr sz="4000" b="1" dirty="0">
                <a:solidFill>
                  <a:srgbClr val="142F47"/>
                </a:solidFill>
                <a:latin typeface="DejaVu Sans"/>
                <a:ea typeface="DejaVu Sans"/>
                <a:cs typeface="DejaVu Sans"/>
              </a:rPr>
              <a:t>Shona’s</a:t>
            </a:r>
            <a:r>
              <a:rPr lang="en-US" sz="4000" b="1" dirty="0">
                <a:solidFill>
                  <a:srgbClr val="142F47"/>
                </a:solidFill>
                <a:latin typeface="DejaVu Sans"/>
                <a:ea typeface="DejaVu Sans"/>
                <a:cs typeface="DejaVu Sans"/>
              </a:rPr>
              <a:t> D</a:t>
            </a:r>
            <a:r>
              <a:rPr sz="4000" b="1" dirty="0">
                <a:solidFill>
                  <a:srgbClr val="142F47"/>
                </a:solidFill>
                <a:latin typeface="DejaVu Sans"/>
                <a:ea typeface="DejaVu Sans"/>
                <a:cs typeface="DejaVu Sans"/>
              </a:rPr>
              <a:t>evelopment</a:t>
            </a:r>
          </a:p>
        </p:txBody>
      </p:sp>
      <p:sp>
        <p:nvSpPr>
          <p:cNvPr id="4" name="Rectangle 3">
            <a:extLst>
              <a:ext uri="{FF2B5EF4-FFF2-40B4-BE49-F238E27FC236}">
                <a16:creationId xmlns:a16="http://schemas.microsoft.com/office/drawing/2014/main" id="{3D894E7B-EAF2-4EE7-9E3D-25E902EF7CED}"/>
              </a:ext>
            </a:extLst>
          </p:cNvPr>
          <p:cNvSpPr>
            <a:spLocks noGrp="1"/>
          </p:cNvSpPr>
          <p:nvPr/>
        </p:nvSpPr>
        <p:spPr>
          <a:xfrm>
            <a:off x="609600" y="2620191"/>
            <a:ext cx="6191250" cy="819150"/>
          </a:xfrm>
          <a:prstGeom prst="rect">
            <a:avLst/>
          </a:prstGeom>
          <a:noFill/>
          <a:ln w="0">
            <a:noFill/>
          </a:ln>
        </p:spPr>
        <p:txBody>
          <a:bodyPr wrap="square" lIns="0" tIns="0" rIns="0" bIns="0" anchor="t">
            <a:noAutofit/>
          </a:bodyPr>
          <a:lstStyle/>
          <a:p>
            <a:pPr algn="ctr">
              <a:defRPr sz="2700" b="0">
                <a:solidFill>
                  <a:srgbClr val="087F88"/>
                </a:solidFill>
                <a:latin typeface="DejaVu Sans"/>
                <a:ea typeface="DejaVu Sans"/>
                <a:cs typeface="DejaVu Sans"/>
              </a:defRPr>
            </a:pPr>
            <a:r>
              <a:rPr sz="2700" b="0" dirty="0">
                <a:solidFill>
                  <a:srgbClr val="087F88"/>
                </a:solidFill>
                <a:latin typeface="DejaVu Sans"/>
                <a:ea typeface="DejaVu Sans"/>
                <a:cs typeface="DejaVu Sans"/>
              </a:rPr>
              <a:t>Bowlby’s Attachment Theory</a:t>
            </a:r>
          </a:p>
        </p:txBody>
      </p:sp>
      <p:sp>
        <p:nvSpPr>
          <p:cNvPr id="5" name="Rectangle 4">
            <a:extLst>
              <a:ext uri="{FF2B5EF4-FFF2-40B4-BE49-F238E27FC236}">
                <a16:creationId xmlns:a16="http://schemas.microsoft.com/office/drawing/2014/main" id="{2DCBD552-410D-483E-93E9-8528E25E587C}"/>
              </a:ext>
            </a:extLst>
          </p:cNvPr>
          <p:cNvSpPr>
            <a:spLocks noGrp="1"/>
          </p:cNvSpPr>
          <p:nvPr/>
        </p:nvSpPr>
        <p:spPr>
          <a:xfrm>
            <a:off x="609600" y="4733925"/>
            <a:ext cx="5905500" cy="285750"/>
          </a:xfrm>
          <a:prstGeom prst="rect">
            <a:avLst/>
          </a:prstGeom>
          <a:noFill/>
          <a:ln w="0">
            <a:noFill/>
          </a:ln>
        </p:spPr>
        <p:txBody>
          <a:bodyPr wrap="square" lIns="0" tIns="0" rIns="0" bIns="0" anchor="t">
            <a:noAutofit/>
          </a:bodyPr>
          <a:lstStyle/>
          <a:p>
            <a:pPr>
              <a:defRPr sz="1725" b="1">
                <a:solidFill>
                  <a:srgbClr val="142F47"/>
                </a:solidFill>
                <a:latin typeface="DejaVu Sans"/>
                <a:ea typeface="DejaVu Sans"/>
                <a:cs typeface="DejaVu Sans"/>
              </a:defRPr>
            </a:pPr>
            <a:endParaRPr sz="1725" b="1" dirty="0">
              <a:solidFill>
                <a:srgbClr val="142F47"/>
              </a:solidFill>
              <a:latin typeface="DejaVu Sans"/>
              <a:ea typeface="DejaVu Sans"/>
              <a:cs typeface="DejaVu Sans"/>
            </a:endParaRPr>
          </a:p>
        </p:txBody>
      </p:sp>
      <p:sp>
        <p:nvSpPr>
          <p:cNvPr id="6" name="Rectangle 5">
            <a:extLst>
              <a:ext uri="{FF2B5EF4-FFF2-40B4-BE49-F238E27FC236}">
                <a16:creationId xmlns:a16="http://schemas.microsoft.com/office/drawing/2014/main" id="{4E76449A-050E-4DFA-89F7-74F22FDA77F0}"/>
              </a:ext>
            </a:extLst>
          </p:cNvPr>
          <p:cNvSpPr>
            <a:spLocks noGrp="1"/>
          </p:cNvSpPr>
          <p:nvPr/>
        </p:nvSpPr>
        <p:spPr>
          <a:xfrm>
            <a:off x="609600" y="5312283"/>
            <a:ext cx="6191250" cy="1536573"/>
          </a:xfrm>
          <a:prstGeom prst="rect">
            <a:avLst/>
          </a:prstGeom>
          <a:noFill/>
          <a:ln w="0">
            <a:noFill/>
          </a:ln>
        </p:spPr>
        <p:txBody>
          <a:bodyPr wrap="square" lIns="0" tIns="0" rIns="0" bIns="0" anchor="t">
            <a:noAutofit/>
          </a:bodyPr>
          <a:lstStyle/>
          <a:p>
            <a:pPr algn="ctr">
              <a:defRPr sz="1875" b="0">
                <a:solidFill>
                  <a:srgbClr val="243C4D"/>
                </a:solidFill>
                <a:latin typeface="DejaVu Sans"/>
                <a:ea typeface="DejaVu Sans"/>
                <a:cs typeface="DejaVu Sans"/>
              </a:defRPr>
            </a:pPr>
            <a:r>
              <a:rPr lang="en-US" sz="1600" dirty="0">
                <a:solidFill>
                  <a:srgbClr val="243C4D"/>
                </a:solidFill>
                <a:latin typeface="DejaVu Sans"/>
                <a:ea typeface="DejaVu Sans"/>
                <a:cs typeface="DejaVu Sans"/>
              </a:rPr>
              <a:t>Module: Psychology in Health and Social Care</a:t>
            </a:r>
          </a:p>
          <a:p>
            <a:pPr algn="ctr">
              <a:defRPr sz="1875" b="0">
                <a:solidFill>
                  <a:srgbClr val="243C4D"/>
                </a:solidFill>
                <a:latin typeface="DejaVu Sans"/>
                <a:ea typeface="DejaVu Sans"/>
                <a:cs typeface="DejaVu Sans"/>
              </a:defRPr>
            </a:pPr>
            <a:r>
              <a:rPr lang="en-US" sz="1600" dirty="0">
                <a:solidFill>
                  <a:srgbClr val="243C4D"/>
                </a:solidFill>
                <a:latin typeface="DejaVu Sans"/>
                <a:ea typeface="DejaVu Sans"/>
                <a:cs typeface="DejaVu Sans"/>
              </a:rPr>
              <a:t>Module code: LCHS4010</a:t>
            </a:r>
          </a:p>
          <a:p>
            <a:pPr algn="ctr">
              <a:defRPr sz="1875" b="0">
                <a:solidFill>
                  <a:srgbClr val="243C4D"/>
                </a:solidFill>
                <a:latin typeface="DejaVu Sans"/>
                <a:ea typeface="DejaVu Sans"/>
                <a:cs typeface="DejaVu Sans"/>
              </a:defRPr>
            </a:pPr>
            <a:r>
              <a:rPr lang="en-US" sz="1600" dirty="0">
                <a:solidFill>
                  <a:srgbClr val="243C4D"/>
                </a:solidFill>
                <a:latin typeface="DejaVu Sans"/>
                <a:ea typeface="DejaVu Sans"/>
                <a:cs typeface="DejaVu Sans"/>
              </a:rPr>
              <a:t>Assignment Title: Assignment 1: Individual Presentation</a:t>
            </a:r>
          </a:p>
          <a:p>
            <a:pPr algn="ctr">
              <a:defRPr sz="1875" b="0">
                <a:solidFill>
                  <a:srgbClr val="243C4D"/>
                </a:solidFill>
                <a:latin typeface="DejaVu Sans"/>
                <a:ea typeface="DejaVu Sans"/>
                <a:cs typeface="DejaVu Sans"/>
              </a:defRPr>
            </a:pPr>
            <a:r>
              <a:rPr lang="en-US" sz="1600" b="0" dirty="0">
                <a:solidFill>
                  <a:srgbClr val="243C4D"/>
                </a:solidFill>
                <a:latin typeface="DejaVu Sans"/>
                <a:ea typeface="DejaVu Sans"/>
                <a:cs typeface="DejaVu Sans"/>
              </a:rPr>
              <a:t>Submitted By: Rabiya Bi</a:t>
            </a:r>
          </a:p>
          <a:p>
            <a:pPr algn="ctr">
              <a:defRPr sz="1875" b="0">
                <a:solidFill>
                  <a:srgbClr val="243C4D"/>
                </a:solidFill>
                <a:latin typeface="DejaVu Sans"/>
                <a:ea typeface="DejaVu Sans"/>
                <a:cs typeface="DejaVu Sans"/>
              </a:defRPr>
            </a:pPr>
            <a:r>
              <a:rPr lang="en-US" sz="1600" dirty="0">
                <a:solidFill>
                  <a:srgbClr val="243C4D"/>
                </a:solidFill>
                <a:latin typeface="DejaVu Sans"/>
                <a:ea typeface="DejaVu Sans"/>
                <a:cs typeface="DejaVu Sans"/>
              </a:rPr>
              <a:t>Student ID: </a:t>
            </a:r>
            <a:r>
              <a:rPr lang="en-GB" sz="1600" dirty="0">
                <a:solidFill>
                  <a:srgbClr val="243C4D"/>
                </a:solidFill>
                <a:latin typeface="DejaVu Sans"/>
              </a:rPr>
              <a:t>2521424</a:t>
            </a:r>
            <a:endParaRPr sz="1600" b="0" dirty="0">
              <a:solidFill>
                <a:srgbClr val="243C4D"/>
              </a:solidFill>
              <a:latin typeface="DejaVu Sans"/>
              <a:ea typeface="DejaVu Sans"/>
              <a:cs typeface="DejaVu Sans"/>
            </a:endParaRPr>
          </a:p>
        </p:txBody>
      </p:sp>
      <p:sp>
        <p:nvSpPr>
          <p:cNvPr id="8" name="Rectangle 7">
            <a:extLst>
              <a:ext uri="{FF2B5EF4-FFF2-40B4-BE49-F238E27FC236}">
                <a16:creationId xmlns:a16="http://schemas.microsoft.com/office/drawing/2014/main" id="{BAECB9F0-CE52-48BC-BC3B-68ADF8ACF390}"/>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01</a:t>
            </a:r>
          </a:p>
        </p:txBody>
      </p:sp>
    </p:spTree>
    <p:extLst>
      <p:ext uri="{BB962C8B-B14F-4D97-AF65-F5344CB8AC3E}">
        <p14:creationId xmlns:p14="http://schemas.microsoft.com/office/powerpoint/2010/main" val="13245517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E4AF5CA-476D-4DD4-A53C-8D4A2E4919B0}"/>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dirty="0">
                <a:solidFill>
                  <a:srgbClr val="142F47"/>
                </a:solidFill>
                <a:latin typeface="DejaVu Sans"/>
                <a:ea typeface="DejaVu Sans"/>
                <a:cs typeface="DejaVu Sans"/>
              </a:rPr>
              <a:t>Shona’s </a:t>
            </a:r>
            <a:r>
              <a:rPr lang="en-US" sz="3225" b="1" dirty="0">
                <a:solidFill>
                  <a:srgbClr val="142F47"/>
                </a:solidFill>
                <a:latin typeface="DejaVu Sans"/>
                <a:ea typeface="DejaVu Sans"/>
                <a:cs typeface="DejaVu Sans"/>
              </a:rPr>
              <a:t>T</a:t>
            </a:r>
            <a:r>
              <a:rPr sz="3225" b="1" dirty="0">
                <a:solidFill>
                  <a:srgbClr val="142F47"/>
                </a:solidFill>
                <a:latin typeface="DejaVu Sans"/>
                <a:ea typeface="DejaVu Sans"/>
                <a:cs typeface="DejaVu Sans"/>
              </a:rPr>
              <a:t>ransition to </a:t>
            </a:r>
            <a:r>
              <a:rPr lang="en-US" sz="3225" b="1" dirty="0">
                <a:solidFill>
                  <a:srgbClr val="142F47"/>
                </a:solidFill>
                <a:latin typeface="DejaVu Sans"/>
                <a:ea typeface="DejaVu Sans"/>
                <a:cs typeface="DejaVu Sans"/>
              </a:rPr>
              <a:t>N</a:t>
            </a:r>
            <a:r>
              <a:rPr sz="3225" b="1" dirty="0">
                <a:solidFill>
                  <a:srgbClr val="142F47"/>
                </a:solidFill>
                <a:latin typeface="DejaVu Sans"/>
                <a:ea typeface="DejaVu Sans"/>
                <a:cs typeface="DejaVu Sans"/>
              </a:rPr>
              <a:t>ursery</a:t>
            </a:r>
          </a:p>
        </p:txBody>
      </p:sp>
      <p:sp>
        <p:nvSpPr>
          <p:cNvPr id="2" name="Rectangle 1">
            <a:extLst>
              <a:ext uri="{FF2B5EF4-FFF2-40B4-BE49-F238E27FC236}">
                <a16:creationId xmlns:a16="http://schemas.microsoft.com/office/drawing/2014/main" id="{34747301-49D5-463D-B3E9-58C9145E2294}"/>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2A511046-A6BB-41BF-8822-38CD08D7C03E}"/>
              </a:ext>
            </a:extLst>
          </p:cNvPr>
          <p:cNvSpPr>
            <a:spLocks noGrp="1"/>
          </p:cNvSpPr>
          <p:nvPr/>
        </p:nvSpPr>
        <p:spPr>
          <a:xfrm>
            <a:off x="609600" y="6372225"/>
            <a:ext cx="10191750" cy="285750"/>
          </a:xfrm>
          <a:prstGeom prst="rect">
            <a:avLst/>
          </a:prstGeom>
          <a:noFill/>
          <a:ln w="0">
            <a:noFill/>
          </a:ln>
        </p:spPr>
        <p:txBody>
          <a:bodyPr wrap="square" lIns="0" tIns="0" rIns="0" bIns="0" anchor="t">
            <a:noAutofit/>
          </a:bodyPr>
          <a:lstStyle/>
          <a:p>
            <a:pPr>
              <a:defRPr sz="1125" b="0">
                <a:solidFill>
                  <a:srgbClr val="5B6D79"/>
                </a:solidFill>
                <a:latin typeface="DejaVu Sans"/>
                <a:ea typeface="DejaVu Sans"/>
                <a:cs typeface="DejaVu Sans"/>
              </a:defRPr>
            </a:pPr>
            <a:r>
              <a:rPr sz="1125" b="0">
                <a:solidFill>
                  <a:srgbClr val="5B6D79"/>
                </a:solidFill>
                <a:latin typeface="DejaVu Sans"/>
                <a:ea typeface="DejaVu Sans"/>
                <a:cs typeface="DejaVu Sans"/>
              </a:rPr>
              <a:t>Opie et al. (2021)</a:t>
            </a:r>
          </a:p>
        </p:txBody>
      </p:sp>
      <p:sp>
        <p:nvSpPr>
          <p:cNvPr id="4" name="Rectangle 3">
            <a:extLst>
              <a:ext uri="{FF2B5EF4-FFF2-40B4-BE49-F238E27FC236}">
                <a16:creationId xmlns:a16="http://schemas.microsoft.com/office/drawing/2014/main" id="{B127E760-3532-4680-BE8C-3FBA07E9EB3A}"/>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02</a:t>
            </a:r>
          </a:p>
        </p:txBody>
      </p:sp>
      <p:pic>
        <p:nvPicPr>
          <p:cNvPr id="5" name="Picture 4"/>
          <p:cNvPicPr>
            <a:picLocks noChangeAspect="1"/>
          </p:cNvPicPr>
          <p:nvPr/>
        </p:nvPicPr>
        <p:blipFill>
          <a:blip r:embed="rId3"/>
          <a:stretch/>
        </p:blipFill>
        <p:spPr>
          <a:xfrm>
            <a:off x="847725" y="1657350"/>
            <a:ext cx="3886200" cy="3886200"/>
          </a:xfrm>
          <a:prstGeom prst="rect">
            <a:avLst/>
          </a:prstGeom>
        </p:spPr>
      </p:pic>
      <p:sp>
        <p:nvSpPr>
          <p:cNvPr id="6" name="Rectangle 5">
            <a:extLst>
              <a:ext uri="{FF2B5EF4-FFF2-40B4-BE49-F238E27FC236}">
                <a16:creationId xmlns:a16="http://schemas.microsoft.com/office/drawing/2014/main" id="{A42161C9-7D8E-4237-B87D-ED073D8A5EF6}"/>
              </a:ext>
            </a:extLst>
          </p:cNvPr>
          <p:cNvSpPr>
            <a:spLocks noGrp="1"/>
          </p:cNvSpPr>
          <p:nvPr/>
        </p:nvSpPr>
        <p:spPr>
          <a:xfrm>
            <a:off x="5610225" y="1752600"/>
            <a:ext cx="5334000" cy="457200"/>
          </a:xfrm>
          <a:prstGeom prst="rect">
            <a:avLst/>
          </a:prstGeom>
          <a:noFill/>
          <a:ln w="0">
            <a:noFill/>
          </a:ln>
        </p:spPr>
        <p:txBody>
          <a:bodyPr wrap="square" lIns="0" tIns="0" rIns="0" bIns="0" anchor="t">
            <a:noAutofit/>
          </a:bodyPr>
          <a:lstStyle/>
          <a:p>
            <a:pPr>
              <a:defRPr sz="2700" b="1">
                <a:solidFill>
                  <a:srgbClr val="087F88"/>
                </a:solidFill>
                <a:latin typeface="DejaVu Sans"/>
                <a:ea typeface="DejaVu Sans"/>
                <a:cs typeface="DejaVu Sans"/>
              </a:defRPr>
            </a:pPr>
            <a:r>
              <a:rPr sz="2700" b="1">
                <a:solidFill>
                  <a:srgbClr val="087F88"/>
                </a:solidFill>
                <a:latin typeface="DejaVu Sans"/>
                <a:ea typeface="DejaVu Sans"/>
                <a:cs typeface="DejaVu Sans"/>
              </a:rPr>
              <a:t>3 years old</a:t>
            </a:r>
          </a:p>
        </p:txBody>
      </p:sp>
      <p:sp>
        <p:nvSpPr>
          <p:cNvPr id="7" name="Rectangle 6">
            <a:extLst>
              <a:ext uri="{FF2B5EF4-FFF2-40B4-BE49-F238E27FC236}">
                <a16:creationId xmlns:a16="http://schemas.microsoft.com/office/drawing/2014/main" id="{05BD0627-A26D-4DC8-ADCA-EE5F058EE2B8}"/>
              </a:ext>
            </a:extLst>
          </p:cNvPr>
          <p:cNvSpPr>
            <a:spLocks noGrp="1"/>
          </p:cNvSpPr>
          <p:nvPr/>
        </p:nvSpPr>
        <p:spPr>
          <a:xfrm>
            <a:off x="5600700" y="2447925"/>
            <a:ext cx="457200" cy="400050"/>
          </a:xfrm>
          <a:prstGeom prst="rect">
            <a:avLst/>
          </a:prstGeom>
          <a:noFill/>
          <a:ln w="0">
            <a:noFill/>
          </a:ln>
        </p:spPr>
        <p:txBody>
          <a:bodyPr wrap="square" lIns="0" tIns="0" rIns="0" bIns="0" anchor="t">
            <a:noAutofit/>
          </a:bodyPr>
          <a:lstStyle/>
          <a:p>
            <a:pPr>
              <a:defRPr sz="1800" b="1">
                <a:solidFill>
                  <a:srgbClr val="087F88"/>
                </a:solidFill>
                <a:latin typeface="DejaVu Sans"/>
                <a:ea typeface="DejaVu Sans"/>
                <a:cs typeface="DejaVu Sans"/>
              </a:defRPr>
            </a:pPr>
            <a:r>
              <a:rPr sz="1800" b="1">
                <a:solidFill>
                  <a:srgbClr val="087F88"/>
                </a:solidFill>
                <a:latin typeface="DejaVu Sans"/>
                <a:ea typeface="DejaVu Sans"/>
                <a:cs typeface="DejaVu Sans"/>
              </a:rPr>
              <a:t>01</a:t>
            </a:r>
          </a:p>
        </p:txBody>
      </p:sp>
      <p:sp>
        <p:nvSpPr>
          <p:cNvPr id="8" name="Rectangle 7">
            <a:extLst>
              <a:ext uri="{FF2B5EF4-FFF2-40B4-BE49-F238E27FC236}">
                <a16:creationId xmlns:a16="http://schemas.microsoft.com/office/drawing/2014/main" id="{800F1BBA-97E4-499E-9B90-7E32A8C4D085}"/>
              </a:ext>
            </a:extLst>
          </p:cNvPr>
          <p:cNvSpPr>
            <a:spLocks noGrp="1"/>
          </p:cNvSpPr>
          <p:nvPr/>
        </p:nvSpPr>
        <p:spPr>
          <a:xfrm>
            <a:off x="6191250" y="2409825"/>
            <a:ext cx="5257800" cy="571500"/>
          </a:xfrm>
          <a:prstGeom prst="rect">
            <a:avLst/>
          </a:prstGeom>
          <a:noFill/>
          <a:ln w="0">
            <a:noFill/>
          </a:ln>
        </p:spPr>
        <p:txBody>
          <a:bodyPr wrap="square" lIns="0" tIns="0" rIns="0" bIns="0" anchor="t">
            <a:noAutofit/>
          </a:bodyPr>
          <a:lstStyle/>
          <a:p>
            <a:pPr>
              <a:defRPr sz="2025" b="0">
                <a:solidFill>
                  <a:srgbClr val="243C4D"/>
                </a:solidFill>
                <a:latin typeface="DejaVu Sans"/>
                <a:ea typeface="DejaVu Sans"/>
                <a:cs typeface="DejaVu Sans"/>
              </a:defRPr>
            </a:pPr>
            <a:r>
              <a:rPr sz="2025" b="0">
                <a:solidFill>
                  <a:srgbClr val="243C4D"/>
                </a:solidFill>
                <a:latin typeface="DejaVu Sans"/>
                <a:ea typeface="DejaVu Sans"/>
                <a:cs typeface="DejaVu Sans"/>
              </a:rPr>
              <a:t>Anxiety when separated from carers</a:t>
            </a:r>
          </a:p>
        </p:txBody>
      </p:sp>
      <p:sp>
        <p:nvSpPr>
          <p:cNvPr id="9" name="Rectangle 8">
            <a:extLst>
              <a:ext uri="{FF2B5EF4-FFF2-40B4-BE49-F238E27FC236}">
                <a16:creationId xmlns:a16="http://schemas.microsoft.com/office/drawing/2014/main" id="{3149FF5C-C77C-4113-8796-827E6FE06E8F}"/>
              </a:ext>
            </a:extLst>
          </p:cNvPr>
          <p:cNvSpPr>
            <a:spLocks noGrp="1"/>
          </p:cNvSpPr>
          <p:nvPr/>
        </p:nvSpPr>
        <p:spPr>
          <a:xfrm>
            <a:off x="5600700" y="3086100"/>
            <a:ext cx="457200" cy="400050"/>
          </a:xfrm>
          <a:prstGeom prst="rect">
            <a:avLst/>
          </a:prstGeom>
          <a:noFill/>
          <a:ln w="0">
            <a:noFill/>
          </a:ln>
        </p:spPr>
        <p:txBody>
          <a:bodyPr wrap="square" lIns="0" tIns="0" rIns="0" bIns="0" anchor="t">
            <a:noAutofit/>
          </a:bodyPr>
          <a:lstStyle/>
          <a:p>
            <a:pPr>
              <a:defRPr sz="1800" b="1">
                <a:solidFill>
                  <a:srgbClr val="087F88"/>
                </a:solidFill>
                <a:latin typeface="DejaVu Sans"/>
                <a:ea typeface="DejaVu Sans"/>
                <a:cs typeface="DejaVu Sans"/>
              </a:defRPr>
            </a:pPr>
            <a:r>
              <a:rPr sz="1800" b="1">
                <a:solidFill>
                  <a:srgbClr val="087F88"/>
                </a:solidFill>
                <a:latin typeface="DejaVu Sans"/>
                <a:ea typeface="DejaVu Sans"/>
                <a:cs typeface="DejaVu Sans"/>
              </a:rPr>
              <a:t>02</a:t>
            </a:r>
          </a:p>
        </p:txBody>
      </p:sp>
      <p:sp>
        <p:nvSpPr>
          <p:cNvPr id="10" name="Rectangle 9">
            <a:extLst>
              <a:ext uri="{FF2B5EF4-FFF2-40B4-BE49-F238E27FC236}">
                <a16:creationId xmlns:a16="http://schemas.microsoft.com/office/drawing/2014/main" id="{0AA72A23-6F8C-407D-AD90-74EB3E342861}"/>
              </a:ext>
            </a:extLst>
          </p:cNvPr>
          <p:cNvSpPr>
            <a:spLocks noGrp="1"/>
          </p:cNvSpPr>
          <p:nvPr/>
        </p:nvSpPr>
        <p:spPr>
          <a:xfrm>
            <a:off x="6191250" y="3048000"/>
            <a:ext cx="5257800" cy="571500"/>
          </a:xfrm>
          <a:prstGeom prst="rect">
            <a:avLst/>
          </a:prstGeom>
          <a:noFill/>
          <a:ln w="0">
            <a:noFill/>
          </a:ln>
        </p:spPr>
        <p:txBody>
          <a:bodyPr wrap="square" lIns="0" tIns="0" rIns="0" bIns="0" anchor="t">
            <a:noAutofit/>
          </a:bodyPr>
          <a:lstStyle/>
          <a:p>
            <a:pPr>
              <a:defRPr sz="2025" b="0">
                <a:solidFill>
                  <a:srgbClr val="243C4D"/>
                </a:solidFill>
                <a:latin typeface="DejaVu Sans"/>
                <a:ea typeface="DejaVu Sans"/>
                <a:cs typeface="DejaVu Sans"/>
              </a:defRPr>
            </a:pPr>
            <a:r>
              <a:rPr sz="2025" b="0">
                <a:solidFill>
                  <a:srgbClr val="243C4D"/>
                </a:solidFill>
                <a:latin typeface="DejaVu Sans"/>
                <a:ea typeface="DejaVu Sans"/>
                <a:cs typeface="DejaVu Sans"/>
              </a:rPr>
              <a:t>Limited verbal communication</a:t>
            </a:r>
          </a:p>
        </p:txBody>
      </p:sp>
      <p:sp>
        <p:nvSpPr>
          <p:cNvPr id="11" name="Rectangle 10">
            <a:extLst>
              <a:ext uri="{FF2B5EF4-FFF2-40B4-BE49-F238E27FC236}">
                <a16:creationId xmlns:a16="http://schemas.microsoft.com/office/drawing/2014/main" id="{457B3C6D-E3E1-48D8-BEFB-ECD11F23A963}"/>
              </a:ext>
            </a:extLst>
          </p:cNvPr>
          <p:cNvSpPr>
            <a:spLocks noGrp="1"/>
          </p:cNvSpPr>
          <p:nvPr/>
        </p:nvSpPr>
        <p:spPr>
          <a:xfrm>
            <a:off x="5600700" y="3724275"/>
            <a:ext cx="457200" cy="400050"/>
          </a:xfrm>
          <a:prstGeom prst="rect">
            <a:avLst/>
          </a:prstGeom>
          <a:noFill/>
          <a:ln w="0">
            <a:noFill/>
          </a:ln>
        </p:spPr>
        <p:txBody>
          <a:bodyPr wrap="square" lIns="0" tIns="0" rIns="0" bIns="0" anchor="t">
            <a:noAutofit/>
          </a:bodyPr>
          <a:lstStyle/>
          <a:p>
            <a:pPr>
              <a:defRPr sz="1800" b="1">
                <a:solidFill>
                  <a:srgbClr val="087F88"/>
                </a:solidFill>
                <a:latin typeface="DejaVu Sans"/>
                <a:ea typeface="DejaVu Sans"/>
                <a:cs typeface="DejaVu Sans"/>
              </a:defRPr>
            </a:pPr>
            <a:r>
              <a:rPr sz="1800" b="1">
                <a:solidFill>
                  <a:srgbClr val="087F88"/>
                </a:solidFill>
                <a:latin typeface="DejaVu Sans"/>
                <a:ea typeface="DejaVu Sans"/>
                <a:cs typeface="DejaVu Sans"/>
              </a:rPr>
              <a:t>03</a:t>
            </a:r>
          </a:p>
        </p:txBody>
      </p:sp>
      <p:sp>
        <p:nvSpPr>
          <p:cNvPr id="12" name="Rectangle 11">
            <a:extLst>
              <a:ext uri="{FF2B5EF4-FFF2-40B4-BE49-F238E27FC236}">
                <a16:creationId xmlns:a16="http://schemas.microsoft.com/office/drawing/2014/main" id="{8A50CBF5-3DD5-4937-A3A8-DCE505DB7123}"/>
              </a:ext>
            </a:extLst>
          </p:cNvPr>
          <p:cNvSpPr>
            <a:spLocks noGrp="1"/>
          </p:cNvSpPr>
          <p:nvPr/>
        </p:nvSpPr>
        <p:spPr>
          <a:xfrm>
            <a:off x="6191250" y="3686175"/>
            <a:ext cx="5257800" cy="571500"/>
          </a:xfrm>
          <a:prstGeom prst="rect">
            <a:avLst/>
          </a:prstGeom>
          <a:noFill/>
          <a:ln w="0">
            <a:noFill/>
          </a:ln>
        </p:spPr>
        <p:txBody>
          <a:bodyPr wrap="square" lIns="0" tIns="0" rIns="0" bIns="0" anchor="t">
            <a:noAutofit/>
          </a:bodyPr>
          <a:lstStyle/>
          <a:p>
            <a:pPr>
              <a:defRPr sz="2025" b="0">
                <a:solidFill>
                  <a:srgbClr val="243C4D"/>
                </a:solidFill>
                <a:latin typeface="DejaVu Sans"/>
                <a:ea typeface="DejaVu Sans"/>
                <a:cs typeface="DejaVu Sans"/>
              </a:defRPr>
            </a:pPr>
            <a:r>
              <a:rPr sz="2025" b="0">
                <a:solidFill>
                  <a:srgbClr val="243C4D"/>
                </a:solidFill>
                <a:latin typeface="DejaVu Sans"/>
                <a:ea typeface="DejaVu Sans"/>
                <a:cs typeface="DejaVu Sans"/>
              </a:rPr>
              <a:t>Difficulty joining group play</a:t>
            </a:r>
          </a:p>
        </p:txBody>
      </p:sp>
      <p:sp>
        <p:nvSpPr>
          <p:cNvPr id="13" name="Rectangle 12">
            <a:extLst>
              <a:ext uri="{FF2B5EF4-FFF2-40B4-BE49-F238E27FC236}">
                <a16:creationId xmlns:a16="http://schemas.microsoft.com/office/drawing/2014/main" id="{0909E7A2-5918-4BAE-ADB1-83C12DF817C3}"/>
              </a:ext>
            </a:extLst>
          </p:cNvPr>
          <p:cNvSpPr>
            <a:spLocks noGrp="1"/>
          </p:cNvSpPr>
          <p:nvPr/>
        </p:nvSpPr>
        <p:spPr>
          <a:xfrm>
            <a:off x="5600700" y="4362450"/>
            <a:ext cx="457200" cy="400050"/>
          </a:xfrm>
          <a:prstGeom prst="rect">
            <a:avLst/>
          </a:prstGeom>
          <a:noFill/>
          <a:ln w="0">
            <a:noFill/>
          </a:ln>
        </p:spPr>
        <p:txBody>
          <a:bodyPr wrap="square" lIns="0" tIns="0" rIns="0" bIns="0" anchor="t">
            <a:noAutofit/>
          </a:bodyPr>
          <a:lstStyle/>
          <a:p>
            <a:pPr>
              <a:defRPr sz="1800" b="1">
                <a:solidFill>
                  <a:srgbClr val="087F88"/>
                </a:solidFill>
                <a:latin typeface="DejaVu Sans"/>
                <a:ea typeface="DejaVu Sans"/>
                <a:cs typeface="DejaVu Sans"/>
              </a:defRPr>
            </a:pPr>
            <a:r>
              <a:rPr sz="1800" b="1">
                <a:solidFill>
                  <a:srgbClr val="087F88"/>
                </a:solidFill>
                <a:latin typeface="DejaVu Sans"/>
                <a:ea typeface="DejaVu Sans"/>
                <a:cs typeface="DejaVu Sans"/>
              </a:rPr>
              <a:t>04</a:t>
            </a:r>
          </a:p>
        </p:txBody>
      </p:sp>
      <p:sp>
        <p:nvSpPr>
          <p:cNvPr id="14" name="Rectangle 13">
            <a:extLst>
              <a:ext uri="{FF2B5EF4-FFF2-40B4-BE49-F238E27FC236}">
                <a16:creationId xmlns:a16="http://schemas.microsoft.com/office/drawing/2014/main" id="{67BF7FD3-A104-4D6D-89D6-945DEA2522DE}"/>
              </a:ext>
            </a:extLst>
          </p:cNvPr>
          <p:cNvSpPr>
            <a:spLocks noGrp="1"/>
          </p:cNvSpPr>
          <p:nvPr/>
        </p:nvSpPr>
        <p:spPr>
          <a:xfrm>
            <a:off x="6191250" y="4324350"/>
            <a:ext cx="5257800" cy="571500"/>
          </a:xfrm>
          <a:prstGeom prst="rect">
            <a:avLst/>
          </a:prstGeom>
          <a:noFill/>
          <a:ln w="0">
            <a:noFill/>
          </a:ln>
        </p:spPr>
        <p:txBody>
          <a:bodyPr wrap="square" lIns="0" tIns="0" rIns="0" bIns="0" anchor="t">
            <a:noAutofit/>
          </a:bodyPr>
          <a:lstStyle/>
          <a:p>
            <a:pPr>
              <a:defRPr sz="2025" b="0">
                <a:solidFill>
                  <a:srgbClr val="243C4D"/>
                </a:solidFill>
                <a:latin typeface="DejaVu Sans"/>
                <a:ea typeface="DejaVu Sans"/>
                <a:cs typeface="DejaVu Sans"/>
              </a:defRPr>
            </a:pPr>
            <a:r>
              <a:rPr sz="2025" b="0">
                <a:solidFill>
                  <a:srgbClr val="243C4D"/>
                </a:solidFill>
                <a:latin typeface="DejaVu Sans"/>
                <a:ea typeface="DejaVu Sans"/>
                <a:cs typeface="DejaVu Sans"/>
              </a:rPr>
              <a:t>Challenges adjusting to a new setting</a:t>
            </a:r>
          </a:p>
        </p:txBody>
      </p:sp>
      <p:sp>
        <p:nvSpPr>
          <p:cNvPr id="15" name="Rectangle 14">
            <a:extLst>
              <a:ext uri="{FF2B5EF4-FFF2-40B4-BE49-F238E27FC236}">
                <a16:creationId xmlns:a16="http://schemas.microsoft.com/office/drawing/2014/main" id="{C6DDDD11-C5E0-42D7-AA77-DEF755963AD3}"/>
              </a:ext>
            </a:extLst>
          </p:cNvPr>
          <p:cNvSpPr>
            <a:spLocks noGrp="1"/>
          </p:cNvSpPr>
          <p:nvPr/>
        </p:nvSpPr>
        <p:spPr>
          <a:xfrm>
            <a:off x="609600" y="5638800"/>
            <a:ext cx="10972800" cy="514350"/>
          </a:xfrm>
          <a:prstGeom prst="rect">
            <a:avLst/>
          </a:prstGeom>
          <a:solidFill>
            <a:srgbClr val="E9F4F3"/>
          </a:solidFill>
          <a:ln w="0">
            <a:noFill/>
          </a:ln>
        </p:spPr>
        <p:txBody>
          <a:bodyPr/>
          <a:lstStyle/>
          <a:p>
            <a:endParaRPr lang="en-GB"/>
          </a:p>
        </p:txBody>
      </p:sp>
      <p:sp>
        <p:nvSpPr>
          <p:cNvPr id="16" name="Rectangle 15">
            <a:extLst>
              <a:ext uri="{FF2B5EF4-FFF2-40B4-BE49-F238E27FC236}">
                <a16:creationId xmlns:a16="http://schemas.microsoft.com/office/drawing/2014/main" id="{803BCD89-642D-4454-ABB5-20FD2F6A56B5}"/>
              </a:ext>
            </a:extLst>
          </p:cNvPr>
          <p:cNvSpPr>
            <a:spLocks noGrp="1"/>
          </p:cNvSpPr>
          <p:nvPr/>
        </p:nvSpPr>
        <p:spPr>
          <a:xfrm>
            <a:off x="809625" y="5743575"/>
            <a:ext cx="10572750" cy="381000"/>
          </a:xfrm>
          <a:prstGeom prst="rect">
            <a:avLst/>
          </a:prstGeom>
          <a:noFill/>
          <a:ln w="0">
            <a:noFill/>
          </a:ln>
        </p:spPr>
        <p:txBody>
          <a:bodyPr wrap="square" lIns="0" tIns="0" rIns="0" bIns="0" anchor="t">
            <a:noAutofit/>
          </a:bodyPr>
          <a:lstStyle/>
          <a:p>
            <a:pPr>
              <a:defRPr sz="1800" b="0">
                <a:solidFill>
                  <a:srgbClr val="142F47"/>
                </a:solidFill>
                <a:latin typeface="DejaVu Sans"/>
                <a:ea typeface="DejaVu Sans"/>
                <a:cs typeface="DejaVu Sans"/>
              </a:defRPr>
            </a:pPr>
            <a:r>
              <a:rPr sz="1800" b="0">
                <a:solidFill>
                  <a:srgbClr val="142F47"/>
                </a:solidFill>
                <a:latin typeface="DejaVu Sans"/>
                <a:ea typeface="DejaVu Sans"/>
                <a:cs typeface="DejaVu Sans"/>
              </a:rPr>
              <a:t>Focus: attachment, nature and nurture, and support for development</a:t>
            </a:r>
          </a:p>
        </p:txBody>
      </p:sp>
    </p:spTree>
    <p:extLst>
      <p:ext uri="{BB962C8B-B14F-4D97-AF65-F5344CB8AC3E}">
        <p14:creationId xmlns:p14="http://schemas.microsoft.com/office/powerpoint/2010/main" val="704097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422EF08-63A1-4B50-99DE-C1B2C3AB5A5E}"/>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a:solidFill>
                  <a:srgbClr val="142F47"/>
                </a:solidFill>
                <a:latin typeface="DejaVu Sans"/>
                <a:ea typeface="DejaVu Sans"/>
                <a:cs typeface="DejaVu Sans"/>
              </a:rPr>
              <a:t>Bowlby’s Attachment Theory</a:t>
            </a:r>
          </a:p>
        </p:txBody>
      </p:sp>
      <p:sp>
        <p:nvSpPr>
          <p:cNvPr id="2" name="Rectangle 1">
            <a:extLst>
              <a:ext uri="{FF2B5EF4-FFF2-40B4-BE49-F238E27FC236}">
                <a16:creationId xmlns:a16="http://schemas.microsoft.com/office/drawing/2014/main" id="{F6261053-FD63-4107-9174-E1346DBA1397}"/>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CC4483BE-05BD-4C03-A137-9C3956E336E3}"/>
              </a:ext>
            </a:extLst>
          </p:cNvPr>
          <p:cNvSpPr>
            <a:spLocks noGrp="1"/>
          </p:cNvSpPr>
          <p:nvPr/>
        </p:nvSpPr>
        <p:spPr>
          <a:xfrm>
            <a:off x="609600" y="6372225"/>
            <a:ext cx="10191750" cy="285750"/>
          </a:xfrm>
          <a:prstGeom prst="rect">
            <a:avLst/>
          </a:prstGeom>
          <a:noFill/>
          <a:ln w="0">
            <a:noFill/>
          </a:ln>
        </p:spPr>
        <p:txBody>
          <a:bodyPr wrap="square" lIns="0" tIns="0" rIns="0" bIns="0" anchor="t">
            <a:noAutofit/>
          </a:bodyPr>
          <a:lstStyle/>
          <a:p>
            <a:pPr>
              <a:defRPr sz="1125" b="0">
                <a:solidFill>
                  <a:srgbClr val="5B6D79"/>
                </a:solidFill>
                <a:latin typeface="DejaVu Sans"/>
                <a:ea typeface="DejaVu Sans"/>
                <a:cs typeface="DejaVu Sans"/>
              </a:defRPr>
            </a:pPr>
            <a:r>
              <a:rPr sz="1125" b="0">
                <a:solidFill>
                  <a:srgbClr val="5B6D79"/>
                </a:solidFill>
                <a:latin typeface="DejaVu Sans"/>
                <a:ea typeface="DejaVu Sans"/>
                <a:cs typeface="DejaVu Sans"/>
              </a:rPr>
              <a:t>Robledo et al. (2022), O’Shaughnessy et al. (2023), Allen (2023)</a:t>
            </a:r>
          </a:p>
        </p:txBody>
      </p:sp>
      <p:sp>
        <p:nvSpPr>
          <p:cNvPr id="4" name="Rectangle 3">
            <a:extLst>
              <a:ext uri="{FF2B5EF4-FFF2-40B4-BE49-F238E27FC236}">
                <a16:creationId xmlns:a16="http://schemas.microsoft.com/office/drawing/2014/main" id="{0740CDDB-244E-490E-94AF-70C4154D8156}"/>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03</a:t>
            </a:r>
          </a:p>
        </p:txBody>
      </p:sp>
      <p:sp>
        <p:nvSpPr>
          <p:cNvPr id="5" name="Rectangle 4">
            <a:extLst>
              <a:ext uri="{FF2B5EF4-FFF2-40B4-BE49-F238E27FC236}">
                <a16:creationId xmlns:a16="http://schemas.microsoft.com/office/drawing/2014/main" id="{439CF16B-403F-448F-B00F-1E92C87B4684}"/>
              </a:ext>
            </a:extLst>
          </p:cNvPr>
          <p:cNvSpPr>
            <a:spLocks noGrp="1"/>
          </p:cNvSpPr>
          <p:nvPr/>
        </p:nvSpPr>
        <p:spPr>
          <a:xfrm>
            <a:off x="609600" y="1752600"/>
            <a:ext cx="10572750" cy="1076325"/>
          </a:xfrm>
          <a:prstGeom prst="rect">
            <a:avLst/>
          </a:prstGeom>
          <a:noFill/>
          <a:ln w="0">
            <a:noFill/>
          </a:ln>
        </p:spPr>
        <p:txBody>
          <a:bodyPr wrap="square" lIns="0" tIns="0" rIns="0" bIns="0" anchor="t">
            <a:noAutofit/>
          </a:bodyPr>
          <a:lstStyle/>
          <a:p>
            <a:pPr>
              <a:defRPr sz="2700" b="1">
                <a:solidFill>
                  <a:srgbClr val="142F47"/>
                </a:solidFill>
                <a:latin typeface="DejaVu Sans"/>
                <a:ea typeface="DejaVu Sans"/>
                <a:cs typeface="DejaVu Sans"/>
              </a:defRPr>
            </a:pPr>
            <a:r>
              <a:rPr sz="2700" b="1">
                <a:solidFill>
                  <a:srgbClr val="142F47"/>
                </a:solidFill>
                <a:latin typeface="DejaVu Sans"/>
                <a:ea typeface="DejaVu Sans"/>
                <a:cs typeface="DejaVu Sans"/>
              </a:rPr>
              <a:t>Children have an inborn tendency to form</a:t>
            </a:r>
          </a:p>
          <a:p>
            <a:pPr>
              <a:defRPr sz="2700" b="1">
                <a:solidFill>
                  <a:srgbClr val="142F47"/>
                </a:solidFill>
                <a:latin typeface="DejaVu Sans"/>
                <a:ea typeface="DejaVu Sans"/>
                <a:cs typeface="DejaVu Sans"/>
              </a:defRPr>
            </a:pPr>
            <a:r>
              <a:rPr sz="2700" b="1">
                <a:solidFill>
                  <a:srgbClr val="142F47"/>
                </a:solidFill>
                <a:latin typeface="DejaVu Sans"/>
                <a:ea typeface="DejaVu Sans"/>
                <a:cs typeface="DejaVu Sans"/>
              </a:rPr>
              <a:t>attachments with primary caregivers.</a:t>
            </a:r>
          </a:p>
        </p:txBody>
      </p:sp>
      <p:sp>
        <p:nvSpPr>
          <p:cNvPr id="6" name="Rectangle 5">
            <a:extLst>
              <a:ext uri="{FF2B5EF4-FFF2-40B4-BE49-F238E27FC236}">
                <a16:creationId xmlns:a16="http://schemas.microsoft.com/office/drawing/2014/main" id="{314FD5A4-9D3D-45D4-94AF-966BB2A2BF71}"/>
              </a:ext>
            </a:extLst>
          </p:cNvPr>
          <p:cNvSpPr>
            <a:spLocks noGrp="1"/>
          </p:cNvSpPr>
          <p:nvPr/>
        </p:nvSpPr>
        <p:spPr>
          <a:xfrm>
            <a:off x="609600" y="3190875"/>
            <a:ext cx="5095875"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Emotional security</a:t>
            </a:r>
          </a:p>
        </p:txBody>
      </p:sp>
      <p:sp>
        <p:nvSpPr>
          <p:cNvPr id="7" name="Rectangle 6">
            <a:extLst>
              <a:ext uri="{FF2B5EF4-FFF2-40B4-BE49-F238E27FC236}">
                <a16:creationId xmlns:a16="http://schemas.microsoft.com/office/drawing/2014/main" id="{4983D427-C33F-4A0C-872E-ABA7AAD83DDC}"/>
              </a:ext>
            </a:extLst>
          </p:cNvPr>
          <p:cNvSpPr>
            <a:spLocks noGrp="1"/>
          </p:cNvSpPr>
          <p:nvPr/>
        </p:nvSpPr>
        <p:spPr>
          <a:xfrm>
            <a:off x="609600" y="3600450"/>
            <a:ext cx="5095875" cy="742950"/>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Attachment supports survival and helps children feel safe.</a:t>
            </a:r>
          </a:p>
        </p:txBody>
      </p:sp>
      <p:sp>
        <p:nvSpPr>
          <p:cNvPr id="8" name="Rectangle 7">
            <a:extLst>
              <a:ext uri="{FF2B5EF4-FFF2-40B4-BE49-F238E27FC236}">
                <a16:creationId xmlns:a16="http://schemas.microsoft.com/office/drawing/2014/main" id="{A5024219-7A14-4470-954F-7C5B094ECCFC}"/>
              </a:ext>
            </a:extLst>
          </p:cNvPr>
          <p:cNvSpPr>
            <a:spLocks noGrp="1"/>
          </p:cNvSpPr>
          <p:nvPr/>
        </p:nvSpPr>
        <p:spPr>
          <a:xfrm>
            <a:off x="6305550" y="3190875"/>
            <a:ext cx="5238750"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Responsive caregiving</a:t>
            </a:r>
          </a:p>
        </p:txBody>
      </p:sp>
      <p:sp>
        <p:nvSpPr>
          <p:cNvPr id="9" name="Rectangle 8">
            <a:extLst>
              <a:ext uri="{FF2B5EF4-FFF2-40B4-BE49-F238E27FC236}">
                <a16:creationId xmlns:a16="http://schemas.microsoft.com/office/drawing/2014/main" id="{1FAD57F9-C550-45E6-A455-BC25A7495D6A}"/>
              </a:ext>
            </a:extLst>
          </p:cNvPr>
          <p:cNvSpPr>
            <a:spLocks noGrp="1"/>
          </p:cNvSpPr>
          <p:nvPr/>
        </p:nvSpPr>
        <p:spPr>
          <a:xfrm>
            <a:off x="6305550" y="3600450"/>
            <a:ext cx="5238750" cy="742950"/>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Consistent, sensitive responses support secure attachment.</a:t>
            </a:r>
          </a:p>
        </p:txBody>
      </p:sp>
      <p:sp>
        <p:nvSpPr>
          <p:cNvPr id="10" name="Rectangle 9">
            <a:extLst>
              <a:ext uri="{FF2B5EF4-FFF2-40B4-BE49-F238E27FC236}">
                <a16:creationId xmlns:a16="http://schemas.microsoft.com/office/drawing/2014/main" id="{0F8FF65C-EE2C-46DC-AFDD-E7085FFC97D4}"/>
              </a:ext>
            </a:extLst>
          </p:cNvPr>
          <p:cNvSpPr>
            <a:spLocks noGrp="1"/>
          </p:cNvSpPr>
          <p:nvPr/>
        </p:nvSpPr>
        <p:spPr>
          <a:xfrm>
            <a:off x="609600" y="4667250"/>
            <a:ext cx="5095875"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Internal working model</a:t>
            </a:r>
          </a:p>
        </p:txBody>
      </p:sp>
      <p:sp>
        <p:nvSpPr>
          <p:cNvPr id="11" name="Rectangle 10">
            <a:extLst>
              <a:ext uri="{FF2B5EF4-FFF2-40B4-BE49-F238E27FC236}">
                <a16:creationId xmlns:a16="http://schemas.microsoft.com/office/drawing/2014/main" id="{2E138761-968E-4DCF-9683-65CB4A583A5C}"/>
              </a:ext>
            </a:extLst>
          </p:cNvPr>
          <p:cNvSpPr>
            <a:spLocks noGrp="1"/>
          </p:cNvSpPr>
          <p:nvPr/>
        </p:nvSpPr>
        <p:spPr>
          <a:xfrm>
            <a:off x="609600" y="5076825"/>
            <a:ext cx="5095875" cy="819150"/>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Early relationships can shape expectations of the self and others.</a:t>
            </a:r>
          </a:p>
        </p:txBody>
      </p:sp>
      <p:sp>
        <p:nvSpPr>
          <p:cNvPr id="12" name="Rectangle 11">
            <a:extLst>
              <a:ext uri="{FF2B5EF4-FFF2-40B4-BE49-F238E27FC236}">
                <a16:creationId xmlns:a16="http://schemas.microsoft.com/office/drawing/2014/main" id="{A55BFD3D-36D1-4E81-8358-6CDC09C05D3B}"/>
              </a:ext>
            </a:extLst>
          </p:cNvPr>
          <p:cNvSpPr>
            <a:spLocks noGrp="1"/>
          </p:cNvSpPr>
          <p:nvPr/>
        </p:nvSpPr>
        <p:spPr>
          <a:xfrm>
            <a:off x="6305550" y="4667250"/>
            <a:ext cx="5238750"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Separation distress</a:t>
            </a:r>
          </a:p>
        </p:txBody>
      </p:sp>
      <p:sp>
        <p:nvSpPr>
          <p:cNvPr id="13" name="Rectangle 12">
            <a:extLst>
              <a:ext uri="{FF2B5EF4-FFF2-40B4-BE49-F238E27FC236}">
                <a16:creationId xmlns:a16="http://schemas.microsoft.com/office/drawing/2014/main" id="{5747CC03-65D7-457B-B3FE-7127D0862AC3}"/>
              </a:ext>
            </a:extLst>
          </p:cNvPr>
          <p:cNvSpPr>
            <a:spLocks noGrp="1"/>
          </p:cNvSpPr>
          <p:nvPr/>
        </p:nvSpPr>
        <p:spPr>
          <a:xfrm>
            <a:off x="6305550" y="5076825"/>
            <a:ext cx="5238750" cy="819150"/>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Separation from familiar caregivers can cause distress.</a:t>
            </a:r>
          </a:p>
        </p:txBody>
      </p:sp>
    </p:spTree>
    <p:extLst>
      <p:ext uri="{BB962C8B-B14F-4D97-AF65-F5344CB8AC3E}">
        <p14:creationId xmlns:p14="http://schemas.microsoft.com/office/powerpoint/2010/main" val="1226948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07F69186-03BF-4D5B-ACDF-CF66570D028B}"/>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dirty="0">
                <a:solidFill>
                  <a:srgbClr val="142F47"/>
                </a:solidFill>
                <a:latin typeface="DejaVu Sans"/>
                <a:ea typeface="DejaVu Sans"/>
                <a:cs typeface="DejaVu Sans"/>
              </a:rPr>
              <a:t>Applying the </a:t>
            </a:r>
            <a:r>
              <a:rPr lang="en-US" sz="3225" b="1" dirty="0">
                <a:solidFill>
                  <a:srgbClr val="142F47"/>
                </a:solidFill>
                <a:latin typeface="DejaVu Sans"/>
                <a:ea typeface="DejaVu Sans"/>
                <a:cs typeface="DejaVu Sans"/>
              </a:rPr>
              <a:t>T</a:t>
            </a:r>
            <a:r>
              <a:rPr sz="3225" b="1" dirty="0">
                <a:solidFill>
                  <a:srgbClr val="142F47"/>
                </a:solidFill>
                <a:latin typeface="DejaVu Sans"/>
                <a:ea typeface="DejaVu Sans"/>
                <a:cs typeface="DejaVu Sans"/>
              </a:rPr>
              <a:t>heory to Shona</a:t>
            </a:r>
          </a:p>
        </p:txBody>
      </p:sp>
      <p:sp>
        <p:nvSpPr>
          <p:cNvPr id="2" name="Rectangle 1">
            <a:extLst>
              <a:ext uri="{FF2B5EF4-FFF2-40B4-BE49-F238E27FC236}">
                <a16:creationId xmlns:a16="http://schemas.microsoft.com/office/drawing/2014/main" id="{5F737C46-B648-45EE-BC42-60F4E5BE2100}"/>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861BCB85-AB02-4FCA-8A07-A36680948525}"/>
              </a:ext>
            </a:extLst>
          </p:cNvPr>
          <p:cNvSpPr>
            <a:spLocks noGrp="1"/>
          </p:cNvSpPr>
          <p:nvPr/>
        </p:nvSpPr>
        <p:spPr>
          <a:xfrm>
            <a:off x="609600" y="6372225"/>
            <a:ext cx="10191750" cy="285750"/>
          </a:xfrm>
          <a:prstGeom prst="rect">
            <a:avLst/>
          </a:prstGeom>
          <a:noFill/>
          <a:ln w="0">
            <a:noFill/>
          </a:ln>
        </p:spPr>
        <p:txBody>
          <a:bodyPr wrap="square" lIns="0" tIns="0" rIns="0" bIns="0" anchor="t">
            <a:noAutofit/>
          </a:bodyPr>
          <a:lstStyle/>
          <a:p>
            <a:pPr>
              <a:defRPr sz="1125" b="0">
                <a:solidFill>
                  <a:srgbClr val="5B6D79"/>
                </a:solidFill>
                <a:latin typeface="DejaVu Sans"/>
                <a:ea typeface="DejaVu Sans"/>
                <a:cs typeface="DejaVu Sans"/>
              </a:defRPr>
            </a:pPr>
            <a:r>
              <a:rPr sz="1125" b="0">
                <a:solidFill>
                  <a:srgbClr val="5B6D79"/>
                </a:solidFill>
                <a:latin typeface="DejaVu Sans"/>
                <a:ea typeface="DejaVu Sans"/>
                <a:cs typeface="DejaVu Sans"/>
              </a:rPr>
              <a:t>McLeod (2024), Behrens et al. (2025)</a:t>
            </a:r>
          </a:p>
        </p:txBody>
      </p:sp>
      <p:sp>
        <p:nvSpPr>
          <p:cNvPr id="4" name="Rectangle 3">
            <a:extLst>
              <a:ext uri="{FF2B5EF4-FFF2-40B4-BE49-F238E27FC236}">
                <a16:creationId xmlns:a16="http://schemas.microsoft.com/office/drawing/2014/main" id="{35E8217A-EAB3-4426-979C-893A93360032}"/>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04</a:t>
            </a:r>
          </a:p>
        </p:txBody>
      </p:sp>
      <p:sp>
        <p:nvSpPr>
          <p:cNvPr id="5" name="Rectangle 4">
            <a:extLst>
              <a:ext uri="{FF2B5EF4-FFF2-40B4-BE49-F238E27FC236}">
                <a16:creationId xmlns:a16="http://schemas.microsoft.com/office/drawing/2014/main" id="{38493028-5557-42EE-9A4F-4D9D09EA20AF}"/>
              </a:ext>
            </a:extLst>
          </p:cNvPr>
          <p:cNvSpPr>
            <a:spLocks noGrp="1"/>
          </p:cNvSpPr>
          <p:nvPr/>
        </p:nvSpPr>
        <p:spPr>
          <a:xfrm>
            <a:off x="609600" y="1752600"/>
            <a:ext cx="3486150" cy="381000"/>
          </a:xfrm>
          <a:prstGeom prst="rect">
            <a:avLst/>
          </a:prstGeom>
          <a:noFill/>
          <a:ln w="0">
            <a:noFill/>
          </a:ln>
        </p:spPr>
        <p:txBody>
          <a:bodyPr wrap="square" lIns="0" tIns="0" rIns="0" bIns="0" anchor="t">
            <a:noAutofit/>
          </a:bodyPr>
          <a:lstStyle/>
          <a:p>
            <a:pPr>
              <a:defRPr sz="1725" b="1">
                <a:solidFill>
                  <a:srgbClr val="087F88"/>
                </a:solidFill>
                <a:latin typeface="DejaVu Sans"/>
                <a:ea typeface="DejaVu Sans"/>
                <a:cs typeface="DejaVu Sans"/>
              </a:defRPr>
            </a:pPr>
            <a:r>
              <a:rPr sz="1725" b="1">
                <a:solidFill>
                  <a:srgbClr val="087F88"/>
                </a:solidFill>
                <a:latin typeface="DejaVu Sans"/>
                <a:ea typeface="DejaVu Sans"/>
                <a:cs typeface="DejaVu Sans"/>
              </a:rPr>
              <a:t>Observed difficulty</a:t>
            </a:r>
          </a:p>
        </p:txBody>
      </p:sp>
      <p:sp>
        <p:nvSpPr>
          <p:cNvPr id="6" name="Rectangle 5">
            <a:extLst>
              <a:ext uri="{FF2B5EF4-FFF2-40B4-BE49-F238E27FC236}">
                <a16:creationId xmlns:a16="http://schemas.microsoft.com/office/drawing/2014/main" id="{8024BAE4-74EE-46EE-BA72-A835DC08D9DA}"/>
              </a:ext>
            </a:extLst>
          </p:cNvPr>
          <p:cNvSpPr>
            <a:spLocks noGrp="1"/>
          </p:cNvSpPr>
          <p:nvPr/>
        </p:nvSpPr>
        <p:spPr>
          <a:xfrm>
            <a:off x="4581525" y="1752600"/>
            <a:ext cx="6848475" cy="381000"/>
          </a:xfrm>
          <a:prstGeom prst="rect">
            <a:avLst/>
          </a:prstGeom>
          <a:noFill/>
          <a:ln w="0">
            <a:noFill/>
          </a:ln>
        </p:spPr>
        <p:txBody>
          <a:bodyPr wrap="square" lIns="0" tIns="0" rIns="0" bIns="0" anchor="t">
            <a:noAutofit/>
          </a:bodyPr>
          <a:lstStyle/>
          <a:p>
            <a:pPr>
              <a:defRPr sz="1725" b="1">
                <a:solidFill>
                  <a:srgbClr val="087F88"/>
                </a:solidFill>
                <a:latin typeface="DejaVu Sans"/>
                <a:ea typeface="DejaVu Sans"/>
                <a:cs typeface="DejaVu Sans"/>
              </a:defRPr>
            </a:pPr>
            <a:r>
              <a:rPr sz="1725" b="1">
                <a:solidFill>
                  <a:srgbClr val="087F88"/>
                </a:solidFill>
                <a:latin typeface="DejaVu Sans"/>
                <a:ea typeface="DejaVu Sans"/>
                <a:cs typeface="DejaVu Sans"/>
              </a:rPr>
              <a:t>Possible attachment-based interpretation</a:t>
            </a:r>
          </a:p>
        </p:txBody>
      </p:sp>
      <p:sp>
        <p:nvSpPr>
          <p:cNvPr id="7" name="Rectangle 6">
            <a:extLst>
              <a:ext uri="{FF2B5EF4-FFF2-40B4-BE49-F238E27FC236}">
                <a16:creationId xmlns:a16="http://schemas.microsoft.com/office/drawing/2014/main" id="{0EE809CF-5ADE-47A1-9240-FD566202E1FD}"/>
              </a:ext>
            </a:extLst>
          </p:cNvPr>
          <p:cNvSpPr>
            <a:spLocks noGrp="1"/>
          </p:cNvSpPr>
          <p:nvPr/>
        </p:nvSpPr>
        <p:spPr>
          <a:xfrm>
            <a:off x="609600" y="2295525"/>
            <a:ext cx="3524250" cy="752475"/>
          </a:xfrm>
          <a:prstGeom prst="rect">
            <a:avLst/>
          </a:prstGeom>
          <a:noFill/>
          <a:ln w="0">
            <a:noFill/>
          </a:ln>
        </p:spPr>
        <p:txBody>
          <a:bodyPr wrap="square" lIns="0" tIns="0" rIns="0" bIns="0" anchor="t">
            <a:noAutofit/>
          </a:bodyPr>
          <a:lstStyle/>
          <a:p>
            <a:pPr>
              <a:defRPr sz="2175" b="1">
                <a:solidFill>
                  <a:srgbClr val="142F47"/>
                </a:solidFill>
                <a:latin typeface="DejaVu Sans"/>
                <a:ea typeface="DejaVu Sans"/>
                <a:cs typeface="DejaVu Sans"/>
              </a:defRPr>
            </a:pPr>
            <a:r>
              <a:rPr sz="2175" b="1">
                <a:solidFill>
                  <a:srgbClr val="142F47"/>
                </a:solidFill>
                <a:latin typeface="DejaVu Sans"/>
                <a:ea typeface="DejaVu Sans"/>
                <a:cs typeface="DejaVu Sans"/>
              </a:rPr>
              <a:t>Separation anxiety</a:t>
            </a:r>
          </a:p>
        </p:txBody>
      </p:sp>
      <p:sp>
        <p:nvSpPr>
          <p:cNvPr id="8" name="Rectangle 7">
            <a:extLst>
              <a:ext uri="{FF2B5EF4-FFF2-40B4-BE49-F238E27FC236}">
                <a16:creationId xmlns:a16="http://schemas.microsoft.com/office/drawing/2014/main" id="{5A0056D9-423A-46F8-8EC1-1B643AE1AE09}"/>
              </a:ext>
            </a:extLst>
          </p:cNvPr>
          <p:cNvSpPr>
            <a:spLocks noGrp="1"/>
          </p:cNvSpPr>
          <p:nvPr/>
        </p:nvSpPr>
        <p:spPr>
          <a:xfrm>
            <a:off x="4581525" y="2295525"/>
            <a:ext cx="6877050" cy="819150"/>
          </a:xfrm>
          <a:prstGeom prst="rect">
            <a:avLst/>
          </a:prstGeom>
          <a:noFill/>
          <a:ln w="0">
            <a:noFill/>
          </a:ln>
        </p:spPr>
        <p:txBody>
          <a:bodyPr wrap="square" lIns="0" tIns="0" rIns="0" bIns="0" anchor="t">
            <a:noAutofit/>
          </a:bodyPr>
          <a:lstStyle/>
          <a:p>
            <a:pPr>
              <a:defRPr sz="2100" b="0">
                <a:solidFill>
                  <a:srgbClr val="243C4D"/>
                </a:solidFill>
                <a:latin typeface="DejaVu Sans"/>
                <a:ea typeface="DejaVu Sans"/>
                <a:cs typeface="DejaVu Sans"/>
              </a:defRPr>
            </a:pPr>
            <a:r>
              <a:rPr sz="2100" b="0">
                <a:solidFill>
                  <a:srgbClr val="243C4D"/>
                </a:solidFill>
                <a:latin typeface="DejaVu Sans"/>
                <a:ea typeface="DejaVu Sans"/>
                <a:cs typeface="DejaVu Sans"/>
              </a:rPr>
              <a:t>Shona may need time and familiar support to feel confident in the nursery.</a:t>
            </a:r>
          </a:p>
        </p:txBody>
      </p:sp>
      <p:sp>
        <p:nvSpPr>
          <p:cNvPr id="9" name="Rectangle 8">
            <a:extLst>
              <a:ext uri="{FF2B5EF4-FFF2-40B4-BE49-F238E27FC236}">
                <a16:creationId xmlns:a16="http://schemas.microsoft.com/office/drawing/2014/main" id="{72E7CDB4-469A-43C7-A2E4-020E72F49217}"/>
              </a:ext>
            </a:extLst>
          </p:cNvPr>
          <p:cNvSpPr>
            <a:spLocks noGrp="1"/>
          </p:cNvSpPr>
          <p:nvPr/>
        </p:nvSpPr>
        <p:spPr>
          <a:xfrm>
            <a:off x="609600" y="3209925"/>
            <a:ext cx="10972800" cy="9525"/>
          </a:xfrm>
          <a:prstGeom prst="rect">
            <a:avLst/>
          </a:prstGeom>
          <a:solidFill>
            <a:srgbClr val="C5DAD9"/>
          </a:solidFill>
          <a:ln w="0">
            <a:noFill/>
          </a:ln>
        </p:spPr>
        <p:txBody>
          <a:bodyPr/>
          <a:lstStyle/>
          <a:p>
            <a:endParaRPr lang="en-GB"/>
          </a:p>
        </p:txBody>
      </p:sp>
      <p:sp>
        <p:nvSpPr>
          <p:cNvPr id="10" name="Rectangle 9">
            <a:extLst>
              <a:ext uri="{FF2B5EF4-FFF2-40B4-BE49-F238E27FC236}">
                <a16:creationId xmlns:a16="http://schemas.microsoft.com/office/drawing/2014/main" id="{BDA724CF-A2BA-4304-93B0-E98C3CF682BE}"/>
              </a:ext>
            </a:extLst>
          </p:cNvPr>
          <p:cNvSpPr>
            <a:spLocks noGrp="1"/>
          </p:cNvSpPr>
          <p:nvPr/>
        </p:nvSpPr>
        <p:spPr>
          <a:xfrm>
            <a:off x="609600" y="3362325"/>
            <a:ext cx="3524250" cy="752475"/>
          </a:xfrm>
          <a:prstGeom prst="rect">
            <a:avLst/>
          </a:prstGeom>
          <a:noFill/>
          <a:ln w="0">
            <a:noFill/>
          </a:ln>
        </p:spPr>
        <p:txBody>
          <a:bodyPr wrap="square" lIns="0" tIns="0" rIns="0" bIns="0" anchor="t">
            <a:noAutofit/>
          </a:bodyPr>
          <a:lstStyle/>
          <a:p>
            <a:pPr>
              <a:defRPr sz="2175" b="1">
                <a:solidFill>
                  <a:srgbClr val="142F47"/>
                </a:solidFill>
                <a:latin typeface="DejaVu Sans"/>
                <a:ea typeface="DejaVu Sans"/>
                <a:cs typeface="DejaVu Sans"/>
              </a:defRPr>
            </a:pPr>
            <a:r>
              <a:rPr sz="2175" b="1">
                <a:solidFill>
                  <a:srgbClr val="142F47"/>
                </a:solidFill>
                <a:latin typeface="DejaVu Sans"/>
                <a:ea typeface="DejaVu Sans"/>
                <a:cs typeface="DejaVu Sans"/>
              </a:rPr>
              <a:t>Limited communication</a:t>
            </a:r>
          </a:p>
        </p:txBody>
      </p:sp>
      <p:sp>
        <p:nvSpPr>
          <p:cNvPr id="11" name="Rectangle 10">
            <a:extLst>
              <a:ext uri="{FF2B5EF4-FFF2-40B4-BE49-F238E27FC236}">
                <a16:creationId xmlns:a16="http://schemas.microsoft.com/office/drawing/2014/main" id="{66935030-11AF-450F-AC10-39970A92CE01}"/>
              </a:ext>
            </a:extLst>
          </p:cNvPr>
          <p:cNvSpPr>
            <a:spLocks noGrp="1"/>
          </p:cNvSpPr>
          <p:nvPr/>
        </p:nvSpPr>
        <p:spPr>
          <a:xfrm>
            <a:off x="4581525" y="3362325"/>
            <a:ext cx="6877050" cy="819150"/>
          </a:xfrm>
          <a:prstGeom prst="rect">
            <a:avLst/>
          </a:prstGeom>
          <a:noFill/>
          <a:ln w="0">
            <a:noFill/>
          </a:ln>
        </p:spPr>
        <p:txBody>
          <a:bodyPr wrap="square" lIns="0" tIns="0" rIns="0" bIns="0" anchor="t">
            <a:noAutofit/>
          </a:bodyPr>
          <a:lstStyle/>
          <a:p>
            <a:pPr>
              <a:defRPr sz="2100" b="0">
                <a:solidFill>
                  <a:srgbClr val="243C4D"/>
                </a:solidFill>
                <a:latin typeface="DejaVu Sans"/>
                <a:ea typeface="DejaVu Sans"/>
                <a:cs typeface="DejaVu Sans"/>
              </a:defRPr>
            </a:pPr>
            <a:r>
              <a:rPr sz="2100" b="0">
                <a:solidFill>
                  <a:srgbClr val="243C4D"/>
                </a:solidFill>
                <a:latin typeface="DejaVu Sans"/>
                <a:ea typeface="DejaVu Sans"/>
                <a:cs typeface="DejaVu Sans"/>
              </a:rPr>
              <a:t>Feeling safe can support responsive interaction and communication.</a:t>
            </a:r>
          </a:p>
        </p:txBody>
      </p:sp>
      <p:sp>
        <p:nvSpPr>
          <p:cNvPr id="12" name="Rectangle 11">
            <a:extLst>
              <a:ext uri="{FF2B5EF4-FFF2-40B4-BE49-F238E27FC236}">
                <a16:creationId xmlns:a16="http://schemas.microsoft.com/office/drawing/2014/main" id="{D2C413AD-42F8-4028-83D0-F0A613361622}"/>
              </a:ext>
            </a:extLst>
          </p:cNvPr>
          <p:cNvSpPr>
            <a:spLocks noGrp="1"/>
          </p:cNvSpPr>
          <p:nvPr/>
        </p:nvSpPr>
        <p:spPr>
          <a:xfrm>
            <a:off x="609600" y="4276725"/>
            <a:ext cx="10972800" cy="9525"/>
          </a:xfrm>
          <a:prstGeom prst="rect">
            <a:avLst/>
          </a:prstGeom>
          <a:solidFill>
            <a:srgbClr val="C5DAD9"/>
          </a:solidFill>
          <a:ln w="0">
            <a:noFill/>
          </a:ln>
        </p:spPr>
        <p:txBody>
          <a:bodyPr/>
          <a:lstStyle/>
          <a:p>
            <a:endParaRPr lang="en-GB"/>
          </a:p>
        </p:txBody>
      </p:sp>
      <p:sp>
        <p:nvSpPr>
          <p:cNvPr id="13" name="Rectangle 12">
            <a:extLst>
              <a:ext uri="{FF2B5EF4-FFF2-40B4-BE49-F238E27FC236}">
                <a16:creationId xmlns:a16="http://schemas.microsoft.com/office/drawing/2014/main" id="{C6F829E2-00C8-4982-874F-398AEA8CA3D8}"/>
              </a:ext>
            </a:extLst>
          </p:cNvPr>
          <p:cNvSpPr>
            <a:spLocks noGrp="1"/>
          </p:cNvSpPr>
          <p:nvPr/>
        </p:nvSpPr>
        <p:spPr>
          <a:xfrm>
            <a:off x="609600" y="4429125"/>
            <a:ext cx="3524250" cy="752475"/>
          </a:xfrm>
          <a:prstGeom prst="rect">
            <a:avLst/>
          </a:prstGeom>
          <a:noFill/>
          <a:ln w="0">
            <a:noFill/>
          </a:ln>
        </p:spPr>
        <p:txBody>
          <a:bodyPr wrap="square" lIns="0" tIns="0" rIns="0" bIns="0" anchor="t">
            <a:noAutofit/>
          </a:bodyPr>
          <a:lstStyle/>
          <a:p>
            <a:pPr>
              <a:defRPr sz="2175" b="1">
                <a:solidFill>
                  <a:srgbClr val="142F47"/>
                </a:solidFill>
                <a:latin typeface="DejaVu Sans"/>
                <a:ea typeface="DejaVu Sans"/>
                <a:cs typeface="DejaVu Sans"/>
              </a:defRPr>
            </a:pPr>
            <a:r>
              <a:rPr sz="2175" b="1">
                <a:solidFill>
                  <a:srgbClr val="142F47"/>
                </a:solidFill>
                <a:latin typeface="DejaVu Sans"/>
                <a:ea typeface="DejaVu Sans"/>
                <a:cs typeface="DejaVu Sans"/>
              </a:rPr>
              <a:t>Difficulty with group play</a:t>
            </a:r>
          </a:p>
        </p:txBody>
      </p:sp>
      <p:sp>
        <p:nvSpPr>
          <p:cNvPr id="14" name="Rectangle 13">
            <a:extLst>
              <a:ext uri="{FF2B5EF4-FFF2-40B4-BE49-F238E27FC236}">
                <a16:creationId xmlns:a16="http://schemas.microsoft.com/office/drawing/2014/main" id="{4C2B059C-918F-46D7-AADD-0FFA52E21567}"/>
              </a:ext>
            </a:extLst>
          </p:cNvPr>
          <p:cNvSpPr>
            <a:spLocks noGrp="1"/>
          </p:cNvSpPr>
          <p:nvPr/>
        </p:nvSpPr>
        <p:spPr>
          <a:xfrm>
            <a:off x="4581525" y="4429125"/>
            <a:ext cx="6877050" cy="819150"/>
          </a:xfrm>
          <a:prstGeom prst="rect">
            <a:avLst/>
          </a:prstGeom>
          <a:noFill/>
          <a:ln w="0">
            <a:noFill/>
          </a:ln>
        </p:spPr>
        <p:txBody>
          <a:bodyPr wrap="square" lIns="0" tIns="0" rIns="0" bIns="0" anchor="t">
            <a:noAutofit/>
          </a:bodyPr>
          <a:lstStyle/>
          <a:p>
            <a:pPr>
              <a:defRPr sz="2100" b="0">
                <a:solidFill>
                  <a:srgbClr val="243C4D"/>
                </a:solidFill>
                <a:latin typeface="DejaVu Sans"/>
                <a:ea typeface="DejaVu Sans"/>
                <a:cs typeface="DejaVu Sans"/>
              </a:defRPr>
            </a:pPr>
            <a:r>
              <a:rPr sz="2100" b="0">
                <a:solidFill>
                  <a:srgbClr val="243C4D"/>
                </a:solidFill>
                <a:latin typeface="DejaVu Sans"/>
                <a:ea typeface="DejaVu Sans"/>
                <a:cs typeface="DejaVu Sans"/>
              </a:rPr>
              <a:t>Uncertainty may reduce confidence in exploration and peer engagement.</a:t>
            </a:r>
          </a:p>
        </p:txBody>
      </p:sp>
      <p:sp>
        <p:nvSpPr>
          <p:cNvPr id="15" name="Rectangle 14">
            <a:extLst>
              <a:ext uri="{FF2B5EF4-FFF2-40B4-BE49-F238E27FC236}">
                <a16:creationId xmlns:a16="http://schemas.microsoft.com/office/drawing/2014/main" id="{8EAB1A28-451D-42F7-9B4D-B2384758D156}"/>
              </a:ext>
            </a:extLst>
          </p:cNvPr>
          <p:cNvSpPr>
            <a:spLocks noGrp="1"/>
          </p:cNvSpPr>
          <p:nvPr/>
        </p:nvSpPr>
        <p:spPr>
          <a:xfrm>
            <a:off x="609600" y="5343525"/>
            <a:ext cx="10972800" cy="9525"/>
          </a:xfrm>
          <a:prstGeom prst="rect">
            <a:avLst/>
          </a:prstGeom>
          <a:solidFill>
            <a:srgbClr val="C5DAD9"/>
          </a:solidFill>
          <a:ln w="0">
            <a:noFill/>
          </a:ln>
        </p:spPr>
        <p:txBody>
          <a:bodyPr/>
          <a:lstStyle/>
          <a:p>
            <a:endParaRPr lang="en-GB"/>
          </a:p>
        </p:txBody>
      </p:sp>
      <p:sp>
        <p:nvSpPr>
          <p:cNvPr id="16" name="Rectangle 15">
            <a:extLst>
              <a:ext uri="{FF2B5EF4-FFF2-40B4-BE49-F238E27FC236}">
                <a16:creationId xmlns:a16="http://schemas.microsoft.com/office/drawing/2014/main" id="{7FEA0053-67FE-4A9A-B1A8-C5A02E00C823}"/>
              </a:ext>
            </a:extLst>
          </p:cNvPr>
          <p:cNvSpPr>
            <a:spLocks noGrp="1"/>
          </p:cNvSpPr>
          <p:nvPr/>
        </p:nvSpPr>
        <p:spPr>
          <a:xfrm>
            <a:off x="609600" y="5734050"/>
            <a:ext cx="10810875" cy="476250"/>
          </a:xfrm>
          <a:prstGeom prst="rect">
            <a:avLst/>
          </a:prstGeom>
          <a:noFill/>
          <a:ln w="0">
            <a:noFill/>
          </a:ln>
        </p:spPr>
        <p:txBody>
          <a:bodyPr wrap="square" lIns="0" tIns="0" rIns="0" bIns="0" anchor="t">
            <a:noAutofit/>
          </a:bodyPr>
          <a:lstStyle/>
          <a:p>
            <a:pPr>
              <a:defRPr sz="2325" b="1">
                <a:solidFill>
                  <a:srgbClr val="087F88"/>
                </a:solidFill>
                <a:latin typeface="DejaVu Sans"/>
                <a:ea typeface="DejaVu Sans"/>
                <a:cs typeface="DejaVu Sans"/>
              </a:defRPr>
            </a:pPr>
            <a:r>
              <a:rPr sz="2325" b="1">
                <a:solidFill>
                  <a:srgbClr val="087F88"/>
                </a:solidFill>
                <a:latin typeface="DejaVu Sans"/>
                <a:ea typeface="DejaVu Sans"/>
                <a:cs typeface="DejaVu Sans"/>
              </a:rPr>
              <a:t>Emotional security can provide a foundation for learning.</a:t>
            </a:r>
          </a:p>
        </p:txBody>
      </p:sp>
    </p:spTree>
    <p:extLst>
      <p:ext uri="{BB962C8B-B14F-4D97-AF65-F5344CB8AC3E}">
        <p14:creationId xmlns:p14="http://schemas.microsoft.com/office/powerpoint/2010/main" val="310606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85AD67B-D547-4EBC-A816-58D6AD279A6E}"/>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dirty="0">
                <a:solidFill>
                  <a:srgbClr val="142F47"/>
                </a:solidFill>
                <a:latin typeface="DejaVu Sans"/>
                <a:ea typeface="DejaVu Sans"/>
                <a:cs typeface="DejaVu Sans"/>
              </a:rPr>
              <a:t>Nature and </a:t>
            </a:r>
            <a:r>
              <a:rPr lang="en-US" sz="3225" b="1" dirty="0">
                <a:solidFill>
                  <a:srgbClr val="142F47"/>
                </a:solidFill>
                <a:latin typeface="DejaVu Sans"/>
                <a:ea typeface="DejaVu Sans"/>
                <a:cs typeface="DejaVu Sans"/>
              </a:rPr>
              <a:t>N</a:t>
            </a:r>
            <a:r>
              <a:rPr sz="3225" b="1" dirty="0">
                <a:solidFill>
                  <a:srgbClr val="142F47"/>
                </a:solidFill>
                <a:latin typeface="DejaVu Sans"/>
                <a:ea typeface="DejaVu Sans"/>
                <a:cs typeface="DejaVu Sans"/>
              </a:rPr>
              <a:t>urture </a:t>
            </a:r>
            <a:r>
              <a:rPr lang="en-US" sz="3225" b="1" dirty="0">
                <a:solidFill>
                  <a:srgbClr val="142F47"/>
                </a:solidFill>
                <a:latin typeface="DejaVu Sans"/>
                <a:ea typeface="DejaVu Sans"/>
                <a:cs typeface="DejaVu Sans"/>
              </a:rPr>
              <a:t>W</a:t>
            </a:r>
            <a:r>
              <a:rPr sz="3225" b="1" dirty="0">
                <a:solidFill>
                  <a:srgbClr val="142F47"/>
                </a:solidFill>
                <a:latin typeface="DejaVu Sans"/>
                <a:ea typeface="DejaVu Sans"/>
                <a:cs typeface="DejaVu Sans"/>
              </a:rPr>
              <a:t>ork </a:t>
            </a:r>
            <a:r>
              <a:rPr lang="en-US" sz="3225" b="1" dirty="0">
                <a:solidFill>
                  <a:srgbClr val="142F47"/>
                </a:solidFill>
                <a:latin typeface="DejaVu Sans"/>
                <a:ea typeface="DejaVu Sans"/>
                <a:cs typeface="DejaVu Sans"/>
              </a:rPr>
              <a:t>T</a:t>
            </a:r>
            <a:r>
              <a:rPr sz="3225" b="1" dirty="0">
                <a:solidFill>
                  <a:srgbClr val="142F47"/>
                </a:solidFill>
                <a:latin typeface="DejaVu Sans"/>
                <a:ea typeface="DejaVu Sans"/>
                <a:cs typeface="DejaVu Sans"/>
              </a:rPr>
              <a:t>ogether</a:t>
            </a:r>
          </a:p>
        </p:txBody>
      </p:sp>
      <p:sp>
        <p:nvSpPr>
          <p:cNvPr id="2" name="Rectangle 1">
            <a:extLst>
              <a:ext uri="{FF2B5EF4-FFF2-40B4-BE49-F238E27FC236}">
                <a16:creationId xmlns:a16="http://schemas.microsoft.com/office/drawing/2014/main" id="{57BAD26D-B9F3-48C5-9795-8B3FBEDABB66}"/>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968BFE8A-D190-4E86-B2CE-A20496C15C4B}"/>
              </a:ext>
            </a:extLst>
          </p:cNvPr>
          <p:cNvSpPr>
            <a:spLocks noGrp="1"/>
          </p:cNvSpPr>
          <p:nvPr/>
        </p:nvSpPr>
        <p:spPr>
          <a:xfrm>
            <a:off x="609600" y="6372225"/>
            <a:ext cx="10191750" cy="285750"/>
          </a:xfrm>
          <a:prstGeom prst="rect">
            <a:avLst/>
          </a:prstGeom>
          <a:noFill/>
          <a:ln w="0">
            <a:noFill/>
          </a:ln>
        </p:spPr>
        <p:txBody>
          <a:bodyPr wrap="square" lIns="0" tIns="0" rIns="0" bIns="0" anchor="t">
            <a:noAutofit/>
          </a:bodyPr>
          <a:lstStyle/>
          <a:p>
            <a:pPr>
              <a:defRPr sz="1125" b="0">
                <a:solidFill>
                  <a:srgbClr val="5B6D79"/>
                </a:solidFill>
                <a:latin typeface="DejaVu Sans"/>
                <a:ea typeface="DejaVu Sans"/>
                <a:cs typeface="DejaVu Sans"/>
              </a:defRPr>
            </a:pPr>
            <a:r>
              <a:rPr sz="1125" b="0">
                <a:solidFill>
                  <a:srgbClr val="5B6D79"/>
                </a:solidFill>
                <a:latin typeface="DejaVu Sans"/>
                <a:ea typeface="DejaVu Sans"/>
                <a:cs typeface="DejaVu Sans"/>
              </a:rPr>
              <a:t>Twohig et al. (2024), Stroebe (2021)</a:t>
            </a:r>
          </a:p>
        </p:txBody>
      </p:sp>
      <p:sp>
        <p:nvSpPr>
          <p:cNvPr id="4" name="Rectangle 3">
            <a:extLst>
              <a:ext uri="{FF2B5EF4-FFF2-40B4-BE49-F238E27FC236}">
                <a16:creationId xmlns:a16="http://schemas.microsoft.com/office/drawing/2014/main" id="{99F3D8C6-FD3E-4986-89CA-74A32F1EEDA3}"/>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05</a:t>
            </a:r>
          </a:p>
        </p:txBody>
      </p:sp>
      <p:sp>
        <p:nvSpPr>
          <p:cNvPr id="5" name="Rectangle 4">
            <a:extLst>
              <a:ext uri="{FF2B5EF4-FFF2-40B4-BE49-F238E27FC236}">
                <a16:creationId xmlns:a16="http://schemas.microsoft.com/office/drawing/2014/main" id="{D339FF92-0FE3-4F10-90D9-D8C0466C7346}"/>
              </a:ext>
            </a:extLst>
          </p:cNvPr>
          <p:cNvSpPr>
            <a:spLocks noGrp="1"/>
          </p:cNvSpPr>
          <p:nvPr/>
        </p:nvSpPr>
        <p:spPr>
          <a:xfrm>
            <a:off x="609600" y="1800225"/>
            <a:ext cx="4762500" cy="495300"/>
          </a:xfrm>
          <a:prstGeom prst="rect">
            <a:avLst/>
          </a:prstGeom>
          <a:noFill/>
          <a:ln w="0">
            <a:noFill/>
          </a:ln>
        </p:spPr>
        <p:txBody>
          <a:bodyPr wrap="square" lIns="0" tIns="0" rIns="0" bIns="0" anchor="t">
            <a:noAutofit/>
          </a:bodyPr>
          <a:lstStyle/>
          <a:p>
            <a:pPr>
              <a:defRPr sz="2850" b="1">
                <a:solidFill>
                  <a:srgbClr val="087F88"/>
                </a:solidFill>
                <a:latin typeface="DejaVu Sans"/>
                <a:ea typeface="DejaVu Sans"/>
                <a:cs typeface="DejaVu Sans"/>
              </a:defRPr>
            </a:pPr>
            <a:r>
              <a:rPr sz="2850" b="1">
                <a:solidFill>
                  <a:srgbClr val="087F88"/>
                </a:solidFill>
                <a:latin typeface="DejaVu Sans"/>
                <a:ea typeface="DejaVu Sans"/>
                <a:cs typeface="DejaVu Sans"/>
              </a:rPr>
              <a:t>Nature</a:t>
            </a:r>
          </a:p>
        </p:txBody>
      </p:sp>
      <p:sp>
        <p:nvSpPr>
          <p:cNvPr id="6" name="Rectangle 5">
            <a:extLst>
              <a:ext uri="{FF2B5EF4-FFF2-40B4-BE49-F238E27FC236}">
                <a16:creationId xmlns:a16="http://schemas.microsoft.com/office/drawing/2014/main" id="{373E68A1-336C-45A6-820B-A50A4CF17EDD}"/>
              </a:ext>
            </a:extLst>
          </p:cNvPr>
          <p:cNvSpPr>
            <a:spLocks noGrp="1"/>
          </p:cNvSpPr>
          <p:nvPr/>
        </p:nvSpPr>
        <p:spPr>
          <a:xfrm>
            <a:off x="609600" y="2324100"/>
            <a:ext cx="4953000" cy="428625"/>
          </a:xfrm>
          <a:prstGeom prst="rect">
            <a:avLst/>
          </a:prstGeom>
          <a:noFill/>
          <a:ln w="0">
            <a:noFill/>
          </a:ln>
        </p:spPr>
        <p:txBody>
          <a:bodyPr wrap="square" lIns="0" tIns="0" rIns="0" bIns="0" anchor="t">
            <a:noAutofit/>
          </a:bodyPr>
          <a:lstStyle/>
          <a:p>
            <a:pPr>
              <a:defRPr sz="1875" b="0">
                <a:solidFill>
                  <a:srgbClr val="5B6D79"/>
                </a:solidFill>
                <a:latin typeface="DejaVu Sans"/>
                <a:ea typeface="DejaVu Sans"/>
                <a:cs typeface="DejaVu Sans"/>
              </a:defRPr>
            </a:pPr>
            <a:r>
              <a:rPr sz="1875" b="0">
                <a:solidFill>
                  <a:srgbClr val="5B6D79"/>
                </a:solidFill>
                <a:latin typeface="DejaVu Sans"/>
                <a:ea typeface="DejaVu Sans"/>
                <a:cs typeface="DejaVu Sans"/>
              </a:rPr>
              <a:t>Biological influences</a:t>
            </a:r>
          </a:p>
        </p:txBody>
      </p:sp>
      <p:sp>
        <p:nvSpPr>
          <p:cNvPr id="7" name="Rectangle 6">
            <a:extLst>
              <a:ext uri="{FF2B5EF4-FFF2-40B4-BE49-F238E27FC236}">
                <a16:creationId xmlns:a16="http://schemas.microsoft.com/office/drawing/2014/main" id="{7ED357D3-7880-45F9-B2A7-FD9C64D270A8}"/>
              </a:ext>
            </a:extLst>
          </p:cNvPr>
          <p:cNvSpPr>
            <a:spLocks noGrp="1"/>
          </p:cNvSpPr>
          <p:nvPr/>
        </p:nvSpPr>
        <p:spPr>
          <a:xfrm>
            <a:off x="609600" y="3009900"/>
            <a:ext cx="5095875" cy="1990725"/>
          </a:xfrm>
          <a:prstGeom prst="rect">
            <a:avLst/>
          </a:prstGeom>
          <a:noFill/>
          <a:ln w="0">
            <a:noFill/>
          </a:ln>
        </p:spPr>
        <p:txBody>
          <a:bodyPr wrap="square" lIns="0" tIns="0" rIns="0" bIns="0" anchor="t">
            <a:noAutofit/>
          </a:bodyPr>
          <a:lstStyle/>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Temperament</a:t>
            </a:r>
          </a:p>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Genetics</a:t>
            </a:r>
          </a:p>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Neurological development</a:t>
            </a:r>
          </a:p>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Emotional sensitivity</a:t>
            </a:r>
          </a:p>
        </p:txBody>
      </p:sp>
      <p:sp>
        <p:nvSpPr>
          <p:cNvPr id="8" name="Rectangle 7">
            <a:extLst>
              <a:ext uri="{FF2B5EF4-FFF2-40B4-BE49-F238E27FC236}">
                <a16:creationId xmlns:a16="http://schemas.microsoft.com/office/drawing/2014/main" id="{80BAC772-8FE9-45B3-AF38-DD65679C30C8}"/>
              </a:ext>
            </a:extLst>
          </p:cNvPr>
          <p:cNvSpPr>
            <a:spLocks noGrp="1"/>
          </p:cNvSpPr>
          <p:nvPr/>
        </p:nvSpPr>
        <p:spPr>
          <a:xfrm>
            <a:off x="6486525" y="1800225"/>
            <a:ext cx="4762500" cy="495300"/>
          </a:xfrm>
          <a:prstGeom prst="rect">
            <a:avLst/>
          </a:prstGeom>
          <a:noFill/>
          <a:ln w="0">
            <a:noFill/>
          </a:ln>
        </p:spPr>
        <p:txBody>
          <a:bodyPr wrap="square" lIns="0" tIns="0" rIns="0" bIns="0" anchor="t">
            <a:noAutofit/>
          </a:bodyPr>
          <a:lstStyle/>
          <a:p>
            <a:pPr>
              <a:defRPr sz="2850" b="1">
                <a:solidFill>
                  <a:srgbClr val="087F88"/>
                </a:solidFill>
                <a:latin typeface="DejaVu Sans"/>
                <a:ea typeface="DejaVu Sans"/>
                <a:cs typeface="DejaVu Sans"/>
              </a:defRPr>
            </a:pPr>
            <a:r>
              <a:rPr sz="2850" b="1">
                <a:solidFill>
                  <a:srgbClr val="087F88"/>
                </a:solidFill>
                <a:latin typeface="DejaVu Sans"/>
                <a:ea typeface="DejaVu Sans"/>
                <a:cs typeface="DejaVu Sans"/>
              </a:rPr>
              <a:t>Nurture</a:t>
            </a:r>
          </a:p>
        </p:txBody>
      </p:sp>
      <p:sp>
        <p:nvSpPr>
          <p:cNvPr id="9" name="Rectangle 8">
            <a:extLst>
              <a:ext uri="{FF2B5EF4-FFF2-40B4-BE49-F238E27FC236}">
                <a16:creationId xmlns:a16="http://schemas.microsoft.com/office/drawing/2014/main" id="{A6EABD87-7EEF-4855-93F3-682936955906}"/>
              </a:ext>
            </a:extLst>
          </p:cNvPr>
          <p:cNvSpPr>
            <a:spLocks noGrp="1"/>
          </p:cNvSpPr>
          <p:nvPr/>
        </p:nvSpPr>
        <p:spPr>
          <a:xfrm>
            <a:off x="6486525" y="2324100"/>
            <a:ext cx="4953000" cy="428625"/>
          </a:xfrm>
          <a:prstGeom prst="rect">
            <a:avLst/>
          </a:prstGeom>
          <a:noFill/>
          <a:ln w="0">
            <a:noFill/>
          </a:ln>
        </p:spPr>
        <p:txBody>
          <a:bodyPr wrap="square" lIns="0" tIns="0" rIns="0" bIns="0" anchor="t">
            <a:noAutofit/>
          </a:bodyPr>
          <a:lstStyle/>
          <a:p>
            <a:pPr>
              <a:defRPr sz="1875" b="0">
                <a:solidFill>
                  <a:srgbClr val="5B6D79"/>
                </a:solidFill>
                <a:latin typeface="DejaVu Sans"/>
                <a:ea typeface="DejaVu Sans"/>
                <a:cs typeface="DejaVu Sans"/>
              </a:defRPr>
            </a:pPr>
            <a:r>
              <a:rPr sz="1875" b="0">
                <a:solidFill>
                  <a:srgbClr val="5B6D79"/>
                </a:solidFill>
                <a:latin typeface="DejaVu Sans"/>
                <a:ea typeface="DejaVu Sans"/>
                <a:cs typeface="DejaVu Sans"/>
              </a:rPr>
              <a:t>Environmental influences</a:t>
            </a:r>
          </a:p>
        </p:txBody>
      </p:sp>
      <p:sp>
        <p:nvSpPr>
          <p:cNvPr id="10" name="Rectangle 9">
            <a:extLst>
              <a:ext uri="{FF2B5EF4-FFF2-40B4-BE49-F238E27FC236}">
                <a16:creationId xmlns:a16="http://schemas.microsoft.com/office/drawing/2014/main" id="{25528FC9-B02C-46DC-8984-2150C8025464}"/>
              </a:ext>
            </a:extLst>
          </p:cNvPr>
          <p:cNvSpPr>
            <a:spLocks noGrp="1"/>
          </p:cNvSpPr>
          <p:nvPr/>
        </p:nvSpPr>
        <p:spPr>
          <a:xfrm>
            <a:off x="6486525" y="3009900"/>
            <a:ext cx="5095875" cy="1990725"/>
          </a:xfrm>
          <a:prstGeom prst="rect">
            <a:avLst/>
          </a:prstGeom>
          <a:noFill/>
          <a:ln w="0">
            <a:noFill/>
          </a:ln>
        </p:spPr>
        <p:txBody>
          <a:bodyPr wrap="square" lIns="0" tIns="0" rIns="0" bIns="0" anchor="t">
            <a:noAutofit/>
          </a:bodyPr>
          <a:lstStyle/>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Parenting style</a:t>
            </a:r>
          </a:p>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Quality of caregiving</a:t>
            </a:r>
          </a:p>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Nursery environment</a:t>
            </a:r>
          </a:p>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Social experiences</a:t>
            </a:r>
          </a:p>
        </p:txBody>
      </p:sp>
      <p:sp>
        <p:nvSpPr>
          <p:cNvPr id="11" name="Rectangle 10">
            <a:extLst>
              <a:ext uri="{FF2B5EF4-FFF2-40B4-BE49-F238E27FC236}">
                <a16:creationId xmlns:a16="http://schemas.microsoft.com/office/drawing/2014/main" id="{860CC6C0-6A07-4936-B68F-E2E72FB22918}"/>
              </a:ext>
            </a:extLst>
          </p:cNvPr>
          <p:cNvSpPr>
            <a:spLocks noGrp="1"/>
          </p:cNvSpPr>
          <p:nvPr/>
        </p:nvSpPr>
        <p:spPr>
          <a:xfrm>
            <a:off x="5943600" y="1828800"/>
            <a:ext cx="19050" cy="3124200"/>
          </a:xfrm>
          <a:prstGeom prst="rect">
            <a:avLst/>
          </a:prstGeom>
          <a:solidFill>
            <a:srgbClr val="C5DAD9"/>
          </a:solidFill>
          <a:ln w="0">
            <a:noFill/>
          </a:ln>
        </p:spPr>
        <p:txBody>
          <a:bodyPr/>
          <a:lstStyle/>
          <a:p>
            <a:endParaRPr lang="en-GB"/>
          </a:p>
        </p:txBody>
      </p:sp>
      <p:sp>
        <p:nvSpPr>
          <p:cNvPr id="12" name="Rectangle 11">
            <a:extLst>
              <a:ext uri="{FF2B5EF4-FFF2-40B4-BE49-F238E27FC236}">
                <a16:creationId xmlns:a16="http://schemas.microsoft.com/office/drawing/2014/main" id="{30A26BDB-080E-4BBB-B198-B4C1AD8B8E91}"/>
              </a:ext>
            </a:extLst>
          </p:cNvPr>
          <p:cNvSpPr>
            <a:spLocks noGrp="1"/>
          </p:cNvSpPr>
          <p:nvPr/>
        </p:nvSpPr>
        <p:spPr>
          <a:xfrm>
            <a:off x="609600" y="5257800"/>
            <a:ext cx="10972800" cy="904875"/>
          </a:xfrm>
          <a:prstGeom prst="rect">
            <a:avLst/>
          </a:prstGeom>
          <a:solidFill>
            <a:srgbClr val="142F47"/>
          </a:solidFill>
          <a:ln w="0">
            <a:noFill/>
          </a:ln>
        </p:spPr>
        <p:txBody>
          <a:bodyPr/>
          <a:lstStyle/>
          <a:p>
            <a:endParaRPr lang="en-GB"/>
          </a:p>
        </p:txBody>
      </p:sp>
      <p:sp>
        <p:nvSpPr>
          <p:cNvPr id="13" name="Rectangle 12">
            <a:extLst>
              <a:ext uri="{FF2B5EF4-FFF2-40B4-BE49-F238E27FC236}">
                <a16:creationId xmlns:a16="http://schemas.microsoft.com/office/drawing/2014/main" id="{3FC69407-397D-4740-9FC6-0D390D52E776}"/>
              </a:ext>
            </a:extLst>
          </p:cNvPr>
          <p:cNvSpPr>
            <a:spLocks noGrp="1"/>
          </p:cNvSpPr>
          <p:nvPr/>
        </p:nvSpPr>
        <p:spPr>
          <a:xfrm>
            <a:off x="847725" y="5410200"/>
            <a:ext cx="10401300" cy="666750"/>
          </a:xfrm>
          <a:prstGeom prst="rect">
            <a:avLst/>
          </a:prstGeom>
          <a:noFill/>
          <a:ln w="0">
            <a:noFill/>
          </a:ln>
        </p:spPr>
        <p:txBody>
          <a:bodyPr wrap="square" lIns="0" tIns="0" rIns="0" bIns="0" anchor="t">
            <a:noAutofit/>
          </a:bodyPr>
          <a:lstStyle/>
          <a:p>
            <a:pPr>
              <a:defRPr sz="2100" b="0">
                <a:solidFill>
                  <a:srgbClr val="FFFFFF"/>
                </a:solidFill>
                <a:latin typeface="DejaVu Sans"/>
                <a:ea typeface="DejaVu Sans"/>
                <a:cs typeface="DejaVu Sans"/>
              </a:defRPr>
            </a:pPr>
            <a:r>
              <a:rPr sz="2100" b="0">
                <a:solidFill>
                  <a:srgbClr val="FFFFFF"/>
                </a:solidFill>
                <a:latin typeface="DejaVu Sans"/>
                <a:ea typeface="DejaVu Sans"/>
                <a:cs typeface="DejaVu Sans"/>
              </a:rPr>
              <a:t>For Shona, temperament and recent environmental changes</a:t>
            </a:r>
          </a:p>
          <a:p>
            <a:pPr>
              <a:defRPr sz="2100" b="0">
                <a:solidFill>
                  <a:srgbClr val="FFFFFF"/>
                </a:solidFill>
                <a:latin typeface="DejaVu Sans"/>
                <a:ea typeface="DejaVu Sans"/>
                <a:cs typeface="DejaVu Sans"/>
              </a:defRPr>
            </a:pPr>
            <a:r>
              <a:rPr sz="2100" b="0">
                <a:solidFill>
                  <a:srgbClr val="FFFFFF"/>
                </a:solidFill>
                <a:latin typeface="DejaVu Sans"/>
                <a:ea typeface="DejaVu Sans"/>
                <a:cs typeface="DejaVu Sans"/>
              </a:rPr>
              <a:t>may both contribute to current behaviours.</a:t>
            </a:r>
          </a:p>
        </p:txBody>
      </p:sp>
    </p:spTree>
    <p:extLst>
      <p:ext uri="{BB962C8B-B14F-4D97-AF65-F5344CB8AC3E}">
        <p14:creationId xmlns:p14="http://schemas.microsoft.com/office/powerpoint/2010/main" val="12370191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BC31655-BD11-47AB-A443-B9363D86832F}"/>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dirty="0">
                <a:solidFill>
                  <a:srgbClr val="142F47"/>
                </a:solidFill>
                <a:latin typeface="DejaVu Sans"/>
                <a:ea typeface="DejaVu Sans"/>
                <a:cs typeface="DejaVu Sans"/>
              </a:rPr>
              <a:t>Support 1: </a:t>
            </a:r>
            <a:r>
              <a:rPr lang="en-US" sz="3225" b="1" dirty="0">
                <a:solidFill>
                  <a:srgbClr val="142F47"/>
                </a:solidFill>
                <a:latin typeface="DejaVu Sans"/>
                <a:ea typeface="DejaVu Sans"/>
                <a:cs typeface="DejaVu Sans"/>
              </a:rPr>
              <a:t>S</a:t>
            </a:r>
            <a:r>
              <a:rPr sz="3225" b="1" dirty="0">
                <a:solidFill>
                  <a:srgbClr val="142F47"/>
                </a:solidFill>
                <a:latin typeface="DejaVu Sans"/>
                <a:ea typeface="DejaVu Sans"/>
                <a:cs typeface="DejaVu Sans"/>
              </a:rPr>
              <a:t>ecure </a:t>
            </a:r>
            <a:r>
              <a:rPr lang="en-US" sz="3225" b="1" dirty="0">
                <a:solidFill>
                  <a:srgbClr val="142F47"/>
                </a:solidFill>
                <a:latin typeface="DejaVu Sans"/>
                <a:ea typeface="DejaVu Sans"/>
                <a:cs typeface="DejaVu Sans"/>
              </a:rPr>
              <a:t>R</a:t>
            </a:r>
            <a:r>
              <a:rPr sz="3225" b="1" dirty="0">
                <a:solidFill>
                  <a:srgbClr val="142F47"/>
                </a:solidFill>
                <a:latin typeface="DejaVu Sans"/>
                <a:ea typeface="DejaVu Sans"/>
                <a:cs typeface="DejaVu Sans"/>
              </a:rPr>
              <a:t>elationships</a:t>
            </a:r>
          </a:p>
        </p:txBody>
      </p:sp>
      <p:sp>
        <p:nvSpPr>
          <p:cNvPr id="2" name="Rectangle 1">
            <a:extLst>
              <a:ext uri="{FF2B5EF4-FFF2-40B4-BE49-F238E27FC236}">
                <a16:creationId xmlns:a16="http://schemas.microsoft.com/office/drawing/2014/main" id="{E4F28A8B-F4F8-483A-A3E5-0F95DF41D916}"/>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58A91219-958C-4F02-BD8E-1EA79E89A3D4}"/>
              </a:ext>
            </a:extLst>
          </p:cNvPr>
          <p:cNvSpPr>
            <a:spLocks noGrp="1"/>
          </p:cNvSpPr>
          <p:nvPr/>
        </p:nvSpPr>
        <p:spPr>
          <a:xfrm>
            <a:off x="609600" y="6372225"/>
            <a:ext cx="10191750" cy="285750"/>
          </a:xfrm>
          <a:prstGeom prst="rect">
            <a:avLst/>
          </a:prstGeom>
          <a:noFill/>
          <a:ln w="0">
            <a:noFill/>
          </a:ln>
        </p:spPr>
        <p:txBody>
          <a:bodyPr wrap="square" lIns="0" tIns="0" rIns="0" bIns="0" anchor="t">
            <a:noAutofit/>
          </a:bodyPr>
          <a:lstStyle/>
          <a:p>
            <a:pPr>
              <a:defRPr sz="1125" b="0">
                <a:solidFill>
                  <a:srgbClr val="5B6D79"/>
                </a:solidFill>
                <a:latin typeface="DejaVu Sans"/>
                <a:ea typeface="DejaVu Sans"/>
                <a:cs typeface="DejaVu Sans"/>
              </a:defRPr>
            </a:pPr>
            <a:r>
              <a:rPr sz="1125" b="0">
                <a:solidFill>
                  <a:srgbClr val="5B6D79"/>
                </a:solidFill>
                <a:latin typeface="DejaVu Sans"/>
                <a:ea typeface="DejaVu Sans"/>
                <a:cs typeface="DejaVu Sans"/>
              </a:rPr>
              <a:t>Vertel (2023), Twohig et al. (2024)</a:t>
            </a:r>
          </a:p>
        </p:txBody>
      </p:sp>
      <p:sp>
        <p:nvSpPr>
          <p:cNvPr id="4" name="Rectangle 3">
            <a:extLst>
              <a:ext uri="{FF2B5EF4-FFF2-40B4-BE49-F238E27FC236}">
                <a16:creationId xmlns:a16="http://schemas.microsoft.com/office/drawing/2014/main" id="{6929991F-0123-4D14-AF22-6849559834C7}"/>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06</a:t>
            </a:r>
          </a:p>
        </p:txBody>
      </p:sp>
      <p:pic>
        <p:nvPicPr>
          <p:cNvPr id="5" name="Picture 4"/>
          <p:cNvPicPr>
            <a:picLocks noChangeAspect="1"/>
          </p:cNvPicPr>
          <p:nvPr/>
        </p:nvPicPr>
        <p:blipFill>
          <a:blip r:embed="rId3"/>
          <a:stretch/>
        </p:blipFill>
        <p:spPr>
          <a:xfrm>
            <a:off x="8118475" y="1571625"/>
            <a:ext cx="3060700" cy="4591050"/>
          </a:xfrm>
          <a:prstGeom prst="rect">
            <a:avLst/>
          </a:prstGeom>
        </p:spPr>
      </p:pic>
      <p:sp>
        <p:nvSpPr>
          <p:cNvPr id="6" name="Rectangle 5">
            <a:extLst>
              <a:ext uri="{FF2B5EF4-FFF2-40B4-BE49-F238E27FC236}">
                <a16:creationId xmlns:a16="http://schemas.microsoft.com/office/drawing/2014/main" id="{41C3790E-EB92-41FC-8BF6-FD815BAF6E5C}"/>
              </a:ext>
            </a:extLst>
          </p:cNvPr>
          <p:cNvSpPr>
            <a:spLocks noGrp="1"/>
          </p:cNvSpPr>
          <p:nvPr/>
        </p:nvSpPr>
        <p:spPr>
          <a:xfrm>
            <a:off x="609600" y="1752600"/>
            <a:ext cx="6953250" cy="552450"/>
          </a:xfrm>
          <a:prstGeom prst="rect">
            <a:avLst/>
          </a:prstGeom>
          <a:noFill/>
          <a:ln w="0">
            <a:noFill/>
          </a:ln>
        </p:spPr>
        <p:txBody>
          <a:bodyPr wrap="square" lIns="0" tIns="0" rIns="0" bIns="0" anchor="t">
            <a:noAutofit/>
          </a:bodyPr>
          <a:lstStyle/>
          <a:p>
            <a:pPr>
              <a:defRPr sz="2925" b="1">
                <a:solidFill>
                  <a:srgbClr val="142F47"/>
                </a:solidFill>
                <a:latin typeface="DejaVu Sans"/>
                <a:ea typeface="DejaVu Sans"/>
                <a:cs typeface="DejaVu Sans"/>
              </a:defRPr>
            </a:pPr>
            <a:r>
              <a:rPr sz="2925" b="1">
                <a:solidFill>
                  <a:srgbClr val="142F47"/>
                </a:solidFill>
                <a:latin typeface="DejaVu Sans"/>
                <a:ea typeface="DejaVu Sans"/>
                <a:cs typeface="DejaVu Sans"/>
              </a:rPr>
              <a:t>A consistent key worker</a:t>
            </a:r>
          </a:p>
        </p:txBody>
      </p:sp>
      <p:sp>
        <p:nvSpPr>
          <p:cNvPr id="7" name="Rectangle 6">
            <a:extLst>
              <a:ext uri="{FF2B5EF4-FFF2-40B4-BE49-F238E27FC236}">
                <a16:creationId xmlns:a16="http://schemas.microsoft.com/office/drawing/2014/main" id="{5B132B57-8C0B-4B78-8BEC-F096DD144F6D}"/>
              </a:ext>
            </a:extLst>
          </p:cNvPr>
          <p:cNvSpPr>
            <a:spLocks noGrp="1"/>
          </p:cNvSpPr>
          <p:nvPr/>
        </p:nvSpPr>
        <p:spPr>
          <a:xfrm>
            <a:off x="609600" y="2486025"/>
            <a:ext cx="6905625" cy="838200"/>
          </a:xfrm>
          <a:prstGeom prst="rect">
            <a:avLst/>
          </a:prstGeom>
          <a:noFill/>
          <a:ln w="0">
            <a:noFill/>
          </a:ln>
        </p:spPr>
        <p:txBody>
          <a:bodyPr wrap="square" lIns="0" tIns="0" rIns="0" bIns="0" anchor="t">
            <a:noAutofit/>
          </a:bodyPr>
          <a:lstStyle/>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A trusted adult can provide continuity</a:t>
            </a:r>
          </a:p>
          <a:p>
            <a:pPr>
              <a:defRPr sz="2175" b="0">
                <a:solidFill>
                  <a:srgbClr val="243C4D"/>
                </a:solidFill>
                <a:latin typeface="DejaVu Sans"/>
                <a:ea typeface="DejaVu Sans"/>
                <a:cs typeface="DejaVu Sans"/>
              </a:defRPr>
            </a:pPr>
            <a:r>
              <a:rPr sz="2175" b="0">
                <a:solidFill>
                  <a:srgbClr val="243C4D"/>
                </a:solidFill>
                <a:latin typeface="DejaVu Sans"/>
                <a:ea typeface="DejaVu Sans"/>
                <a:cs typeface="DejaVu Sans"/>
              </a:rPr>
              <a:t>and emotional support in nursery.</a:t>
            </a:r>
          </a:p>
        </p:txBody>
      </p:sp>
      <p:sp>
        <p:nvSpPr>
          <p:cNvPr id="8" name="Rectangle 7">
            <a:extLst>
              <a:ext uri="{FF2B5EF4-FFF2-40B4-BE49-F238E27FC236}">
                <a16:creationId xmlns:a16="http://schemas.microsoft.com/office/drawing/2014/main" id="{847AF17B-7A10-444C-AAC2-BD3B4FD8A0A8}"/>
              </a:ext>
            </a:extLst>
          </p:cNvPr>
          <p:cNvSpPr>
            <a:spLocks noGrp="1"/>
          </p:cNvSpPr>
          <p:nvPr/>
        </p:nvSpPr>
        <p:spPr>
          <a:xfrm>
            <a:off x="609600" y="3609975"/>
            <a:ext cx="7077075"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Daily practice</a:t>
            </a:r>
          </a:p>
        </p:txBody>
      </p:sp>
      <p:sp>
        <p:nvSpPr>
          <p:cNvPr id="9" name="Rectangle 8">
            <a:extLst>
              <a:ext uri="{FF2B5EF4-FFF2-40B4-BE49-F238E27FC236}">
                <a16:creationId xmlns:a16="http://schemas.microsoft.com/office/drawing/2014/main" id="{E2F90F53-BDA2-4D57-8626-DB2D049CDC8E}"/>
              </a:ext>
            </a:extLst>
          </p:cNvPr>
          <p:cNvSpPr>
            <a:spLocks noGrp="1"/>
          </p:cNvSpPr>
          <p:nvPr/>
        </p:nvSpPr>
        <p:spPr>
          <a:xfrm>
            <a:off x="609600" y="4019550"/>
            <a:ext cx="7077075" cy="1476375"/>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A familiar greeting and predictable routine</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Consistent caregiver presence</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Positive reassurance</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Recognition and validation of feelings</a:t>
            </a:r>
          </a:p>
        </p:txBody>
      </p:sp>
      <p:sp>
        <p:nvSpPr>
          <p:cNvPr id="10" name="Rectangle 9">
            <a:extLst>
              <a:ext uri="{FF2B5EF4-FFF2-40B4-BE49-F238E27FC236}">
                <a16:creationId xmlns:a16="http://schemas.microsoft.com/office/drawing/2014/main" id="{F1C483B5-62C4-4A32-A139-73261CF52838}"/>
              </a:ext>
            </a:extLst>
          </p:cNvPr>
          <p:cNvSpPr>
            <a:spLocks noGrp="1"/>
          </p:cNvSpPr>
          <p:nvPr/>
        </p:nvSpPr>
        <p:spPr>
          <a:xfrm>
            <a:off x="609600" y="5619750"/>
            <a:ext cx="6858000" cy="495300"/>
          </a:xfrm>
          <a:prstGeom prst="rect">
            <a:avLst/>
          </a:prstGeom>
          <a:solidFill>
            <a:srgbClr val="E9F4F3"/>
          </a:solidFill>
          <a:ln w="0">
            <a:noFill/>
          </a:ln>
        </p:spPr>
        <p:txBody>
          <a:bodyPr/>
          <a:lstStyle/>
          <a:p>
            <a:endParaRPr lang="en-GB"/>
          </a:p>
        </p:txBody>
      </p:sp>
      <p:sp>
        <p:nvSpPr>
          <p:cNvPr id="11" name="Rectangle 10">
            <a:extLst>
              <a:ext uri="{FF2B5EF4-FFF2-40B4-BE49-F238E27FC236}">
                <a16:creationId xmlns:a16="http://schemas.microsoft.com/office/drawing/2014/main" id="{EC33DD89-F674-4555-9A03-58D2762B8718}"/>
              </a:ext>
            </a:extLst>
          </p:cNvPr>
          <p:cNvSpPr>
            <a:spLocks noGrp="1"/>
          </p:cNvSpPr>
          <p:nvPr/>
        </p:nvSpPr>
        <p:spPr>
          <a:xfrm>
            <a:off x="781050" y="5715000"/>
            <a:ext cx="6515100" cy="361950"/>
          </a:xfrm>
          <a:prstGeom prst="rect">
            <a:avLst/>
          </a:prstGeom>
          <a:noFill/>
          <a:ln w="0">
            <a:noFill/>
          </a:ln>
        </p:spPr>
        <p:txBody>
          <a:bodyPr wrap="square" lIns="0" tIns="0" rIns="0" bIns="0" anchor="t">
            <a:noAutofit/>
          </a:bodyPr>
          <a:lstStyle/>
          <a:p>
            <a:pPr>
              <a:defRPr sz="1800" b="1">
                <a:solidFill>
                  <a:srgbClr val="087F88"/>
                </a:solidFill>
                <a:latin typeface="DejaVu Sans"/>
                <a:ea typeface="DejaVu Sans"/>
                <a:cs typeface="DejaVu Sans"/>
              </a:defRPr>
            </a:pPr>
            <a:r>
              <a:rPr sz="1800" b="1">
                <a:solidFill>
                  <a:srgbClr val="087F88"/>
                </a:solidFill>
                <a:latin typeface="DejaVu Sans"/>
                <a:ea typeface="DejaVu Sans"/>
                <a:cs typeface="DejaVu Sans"/>
              </a:rPr>
              <a:t>Trust, confidence and emotional regulation</a:t>
            </a:r>
          </a:p>
        </p:txBody>
      </p:sp>
    </p:spTree>
    <p:extLst>
      <p:ext uri="{BB962C8B-B14F-4D97-AF65-F5344CB8AC3E}">
        <p14:creationId xmlns:p14="http://schemas.microsoft.com/office/powerpoint/2010/main" val="167664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243D5D5-1D2A-40F2-BBF8-308A7BEF718D}"/>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dirty="0">
                <a:solidFill>
                  <a:srgbClr val="142F47"/>
                </a:solidFill>
                <a:latin typeface="DejaVu Sans"/>
                <a:ea typeface="DejaVu Sans"/>
                <a:cs typeface="DejaVu Sans"/>
              </a:rPr>
              <a:t>Support 2: </a:t>
            </a:r>
            <a:r>
              <a:rPr lang="en-US" sz="3225" b="1" dirty="0">
                <a:solidFill>
                  <a:srgbClr val="142F47"/>
                </a:solidFill>
                <a:latin typeface="DejaVu Sans"/>
                <a:ea typeface="DejaVu Sans"/>
                <a:cs typeface="DejaVu Sans"/>
              </a:rPr>
              <a:t>C</a:t>
            </a:r>
            <a:r>
              <a:rPr sz="3225" b="1" dirty="0">
                <a:solidFill>
                  <a:srgbClr val="142F47"/>
                </a:solidFill>
                <a:latin typeface="DejaVu Sans"/>
                <a:ea typeface="DejaVu Sans"/>
                <a:cs typeface="DejaVu Sans"/>
              </a:rPr>
              <a:t>ommunication and </a:t>
            </a:r>
            <a:r>
              <a:rPr lang="en-US" sz="3225" b="1" dirty="0">
                <a:solidFill>
                  <a:srgbClr val="142F47"/>
                </a:solidFill>
                <a:latin typeface="DejaVu Sans"/>
                <a:ea typeface="DejaVu Sans"/>
                <a:cs typeface="DejaVu Sans"/>
              </a:rPr>
              <a:t>P</a:t>
            </a:r>
            <a:r>
              <a:rPr sz="3225" b="1" dirty="0">
                <a:solidFill>
                  <a:srgbClr val="142F47"/>
                </a:solidFill>
                <a:latin typeface="DejaVu Sans"/>
                <a:ea typeface="DejaVu Sans"/>
                <a:cs typeface="DejaVu Sans"/>
              </a:rPr>
              <a:t>lay</a:t>
            </a:r>
          </a:p>
        </p:txBody>
      </p:sp>
      <p:sp>
        <p:nvSpPr>
          <p:cNvPr id="2" name="Rectangle 1">
            <a:extLst>
              <a:ext uri="{FF2B5EF4-FFF2-40B4-BE49-F238E27FC236}">
                <a16:creationId xmlns:a16="http://schemas.microsoft.com/office/drawing/2014/main" id="{537D7CE8-26E8-4AF2-9935-44A064A223AC}"/>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A973139B-F18C-47FA-AB14-B35BD08BBD40}"/>
              </a:ext>
            </a:extLst>
          </p:cNvPr>
          <p:cNvSpPr>
            <a:spLocks noGrp="1"/>
          </p:cNvSpPr>
          <p:nvPr/>
        </p:nvSpPr>
        <p:spPr>
          <a:xfrm>
            <a:off x="609600" y="6372225"/>
            <a:ext cx="10191750" cy="285750"/>
          </a:xfrm>
          <a:prstGeom prst="rect">
            <a:avLst/>
          </a:prstGeom>
          <a:noFill/>
          <a:ln w="0">
            <a:noFill/>
          </a:ln>
        </p:spPr>
        <p:txBody>
          <a:bodyPr wrap="square" lIns="0" tIns="0" rIns="0" bIns="0" anchor="t">
            <a:noAutofit/>
          </a:bodyPr>
          <a:lstStyle/>
          <a:p>
            <a:pPr>
              <a:defRPr sz="1125" b="0">
                <a:solidFill>
                  <a:srgbClr val="5B6D79"/>
                </a:solidFill>
                <a:latin typeface="DejaVu Sans"/>
                <a:ea typeface="DejaVu Sans"/>
                <a:cs typeface="DejaVu Sans"/>
              </a:defRPr>
            </a:pPr>
            <a:r>
              <a:rPr sz="1125" b="0">
                <a:solidFill>
                  <a:srgbClr val="5B6D79"/>
                </a:solidFill>
                <a:latin typeface="DejaVu Sans"/>
                <a:ea typeface="DejaVu Sans"/>
                <a:cs typeface="DejaVu Sans"/>
              </a:rPr>
              <a:t>Jethava et al. (2022)</a:t>
            </a:r>
          </a:p>
        </p:txBody>
      </p:sp>
      <p:sp>
        <p:nvSpPr>
          <p:cNvPr id="4" name="Rectangle 3">
            <a:extLst>
              <a:ext uri="{FF2B5EF4-FFF2-40B4-BE49-F238E27FC236}">
                <a16:creationId xmlns:a16="http://schemas.microsoft.com/office/drawing/2014/main" id="{4499C89D-8E61-478E-A2E5-7FDD713E07FB}"/>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07</a:t>
            </a:r>
          </a:p>
        </p:txBody>
      </p:sp>
      <p:sp>
        <p:nvSpPr>
          <p:cNvPr id="5" name="Rectangle 4">
            <a:extLst>
              <a:ext uri="{FF2B5EF4-FFF2-40B4-BE49-F238E27FC236}">
                <a16:creationId xmlns:a16="http://schemas.microsoft.com/office/drawing/2014/main" id="{A0F72502-FAC4-4B58-9AE5-B8B11C37CB66}"/>
              </a:ext>
            </a:extLst>
          </p:cNvPr>
          <p:cNvSpPr>
            <a:spLocks noGrp="1"/>
          </p:cNvSpPr>
          <p:nvPr/>
        </p:nvSpPr>
        <p:spPr>
          <a:xfrm>
            <a:off x="609600" y="1743075"/>
            <a:ext cx="5857875"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Communication</a:t>
            </a:r>
          </a:p>
        </p:txBody>
      </p:sp>
      <p:sp>
        <p:nvSpPr>
          <p:cNvPr id="6" name="Rectangle 5">
            <a:extLst>
              <a:ext uri="{FF2B5EF4-FFF2-40B4-BE49-F238E27FC236}">
                <a16:creationId xmlns:a16="http://schemas.microsoft.com/office/drawing/2014/main" id="{C4EC765D-C11B-4B11-8FC8-1860AD5E2EE9}"/>
              </a:ext>
            </a:extLst>
          </p:cNvPr>
          <p:cNvSpPr>
            <a:spLocks noGrp="1"/>
          </p:cNvSpPr>
          <p:nvPr/>
        </p:nvSpPr>
        <p:spPr>
          <a:xfrm>
            <a:off x="609600" y="2152650"/>
            <a:ext cx="5857875" cy="1581150"/>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Interactive storytelling</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One-to-one conversations</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Language-rich activities</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Positive reinforcement</a:t>
            </a:r>
          </a:p>
        </p:txBody>
      </p:sp>
      <p:pic>
        <p:nvPicPr>
          <p:cNvPr id="7" name="Picture 6"/>
          <p:cNvPicPr>
            <a:picLocks noChangeAspect="1"/>
          </p:cNvPicPr>
          <p:nvPr/>
        </p:nvPicPr>
        <p:blipFill>
          <a:blip r:embed="rId3"/>
          <a:stretch/>
        </p:blipFill>
        <p:spPr>
          <a:xfrm>
            <a:off x="7098506" y="1533525"/>
            <a:ext cx="4300538" cy="2867025"/>
          </a:xfrm>
          <a:prstGeom prst="rect">
            <a:avLst/>
          </a:prstGeom>
        </p:spPr>
      </p:pic>
      <p:sp>
        <p:nvSpPr>
          <p:cNvPr id="8" name="Rectangle 7">
            <a:extLst>
              <a:ext uri="{FF2B5EF4-FFF2-40B4-BE49-F238E27FC236}">
                <a16:creationId xmlns:a16="http://schemas.microsoft.com/office/drawing/2014/main" id="{63B069ED-C2DE-4C54-9A16-C8D1BB863A8F}"/>
              </a:ext>
            </a:extLst>
          </p:cNvPr>
          <p:cNvSpPr>
            <a:spLocks noGrp="1"/>
          </p:cNvSpPr>
          <p:nvPr/>
        </p:nvSpPr>
        <p:spPr>
          <a:xfrm>
            <a:off x="7019925" y="4419600"/>
            <a:ext cx="4552950"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Group play</a:t>
            </a:r>
          </a:p>
        </p:txBody>
      </p:sp>
      <p:sp>
        <p:nvSpPr>
          <p:cNvPr id="9" name="Rectangle 8">
            <a:extLst>
              <a:ext uri="{FF2B5EF4-FFF2-40B4-BE49-F238E27FC236}">
                <a16:creationId xmlns:a16="http://schemas.microsoft.com/office/drawing/2014/main" id="{ADC3BF43-BF0C-4B62-922A-857C11605798}"/>
              </a:ext>
            </a:extLst>
          </p:cNvPr>
          <p:cNvSpPr>
            <a:spLocks noGrp="1"/>
          </p:cNvSpPr>
          <p:nvPr/>
        </p:nvSpPr>
        <p:spPr>
          <a:xfrm>
            <a:off x="7019925" y="4829175"/>
            <a:ext cx="4552950" cy="1257300"/>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Small-group activities</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Cooperative games</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Guided peer interactions</a:t>
            </a:r>
          </a:p>
        </p:txBody>
      </p:sp>
      <p:sp>
        <p:nvSpPr>
          <p:cNvPr id="10" name="Rectangle 9">
            <a:extLst>
              <a:ext uri="{FF2B5EF4-FFF2-40B4-BE49-F238E27FC236}">
                <a16:creationId xmlns:a16="http://schemas.microsoft.com/office/drawing/2014/main" id="{0EF9E4CB-8BB5-41A1-B891-9AF1EF85C25A}"/>
              </a:ext>
            </a:extLst>
          </p:cNvPr>
          <p:cNvSpPr>
            <a:spLocks noGrp="1"/>
          </p:cNvSpPr>
          <p:nvPr/>
        </p:nvSpPr>
        <p:spPr>
          <a:xfrm>
            <a:off x="609600" y="4467225"/>
            <a:ext cx="5810250" cy="457200"/>
          </a:xfrm>
          <a:prstGeom prst="rect">
            <a:avLst/>
          </a:prstGeom>
          <a:noFill/>
          <a:ln w="0">
            <a:noFill/>
          </a:ln>
        </p:spPr>
        <p:txBody>
          <a:bodyPr wrap="square" lIns="0" tIns="0" rIns="0" bIns="0" anchor="t">
            <a:noAutofit/>
          </a:bodyPr>
          <a:lstStyle/>
          <a:p>
            <a:pPr>
              <a:defRPr sz="2475" b="1">
                <a:solidFill>
                  <a:srgbClr val="142F47"/>
                </a:solidFill>
                <a:latin typeface="DejaVu Sans"/>
                <a:ea typeface="DejaVu Sans"/>
                <a:cs typeface="DejaVu Sans"/>
              </a:defRPr>
            </a:pPr>
            <a:r>
              <a:rPr sz="2475" b="1">
                <a:solidFill>
                  <a:srgbClr val="142F47"/>
                </a:solidFill>
                <a:latin typeface="DejaVu Sans"/>
                <a:ea typeface="DejaVu Sans"/>
                <a:cs typeface="DejaVu Sans"/>
              </a:rPr>
              <a:t>Support at Shona’s pace</a:t>
            </a:r>
          </a:p>
        </p:txBody>
      </p:sp>
      <p:sp>
        <p:nvSpPr>
          <p:cNvPr id="11" name="Rectangle 10">
            <a:extLst>
              <a:ext uri="{FF2B5EF4-FFF2-40B4-BE49-F238E27FC236}">
                <a16:creationId xmlns:a16="http://schemas.microsoft.com/office/drawing/2014/main" id="{D093761D-BAEC-43B4-BF37-BD26D0231177}"/>
              </a:ext>
            </a:extLst>
          </p:cNvPr>
          <p:cNvSpPr>
            <a:spLocks noGrp="1"/>
          </p:cNvSpPr>
          <p:nvPr/>
        </p:nvSpPr>
        <p:spPr>
          <a:xfrm>
            <a:off x="609600" y="5095875"/>
            <a:ext cx="5962650" cy="914400"/>
          </a:xfrm>
          <a:prstGeom prst="rect">
            <a:avLst/>
          </a:prstGeom>
          <a:noFill/>
          <a:ln w="0">
            <a:noFill/>
          </a:ln>
        </p:spPr>
        <p:txBody>
          <a:bodyPr wrap="square" lIns="0" tIns="0" rIns="0" bIns="0" anchor="t">
            <a:noAutofit/>
          </a:bodyPr>
          <a:lstStyle/>
          <a:p>
            <a:pPr>
              <a:defRPr sz="2025" b="0">
                <a:solidFill>
                  <a:srgbClr val="243C4D"/>
                </a:solidFill>
                <a:latin typeface="DejaVu Sans"/>
                <a:ea typeface="DejaVu Sans"/>
                <a:cs typeface="DejaVu Sans"/>
              </a:defRPr>
            </a:pPr>
            <a:r>
              <a:rPr sz="2025" b="0">
                <a:solidFill>
                  <a:srgbClr val="243C4D"/>
                </a:solidFill>
                <a:latin typeface="DejaVu Sans"/>
                <a:ea typeface="DejaVu Sans"/>
                <a:cs typeface="DejaVu Sans"/>
              </a:rPr>
              <a:t>Emotional safety can help her explore,</a:t>
            </a:r>
          </a:p>
          <a:p>
            <a:pPr>
              <a:defRPr sz="2025" b="0">
                <a:solidFill>
                  <a:srgbClr val="243C4D"/>
                </a:solidFill>
                <a:latin typeface="DejaVu Sans"/>
                <a:ea typeface="DejaVu Sans"/>
                <a:cs typeface="DejaVu Sans"/>
              </a:defRPr>
            </a:pPr>
            <a:r>
              <a:rPr sz="2025" b="0">
                <a:solidFill>
                  <a:srgbClr val="243C4D"/>
                </a:solidFill>
                <a:latin typeface="DejaVu Sans"/>
                <a:ea typeface="DejaVu Sans"/>
                <a:cs typeface="DejaVu Sans"/>
              </a:rPr>
              <a:t>communicate and participate.</a:t>
            </a:r>
          </a:p>
        </p:txBody>
      </p:sp>
    </p:spTree>
    <p:extLst>
      <p:ext uri="{BB962C8B-B14F-4D97-AF65-F5344CB8AC3E}">
        <p14:creationId xmlns:p14="http://schemas.microsoft.com/office/powerpoint/2010/main" val="1924757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6281F86-15FE-4628-B2EE-8441E4B4E21E}"/>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dirty="0">
                <a:solidFill>
                  <a:srgbClr val="142F47"/>
                </a:solidFill>
                <a:latin typeface="DejaVu Sans"/>
                <a:ea typeface="DejaVu Sans"/>
                <a:cs typeface="DejaVu Sans"/>
              </a:rPr>
              <a:t>Benefits for </a:t>
            </a:r>
            <a:r>
              <a:rPr lang="en-US" sz="3225" b="1" dirty="0">
                <a:solidFill>
                  <a:srgbClr val="142F47"/>
                </a:solidFill>
                <a:latin typeface="DejaVu Sans"/>
                <a:ea typeface="DejaVu Sans"/>
                <a:cs typeface="DejaVu Sans"/>
              </a:rPr>
              <a:t>E</a:t>
            </a:r>
            <a:r>
              <a:rPr sz="3225" b="1" dirty="0">
                <a:solidFill>
                  <a:srgbClr val="142F47"/>
                </a:solidFill>
                <a:latin typeface="DejaVu Sans"/>
                <a:ea typeface="DejaVu Sans"/>
                <a:cs typeface="DejaVu Sans"/>
              </a:rPr>
              <a:t>arly </a:t>
            </a:r>
            <a:r>
              <a:rPr lang="en-US" sz="3225" b="1" dirty="0">
                <a:solidFill>
                  <a:srgbClr val="142F47"/>
                </a:solidFill>
                <a:latin typeface="DejaVu Sans"/>
                <a:ea typeface="DejaVu Sans"/>
                <a:cs typeface="DejaVu Sans"/>
              </a:rPr>
              <a:t>Y</a:t>
            </a:r>
            <a:r>
              <a:rPr sz="3225" b="1" dirty="0">
                <a:solidFill>
                  <a:srgbClr val="142F47"/>
                </a:solidFill>
                <a:latin typeface="DejaVu Sans"/>
                <a:ea typeface="DejaVu Sans"/>
                <a:cs typeface="DejaVu Sans"/>
              </a:rPr>
              <a:t>ears </a:t>
            </a:r>
            <a:r>
              <a:rPr lang="en-US" sz="3225" b="1" dirty="0">
                <a:solidFill>
                  <a:srgbClr val="142F47"/>
                </a:solidFill>
                <a:latin typeface="DejaVu Sans"/>
                <a:ea typeface="DejaVu Sans"/>
                <a:cs typeface="DejaVu Sans"/>
              </a:rPr>
              <a:t>P</a:t>
            </a:r>
            <a:r>
              <a:rPr sz="3225" b="1" dirty="0">
                <a:solidFill>
                  <a:srgbClr val="142F47"/>
                </a:solidFill>
                <a:latin typeface="DejaVu Sans"/>
                <a:ea typeface="DejaVu Sans"/>
                <a:cs typeface="DejaVu Sans"/>
              </a:rPr>
              <a:t>ractice</a:t>
            </a:r>
          </a:p>
        </p:txBody>
      </p:sp>
      <p:sp>
        <p:nvSpPr>
          <p:cNvPr id="2" name="Rectangle 1">
            <a:extLst>
              <a:ext uri="{FF2B5EF4-FFF2-40B4-BE49-F238E27FC236}">
                <a16:creationId xmlns:a16="http://schemas.microsoft.com/office/drawing/2014/main" id="{16842987-CC53-463C-A12B-54138916AAAE}"/>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F5A1767D-F177-458C-A3B3-4B33DDF25CD5}"/>
              </a:ext>
            </a:extLst>
          </p:cNvPr>
          <p:cNvSpPr>
            <a:spLocks noGrp="1"/>
          </p:cNvSpPr>
          <p:nvPr/>
        </p:nvSpPr>
        <p:spPr>
          <a:xfrm>
            <a:off x="609600" y="6372225"/>
            <a:ext cx="10191750" cy="285750"/>
          </a:xfrm>
          <a:prstGeom prst="rect">
            <a:avLst/>
          </a:prstGeom>
          <a:noFill/>
          <a:ln w="0">
            <a:noFill/>
          </a:ln>
        </p:spPr>
        <p:txBody>
          <a:bodyPr wrap="square" lIns="0" tIns="0" rIns="0" bIns="0" anchor="t">
            <a:noAutofit/>
          </a:bodyPr>
          <a:lstStyle/>
          <a:p>
            <a:pPr>
              <a:defRPr sz="1125" b="0">
                <a:solidFill>
                  <a:srgbClr val="5B6D79"/>
                </a:solidFill>
                <a:latin typeface="DejaVu Sans"/>
                <a:ea typeface="DejaVu Sans"/>
                <a:cs typeface="DejaVu Sans"/>
              </a:defRPr>
            </a:pPr>
            <a:r>
              <a:rPr sz="1125" b="0">
                <a:solidFill>
                  <a:srgbClr val="5B6D79"/>
                </a:solidFill>
                <a:latin typeface="DejaVu Sans"/>
                <a:ea typeface="DejaVu Sans"/>
                <a:cs typeface="DejaVu Sans"/>
              </a:rPr>
              <a:t>Twohig et al. (2024), Vertel (2023), Karbowa-Płowens (2021)</a:t>
            </a:r>
          </a:p>
        </p:txBody>
      </p:sp>
      <p:sp>
        <p:nvSpPr>
          <p:cNvPr id="4" name="Rectangle 3">
            <a:extLst>
              <a:ext uri="{FF2B5EF4-FFF2-40B4-BE49-F238E27FC236}">
                <a16:creationId xmlns:a16="http://schemas.microsoft.com/office/drawing/2014/main" id="{2A68138F-DBC2-473C-9292-64797F291BE0}"/>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08</a:t>
            </a:r>
          </a:p>
        </p:txBody>
      </p:sp>
      <p:sp>
        <p:nvSpPr>
          <p:cNvPr id="5" name="Rectangle 4">
            <a:extLst>
              <a:ext uri="{FF2B5EF4-FFF2-40B4-BE49-F238E27FC236}">
                <a16:creationId xmlns:a16="http://schemas.microsoft.com/office/drawing/2014/main" id="{F8837C43-0B7E-4752-A292-77EF25937CC5}"/>
              </a:ext>
            </a:extLst>
          </p:cNvPr>
          <p:cNvSpPr>
            <a:spLocks noGrp="1"/>
          </p:cNvSpPr>
          <p:nvPr/>
        </p:nvSpPr>
        <p:spPr>
          <a:xfrm>
            <a:off x="0" y="1628775"/>
            <a:ext cx="5257800" cy="4572000"/>
          </a:xfrm>
          <a:prstGeom prst="rect">
            <a:avLst/>
          </a:prstGeom>
          <a:solidFill>
            <a:srgbClr val="142F47"/>
          </a:solidFill>
          <a:ln w="0">
            <a:noFill/>
          </a:ln>
        </p:spPr>
        <p:txBody>
          <a:bodyPr/>
          <a:lstStyle/>
          <a:p>
            <a:endParaRPr lang="en-GB"/>
          </a:p>
        </p:txBody>
      </p:sp>
      <p:sp>
        <p:nvSpPr>
          <p:cNvPr id="6" name="Rectangle 5">
            <a:extLst>
              <a:ext uri="{FF2B5EF4-FFF2-40B4-BE49-F238E27FC236}">
                <a16:creationId xmlns:a16="http://schemas.microsoft.com/office/drawing/2014/main" id="{843514CE-FD1F-45E5-9738-F966B4296984}"/>
              </a:ext>
            </a:extLst>
          </p:cNvPr>
          <p:cNvSpPr>
            <a:spLocks noGrp="1"/>
          </p:cNvSpPr>
          <p:nvPr/>
        </p:nvSpPr>
        <p:spPr>
          <a:xfrm>
            <a:off x="609600" y="2143125"/>
            <a:ext cx="4229100" cy="2628900"/>
          </a:xfrm>
          <a:prstGeom prst="rect">
            <a:avLst/>
          </a:prstGeom>
          <a:noFill/>
          <a:ln w="0">
            <a:noFill/>
          </a:ln>
        </p:spPr>
        <p:txBody>
          <a:bodyPr wrap="square" lIns="0" tIns="0" rIns="0" bIns="0" anchor="t">
            <a:noAutofit/>
          </a:bodyPr>
          <a:lstStyle/>
          <a:p>
            <a:pPr>
              <a:defRPr sz="3300" b="1">
                <a:solidFill>
                  <a:srgbClr val="FFFFFF"/>
                </a:solidFill>
                <a:latin typeface="DejaVu Sans"/>
                <a:ea typeface="DejaVu Sans"/>
                <a:cs typeface="DejaVu Sans"/>
              </a:defRPr>
            </a:pPr>
            <a:r>
              <a:rPr sz="3300" b="1">
                <a:solidFill>
                  <a:srgbClr val="FFFFFF"/>
                </a:solidFill>
                <a:latin typeface="DejaVu Sans"/>
                <a:ea typeface="DejaVu Sans"/>
                <a:cs typeface="DejaVu Sans"/>
              </a:rPr>
              <a:t>Relationships</a:t>
            </a:r>
          </a:p>
          <a:p>
            <a:pPr>
              <a:defRPr sz="3300" b="1">
                <a:solidFill>
                  <a:srgbClr val="FFFFFF"/>
                </a:solidFill>
                <a:latin typeface="DejaVu Sans"/>
                <a:ea typeface="DejaVu Sans"/>
                <a:cs typeface="DejaVu Sans"/>
              </a:defRPr>
            </a:pPr>
            <a:r>
              <a:rPr sz="3300" b="1">
                <a:solidFill>
                  <a:srgbClr val="FFFFFF"/>
                </a:solidFill>
                <a:latin typeface="DejaVu Sans"/>
                <a:ea typeface="DejaVu Sans"/>
                <a:cs typeface="DejaVu Sans"/>
              </a:rPr>
              <a:t>help explain</a:t>
            </a:r>
          </a:p>
          <a:p>
            <a:pPr>
              <a:defRPr sz="3300" b="1">
                <a:solidFill>
                  <a:srgbClr val="FFFFFF"/>
                </a:solidFill>
                <a:latin typeface="DejaVu Sans"/>
                <a:ea typeface="DejaVu Sans"/>
                <a:cs typeface="DejaVu Sans"/>
              </a:defRPr>
            </a:pPr>
            <a:r>
              <a:rPr sz="3300" b="1">
                <a:solidFill>
                  <a:srgbClr val="FFFFFF"/>
                </a:solidFill>
                <a:latin typeface="DejaVu Sans"/>
                <a:ea typeface="DejaVu Sans"/>
                <a:cs typeface="DejaVu Sans"/>
              </a:rPr>
              <a:t>emotional</a:t>
            </a:r>
          </a:p>
          <a:p>
            <a:pPr>
              <a:defRPr sz="3300" b="1">
                <a:solidFill>
                  <a:srgbClr val="FFFFFF"/>
                </a:solidFill>
                <a:latin typeface="DejaVu Sans"/>
                <a:ea typeface="DejaVu Sans"/>
                <a:cs typeface="DejaVu Sans"/>
              </a:defRPr>
            </a:pPr>
            <a:r>
              <a:rPr sz="3300" b="1">
                <a:solidFill>
                  <a:srgbClr val="FFFFFF"/>
                </a:solidFill>
                <a:latin typeface="DejaVu Sans"/>
                <a:ea typeface="DejaVu Sans"/>
                <a:cs typeface="DejaVu Sans"/>
              </a:rPr>
              <a:t>behaviour</a:t>
            </a:r>
          </a:p>
        </p:txBody>
      </p:sp>
      <p:sp>
        <p:nvSpPr>
          <p:cNvPr id="7" name="Rectangle 6">
            <a:extLst>
              <a:ext uri="{FF2B5EF4-FFF2-40B4-BE49-F238E27FC236}">
                <a16:creationId xmlns:a16="http://schemas.microsoft.com/office/drawing/2014/main" id="{A65E25C1-3357-46A2-93AC-F5628C8400CF}"/>
              </a:ext>
            </a:extLst>
          </p:cNvPr>
          <p:cNvSpPr>
            <a:spLocks noGrp="1"/>
          </p:cNvSpPr>
          <p:nvPr/>
        </p:nvSpPr>
        <p:spPr>
          <a:xfrm>
            <a:off x="609600" y="5038725"/>
            <a:ext cx="4143375" cy="904875"/>
          </a:xfrm>
          <a:prstGeom prst="rect">
            <a:avLst/>
          </a:prstGeom>
          <a:noFill/>
          <a:ln w="0">
            <a:noFill/>
          </a:ln>
        </p:spPr>
        <p:txBody>
          <a:bodyPr wrap="square" lIns="0" tIns="0" rIns="0" bIns="0" anchor="t">
            <a:noAutofit/>
          </a:bodyPr>
          <a:lstStyle/>
          <a:p>
            <a:pPr>
              <a:defRPr sz="1800" b="0">
                <a:solidFill>
                  <a:srgbClr val="D7EAEB"/>
                </a:solidFill>
                <a:latin typeface="DejaVu Sans"/>
                <a:ea typeface="DejaVu Sans"/>
                <a:cs typeface="DejaVu Sans"/>
              </a:defRPr>
            </a:pPr>
            <a:r>
              <a:rPr sz="1800" b="0">
                <a:solidFill>
                  <a:srgbClr val="D7EAEB"/>
                </a:solidFill>
                <a:latin typeface="DejaVu Sans"/>
                <a:ea typeface="DejaVu Sans"/>
                <a:cs typeface="DejaVu Sans"/>
              </a:rPr>
              <a:t>The theory links early caregiving</a:t>
            </a:r>
          </a:p>
          <a:p>
            <a:pPr>
              <a:defRPr sz="1800" b="0">
                <a:solidFill>
                  <a:srgbClr val="D7EAEB"/>
                </a:solidFill>
                <a:latin typeface="DejaVu Sans"/>
                <a:ea typeface="DejaVu Sans"/>
                <a:cs typeface="DejaVu Sans"/>
              </a:defRPr>
            </a:pPr>
            <a:r>
              <a:rPr sz="1800" b="0">
                <a:solidFill>
                  <a:srgbClr val="D7EAEB"/>
                </a:solidFill>
                <a:latin typeface="DejaVu Sans"/>
                <a:ea typeface="DejaVu Sans"/>
                <a:cs typeface="DejaVu Sans"/>
              </a:rPr>
              <a:t>to emotional and social development.</a:t>
            </a:r>
          </a:p>
        </p:txBody>
      </p:sp>
      <p:sp>
        <p:nvSpPr>
          <p:cNvPr id="8" name="Rectangle 7">
            <a:extLst>
              <a:ext uri="{FF2B5EF4-FFF2-40B4-BE49-F238E27FC236}">
                <a16:creationId xmlns:a16="http://schemas.microsoft.com/office/drawing/2014/main" id="{AC230458-DEE6-4C30-B70E-0025BC0E860C}"/>
              </a:ext>
            </a:extLst>
          </p:cNvPr>
          <p:cNvSpPr>
            <a:spLocks noGrp="1"/>
          </p:cNvSpPr>
          <p:nvPr/>
        </p:nvSpPr>
        <p:spPr>
          <a:xfrm>
            <a:off x="5886450" y="1781175"/>
            <a:ext cx="5553075"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Strengths</a:t>
            </a:r>
          </a:p>
        </p:txBody>
      </p:sp>
      <p:sp>
        <p:nvSpPr>
          <p:cNvPr id="9" name="Rectangle 8">
            <a:extLst>
              <a:ext uri="{FF2B5EF4-FFF2-40B4-BE49-F238E27FC236}">
                <a16:creationId xmlns:a16="http://schemas.microsoft.com/office/drawing/2014/main" id="{C2BB6A33-6E83-4D4F-AC1E-E902AC6E77FD}"/>
              </a:ext>
            </a:extLst>
          </p:cNvPr>
          <p:cNvSpPr>
            <a:spLocks noGrp="1"/>
          </p:cNvSpPr>
          <p:nvPr/>
        </p:nvSpPr>
        <p:spPr>
          <a:xfrm>
            <a:off x="5886450" y="2190750"/>
            <a:ext cx="5553075" cy="1447800"/>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Research support</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Focus on caregiver–child relationships</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Relevance to health and social care</a:t>
            </a:r>
          </a:p>
        </p:txBody>
      </p:sp>
      <p:sp>
        <p:nvSpPr>
          <p:cNvPr id="10" name="Rectangle 9">
            <a:extLst>
              <a:ext uri="{FF2B5EF4-FFF2-40B4-BE49-F238E27FC236}">
                <a16:creationId xmlns:a16="http://schemas.microsoft.com/office/drawing/2014/main" id="{2BA82EF0-F2F0-4C93-B3C8-B951E4FCF21A}"/>
              </a:ext>
            </a:extLst>
          </p:cNvPr>
          <p:cNvSpPr>
            <a:spLocks noGrp="1"/>
          </p:cNvSpPr>
          <p:nvPr/>
        </p:nvSpPr>
        <p:spPr>
          <a:xfrm>
            <a:off x="5886450" y="4067175"/>
            <a:ext cx="5553075" cy="381000"/>
          </a:xfrm>
          <a:prstGeom prst="rect">
            <a:avLst/>
          </a:prstGeom>
          <a:noFill/>
          <a:ln w="0">
            <a:noFill/>
          </a:ln>
        </p:spPr>
        <p:txBody>
          <a:bodyPr wrap="square" lIns="0" tIns="0" rIns="0" bIns="0" anchor="t">
            <a:noAutofit/>
          </a:bodyPr>
          <a:lstStyle/>
          <a:p>
            <a:pPr>
              <a:defRPr sz="2100" b="1">
                <a:solidFill>
                  <a:srgbClr val="087F88"/>
                </a:solidFill>
                <a:latin typeface="DejaVu Sans"/>
                <a:ea typeface="DejaVu Sans"/>
                <a:cs typeface="DejaVu Sans"/>
              </a:defRPr>
            </a:pPr>
            <a:r>
              <a:rPr sz="2100" b="1">
                <a:solidFill>
                  <a:srgbClr val="087F88"/>
                </a:solidFill>
                <a:latin typeface="DejaVu Sans"/>
                <a:ea typeface="DejaVu Sans"/>
                <a:cs typeface="DejaVu Sans"/>
              </a:rPr>
              <a:t>Professional value</a:t>
            </a:r>
          </a:p>
        </p:txBody>
      </p:sp>
      <p:sp>
        <p:nvSpPr>
          <p:cNvPr id="11" name="Rectangle 10">
            <a:extLst>
              <a:ext uri="{FF2B5EF4-FFF2-40B4-BE49-F238E27FC236}">
                <a16:creationId xmlns:a16="http://schemas.microsoft.com/office/drawing/2014/main" id="{C7451563-DB34-4E25-BFD9-01E0D3760B15}"/>
              </a:ext>
            </a:extLst>
          </p:cNvPr>
          <p:cNvSpPr>
            <a:spLocks noGrp="1"/>
          </p:cNvSpPr>
          <p:nvPr/>
        </p:nvSpPr>
        <p:spPr>
          <a:xfrm>
            <a:off x="5886450" y="4476750"/>
            <a:ext cx="5553075" cy="1581150"/>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Recognising attachment-related difficulties</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Planning targeted support</a:t>
            </a:r>
          </a:p>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Promoting children’s wellbeing</a:t>
            </a:r>
          </a:p>
        </p:txBody>
      </p:sp>
    </p:spTree>
    <p:extLst>
      <p:ext uri="{BB962C8B-B14F-4D97-AF65-F5344CB8AC3E}">
        <p14:creationId xmlns:p14="http://schemas.microsoft.com/office/powerpoint/2010/main" val="1327956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B535F5B7-A4C2-4B0B-B6C6-8F9F42C15497}"/>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dirty="0">
                <a:solidFill>
                  <a:srgbClr val="142F47"/>
                </a:solidFill>
                <a:latin typeface="DejaVu Sans"/>
                <a:ea typeface="DejaVu Sans"/>
                <a:cs typeface="DejaVu Sans"/>
              </a:rPr>
              <a:t>Limits of an </a:t>
            </a:r>
            <a:r>
              <a:rPr lang="en-US" sz="3225" b="1" dirty="0">
                <a:solidFill>
                  <a:srgbClr val="142F47"/>
                </a:solidFill>
                <a:latin typeface="DejaVu Sans"/>
                <a:ea typeface="DejaVu Sans"/>
                <a:cs typeface="DejaVu Sans"/>
              </a:rPr>
              <a:t>A</a:t>
            </a:r>
            <a:r>
              <a:rPr sz="3225" b="1" dirty="0">
                <a:solidFill>
                  <a:srgbClr val="142F47"/>
                </a:solidFill>
                <a:latin typeface="DejaVu Sans"/>
                <a:ea typeface="DejaVu Sans"/>
                <a:cs typeface="DejaVu Sans"/>
              </a:rPr>
              <a:t>ttachment-only </a:t>
            </a:r>
            <a:r>
              <a:rPr lang="en-US" sz="3225" b="1" dirty="0">
                <a:solidFill>
                  <a:srgbClr val="142F47"/>
                </a:solidFill>
                <a:latin typeface="DejaVu Sans"/>
                <a:ea typeface="DejaVu Sans"/>
                <a:cs typeface="DejaVu Sans"/>
              </a:rPr>
              <a:t>E</a:t>
            </a:r>
            <a:r>
              <a:rPr sz="3225" b="1" dirty="0">
                <a:solidFill>
                  <a:srgbClr val="142F47"/>
                </a:solidFill>
                <a:latin typeface="DejaVu Sans"/>
                <a:ea typeface="DejaVu Sans"/>
                <a:cs typeface="DejaVu Sans"/>
              </a:rPr>
              <a:t>xplanation</a:t>
            </a:r>
          </a:p>
        </p:txBody>
      </p:sp>
      <p:sp>
        <p:nvSpPr>
          <p:cNvPr id="2" name="Rectangle 1">
            <a:extLst>
              <a:ext uri="{FF2B5EF4-FFF2-40B4-BE49-F238E27FC236}">
                <a16:creationId xmlns:a16="http://schemas.microsoft.com/office/drawing/2014/main" id="{E52FCEC7-93D0-4ECC-A301-4161B6B71D46}"/>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2DABA536-5AAB-43DF-A91E-E3B5A77C32BF}"/>
              </a:ext>
            </a:extLst>
          </p:cNvPr>
          <p:cNvSpPr>
            <a:spLocks noGrp="1"/>
          </p:cNvSpPr>
          <p:nvPr/>
        </p:nvSpPr>
        <p:spPr>
          <a:xfrm>
            <a:off x="609600" y="6372225"/>
            <a:ext cx="10191750" cy="285750"/>
          </a:xfrm>
          <a:prstGeom prst="rect">
            <a:avLst/>
          </a:prstGeom>
          <a:noFill/>
          <a:ln w="0">
            <a:noFill/>
          </a:ln>
        </p:spPr>
        <p:txBody>
          <a:bodyPr wrap="square" lIns="0" tIns="0" rIns="0" bIns="0" anchor="t">
            <a:noAutofit/>
          </a:bodyPr>
          <a:lstStyle/>
          <a:p>
            <a:pPr>
              <a:defRPr sz="1125" b="0">
                <a:solidFill>
                  <a:srgbClr val="5B6D79"/>
                </a:solidFill>
                <a:latin typeface="DejaVu Sans"/>
                <a:ea typeface="DejaVu Sans"/>
                <a:cs typeface="DejaVu Sans"/>
              </a:defRPr>
            </a:pPr>
            <a:r>
              <a:rPr sz="1125" b="0">
                <a:solidFill>
                  <a:srgbClr val="5B6D79"/>
                </a:solidFill>
                <a:latin typeface="DejaVu Sans"/>
                <a:ea typeface="DejaVu Sans"/>
                <a:cs typeface="DejaVu Sans"/>
              </a:rPr>
              <a:t>Nganyu (2023)</a:t>
            </a:r>
          </a:p>
        </p:txBody>
      </p:sp>
      <p:sp>
        <p:nvSpPr>
          <p:cNvPr id="4" name="Rectangle 3">
            <a:extLst>
              <a:ext uri="{FF2B5EF4-FFF2-40B4-BE49-F238E27FC236}">
                <a16:creationId xmlns:a16="http://schemas.microsoft.com/office/drawing/2014/main" id="{03DEDC61-122B-4ED5-8FBF-95789B98A376}"/>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09</a:t>
            </a:r>
          </a:p>
        </p:txBody>
      </p:sp>
      <p:sp>
        <p:nvSpPr>
          <p:cNvPr id="5" name="Rectangle 4">
            <a:extLst>
              <a:ext uri="{FF2B5EF4-FFF2-40B4-BE49-F238E27FC236}">
                <a16:creationId xmlns:a16="http://schemas.microsoft.com/office/drawing/2014/main" id="{0D424AE6-4EC9-4746-BDDB-BBCDEFC326EA}"/>
              </a:ext>
            </a:extLst>
          </p:cNvPr>
          <p:cNvSpPr>
            <a:spLocks noGrp="1"/>
          </p:cNvSpPr>
          <p:nvPr/>
        </p:nvSpPr>
        <p:spPr>
          <a:xfrm>
            <a:off x="609600" y="1724025"/>
            <a:ext cx="10953750" cy="1114425"/>
          </a:xfrm>
          <a:prstGeom prst="rect">
            <a:avLst/>
          </a:prstGeom>
          <a:noFill/>
          <a:ln w="0">
            <a:noFill/>
          </a:ln>
        </p:spPr>
        <p:txBody>
          <a:bodyPr wrap="square" lIns="0" tIns="0" rIns="0" bIns="0" anchor="t">
            <a:noAutofit/>
          </a:bodyPr>
          <a:lstStyle/>
          <a:p>
            <a:pPr>
              <a:defRPr sz="2250" b="1">
                <a:solidFill>
                  <a:srgbClr val="142F47"/>
                </a:solidFill>
                <a:latin typeface="DejaVu Sans"/>
                <a:ea typeface="DejaVu Sans"/>
                <a:cs typeface="DejaVu Sans"/>
              </a:defRPr>
            </a:pPr>
            <a:r>
              <a:rPr sz="2250" b="1">
                <a:solidFill>
                  <a:srgbClr val="142F47"/>
                </a:solidFill>
                <a:latin typeface="DejaVu Sans"/>
                <a:ea typeface="DejaVu Sans"/>
                <a:cs typeface="DejaVu Sans"/>
              </a:rPr>
              <a:t>The theory can overemphasise the mother–child relationship</a:t>
            </a:r>
          </a:p>
          <a:p>
            <a:pPr>
              <a:defRPr sz="2250" b="1">
                <a:solidFill>
                  <a:srgbClr val="142F47"/>
                </a:solidFill>
                <a:latin typeface="DejaVu Sans"/>
                <a:ea typeface="DejaVu Sans"/>
                <a:cs typeface="DejaVu Sans"/>
              </a:defRPr>
            </a:pPr>
            <a:r>
              <a:rPr sz="2250" b="1">
                <a:solidFill>
                  <a:srgbClr val="142F47"/>
                </a:solidFill>
                <a:latin typeface="DejaVu Sans"/>
                <a:ea typeface="DejaVu Sans"/>
                <a:cs typeface="DejaVu Sans"/>
              </a:rPr>
              <a:t>and give less attention to multiple caregivers and cultural differences.</a:t>
            </a:r>
          </a:p>
        </p:txBody>
      </p:sp>
      <p:sp>
        <p:nvSpPr>
          <p:cNvPr id="6" name="Rectangle 5">
            <a:extLst>
              <a:ext uri="{FF2B5EF4-FFF2-40B4-BE49-F238E27FC236}">
                <a16:creationId xmlns:a16="http://schemas.microsoft.com/office/drawing/2014/main" id="{28F0A612-FA2A-43D5-88A1-1ADDC75B7DAF}"/>
              </a:ext>
            </a:extLst>
          </p:cNvPr>
          <p:cNvSpPr>
            <a:spLocks noGrp="1"/>
          </p:cNvSpPr>
          <p:nvPr/>
        </p:nvSpPr>
        <p:spPr>
          <a:xfrm>
            <a:off x="609600" y="3200400"/>
            <a:ext cx="10858500" cy="457200"/>
          </a:xfrm>
          <a:prstGeom prst="rect">
            <a:avLst/>
          </a:prstGeom>
          <a:noFill/>
          <a:ln w="0">
            <a:noFill/>
          </a:ln>
        </p:spPr>
        <p:txBody>
          <a:bodyPr wrap="square" lIns="0" tIns="0" rIns="0" bIns="0" anchor="t">
            <a:noAutofit/>
          </a:bodyPr>
          <a:lstStyle/>
          <a:p>
            <a:pPr>
              <a:defRPr sz="2250" b="1">
                <a:solidFill>
                  <a:srgbClr val="087F88"/>
                </a:solidFill>
                <a:latin typeface="DejaVu Sans"/>
                <a:ea typeface="DejaVu Sans"/>
                <a:cs typeface="DejaVu Sans"/>
              </a:defRPr>
            </a:pPr>
            <a:r>
              <a:rPr sz="2250" b="1">
                <a:solidFill>
                  <a:srgbClr val="087F88"/>
                </a:solidFill>
                <a:latin typeface="DejaVu Sans"/>
                <a:ea typeface="DejaVu Sans"/>
                <a:cs typeface="DejaVu Sans"/>
              </a:rPr>
              <a:t>Other factors matter for Shona</a:t>
            </a:r>
          </a:p>
        </p:txBody>
      </p:sp>
      <p:sp>
        <p:nvSpPr>
          <p:cNvPr id="7" name="Rectangle 6">
            <a:extLst>
              <a:ext uri="{FF2B5EF4-FFF2-40B4-BE49-F238E27FC236}">
                <a16:creationId xmlns:a16="http://schemas.microsoft.com/office/drawing/2014/main" id="{1ECC3CE7-137C-44C3-98B2-092B1DA41D1E}"/>
              </a:ext>
            </a:extLst>
          </p:cNvPr>
          <p:cNvSpPr>
            <a:spLocks noGrp="1"/>
          </p:cNvSpPr>
          <p:nvPr/>
        </p:nvSpPr>
        <p:spPr>
          <a:xfrm>
            <a:off x="609600" y="3981450"/>
            <a:ext cx="619125" cy="419100"/>
          </a:xfrm>
          <a:prstGeom prst="rect">
            <a:avLst/>
          </a:prstGeom>
          <a:noFill/>
          <a:ln w="0">
            <a:noFill/>
          </a:ln>
        </p:spPr>
        <p:txBody>
          <a:bodyPr wrap="square" lIns="0" tIns="0" rIns="0" bIns="0" anchor="t">
            <a:noAutofit/>
          </a:bodyPr>
          <a:lstStyle/>
          <a:p>
            <a:pPr>
              <a:defRPr sz="1950" b="1">
                <a:solidFill>
                  <a:srgbClr val="087F88"/>
                </a:solidFill>
                <a:latin typeface="DejaVu Sans"/>
                <a:ea typeface="DejaVu Sans"/>
                <a:cs typeface="DejaVu Sans"/>
              </a:defRPr>
            </a:pPr>
            <a:r>
              <a:rPr sz="1950" b="1">
                <a:solidFill>
                  <a:srgbClr val="087F88"/>
                </a:solidFill>
                <a:latin typeface="DejaVu Sans"/>
                <a:ea typeface="DejaVu Sans"/>
                <a:cs typeface="DejaVu Sans"/>
              </a:rPr>
              <a:t>01</a:t>
            </a:r>
          </a:p>
        </p:txBody>
      </p:sp>
      <p:sp>
        <p:nvSpPr>
          <p:cNvPr id="8" name="Rectangle 7">
            <a:extLst>
              <a:ext uri="{FF2B5EF4-FFF2-40B4-BE49-F238E27FC236}">
                <a16:creationId xmlns:a16="http://schemas.microsoft.com/office/drawing/2014/main" id="{048FEE39-1DC8-42A7-8943-38CD27C66A73}"/>
              </a:ext>
            </a:extLst>
          </p:cNvPr>
          <p:cNvSpPr>
            <a:spLocks noGrp="1"/>
          </p:cNvSpPr>
          <p:nvPr/>
        </p:nvSpPr>
        <p:spPr>
          <a:xfrm>
            <a:off x="609600" y="4543425"/>
            <a:ext cx="2571750" cy="952500"/>
          </a:xfrm>
          <a:prstGeom prst="rect">
            <a:avLst/>
          </a:prstGeom>
          <a:noFill/>
          <a:ln w="0">
            <a:noFill/>
          </a:ln>
        </p:spPr>
        <p:txBody>
          <a:bodyPr wrap="square" lIns="0" tIns="0" rIns="0" bIns="0" anchor="t">
            <a:noAutofit/>
          </a:bodyPr>
          <a:lstStyle/>
          <a:p>
            <a:pPr>
              <a:defRPr sz="2100" b="1">
                <a:solidFill>
                  <a:srgbClr val="142F47"/>
                </a:solidFill>
                <a:latin typeface="DejaVu Sans"/>
                <a:ea typeface="DejaVu Sans"/>
                <a:cs typeface="DejaVu Sans"/>
              </a:defRPr>
            </a:pPr>
            <a:r>
              <a:rPr sz="2100" b="1">
                <a:solidFill>
                  <a:srgbClr val="142F47"/>
                </a:solidFill>
                <a:latin typeface="DejaVu Sans"/>
                <a:ea typeface="DejaVu Sans"/>
                <a:cs typeface="DejaVu Sans"/>
              </a:rPr>
              <a:t>Temperament</a:t>
            </a:r>
          </a:p>
        </p:txBody>
      </p:sp>
      <p:sp>
        <p:nvSpPr>
          <p:cNvPr id="9" name="Rectangle 8">
            <a:extLst>
              <a:ext uri="{FF2B5EF4-FFF2-40B4-BE49-F238E27FC236}">
                <a16:creationId xmlns:a16="http://schemas.microsoft.com/office/drawing/2014/main" id="{096BCCA6-9027-4197-8DAD-D47C258703E5}"/>
              </a:ext>
            </a:extLst>
          </p:cNvPr>
          <p:cNvSpPr>
            <a:spLocks noGrp="1"/>
          </p:cNvSpPr>
          <p:nvPr/>
        </p:nvSpPr>
        <p:spPr>
          <a:xfrm>
            <a:off x="3409950" y="3981450"/>
            <a:ext cx="619125" cy="419100"/>
          </a:xfrm>
          <a:prstGeom prst="rect">
            <a:avLst/>
          </a:prstGeom>
          <a:noFill/>
          <a:ln w="0">
            <a:noFill/>
          </a:ln>
        </p:spPr>
        <p:txBody>
          <a:bodyPr wrap="square" lIns="0" tIns="0" rIns="0" bIns="0" anchor="t">
            <a:noAutofit/>
          </a:bodyPr>
          <a:lstStyle/>
          <a:p>
            <a:pPr>
              <a:defRPr sz="1950" b="1">
                <a:solidFill>
                  <a:srgbClr val="087F88"/>
                </a:solidFill>
                <a:latin typeface="DejaVu Sans"/>
                <a:ea typeface="DejaVu Sans"/>
                <a:cs typeface="DejaVu Sans"/>
              </a:defRPr>
            </a:pPr>
            <a:r>
              <a:rPr sz="1950" b="1">
                <a:solidFill>
                  <a:srgbClr val="087F88"/>
                </a:solidFill>
                <a:latin typeface="DejaVu Sans"/>
                <a:ea typeface="DejaVu Sans"/>
                <a:cs typeface="DejaVu Sans"/>
              </a:rPr>
              <a:t>02</a:t>
            </a:r>
          </a:p>
        </p:txBody>
      </p:sp>
      <p:sp>
        <p:nvSpPr>
          <p:cNvPr id="10" name="Rectangle 9">
            <a:extLst>
              <a:ext uri="{FF2B5EF4-FFF2-40B4-BE49-F238E27FC236}">
                <a16:creationId xmlns:a16="http://schemas.microsoft.com/office/drawing/2014/main" id="{B85C7EC4-A30F-4186-9FD5-073CA69B3976}"/>
              </a:ext>
            </a:extLst>
          </p:cNvPr>
          <p:cNvSpPr>
            <a:spLocks noGrp="1"/>
          </p:cNvSpPr>
          <p:nvPr/>
        </p:nvSpPr>
        <p:spPr>
          <a:xfrm>
            <a:off x="3409950" y="4543425"/>
            <a:ext cx="2571750" cy="952500"/>
          </a:xfrm>
          <a:prstGeom prst="rect">
            <a:avLst/>
          </a:prstGeom>
          <a:noFill/>
          <a:ln w="0">
            <a:noFill/>
          </a:ln>
        </p:spPr>
        <p:txBody>
          <a:bodyPr wrap="square" lIns="0" tIns="0" rIns="0" bIns="0" anchor="t">
            <a:noAutofit/>
          </a:bodyPr>
          <a:lstStyle/>
          <a:p>
            <a:pPr>
              <a:defRPr sz="2100" b="1">
                <a:solidFill>
                  <a:srgbClr val="142F47"/>
                </a:solidFill>
                <a:latin typeface="DejaVu Sans"/>
                <a:ea typeface="DejaVu Sans"/>
                <a:cs typeface="DejaVu Sans"/>
              </a:defRPr>
            </a:pPr>
            <a:r>
              <a:rPr sz="2100" b="1">
                <a:solidFill>
                  <a:srgbClr val="142F47"/>
                </a:solidFill>
                <a:latin typeface="DejaVu Sans"/>
                <a:ea typeface="DejaVu Sans"/>
                <a:cs typeface="DejaVu Sans"/>
              </a:rPr>
              <a:t>Language</a:t>
            </a:r>
          </a:p>
          <a:p>
            <a:pPr>
              <a:defRPr sz="2100" b="1">
                <a:solidFill>
                  <a:srgbClr val="142F47"/>
                </a:solidFill>
                <a:latin typeface="DejaVu Sans"/>
                <a:ea typeface="DejaVu Sans"/>
                <a:cs typeface="DejaVu Sans"/>
              </a:defRPr>
            </a:pPr>
            <a:r>
              <a:rPr sz="2100" b="1">
                <a:solidFill>
                  <a:srgbClr val="142F47"/>
                </a:solidFill>
                <a:latin typeface="DejaVu Sans"/>
                <a:ea typeface="DejaVu Sans"/>
                <a:cs typeface="DejaVu Sans"/>
              </a:rPr>
              <a:t>development</a:t>
            </a:r>
          </a:p>
        </p:txBody>
      </p:sp>
      <p:sp>
        <p:nvSpPr>
          <p:cNvPr id="11" name="Rectangle 10">
            <a:extLst>
              <a:ext uri="{FF2B5EF4-FFF2-40B4-BE49-F238E27FC236}">
                <a16:creationId xmlns:a16="http://schemas.microsoft.com/office/drawing/2014/main" id="{C52AD03D-E00A-447C-9FCD-D9E18F1CFD50}"/>
              </a:ext>
            </a:extLst>
          </p:cNvPr>
          <p:cNvSpPr>
            <a:spLocks noGrp="1"/>
          </p:cNvSpPr>
          <p:nvPr/>
        </p:nvSpPr>
        <p:spPr>
          <a:xfrm>
            <a:off x="6210300" y="3981450"/>
            <a:ext cx="619125" cy="419100"/>
          </a:xfrm>
          <a:prstGeom prst="rect">
            <a:avLst/>
          </a:prstGeom>
          <a:noFill/>
          <a:ln w="0">
            <a:noFill/>
          </a:ln>
        </p:spPr>
        <p:txBody>
          <a:bodyPr wrap="square" lIns="0" tIns="0" rIns="0" bIns="0" anchor="t">
            <a:noAutofit/>
          </a:bodyPr>
          <a:lstStyle/>
          <a:p>
            <a:pPr>
              <a:defRPr sz="1950" b="1">
                <a:solidFill>
                  <a:srgbClr val="087F88"/>
                </a:solidFill>
                <a:latin typeface="DejaVu Sans"/>
                <a:ea typeface="DejaVu Sans"/>
                <a:cs typeface="DejaVu Sans"/>
              </a:defRPr>
            </a:pPr>
            <a:r>
              <a:rPr sz="1950" b="1">
                <a:solidFill>
                  <a:srgbClr val="087F88"/>
                </a:solidFill>
                <a:latin typeface="DejaVu Sans"/>
                <a:ea typeface="DejaVu Sans"/>
                <a:cs typeface="DejaVu Sans"/>
              </a:rPr>
              <a:t>03</a:t>
            </a:r>
          </a:p>
        </p:txBody>
      </p:sp>
      <p:sp>
        <p:nvSpPr>
          <p:cNvPr id="12" name="Rectangle 11">
            <a:extLst>
              <a:ext uri="{FF2B5EF4-FFF2-40B4-BE49-F238E27FC236}">
                <a16:creationId xmlns:a16="http://schemas.microsoft.com/office/drawing/2014/main" id="{855BE948-89B2-4033-9DEA-CF8889ED2B0F}"/>
              </a:ext>
            </a:extLst>
          </p:cNvPr>
          <p:cNvSpPr>
            <a:spLocks noGrp="1"/>
          </p:cNvSpPr>
          <p:nvPr/>
        </p:nvSpPr>
        <p:spPr>
          <a:xfrm>
            <a:off x="6210300" y="4543425"/>
            <a:ext cx="2571750" cy="952500"/>
          </a:xfrm>
          <a:prstGeom prst="rect">
            <a:avLst/>
          </a:prstGeom>
          <a:noFill/>
          <a:ln w="0">
            <a:noFill/>
          </a:ln>
        </p:spPr>
        <p:txBody>
          <a:bodyPr wrap="square" lIns="0" tIns="0" rIns="0" bIns="0" anchor="t">
            <a:noAutofit/>
          </a:bodyPr>
          <a:lstStyle/>
          <a:p>
            <a:pPr>
              <a:defRPr sz="2100" b="1">
                <a:solidFill>
                  <a:srgbClr val="142F47"/>
                </a:solidFill>
                <a:latin typeface="DejaVu Sans"/>
                <a:ea typeface="DejaVu Sans"/>
                <a:cs typeface="DejaVu Sans"/>
              </a:defRPr>
            </a:pPr>
            <a:r>
              <a:rPr sz="2100" b="1">
                <a:solidFill>
                  <a:srgbClr val="142F47"/>
                </a:solidFill>
                <a:latin typeface="DejaVu Sans"/>
                <a:ea typeface="DejaVu Sans"/>
                <a:cs typeface="DejaVu Sans"/>
              </a:rPr>
              <a:t>Developmental</a:t>
            </a:r>
          </a:p>
          <a:p>
            <a:pPr>
              <a:defRPr sz="2100" b="1">
                <a:solidFill>
                  <a:srgbClr val="142F47"/>
                </a:solidFill>
                <a:latin typeface="DejaVu Sans"/>
                <a:ea typeface="DejaVu Sans"/>
                <a:cs typeface="DejaVu Sans"/>
              </a:defRPr>
            </a:pPr>
            <a:r>
              <a:rPr sz="2100" b="1">
                <a:solidFill>
                  <a:srgbClr val="142F47"/>
                </a:solidFill>
                <a:latin typeface="DejaVu Sans"/>
                <a:ea typeface="DejaVu Sans"/>
                <a:cs typeface="DejaVu Sans"/>
              </a:rPr>
              <a:t>conditions</a:t>
            </a:r>
          </a:p>
        </p:txBody>
      </p:sp>
      <p:sp>
        <p:nvSpPr>
          <p:cNvPr id="13" name="Rectangle 12">
            <a:extLst>
              <a:ext uri="{FF2B5EF4-FFF2-40B4-BE49-F238E27FC236}">
                <a16:creationId xmlns:a16="http://schemas.microsoft.com/office/drawing/2014/main" id="{48289599-FED3-4565-93D0-99E5E894E7EA}"/>
              </a:ext>
            </a:extLst>
          </p:cNvPr>
          <p:cNvSpPr>
            <a:spLocks noGrp="1"/>
          </p:cNvSpPr>
          <p:nvPr/>
        </p:nvSpPr>
        <p:spPr>
          <a:xfrm>
            <a:off x="9010650" y="3981450"/>
            <a:ext cx="619125" cy="419100"/>
          </a:xfrm>
          <a:prstGeom prst="rect">
            <a:avLst/>
          </a:prstGeom>
          <a:noFill/>
          <a:ln w="0">
            <a:noFill/>
          </a:ln>
        </p:spPr>
        <p:txBody>
          <a:bodyPr wrap="square" lIns="0" tIns="0" rIns="0" bIns="0" anchor="t">
            <a:noAutofit/>
          </a:bodyPr>
          <a:lstStyle/>
          <a:p>
            <a:pPr>
              <a:defRPr sz="1950" b="1">
                <a:solidFill>
                  <a:srgbClr val="087F88"/>
                </a:solidFill>
                <a:latin typeface="DejaVu Sans"/>
                <a:ea typeface="DejaVu Sans"/>
                <a:cs typeface="DejaVu Sans"/>
              </a:defRPr>
            </a:pPr>
            <a:r>
              <a:rPr sz="1950" b="1">
                <a:solidFill>
                  <a:srgbClr val="087F88"/>
                </a:solidFill>
                <a:latin typeface="DejaVu Sans"/>
                <a:ea typeface="DejaVu Sans"/>
                <a:cs typeface="DejaVu Sans"/>
              </a:rPr>
              <a:t>04</a:t>
            </a:r>
          </a:p>
        </p:txBody>
      </p:sp>
      <p:sp>
        <p:nvSpPr>
          <p:cNvPr id="14" name="Rectangle 13">
            <a:extLst>
              <a:ext uri="{FF2B5EF4-FFF2-40B4-BE49-F238E27FC236}">
                <a16:creationId xmlns:a16="http://schemas.microsoft.com/office/drawing/2014/main" id="{6D197398-3790-4E03-A04D-F0BEE42BEC1A}"/>
              </a:ext>
            </a:extLst>
          </p:cNvPr>
          <p:cNvSpPr>
            <a:spLocks noGrp="1"/>
          </p:cNvSpPr>
          <p:nvPr/>
        </p:nvSpPr>
        <p:spPr>
          <a:xfrm>
            <a:off x="9010650" y="4543425"/>
            <a:ext cx="2571750" cy="952500"/>
          </a:xfrm>
          <a:prstGeom prst="rect">
            <a:avLst/>
          </a:prstGeom>
          <a:noFill/>
          <a:ln w="0">
            <a:noFill/>
          </a:ln>
        </p:spPr>
        <p:txBody>
          <a:bodyPr wrap="square" lIns="0" tIns="0" rIns="0" bIns="0" anchor="t">
            <a:noAutofit/>
          </a:bodyPr>
          <a:lstStyle/>
          <a:p>
            <a:pPr>
              <a:defRPr sz="2100" b="1">
                <a:solidFill>
                  <a:srgbClr val="142F47"/>
                </a:solidFill>
                <a:latin typeface="DejaVu Sans"/>
                <a:ea typeface="DejaVu Sans"/>
                <a:cs typeface="DejaVu Sans"/>
              </a:defRPr>
            </a:pPr>
            <a:r>
              <a:rPr sz="2100" b="1">
                <a:solidFill>
                  <a:srgbClr val="142F47"/>
                </a:solidFill>
                <a:latin typeface="DejaVu Sans"/>
                <a:ea typeface="DejaVu Sans"/>
                <a:cs typeface="DejaVu Sans"/>
              </a:rPr>
              <a:t>Environmental</a:t>
            </a:r>
          </a:p>
          <a:p>
            <a:pPr>
              <a:defRPr sz="2100" b="1">
                <a:solidFill>
                  <a:srgbClr val="142F47"/>
                </a:solidFill>
                <a:latin typeface="DejaVu Sans"/>
                <a:ea typeface="DejaVu Sans"/>
                <a:cs typeface="DejaVu Sans"/>
              </a:defRPr>
            </a:pPr>
            <a:r>
              <a:rPr sz="2100" b="1">
                <a:solidFill>
                  <a:srgbClr val="142F47"/>
                </a:solidFill>
                <a:latin typeface="DejaVu Sans"/>
                <a:ea typeface="DejaVu Sans"/>
                <a:cs typeface="DejaVu Sans"/>
              </a:rPr>
              <a:t>stressors</a:t>
            </a:r>
          </a:p>
        </p:txBody>
      </p:sp>
      <p:sp>
        <p:nvSpPr>
          <p:cNvPr id="15" name="Rectangle 14">
            <a:extLst>
              <a:ext uri="{FF2B5EF4-FFF2-40B4-BE49-F238E27FC236}">
                <a16:creationId xmlns:a16="http://schemas.microsoft.com/office/drawing/2014/main" id="{4593B530-7105-49FE-8388-6924D4BFAAD7}"/>
              </a:ext>
            </a:extLst>
          </p:cNvPr>
          <p:cNvSpPr>
            <a:spLocks noGrp="1"/>
          </p:cNvSpPr>
          <p:nvPr/>
        </p:nvSpPr>
        <p:spPr>
          <a:xfrm>
            <a:off x="609600" y="5638800"/>
            <a:ext cx="10972800" cy="523875"/>
          </a:xfrm>
          <a:prstGeom prst="rect">
            <a:avLst/>
          </a:prstGeom>
          <a:solidFill>
            <a:srgbClr val="E9F4F3"/>
          </a:solidFill>
          <a:ln w="0">
            <a:noFill/>
          </a:ln>
        </p:spPr>
        <p:txBody>
          <a:bodyPr/>
          <a:lstStyle/>
          <a:p>
            <a:endParaRPr lang="en-GB"/>
          </a:p>
        </p:txBody>
      </p:sp>
      <p:sp>
        <p:nvSpPr>
          <p:cNvPr id="16" name="Rectangle 15">
            <a:extLst>
              <a:ext uri="{FF2B5EF4-FFF2-40B4-BE49-F238E27FC236}">
                <a16:creationId xmlns:a16="http://schemas.microsoft.com/office/drawing/2014/main" id="{3E93B646-AAEF-4047-B65D-B121DAEA6ABB}"/>
              </a:ext>
            </a:extLst>
          </p:cNvPr>
          <p:cNvSpPr>
            <a:spLocks noGrp="1"/>
          </p:cNvSpPr>
          <p:nvPr/>
        </p:nvSpPr>
        <p:spPr>
          <a:xfrm>
            <a:off x="781050" y="5753100"/>
            <a:ext cx="10591800" cy="361950"/>
          </a:xfrm>
          <a:prstGeom prst="rect">
            <a:avLst/>
          </a:prstGeom>
          <a:noFill/>
          <a:ln w="0">
            <a:noFill/>
          </a:ln>
        </p:spPr>
        <p:txBody>
          <a:bodyPr wrap="square" lIns="0" tIns="0" rIns="0" bIns="0" anchor="t">
            <a:noAutofit/>
          </a:bodyPr>
          <a:lstStyle/>
          <a:p>
            <a:pPr>
              <a:defRPr sz="1875" b="0">
                <a:solidFill>
                  <a:srgbClr val="142F47"/>
                </a:solidFill>
                <a:latin typeface="DejaVu Sans"/>
                <a:ea typeface="DejaVu Sans"/>
                <a:cs typeface="DejaVu Sans"/>
              </a:defRPr>
            </a:pPr>
            <a:r>
              <a:rPr sz="1875" b="0">
                <a:solidFill>
                  <a:srgbClr val="142F47"/>
                </a:solidFill>
                <a:latin typeface="DejaVu Sans"/>
                <a:ea typeface="DejaVu Sans"/>
                <a:cs typeface="DejaVu Sans"/>
              </a:rPr>
              <a:t>Attachment theory should complement broader developmental evaluation.</a:t>
            </a:r>
          </a:p>
        </p:txBody>
      </p:sp>
    </p:spTree>
    <p:extLst>
      <p:ext uri="{BB962C8B-B14F-4D97-AF65-F5344CB8AC3E}">
        <p14:creationId xmlns:p14="http://schemas.microsoft.com/office/powerpoint/2010/main" val="586754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7EDCA7A-43DD-4011-A459-B25FF8AB506B}"/>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dirty="0">
                <a:solidFill>
                  <a:srgbClr val="142F47"/>
                </a:solidFill>
                <a:latin typeface="DejaVu Sans"/>
                <a:ea typeface="DejaVu Sans"/>
                <a:cs typeface="DejaVu Sans"/>
              </a:rPr>
              <a:t>Supporting Shona’s </a:t>
            </a:r>
            <a:r>
              <a:rPr lang="en-US" sz="3225" b="1" dirty="0">
                <a:solidFill>
                  <a:srgbClr val="142F47"/>
                </a:solidFill>
                <a:latin typeface="DejaVu Sans"/>
                <a:ea typeface="DejaVu Sans"/>
                <a:cs typeface="DejaVu Sans"/>
              </a:rPr>
              <a:t>D</a:t>
            </a:r>
            <a:r>
              <a:rPr sz="3225" b="1" dirty="0">
                <a:solidFill>
                  <a:srgbClr val="142F47"/>
                </a:solidFill>
                <a:latin typeface="DejaVu Sans"/>
                <a:ea typeface="DejaVu Sans"/>
                <a:cs typeface="DejaVu Sans"/>
              </a:rPr>
              <a:t>evelopment</a:t>
            </a:r>
          </a:p>
        </p:txBody>
      </p:sp>
      <p:sp>
        <p:nvSpPr>
          <p:cNvPr id="2" name="Rectangle 1">
            <a:extLst>
              <a:ext uri="{FF2B5EF4-FFF2-40B4-BE49-F238E27FC236}">
                <a16:creationId xmlns:a16="http://schemas.microsoft.com/office/drawing/2014/main" id="{AEE8E601-7036-48E8-93B2-748DA5863D6B}"/>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478096D9-3776-4887-9577-56BCFBC7EB33}"/>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10</a:t>
            </a:r>
          </a:p>
        </p:txBody>
      </p:sp>
      <p:pic>
        <p:nvPicPr>
          <p:cNvPr id="4" name="Picture 3"/>
          <p:cNvPicPr>
            <a:picLocks noChangeAspect="1"/>
          </p:cNvPicPr>
          <p:nvPr/>
        </p:nvPicPr>
        <p:blipFill>
          <a:blip r:embed="rId3"/>
          <a:stretch/>
        </p:blipFill>
        <p:spPr>
          <a:xfrm>
            <a:off x="7715250" y="1962150"/>
            <a:ext cx="3829050" cy="3829050"/>
          </a:xfrm>
          <a:prstGeom prst="rect">
            <a:avLst/>
          </a:prstGeom>
        </p:spPr>
      </p:pic>
      <p:sp>
        <p:nvSpPr>
          <p:cNvPr id="5" name="Rectangle 4">
            <a:extLst>
              <a:ext uri="{FF2B5EF4-FFF2-40B4-BE49-F238E27FC236}">
                <a16:creationId xmlns:a16="http://schemas.microsoft.com/office/drawing/2014/main" id="{37DE37E6-B48E-45FD-A949-AF369E9AEC39}"/>
              </a:ext>
            </a:extLst>
          </p:cNvPr>
          <p:cNvSpPr>
            <a:spLocks noGrp="1"/>
          </p:cNvSpPr>
          <p:nvPr/>
        </p:nvSpPr>
        <p:spPr>
          <a:xfrm>
            <a:off x="609600" y="1752600"/>
            <a:ext cx="495300" cy="476250"/>
          </a:xfrm>
          <a:prstGeom prst="rect">
            <a:avLst/>
          </a:prstGeom>
          <a:noFill/>
          <a:ln w="0">
            <a:noFill/>
          </a:ln>
        </p:spPr>
        <p:txBody>
          <a:bodyPr wrap="square" lIns="0" tIns="0" rIns="0" bIns="0" anchor="t">
            <a:noAutofit/>
          </a:bodyPr>
          <a:lstStyle/>
          <a:p>
            <a:pPr>
              <a:defRPr sz="2175" b="1">
                <a:solidFill>
                  <a:srgbClr val="087F88"/>
                </a:solidFill>
                <a:latin typeface="DejaVu Sans"/>
                <a:ea typeface="DejaVu Sans"/>
                <a:cs typeface="DejaVu Sans"/>
              </a:defRPr>
            </a:pPr>
            <a:r>
              <a:rPr sz="2175" b="1">
                <a:solidFill>
                  <a:srgbClr val="087F88"/>
                </a:solidFill>
                <a:latin typeface="DejaVu Sans"/>
                <a:ea typeface="DejaVu Sans"/>
                <a:cs typeface="DejaVu Sans"/>
              </a:rPr>
              <a:t>01</a:t>
            </a:r>
          </a:p>
        </p:txBody>
      </p:sp>
      <p:sp>
        <p:nvSpPr>
          <p:cNvPr id="6" name="Rectangle 5">
            <a:extLst>
              <a:ext uri="{FF2B5EF4-FFF2-40B4-BE49-F238E27FC236}">
                <a16:creationId xmlns:a16="http://schemas.microsoft.com/office/drawing/2014/main" id="{AF3F3E93-8D55-4A49-B60C-56D69917E802}"/>
              </a:ext>
            </a:extLst>
          </p:cNvPr>
          <p:cNvSpPr>
            <a:spLocks noGrp="1"/>
          </p:cNvSpPr>
          <p:nvPr/>
        </p:nvSpPr>
        <p:spPr>
          <a:xfrm>
            <a:off x="1333500" y="1752600"/>
            <a:ext cx="6096000" cy="409575"/>
          </a:xfrm>
          <a:prstGeom prst="rect">
            <a:avLst/>
          </a:prstGeom>
          <a:noFill/>
          <a:ln w="0">
            <a:noFill/>
          </a:ln>
        </p:spPr>
        <p:txBody>
          <a:bodyPr wrap="square" lIns="0" tIns="0" rIns="0" bIns="0" anchor="t">
            <a:noAutofit/>
          </a:bodyPr>
          <a:lstStyle/>
          <a:p>
            <a:pPr>
              <a:defRPr sz="2175" b="1">
                <a:solidFill>
                  <a:srgbClr val="142F47"/>
                </a:solidFill>
                <a:latin typeface="DejaVu Sans"/>
                <a:ea typeface="DejaVu Sans"/>
                <a:cs typeface="DejaVu Sans"/>
              </a:defRPr>
            </a:pPr>
            <a:r>
              <a:rPr sz="2175" b="1">
                <a:solidFill>
                  <a:srgbClr val="142F47"/>
                </a:solidFill>
                <a:latin typeface="DejaVu Sans"/>
                <a:ea typeface="DejaVu Sans"/>
                <a:cs typeface="DejaVu Sans"/>
              </a:rPr>
              <a:t>Emotional security</a:t>
            </a:r>
          </a:p>
        </p:txBody>
      </p:sp>
      <p:sp>
        <p:nvSpPr>
          <p:cNvPr id="7" name="Rectangle 6">
            <a:extLst>
              <a:ext uri="{FF2B5EF4-FFF2-40B4-BE49-F238E27FC236}">
                <a16:creationId xmlns:a16="http://schemas.microsoft.com/office/drawing/2014/main" id="{0B30597A-61F6-4677-A9F0-8E85F7604D4E}"/>
              </a:ext>
            </a:extLst>
          </p:cNvPr>
          <p:cNvSpPr>
            <a:spLocks noGrp="1"/>
          </p:cNvSpPr>
          <p:nvPr/>
        </p:nvSpPr>
        <p:spPr>
          <a:xfrm>
            <a:off x="1333500" y="2190750"/>
            <a:ext cx="5972175" cy="561975"/>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Relationships can help Shona adjust to nursery.</a:t>
            </a:r>
          </a:p>
        </p:txBody>
      </p:sp>
      <p:sp>
        <p:nvSpPr>
          <p:cNvPr id="8" name="Rectangle 7">
            <a:extLst>
              <a:ext uri="{FF2B5EF4-FFF2-40B4-BE49-F238E27FC236}">
                <a16:creationId xmlns:a16="http://schemas.microsoft.com/office/drawing/2014/main" id="{2A1FAC4D-019E-475D-B119-FBD73AADC880}"/>
              </a:ext>
            </a:extLst>
          </p:cNvPr>
          <p:cNvSpPr>
            <a:spLocks noGrp="1"/>
          </p:cNvSpPr>
          <p:nvPr/>
        </p:nvSpPr>
        <p:spPr>
          <a:xfrm>
            <a:off x="609600" y="2857500"/>
            <a:ext cx="495300" cy="476250"/>
          </a:xfrm>
          <a:prstGeom prst="rect">
            <a:avLst/>
          </a:prstGeom>
          <a:noFill/>
          <a:ln w="0">
            <a:noFill/>
          </a:ln>
        </p:spPr>
        <p:txBody>
          <a:bodyPr wrap="square" lIns="0" tIns="0" rIns="0" bIns="0" anchor="t">
            <a:noAutofit/>
          </a:bodyPr>
          <a:lstStyle/>
          <a:p>
            <a:pPr>
              <a:defRPr sz="2175" b="1">
                <a:solidFill>
                  <a:srgbClr val="087F88"/>
                </a:solidFill>
                <a:latin typeface="DejaVu Sans"/>
                <a:ea typeface="DejaVu Sans"/>
                <a:cs typeface="DejaVu Sans"/>
              </a:defRPr>
            </a:pPr>
            <a:r>
              <a:rPr sz="2175" b="1">
                <a:solidFill>
                  <a:srgbClr val="087F88"/>
                </a:solidFill>
                <a:latin typeface="DejaVu Sans"/>
                <a:ea typeface="DejaVu Sans"/>
                <a:cs typeface="DejaVu Sans"/>
              </a:rPr>
              <a:t>02</a:t>
            </a:r>
          </a:p>
        </p:txBody>
      </p:sp>
      <p:sp>
        <p:nvSpPr>
          <p:cNvPr id="9" name="Rectangle 8">
            <a:extLst>
              <a:ext uri="{FF2B5EF4-FFF2-40B4-BE49-F238E27FC236}">
                <a16:creationId xmlns:a16="http://schemas.microsoft.com/office/drawing/2014/main" id="{DC9B0D74-CE53-4713-8142-2488F7082260}"/>
              </a:ext>
            </a:extLst>
          </p:cNvPr>
          <p:cNvSpPr>
            <a:spLocks noGrp="1"/>
          </p:cNvSpPr>
          <p:nvPr/>
        </p:nvSpPr>
        <p:spPr>
          <a:xfrm>
            <a:off x="1333500" y="2857500"/>
            <a:ext cx="6096000" cy="409575"/>
          </a:xfrm>
          <a:prstGeom prst="rect">
            <a:avLst/>
          </a:prstGeom>
          <a:noFill/>
          <a:ln w="0">
            <a:noFill/>
          </a:ln>
        </p:spPr>
        <p:txBody>
          <a:bodyPr wrap="square" lIns="0" tIns="0" rIns="0" bIns="0" anchor="t">
            <a:noAutofit/>
          </a:bodyPr>
          <a:lstStyle/>
          <a:p>
            <a:pPr>
              <a:defRPr sz="2175" b="1">
                <a:solidFill>
                  <a:srgbClr val="142F47"/>
                </a:solidFill>
                <a:latin typeface="DejaVu Sans"/>
                <a:ea typeface="DejaVu Sans"/>
                <a:cs typeface="DejaVu Sans"/>
              </a:defRPr>
            </a:pPr>
            <a:r>
              <a:rPr sz="2175" b="1">
                <a:solidFill>
                  <a:srgbClr val="142F47"/>
                </a:solidFill>
                <a:latin typeface="DejaVu Sans"/>
                <a:ea typeface="DejaVu Sans"/>
                <a:cs typeface="DejaVu Sans"/>
              </a:rPr>
              <a:t>Communication and participation</a:t>
            </a:r>
          </a:p>
        </p:txBody>
      </p:sp>
      <p:sp>
        <p:nvSpPr>
          <p:cNvPr id="10" name="Rectangle 9">
            <a:extLst>
              <a:ext uri="{FF2B5EF4-FFF2-40B4-BE49-F238E27FC236}">
                <a16:creationId xmlns:a16="http://schemas.microsoft.com/office/drawing/2014/main" id="{410F3C4E-5E29-4564-8D42-30FAC214324D}"/>
              </a:ext>
            </a:extLst>
          </p:cNvPr>
          <p:cNvSpPr>
            <a:spLocks noGrp="1"/>
          </p:cNvSpPr>
          <p:nvPr/>
        </p:nvSpPr>
        <p:spPr>
          <a:xfrm>
            <a:off x="1333500" y="3295650"/>
            <a:ext cx="5972175" cy="561975"/>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Gradual opportunities can support confidence.</a:t>
            </a:r>
          </a:p>
        </p:txBody>
      </p:sp>
      <p:sp>
        <p:nvSpPr>
          <p:cNvPr id="11" name="Rectangle 10">
            <a:extLst>
              <a:ext uri="{FF2B5EF4-FFF2-40B4-BE49-F238E27FC236}">
                <a16:creationId xmlns:a16="http://schemas.microsoft.com/office/drawing/2014/main" id="{6D27A6FF-A689-4940-B751-DD99B88CD9AD}"/>
              </a:ext>
            </a:extLst>
          </p:cNvPr>
          <p:cNvSpPr>
            <a:spLocks noGrp="1"/>
          </p:cNvSpPr>
          <p:nvPr/>
        </p:nvSpPr>
        <p:spPr>
          <a:xfrm>
            <a:off x="609600" y="3962400"/>
            <a:ext cx="495300" cy="476250"/>
          </a:xfrm>
          <a:prstGeom prst="rect">
            <a:avLst/>
          </a:prstGeom>
          <a:noFill/>
          <a:ln w="0">
            <a:noFill/>
          </a:ln>
        </p:spPr>
        <p:txBody>
          <a:bodyPr wrap="square" lIns="0" tIns="0" rIns="0" bIns="0" anchor="t">
            <a:noAutofit/>
          </a:bodyPr>
          <a:lstStyle/>
          <a:p>
            <a:pPr>
              <a:defRPr sz="2175" b="1">
                <a:solidFill>
                  <a:srgbClr val="087F88"/>
                </a:solidFill>
                <a:latin typeface="DejaVu Sans"/>
                <a:ea typeface="DejaVu Sans"/>
                <a:cs typeface="DejaVu Sans"/>
              </a:defRPr>
            </a:pPr>
            <a:r>
              <a:rPr sz="2175" b="1">
                <a:solidFill>
                  <a:srgbClr val="087F88"/>
                </a:solidFill>
                <a:latin typeface="DejaVu Sans"/>
                <a:ea typeface="DejaVu Sans"/>
                <a:cs typeface="DejaVu Sans"/>
              </a:rPr>
              <a:t>03</a:t>
            </a:r>
          </a:p>
        </p:txBody>
      </p:sp>
      <p:sp>
        <p:nvSpPr>
          <p:cNvPr id="12" name="Rectangle 11">
            <a:extLst>
              <a:ext uri="{FF2B5EF4-FFF2-40B4-BE49-F238E27FC236}">
                <a16:creationId xmlns:a16="http://schemas.microsoft.com/office/drawing/2014/main" id="{ECBECBF3-7573-4A97-B7D1-339A43DEB5E4}"/>
              </a:ext>
            </a:extLst>
          </p:cNvPr>
          <p:cNvSpPr>
            <a:spLocks noGrp="1"/>
          </p:cNvSpPr>
          <p:nvPr/>
        </p:nvSpPr>
        <p:spPr>
          <a:xfrm>
            <a:off x="1333500" y="3962400"/>
            <a:ext cx="6096000" cy="409575"/>
          </a:xfrm>
          <a:prstGeom prst="rect">
            <a:avLst/>
          </a:prstGeom>
          <a:noFill/>
          <a:ln w="0">
            <a:noFill/>
          </a:ln>
        </p:spPr>
        <p:txBody>
          <a:bodyPr wrap="square" lIns="0" tIns="0" rIns="0" bIns="0" anchor="t">
            <a:noAutofit/>
          </a:bodyPr>
          <a:lstStyle/>
          <a:p>
            <a:pPr>
              <a:defRPr sz="2175" b="1">
                <a:solidFill>
                  <a:srgbClr val="142F47"/>
                </a:solidFill>
                <a:latin typeface="DejaVu Sans"/>
                <a:ea typeface="DejaVu Sans"/>
                <a:cs typeface="DejaVu Sans"/>
              </a:defRPr>
            </a:pPr>
            <a:r>
              <a:rPr sz="2175" b="1">
                <a:solidFill>
                  <a:srgbClr val="142F47"/>
                </a:solidFill>
                <a:latin typeface="DejaVu Sans"/>
                <a:ea typeface="DejaVu Sans"/>
                <a:cs typeface="DejaVu Sans"/>
              </a:rPr>
              <a:t>Nature and nurture</a:t>
            </a:r>
          </a:p>
        </p:txBody>
      </p:sp>
      <p:sp>
        <p:nvSpPr>
          <p:cNvPr id="13" name="Rectangle 12">
            <a:extLst>
              <a:ext uri="{FF2B5EF4-FFF2-40B4-BE49-F238E27FC236}">
                <a16:creationId xmlns:a16="http://schemas.microsoft.com/office/drawing/2014/main" id="{F5900C4D-1F7A-453B-84FF-DCDB96C95E94}"/>
              </a:ext>
            </a:extLst>
          </p:cNvPr>
          <p:cNvSpPr>
            <a:spLocks noGrp="1"/>
          </p:cNvSpPr>
          <p:nvPr/>
        </p:nvSpPr>
        <p:spPr>
          <a:xfrm>
            <a:off x="1333500" y="4400550"/>
            <a:ext cx="5972175" cy="561975"/>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Biology and experience both shape development.</a:t>
            </a:r>
          </a:p>
        </p:txBody>
      </p:sp>
      <p:sp>
        <p:nvSpPr>
          <p:cNvPr id="14" name="Rectangle 13">
            <a:extLst>
              <a:ext uri="{FF2B5EF4-FFF2-40B4-BE49-F238E27FC236}">
                <a16:creationId xmlns:a16="http://schemas.microsoft.com/office/drawing/2014/main" id="{46E79055-36A6-4C24-B007-F119C67E2BD0}"/>
              </a:ext>
            </a:extLst>
          </p:cNvPr>
          <p:cNvSpPr>
            <a:spLocks noGrp="1"/>
          </p:cNvSpPr>
          <p:nvPr/>
        </p:nvSpPr>
        <p:spPr>
          <a:xfrm>
            <a:off x="609600" y="5067300"/>
            <a:ext cx="495300" cy="476250"/>
          </a:xfrm>
          <a:prstGeom prst="rect">
            <a:avLst/>
          </a:prstGeom>
          <a:noFill/>
          <a:ln w="0">
            <a:noFill/>
          </a:ln>
        </p:spPr>
        <p:txBody>
          <a:bodyPr wrap="square" lIns="0" tIns="0" rIns="0" bIns="0" anchor="t">
            <a:noAutofit/>
          </a:bodyPr>
          <a:lstStyle/>
          <a:p>
            <a:pPr>
              <a:defRPr sz="2175" b="1">
                <a:solidFill>
                  <a:srgbClr val="087F88"/>
                </a:solidFill>
                <a:latin typeface="DejaVu Sans"/>
                <a:ea typeface="DejaVu Sans"/>
                <a:cs typeface="DejaVu Sans"/>
              </a:defRPr>
            </a:pPr>
            <a:r>
              <a:rPr sz="2175" b="1">
                <a:solidFill>
                  <a:srgbClr val="087F88"/>
                </a:solidFill>
                <a:latin typeface="DejaVu Sans"/>
                <a:ea typeface="DejaVu Sans"/>
                <a:cs typeface="DejaVu Sans"/>
              </a:rPr>
              <a:t>04</a:t>
            </a:r>
          </a:p>
        </p:txBody>
      </p:sp>
      <p:sp>
        <p:nvSpPr>
          <p:cNvPr id="15" name="Rectangle 14">
            <a:extLst>
              <a:ext uri="{FF2B5EF4-FFF2-40B4-BE49-F238E27FC236}">
                <a16:creationId xmlns:a16="http://schemas.microsoft.com/office/drawing/2014/main" id="{A5684AFC-406F-4632-9A85-4BB15456A20A}"/>
              </a:ext>
            </a:extLst>
          </p:cNvPr>
          <p:cNvSpPr>
            <a:spLocks noGrp="1"/>
          </p:cNvSpPr>
          <p:nvPr/>
        </p:nvSpPr>
        <p:spPr>
          <a:xfrm>
            <a:off x="1333500" y="5067300"/>
            <a:ext cx="6096000" cy="409575"/>
          </a:xfrm>
          <a:prstGeom prst="rect">
            <a:avLst/>
          </a:prstGeom>
          <a:noFill/>
          <a:ln w="0">
            <a:noFill/>
          </a:ln>
        </p:spPr>
        <p:txBody>
          <a:bodyPr wrap="square" lIns="0" tIns="0" rIns="0" bIns="0" anchor="t">
            <a:noAutofit/>
          </a:bodyPr>
          <a:lstStyle/>
          <a:p>
            <a:pPr>
              <a:defRPr sz="2175" b="1">
                <a:solidFill>
                  <a:srgbClr val="142F47"/>
                </a:solidFill>
                <a:latin typeface="DejaVu Sans"/>
                <a:ea typeface="DejaVu Sans"/>
                <a:cs typeface="DejaVu Sans"/>
              </a:defRPr>
            </a:pPr>
            <a:r>
              <a:rPr sz="2175" b="1">
                <a:solidFill>
                  <a:srgbClr val="142F47"/>
                </a:solidFill>
                <a:latin typeface="DejaVu Sans"/>
                <a:ea typeface="DejaVu Sans"/>
                <a:cs typeface="DejaVu Sans"/>
              </a:rPr>
              <a:t>A balanced approach</a:t>
            </a:r>
          </a:p>
        </p:txBody>
      </p:sp>
      <p:sp>
        <p:nvSpPr>
          <p:cNvPr id="16" name="Rectangle 15">
            <a:extLst>
              <a:ext uri="{FF2B5EF4-FFF2-40B4-BE49-F238E27FC236}">
                <a16:creationId xmlns:a16="http://schemas.microsoft.com/office/drawing/2014/main" id="{5C718C45-1054-4759-90BE-A51F9219FC3B}"/>
              </a:ext>
            </a:extLst>
          </p:cNvPr>
          <p:cNvSpPr>
            <a:spLocks noGrp="1"/>
          </p:cNvSpPr>
          <p:nvPr/>
        </p:nvSpPr>
        <p:spPr>
          <a:xfrm>
            <a:off x="1333500" y="5505450"/>
            <a:ext cx="5972175" cy="561975"/>
          </a:xfrm>
          <a:prstGeom prst="rect">
            <a:avLst/>
          </a:prstGeom>
          <a:noFill/>
          <a:ln w="0">
            <a:noFill/>
          </a:ln>
        </p:spPr>
        <p:txBody>
          <a:bodyPr wrap="square" lIns="0" tIns="0" rIns="0" bIns="0" anchor="t">
            <a:noAutofit/>
          </a:bodyPr>
          <a:lstStyle/>
          <a:p>
            <a:pPr>
              <a:defRPr sz="1875" b="0">
                <a:solidFill>
                  <a:srgbClr val="243C4D"/>
                </a:solidFill>
                <a:latin typeface="DejaVu Sans"/>
                <a:ea typeface="DejaVu Sans"/>
                <a:cs typeface="DejaVu Sans"/>
              </a:defRPr>
            </a:pPr>
            <a:r>
              <a:rPr sz="1875" b="0">
                <a:solidFill>
                  <a:srgbClr val="243C4D"/>
                </a:solidFill>
                <a:latin typeface="DejaVu Sans"/>
                <a:ea typeface="DejaVu Sans"/>
                <a:cs typeface="DejaVu Sans"/>
              </a:rPr>
              <a:t>Attachment theory offers one useful perspective.</a:t>
            </a:r>
          </a:p>
        </p:txBody>
      </p:sp>
    </p:spTree>
    <p:extLst>
      <p:ext uri="{BB962C8B-B14F-4D97-AF65-F5344CB8AC3E}">
        <p14:creationId xmlns:p14="http://schemas.microsoft.com/office/powerpoint/2010/main" val="1566017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F3052A0-4A3F-44A1-9595-3848D7299B68}"/>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a:solidFill>
                  <a:srgbClr val="142F47"/>
                </a:solidFill>
                <a:latin typeface="DejaVu Sans"/>
                <a:ea typeface="DejaVu Sans"/>
                <a:cs typeface="DejaVu Sans"/>
              </a:rPr>
              <a:t>References 1 of 2</a:t>
            </a:r>
          </a:p>
        </p:txBody>
      </p:sp>
      <p:sp>
        <p:nvSpPr>
          <p:cNvPr id="2" name="Rectangle 1">
            <a:extLst>
              <a:ext uri="{FF2B5EF4-FFF2-40B4-BE49-F238E27FC236}">
                <a16:creationId xmlns:a16="http://schemas.microsoft.com/office/drawing/2014/main" id="{1E1C69F8-F176-4DA2-A666-CCC8B75C967F}"/>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F1E72523-73DB-4516-B20B-BCE51A761A2E}"/>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11</a:t>
            </a:r>
          </a:p>
        </p:txBody>
      </p:sp>
      <p:sp>
        <p:nvSpPr>
          <p:cNvPr id="4" name="Rectangle 3">
            <a:extLst>
              <a:ext uri="{FF2B5EF4-FFF2-40B4-BE49-F238E27FC236}">
                <a16:creationId xmlns:a16="http://schemas.microsoft.com/office/drawing/2014/main" id="{5A0A68C8-7DDB-41E0-A9BE-3900E30A076C}"/>
              </a:ext>
            </a:extLst>
          </p:cNvPr>
          <p:cNvSpPr>
            <a:spLocks noGrp="1"/>
          </p:cNvSpPr>
          <p:nvPr/>
        </p:nvSpPr>
        <p:spPr>
          <a:xfrm>
            <a:off x="609600" y="1704975"/>
            <a:ext cx="10972800" cy="56197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Allen, B. (2023) ‘The Historical Foundations of Contemporary Attachment Theory: From John Bowlby to Mary Ainsworth.’</a:t>
            </a:r>
          </a:p>
        </p:txBody>
      </p:sp>
      <p:sp>
        <p:nvSpPr>
          <p:cNvPr id="5" name="Rectangle 4">
            <a:extLst>
              <a:ext uri="{FF2B5EF4-FFF2-40B4-BE49-F238E27FC236}">
                <a16:creationId xmlns:a16="http://schemas.microsoft.com/office/drawing/2014/main" id="{25E12470-7F7C-4F90-ACE9-59D2D3A5356A}"/>
              </a:ext>
            </a:extLst>
          </p:cNvPr>
          <p:cNvSpPr>
            <a:spLocks noGrp="1"/>
          </p:cNvSpPr>
          <p:nvPr/>
        </p:nvSpPr>
        <p:spPr>
          <a:xfrm>
            <a:off x="609600" y="2409825"/>
            <a:ext cx="10972800" cy="800100"/>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Behrens, K.Y., Jones-Mason, K. and Forslund, T. (2025) ‘John Bowlby’s Theory of Attachment and Separation: Revisiting His Original Visions after 50+ Years, What We Know Today, and Where to Go from Here?’ Attachment &amp; Human Development, 27(5), pp. 657–661.</a:t>
            </a:r>
          </a:p>
        </p:txBody>
      </p:sp>
      <p:sp>
        <p:nvSpPr>
          <p:cNvPr id="6" name="Rectangle 5">
            <a:extLst>
              <a:ext uri="{FF2B5EF4-FFF2-40B4-BE49-F238E27FC236}">
                <a16:creationId xmlns:a16="http://schemas.microsoft.com/office/drawing/2014/main" id="{EBC6C705-6C69-4A86-ADEC-02BF922D38D8}"/>
              </a:ext>
            </a:extLst>
          </p:cNvPr>
          <p:cNvSpPr>
            <a:spLocks noGrp="1"/>
          </p:cNvSpPr>
          <p:nvPr/>
        </p:nvSpPr>
        <p:spPr>
          <a:xfrm>
            <a:off x="609600" y="3352800"/>
            <a:ext cx="10972800" cy="56197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Jethava, V. et al. (2022) ‘Early Attachment and the Development of Social Communication: A Neuropsychological Approach’. Frontiers in Psychiatry, 13, p. 838950.</a:t>
            </a:r>
          </a:p>
        </p:txBody>
      </p:sp>
      <p:sp>
        <p:nvSpPr>
          <p:cNvPr id="7" name="Rectangle 6">
            <a:extLst>
              <a:ext uri="{FF2B5EF4-FFF2-40B4-BE49-F238E27FC236}">
                <a16:creationId xmlns:a16="http://schemas.microsoft.com/office/drawing/2014/main" id="{1057B6CA-9D26-41DF-AC7F-4733F8038D55}"/>
              </a:ext>
            </a:extLst>
          </p:cNvPr>
          <p:cNvSpPr>
            <a:spLocks noGrp="1"/>
          </p:cNvSpPr>
          <p:nvPr/>
        </p:nvSpPr>
        <p:spPr>
          <a:xfrm>
            <a:off x="609600" y="4057650"/>
            <a:ext cx="10972800" cy="56197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Karbowa-Płowens, M. (2021) ‘John Bowlby and Attachment Theory’. In Encyclopedia of Evolutionary Psychological Science. Springer, pp. 4286–4289.</a:t>
            </a:r>
          </a:p>
        </p:txBody>
      </p:sp>
      <p:sp>
        <p:nvSpPr>
          <p:cNvPr id="8" name="Rectangle 7">
            <a:extLst>
              <a:ext uri="{FF2B5EF4-FFF2-40B4-BE49-F238E27FC236}">
                <a16:creationId xmlns:a16="http://schemas.microsoft.com/office/drawing/2014/main" id="{F128D592-16C3-4ABB-B43C-BD6E744B7B80}"/>
              </a:ext>
            </a:extLst>
          </p:cNvPr>
          <p:cNvSpPr>
            <a:spLocks noGrp="1"/>
          </p:cNvSpPr>
          <p:nvPr/>
        </p:nvSpPr>
        <p:spPr>
          <a:xfrm>
            <a:off x="609600" y="4762500"/>
            <a:ext cx="10972800" cy="552450"/>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McLeod, S. (2024) ‘John Bowlby’s Attachment Theory’. Simply Psychology.</a:t>
            </a:r>
          </a:p>
        </p:txBody>
      </p:sp>
      <p:sp>
        <p:nvSpPr>
          <p:cNvPr id="9" name="Rectangle 8">
            <a:extLst>
              <a:ext uri="{FF2B5EF4-FFF2-40B4-BE49-F238E27FC236}">
                <a16:creationId xmlns:a16="http://schemas.microsoft.com/office/drawing/2014/main" id="{E9E35CCF-0003-49A6-BDAF-FB2BC7F25C71}"/>
              </a:ext>
            </a:extLst>
          </p:cNvPr>
          <p:cNvSpPr>
            <a:spLocks noGrp="1"/>
          </p:cNvSpPr>
          <p:nvPr/>
        </p:nvSpPr>
        <p:spPr>
          <a:xfrm>
            <a:off x="609600" y="5457825"/>
            <a:ext cx="10972800" cy="56197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Nganyu, G.N. (2023) ‘The Role of Attachment Theory in Understanding and Treating Psychological Disorders’. ShahidiHub International Journal of Education, Humanities &amp; Social Science, 1(1), pp. 38–55.</a:t>
            </a:r>
          </a:p>
        </p:txBody>
      </p:sp>
    </p:spTree>
    <p:extLst>
      <p:ext uri="{BB962C8B-B14F-4D97-AF65-F5344CB8AC3E}">
        <p14:creationId xmlns:p14="http://schemas.microsoft.com/office/powerpoint/2010/main" val="565157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C123E34-2795-4BDA-89DD-FF30E9F6D132}"/>
              </a:ext>
            </a:extLst>
          </p:cNvPr>
          <p:cNvSpPr>
            <a:spLocks noGrp="1"/>
          </p:cNvSpPr>
          <p:nvPr/>
        </p:nvSpPr>
        <p:spPr>
          <a:xfrm>
            <a:off x="609600" y="438150"/>
            <a:ext cx="10972800" cy="895350"/>
          </a:xfrm>
          <a:prstGeom prst="rect">
            <a:avLst/>
          </a:prstGeom>
          <a:noFill/>
          <a:ln w="0">
            <a:noFill/>
          </a:ln>
        </p:spPr>
        <p:txBody>
          <a:bodyPr wrap="square" lIns="0" tIns="0" rIns="0" bIns="0" anchor="t">
            <a:noAutofit/>
          </a:bodyPr>
          <a:lstStyle/>
          <a:p>
            <a:pPr>
              <a:defRPr sz="3225" b="1">
                <a:solidFill>
                  <a:srgbClr val="142F47"/>
                </a:solidFill>
                <a:latin typeface="DejaVu Sans"/>
                <a:ea typeface="DejaVu Sans"/>
                <a:cs typeface="DejaVu Sans"/>
              </a:defRPr>
            </a:pPr>
            <a:r>
              <a:rPr sz="3225" b="1">
                <a:solidFill>
                  <a:srgbClr val="142F47"/>
                </a:solidFill>
                <a:latin typeface="DejaVu Sans"/>
                <a:ea typeface="DejaVu Sans"/>
                <a:cs typeface="DejaVu Sans"/>
              </a:rPr>
              <a:t>References 2 of 2</a:t>
            </a:r>
          </a:p>
        </p:txBody>
      </p:sp>
      <p:sp>
        <p:nvSpPr>
          <p:cNvPr id="2" name="Rectangle 1">
            <a:extLst>
              <a:ext uri="{FF2B5EF4-FFF2-40B4-BE49-F238E27FC236}">
                <a16:creationId xmlns:a16="http://schemas.microsoft.com/office/drawing/2014/main" id="{E567E92E-8E0A-40C4-A786-1504A684CBB6}"/>
              </a:ext>
            </a:extLst>
          </p:cNvPr>
          <p:cNvSpPr>
            <a:spLocks noGrp="1"/>
          </p:cNvSpPr>
          <p:nvPr/>
        </p:nvSpPr>
        <p:spPr>
          <a:xfrm>
            <a:off x="609600" y="1381125"/>
            <a:ext cx="723900" cy="47625"/>
          </a:xfrm>
          <a:prstGeom prst="rect">
            <a:avLst/>
          </a:prstGeom>
          <a:solidFill>
            <a:srgbClr val="087F88"/>
          </a:solidFill>
          <a:ln w="0">
            <a:noFill/>
          </a:ln>
        </p:spPr>
        <p:txBody>
          <a:bodyPr/>
          <a:lstStyle/>
          <a:p>
            <a:endParaRPr lang="en-GB"/>
          </a:p>
        </p:txBody>
      </p:sp>
      <p:sp>
        <p:nvSpPr>
          <p:cNvPr id="3" name="Rectangle 2">
            <a:extLst>
              <a:ext uri="{FF2B5EF4-FFF2-40B4-BE49-F238E27FC236}">
                <a16:creationId xmlns:a16="http://schemas.microsoft.com/office/drawing/2014/main" id="{D3EF1777-8ADF-408D-AA09-5A0A2583BE19}"/>
              </a:ext>
            </a:extLst>
          </p:cNvPr>
          <p:cNvSpPr>
            <a:spLocks noGrp="1"/>
          </p:cNvSpPr>
          <p:nvPr/>
        </p:nvSpPr>
        <p:spPr>
          <a:xfrm>
            <a:off x="11049000" y="6343650"/>
            <a:ext cx="523875" cy="285750"/>
          </a:xfrm>
          <a:prstGeom prst="rect">
            <a:avLst/>
          </a:prstGeom>
          <a:noFill/>
          <a:ln w="0">
            <a:noFill/>
          </a:ln>
        </p:spPr>
        <p:txBody>
          <a:bodyPr wrap="square" lIns="0" tIns="0" rIns="0" bIns="0" anchor="t">
            <a:noAutofit/>
          </a:bodyPr>
          <a:lstStyle/>
          <a:p>
            <a:pPr>
              <a:defRPr sz="1350" b="0">
                <a:solidFill>
                  <a:srgbClr val="5B6D79"/>
                </a:solidFill>
                <a:latin typeface="DejaVu Sans"/>
                <a:ea typeface="DejaVu Sans"/>
                <a:cs typeface="DejaVu Sans"/>
              </a:defRPr>
            </a:pPr>
            <a:r>
              <a:rPr sz="1350" b="0">
                <a:solidFill>
                  <a:srgbClr val="5B6D79"/>
                </a:solidFill>
                <a:latin typeface="DejaVu Sans"/>
                <a:ea typeface="DejaVu Sans"/>
                <a:cs typeface="DejaVu Sans"/>
              </a:rPr>
              <a:t>12</a:t>
            </a:r>
          </a:p>
        </p:txBody>
      </p:sp>
      <p:sp>
        <p:nvSpPr>
          <p:cNvPr id="4" name="Rectangle 3">
            <a:extLst>
              <a:ext uri="{FF2B5EF4-FFF2-40B4-BE49-F238E27FC236}">
                <a16:creationId xmlns:a16="http://schemas.microsoft.com/office/drawing/2014/main" id="{0C89A699-B50B-49E8-8A86-FB7B6AEF0EAD}"/>
              </a:ext>
            </a:extLst>
          </p:cNvPr>
          <p:cNvSpPr>
            <a:spLocks noGrp="1"/>
          </p:cNvSpPr>
          <p:nvPr/>
        </p:nvSpPr>
        <p:spPr>
          <a:xfrm>
            <a:off x="609600" y="1704975"/>
            <a:ext cx="10972800" cy="56197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Opie, J.E. et al. (2021) ‘Early Childhood Attachment Stability and Change: A Meta-Analysis’. Attachment &amp; Human Development, 23(6), pp. 897–930.</a:t>
            </a:r>
          </a:p>
        </p:txBody>
      </p:sp>
      <p:sp>
        <p:nvSpPr>
          <p:cNvPr id="5" name="Rectangle 4">
            <a:extLst>
              <a:ext uri="{FF2B5EF4-FFF2-40B4-BE49-F238E27FC236}">
                <a16:creationId xmlns:a16="http://schemas.microsoft.com/office/drawing/2014/main" id="{86EF06F6-3E7D-4164-BA14-4377B1171188}"/>
              </a:ext>
            </a:extLst>
          </p:cNvPr>
          <p:cNvSpPr>
            <a:spLocks noGrp="1"/>
          </p:cNvSpPr>
          <p:nvPr/>
        </p:nvSpPr>
        <p:spPr>
          <a:xfrm>
            <a:off x="609600" y="2409825"/>
            <a:ext cx="10972800" cy="552450"/>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O’Shaughnessy, R. et al. (2023) Attachment Theory: The Basics. Taylor &amp; Francis.</a:t>
            </a:r>
          </a:p>
        </p:txBody>
      </p:sp>
      <p:sp>
        <p:nvSpPr>
          <p:cNvPr id="6" name="Rectangle 5">
            <a:extLst>
              <a:ext uri="{FF2B5EF4-FFF2-40B4-BE49-F238E27FC236}">
                <a16:creationId xmlns:a16="http://schemas.microsoft.com/office/drawing/2014/main" id="{DE5BEC0C-A2EF-4DE2-9AFF-0BF424268285}"/>
              </a:ext>
            </a:extLst>
          </p:cNvPr>
          <p:cNvSpPr>
            <a:spLocks noGrp="1"/>
          </p:cNvSpPr>
          <p:nvPr/>
        </p:nvSpPr>
        <p:spPr>
          <a:xfrm>
            <a:off x="609600" y="3105150"/>
            <a:ext cx="10972800" cy="56197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Robledo, J.-P. et al. (2022) ‘Back to Basics: A Re-Evaluation of the Relevance of Imprinting in the Genesis of Bowlby’s Attachment Theory’. Frontiers in Psychology, 13, p. 1033746.</a:t>
            </a:r>
          </a:p>
        </p:txBody>
      </p:sp>
      <p:sp>
        <p:nvSpPr>
          <p:cNvPr id="7" name="Rectangle 6">
            <a:extLst>
              <a:ext uri="{FF2B5EF4-FFF2-40B4-BE49-F238E27FC236}">
                <a16:creationId xmlns:a16="http://schemas.microsoft.com/office/drawing/2014/main" id="{98B03FA2-DEA1-4793-A413-06AEB580ADC3}"/>
              </a:ext>
            </a:extLst>
          </p:cNvPr>
          <p:cNvSpPr>
            <a:spLocks noGrp="1"/>
          </p:cNvSpPr>
          <p:nvPr/>
        </p:nvSpPr>
        <p:spPr>
          <a:xfrm>
            <a:off x="609600" y="3810000"/>
            <a:ext cx="10972800" cy="56197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Stroebe, M. (2021) ‘The Study of Security and Separation: An Unexpected Forerunner of Attachment Theory?’ OMEGA-Journal of Death and Dying, 84(1), pp. 146–156.</a:t>
            </a:r>
          </a:p>
        </p:txBody>
      </p:sp>
      <p:sp>
        <p:nvSpPr>
          <p:cNvPr id="8" name="Rectangle 7">
            <a:extLst>
              <a:ext uri="{FF2B5EF4-FFF2-40B4-BE49-F238E27FC236}">
                <a16:creationId xmlns:a16="http://schemas.microsoft.com/office/drawing/2014/main" id="{424D0E02-917B-431E-8886-03C47D35C2B0}"/>
              </a:ext>
            </a:extLst>
          </p:cNvPr>
          <p:cNvSpPr>
            <a:spLocks noGrp="1"/>
          </p:cNvSpPr>
          <p:nvPr/>
        </p:nvSpPr>
        <p:spPr>
          <a:xfrm>
            <a:off x="609600" y="4514850"/>
            <a:ext cx="10972800" cy="56197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Twohig, A., Lyne, J. and McNicholas, F. (2024) ‘Attachment Theory: Survival, Trauma, and War through the Eyes of Bowlby’. Irish Journal of Psychological Medicine, 41(3), pp. 273–275.</a:t>
            </a:r>
          </a:p>
        </p:txBody>
      </p:sp>
      <p:sp>
        <p:nvSpPr>
          <p:cNvPr id="9" name="Rectangle 8">
            <a:extLst>
              <a:ext uri="{FF2B5EF4-FFF2-40B4-BE49-F238E27FC236}">
                <a16:creationId xmlns:a16="http://schemas.microsoft.com/office/drawing/2014/main" id="{301D2309-BA1E-4CFC-BC02-2582B9064983}"/>
              </a:ext>
            </a:extLst>
          </p:cNvPr>
          <p:cNvSpPr>
            <a:spLocks noGrp="1"/>
          </p:cNvSpPr>
          <p:nvPr/>
        </p:nvSpPr>
        <p:spPr>
          <a:xfrm>
            <a:off x="609600" y="5219700"/>
            <a:ext cx="10972800" cy="1038225"/>
          </a:xfrm>
          <a:prstGeom prst="rect">
            <a:avLst/>
          </a:prstGeom>
          <a:noFill/>
          <a:ln w="0">
            <a:noFill/>
          </a:ln>
        </p:spPr>
        <p:txBody>
          <a:bodyPr wrap="square" lIns="0" tIns="0" rIns="0" bIns="0" anchor="t">
            <a:noAutofit/>
          </a:bodyPr>
          <a:lstStyle/>
          <a:p>
            <a:pPr>
              <a:defRPr sz="1500" b="0">
                <a:solidFill>
                  <a:srgbClr val="243C4D"/>
                </a:solidFill>
                <a:latin typeface="DejaVu Sans"/>
                <a:ea typeface="DejaVu Sans"/>
                <a:cs typeface="DejaVu Sans"/>
              </a:defRPr>
            </a:pPr>
            <a:r>
              <a:rPr sz="1500" b="0">
                <a:solidFill>
                  <a:srgbClr val="243C4D"/>
                </a:solidFill>
                <a:latin typeface="DejaVu Sans"/>
                <a:ea typeface="DejaVu Sans"/>
                <a:cs typeface="DejaVu Sans"/>
              </a:rPr>
              <a:t>Vertel, A. (2023) ‘John Bowlby’s Attachment Theory as an Alternative to Psychoanalytic Concepts of the Early Social-Emotional Development of a Child’. Naukovyi Visnyk Melitopolskoho Derzhavnoho Pedahohichnoho Universytetu. Seriia: Pedahohika–Scientific Bulletin of Melitopol State Pedagogical University. Series: Pedagogy, 2 (31), pp. 17–24.</a:t>
            </a:r>
          </a:p>
        </p:txBody>
      </p:sp>
    </p:spTree>
    <p:extLst>
      <p:ext uri="{BB962C8B-B14F-4D97-AF65-F5344CB8AC3E}">
        <p14:creationId xmlns:p14="http://schemas.microsoft.com/office/powerpoint/2010/main" val="656952247"/>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solidFill>
          <a:schemeClr val="dk1"/>
        </a:solidFill>
        <a:solidFill>
          <a:schemeClr val="accent1"/>
        </a:soli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TotalTime>
  <Words>1319</Words>
  <Application>Microsoft Office PowerPoint</Application>
  <PresentationFormat>Widescreen</PresentationFormat>
  <Paragraphs>164</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rabiia bi</cp:lastModifiedBy>
  <cp:revision>6</cp:revision>
  <dcterms:created xsi:type="dcterms:W3CDTF">2026-10-11T11:42:57Z</dcterms:created>
  <dcterms:modified xsi:type="dcterms:W3CDTF">2026-10-12T10:28:18Z</dcterms:modified>
</cp:coreProperties>
</file>