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68" r:id="rId3"/>
    <p:sldId id="269" r:id="rId4"/>
    <p:sldId id="356" r:id="rId5"/>
    <p:sldId id="357" r:id="rId6"/>
    <p:sldId id="272" r:id="rId7"/>
    <p:sldId id="302" r:id="rId8"/>
    <p:sldId id="316" r:id="rId9"/>
    <p:sldId id="352" r:id="rId10"/>
    <p:sldId id="353" r:id="rId11"/>
    <p:sldId id="355" r:id="rId12"/>
    <p:sldId id="358" r:id="rId13"/>
    <p:sldId id="359" r:id="rId14"/>
    <p:sldId id="360" r:id="rId15"/>
    <p:sldId id="361" r:id="rId1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8"/>
            <p14:sldId id="269"/>
            <p14:sldId id="356"/>
            <p14:sldId id="357"/>
            <p14:sldId id="272"/>
            <p14:sldId id="302"/>
            <p14:sldId id="316"/>
            <p14:sldId id="352"/>
            <p14:sldId id="353"/>
            <p14:sldId id="355"/>
            <p14:sldId id="358"/>
            <p14:sldId id="359"/>
            <p14:sldId id="360"/>
            <p14:sldId id="36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0EF4E-B474-EC60-076B-BF3F3A628919}" v="7" dt="2019-09-05T07:35:37.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8" autoAdjust="0"/>
    <p:restoredTop sz="72514" autoAdjust="0"/>
  </p:normalViewPr>
  <p:slideViewPr>
    <p:cSldViewPr snapToGrid="0" snapToObjects="1">
      <p:cViewPr varScale="1">
        <p:scale>
          <a:sx n="110" d="100"/>
          <a:sy n="110" d="100"/>
        </p:scale>
        <p:origin x="1068" y="102"/>
      </p:cViewPr>
      <p:guideLst/>
    </p:cSldViewPr>
  </p:slideViewPr>
  <p:outlineViewPr>
    <p:cViewPr>
      <p:scale>
        <a:sx n="33" d="100"/>
        <a:sy n="33" d="100"/>
      </p:scale>
      <p:origin x="0" y="-16311"/>
    </p:cViewPr>
  </p:outlineViewPr>
  <p:notesTextViewPr>
    <p:cViewPr>
      <p:scale>
        <a:sx n="1" d="1"/>
        <a:sy n="1" d="1"/>
      </p:scale>
      <p:origin x="0" y="0"/>
    </p:cViewPr>
  </p:notesTextViewPr>
  <p:sorterViewPr>
    <p:cViewPr>
      <p:scale>
        <a:sx n="100" d="100"/>
        <a:sy n="100" d="100"/>
      </p:scale>
      <p:origin x="0" y="-1653"/>
    </p:cViewPr>
  </p:sorterViewPr>
  <p:notesViewPr>
    <p:cSldViewPr snapToGrid="0" snapToObjects="1">
      <p:cViewPr>
        <p:scale>
          <a:sx n="80" d="100"/>
          <a:sy n="80" d="100"/>
        </p:scale>
        <p:origin x="2301" y="3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9/21/2020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260728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95385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English </a:t>
            </a:r>
            <a:r>
              <a:rPr lang="en-GB" b="1"/>
              <a:t>on next </a:t>
            </a:r>
            <a:r>
              <a:rPr lang="en-GB" b="1" dirty="0"/>
              <a:t>slide</a:t>
            </a:r>
          </a:p>
          <a:p>
            <a:r>
              <a:rPr lang="en-GB" dirty="0"/>
              <a:t>In this first group exercise I would be asking students to simply  identify as many characteristics as possible that may be relevant to the workplace </a:t>
            </a:r>
          </a:p>
          <a:p>
            <a:endParaRPr lang="en-GB" dirty="0"/>
          </a:p>
          <a:p>
            <a:r>
              <a:rPr lang="en-GB" dirty="0"/>
              <a:t>Then I would be asking them to identify specific examples of jobs/careers -  where may such characteristics be helpful or a hindrance… </a:t>
            </a:r>
          </a:p>
          <a:p>
            <a:endParaRPr lang="en-GB" dirty="0"/>
          </a:p>
          <a:p>
            <a:r>
              <a:rPr lang="en-GB" dirty="0"/>
              <a:t>If they need prompting – think about e.g. a sales job – what characteristics would be beneficial? E.g. extraversion V introversion.   </a:t>
            </a:r>
          </a:p>
          <a:p>
            <a:endParaRPr lang="en-GB" dirty="0"/>
          </a:p>
          <a:p>
            <a:r>
              <a:rPr lang="en-GB" dirty="0"/>
              <a:t>Then get them to think more widely about the broader traits </a:t>
            </a:r>
            <a:r>
              <a:rPr lang="en-GB" dirty="0" err="1"/>
              <a:t>etc</a:t>
            </a:r>
            <a:r>
              <a:rPr lang="en-GB" dirty="0"/>
              <a:t> that may be linked to success regardless of a specific career… conscientiousness, intelligence, resilience, flexibility </a:t>
            </a:r>
            <a:r>
              <a:rPr lang="en-GB" dirty="0" err="1"/>
              <a:t>etc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459314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first group exercise I would be asking students to simply  identify as many characteristics as possible that may be relevant to the workplace </a:t>
            </a:r>
          </a:p>
          <a:p>
            <a:endParaRPr lang="en-GB" dirty="0"/>
          </a:p>
          <a:p>
            <a:r>
              <a:rPr lang="en-GB" dirty="0"/>
              <a:t>Then I would be asking them to identify specific examples of jobs/careers -  where may such characteristics be helpful or a hindrance… </a:t>
            </a:r>
          </a:p>
          <a:p>
            <a:endParaRPr lang="en-GB" dirty="0"/>
          </a:p>
          <a:p>
            <a:r>
              <a:rPr lang="en-GB" dirty="0"/>
              <a:t>If they need prompting – think about e.g. a sales job – what characteristics would be beneficial? E.g. extraversion V introversion.   </a:t>
            </a:r>
          </a:p>
          <a:p>
            <a:endParaRPr lang="en-GB" dirty="0"/>
          </a:p>
          <a:p>
            <a:r>
              <a:rPr lang="en-GB" dirty="0"/>
              <a:t>Then get them to think more widely about the broader traits </a:t>
            </a:r>
            <a:r>
              <a:rPr lang="en-GB" dirty="0" err="1"/>
              <a:t>etc</a:t>
            </a:r>
            <a:r>
              <a:rPr lang="en-GB" dirty="0"/>
              <a:t> that may be linked to success regardless of a specific career… conscientiousness, intelligence, resilience, flexibility </a:t>
            </a:r>
            <a:r>
              <a:rPr lang="en-GB" dirty="0" err="1"/>
              <a:t>etc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221945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slide it just to remind students of the range of “individual differences” we see everyday in the workplace…. They will have already covered some of this in other areas of the module so should be a little informed at least.</a:t>
            </a:r>
          </a:p>
          <a:p>
            <a:endParaRPr lang="en-GB" dirty="0"/>
          </a:p>
          <a:p>
            <a:r>
              <a:rPr lang="en-GB" dirty="0"/>
              <a:t>Just ask them to consider where they feel they sit alongside these characteristics – of have then even thought about these before? </a:t>
            </a:r>
          </a:p>
          <a:p>
            <a:endParaRPr lang="en-GB" dirty="0"/>
          </a:p>
          <a:p>
            <a:r>
              <a:rPr lang="en-GB" dirty="0"/>
              <a:t>Ask for comments/discussion before starting to move on to a specific focus on personality in the next slide.  </a:t>
            </a: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833938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How do we know?</a:t>
            </a:r>
          </a:p>
          <a:p>
            <a:pPr>
              <a:defRPr/>
            </a:pPr>
            <a:endParaRPr lang="en-GB" dirty="0"/>
          </a:p>
          <a:p>
            <a:pPr>
              <a:defRPr/>
            </a:pPr>
            <a:r>
              <a:rPr lang="en-GB" dirty="0"/>
              <a:t>How do we measure personality?</a:t>
            </a:r>
          </a:p>
          <a:p>
            <a:pPr lvl="1">
              <a:defRPr/>
            </a:pPr>
            <a:r>
              <a:rPr lang="en-GB" dirty="0"/>
              <a:t>Which models/theories?</a:t>
            </a:r>
          </a:p>
          <a:p>
            <a:pPr lvl="1">
              <a:defRPr/>
            </a:pPr>
            <a:r>
              <a:rPr lang="en-GB" dirty="0"/>
              <a:t>Which assessment method?</a:t>
            </a:r>
          </a:p>
          <a:p>
            <a:pPr>
              <a:defRPr/>
            </a:pPr>
            <a:endParaRPr lang="en-GB" dirty="0"/>
          </a:p>
          <a:p>
            <a:pPr>
              <a:defRPr/>
            </a:pPr>
            <a:r>
              <a:rPr lang="en-GB" dirty="0"/>
              <a:t>What other factors do we need to consider?</a:t>
            </a:r>
          </a:p>
          <a:p>
            <a:pPr>
              <a:buFont typeface="Wingdings" panose="05000000000000000000" pitchFamily="2" charset="2"/>
              <a:buNone/>
              <a:defRPr/>
            </a:pPr>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603919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600" dirty="0"/>
              <a:t>The Five Factors and their Characteristics:</a:t>
            </a:r>
          </a:p>
          <a:p>
            <a:pPr lvl="1">
              <a:defRPr/>
            </a:pPr>
            <a:r>
              <a:rPr lang="en-US" sz="1600" u="sng" dirty="0"/>
              <a:t>Extraversion</a:t>
            </a:r>
            <a:r>
              <a:rPr lang="en-US" sz="1600" dirty="0"/>
              <a:t>: Assertive, competitive, positive emotionality, sociable</a:t>
            </a:r>
          </a:p>
          <a:p>
            <a:pPr lvl="1">
              <a:defRPr/>
            </a:pPr>
            <a:r>
              <a:rPr lang="en-US" sz="1600" u="sng" dirty="0"/>
              <a:t>Agreeableness</a:t>
            </a:r>
            <a:r>
              <a:rPr lang="en-US" sz="1600" dirty="0"/>
              <a:t>: Warm, likeable, gentle, cooperative</a:t>
            </a:r>
          </a:p>
          <a:p>
            <a:pPr lvl="1">
              <a:defRPr/>
            </a:pPr>
            <a:r>
              <a:rPr lang="en-US" sz="1600" u="sng" dirty="0"/>
              <a:t>Conscientiousness</a:t>
            </a:r>
            <a:r>
              <a:rPr lang="en-US" sz="1600" dirty="0"/>
              <a:t>: Orderly, dependable, industrious, disciplined</a:t>
            </a:r>
          </a:p>
          <a:p>
            <a:pPr lvl="1">
              <a:defRPr/>
            </a:pPr>
            <a:r>
              <a:rPr lang="en-US" sz="1600" u="sng" dirty="0"/>
              <a:t>Emotional Stability</a:t>
            </a:r>
            <a:r>
              <a:rPr lang="en-US" sz="1600" dirty="0"/>
              <a:t>: Relaxed, free from anxiety, depression, negative emotionality</a:t>
            </a:r>
          </a:p>
          <a:p>
            <a:pPr lvl="1">
              <a:defRPr/>
            </a:pPr>
            <a:r>
              <a:rPr lang="en-US" sz="1600" u="sng" dirty="0"/>
              <a:t>Openness to Experience</a:t>
            </a:r>
            <a:r>
              <a:rPr lang="en-US" sz="1600" dirty="0"/>
              <a:t>: Creative, cultured, intellectual, perceptive</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US" sz="1600" dirty="0">
                <a:solidFill>
                  <a:prstClr val="black"/>
                </a:solidFill>
              </a:rPr>
              <a:t>Each of the factors includes six subcategories (</a:t>
            </a:r>
            <a:r>
              <a:rPr lang="en-US" sz="1600" i="1" dirty="0">
                <a:solidFill>
                  <a:prstClr val="black"/>
                </a:solidFill>
              </a:rPr>
              <a:t>facets</a:t>
            </a:r>
            <a:r>
              <a:rPr lang="en-US" sz="1600" dirty="0">
                <a:solidFill>
                  <a:prstClr val="black"/>
                </a:solidFill>
              </a:rPr>
              <a:t>) that allow for sharper predictions</a:t>
            </a:r>
            <a:endParaRPr lang="en-US" sz="1600" u="sng" dirty="0">
              <a:solidFill>
                <a:prstClr val="black"/>
              </a:solidFill>
            </a:endParaRPr>
          </a:p>
          <a:p>
            <a:pPr lvl="1">
              <a:defRPr/>
            </a:pPr>
            <a:endParaRPr lang="en-US" sz="1600" dirty="0"/>
          </a:p>
          <a:p>
            <a:endParaRPr lang="en-GB" sz="1000"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469621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no notes on the original lecture PP but I think that they are self-evident.</a:t>
            </a:r>
            <a:r>
              <a:rPr lang="en-GB" baseline="0" dirty="0"/>
              <a:t>  I have pruned a lot of content about leadership styles because they will have a leadership module later in the year and they don’t really need detailed content for this module – we are also short of time so I’ve had to curtail where I think is appropriate.  They could be considering leadership as one of the competencies linked to a portfolio component.  What </a:t>
            </a:r>
            <a:r>
              <a:rPr lang="en-GB" baseline="0"/>
              <a:t>leadership qualities/characteristics </a:t>
            </a:r>
            <a:r>
              <a:rPr lang="en-GB" baseline="0" dirty="0"/>
              <a:t>do they have; what evidence supports this and links to academic sources.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262506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717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B0142-CAA3-495F-BE26-FBE044DA3C61}" type="datetimeFigureOut">
              <a:rPr lang="en-GB" smtClean="0"/>
              <a:pPr/>
              <a:t>21/09/2020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BFA635-4223-411C-908B-4C910EBDF23B}" type="slidenum">
              <a:rPr lang="en-GB" smtClean="0"/>
              <a:pPr/>
              <a:t>‹#›</a:t>
            </a:fld>
            <a:endParaRPr lang="en-GB"/>
          </a:p>
        </p:txBody>
      </p:sp>
    </p:spTree>
    <p:extLst>
      <p:ext uri="{BB962C8B-B14F-4D97-AF65-F5344CB8AC3E}">
        <p14:creationId xmlns:p14="http://schemas.microsoft.com/office/powerpoint/2010/main" val="420202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9/21/2020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cy-GB" sz="2800" b="1" i="1" dirty="0"/>
              <a:t>Sgiliau am oes: cyflogadwyedd a llwybrau ar gyfer y dyfodol </a:t>
            </a:r>
            <a:br>
              <a:rPr lang="cy-GB" sz="2800" b="1" i="1" dirty="0"/>
            </a:br>
            <a:r>
              <a:rPr lang="en-GB" sz="2800" b="1" i="1" dirty="0"/>
              <a:t>Skills for life: employability and future pathways </a:t>
            </a:r>
            <a:br>
              <a:rPr lang="en-GB" sz="2800" b="1" i="1" dirty="0"/>
            </a:br>
            <a:endParaRPr lang="cy-GB" sz="2800" b="1" i="1" dirty="0"/>
          </a:p>
        </p:txBody>
      </p:sp>
      <p:sp>
        <p:nvSpPr>
          <p:cNvPr id="3" name="Content Placeholder 2"/>
          <p:cNvSpPr>
            <a:spLocks noGrp="1"/>
          </p:cNvSpPr>
          <p:nvPr>
            <p:ph sz="half" idx="1"/>
          </p:nvPr>
        </p:nvSpPr>
        <p:spPr/>
        <p:txBody>
          <a:bodyPr/>
          <a:lstStyle/>
          <a:p>
            <a:r>
              <a:rPr lang="cy-GB" dirty="0"/>
              <a:t>Gwahaniaethau Unigol yn y Gweithle</a:t>
            </a:r>
            <a:endParaRPr lang="en-GB" dirty="0"/>
          </a:p>
        </p:txBody>
      </p:sp>
      <p:sp>
        <p:nvSpPr>
          <p:cNvPr id="4" name="Content Placeholder 3"/>
          <p:cNvSpPr>
            <a:spLocks noGrp="1"/>
          </p:cNvSpPr>
          <p:nvPr>
            <p:ph sz="half" idx="2"/>
          </p:nvPr>
        </p:nvSpPr>
        <p:spPr/>
        <p:txBody>
          <a:bodyPr/>
          <a:lstStyle/>
          <a:p>
            <a:r>
              <a:rPr lang="en-GB" dirty="0"/>
              <a:t>Individual Differences in the Workplace</a:t>
            </a:r>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231910024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cy-GB" sz="2800" dirty="0"/>
              <a:t>Amcanion Sesiwn 6:  Personoliaeth yn y Gweithle</a:t>
            </a:r>
            <a:br>
              <a:rPr lang="cy-GB" sz="2800" dirty="0"/>
            </a:br>
            <a:r>
              <a:rPr lang="en-GB" sz="2800" dirty="0"/>
              <a:t>Session 6 Objectives:  Personality in the Workplace</a:t>
            </a:r>
            <a:endParaRPr lang="cy-GB" sz="2800" dirty="0"/>
          </a:p>
        </p:txBody>
      </p:sp>
      <p:sp>
        <p:nvSpPr>
          <p:cNvPr id="4" name="Content Placeholder 3"/>
          <p:cNvSpPr>
            <a:spLocks noGrp="1"/>
          </p:cNvSpPr>
          <p:nvPr>
            <p:ph sz="half" idx="1"/>
          </p:nvPr>
        </p:nvSpPr>
        <p:spPr>
          <a:xfrm>
            <a:off x="628650" y="1690689"/>
            <a:ext cx="3886200" cy="4486274"/>
          </a:xfrm>
        </p:spPr>
        <p:txBody>
          <a:bodyPr>
            <a:normAutofit/>
          </a:bodyPr>
          <a:lstStyle/>
          <a:p>
            <a:r>
              <a:rPr lang="cy-GB" dirty="0"/>
              <a:t>Datblygu dealltwriaeth feirniadol o rôl gwahaniaethau unigol yn y gweithle</a:t>
            </a:r>
          </a:p>
          <a:p>
            <a:r>
              <a:rPr lang="cy-GB" dirty="0"/>
              <a:t> Dadansoddi’r dystiolaeth am rôl personoliaeth wrth ragfynegi perfformiad yn y gwaith</a:t>
            </a:r>
          </a:p>
          <a:p>
            <a:endParaRPr lang="en-GB" dirty="0"/>
          </a:p>
        </p:txBody>
      </p:sp>
      <p:sp>
        <p:nvSpPr>
          <p:cNvPr id="2" name="Content Placeholder 1"/>
          <p:cNvSpPr>
            <a:spLocks noGrp="1"/>
          </p:cNvSpPr>
          <p:nvPr>
            <p:ph sz="half" idx="2"/>
          </p:nvPr>
        </p:nvSpPr>
        <p:spPr>
          <a:xfrm>
            <a:off x="4629150" y="1560786"/>
            <a:ext cx="3886200" cy="4616177"/>
          </a:xfrm>
        </p:spPr>
        <p:txBody>
          <a:bodyPr>
            <a:normAutofit/>
          </a:bodyPr>
          <a:lstStyle/>
          <a:p>
            <a:r>
              <a:rPr lang="en-GB" dirty="0"/>
              <a:t>To develop a critical understanding of the role of individual differences in the workplace</a:t>
            </a:r>
          </a:p>
          <a:p>
            <a:r>
              <a:rPr lang="en-GB" dirty="0"/>
              <a:t> To analyse the evidence for role of personality in predicting performance at work </a:t>
            </a:r>
          </a:p>
          <a:p>
            <a:endParaRPr lang="en-GB" dirty="0"/>
          </a:p>
        </p:txBody>
      </p:sp>
    </p:spTree>
    <p:extLst>
      <p:ext uri="{BB962C8B-B14F-4D97-AF65-F5344CB8AC3E}">
        <p14:creationId xmlns:p14="http://schemas.microsoft.com/office/powerpoint/2010/main" val="2866664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9841" y="157957"/>
            <a:ext cx="7886700" cy="1325563"/>
          </a:xfrm>
        </p:spPr>
        <p:txBody>
          <a:bodyPr>
            <a:normAutofit/>
          </a:bodyPr>
          <a:lstStyle/>
          <a:p>
            <a:r>
              <a:rPr lang="en-GB" sz="3600" b="1" dirty="0"/>
              <a:t> </a:t>
            </a:r>
            <a:r>
              <a:rPr lang="cy-GB" sz="3600" b="1" dirty="0"/>
              <a:t>Ystyriwch…Wahaniaethau Unigol yn y Gwaith </a:t>
            </a:r>
            <a:endParaRPr lang="cy-GB" sz="2400" b="1" dirty="0"/>
          </a:p>
        </p:txBody>
      </p:sp>
      <p:sp>
        <p:nvSpPr>
          <p:cNvPr id="2" name="Content Placeholder 1"/>
          <p:cNvSpPr>
            <a:spLocks noGrp="1"/>
          </p:cNvSpPr>
          <p:nvPr>
            <p:ph sz="half" idx="2"/>
          </p:nvPr>
        </p:nvSpPr>
        <p:spPr>
          <a:xfrm>
            <a:off x="330485" y="1565504"/>
            <a:ext cx="4894658" cy="4498974"/>
          </a:xfrm>
        </p:spPr>
        <p:txBody>
          <a:bodyPr>
            <a:normAutofit/>
          </a:bodyPr>
          <a:lstStyle/>
          <a:p>
            <a:r>
              <a:rPr lang="en-GB" dirty="0"/>
              <a:t> </a:t>
            </a:r>
            <a:r>
              <a:rPr lang="cy-GB" dirty="0"/>
              <a:t>Ym mha ffyrdd y gall unigolion fod yn wahanol i’w gilydd, o ran eu hymddygiad, agweddau a’u cymwyseddau?</a:t>
            </a:r>
          </a:p>
          <a:p>
            <a:r>
              <a:rPr lang="cy-GB" dirty="0"/>
              <a:t>Sut y gallai’r rhain gael effaith ar y canlynol?</a:t>
            </a:r>
          </a:p>
          <a:p>
            <a:pPr marL="514350" indent="-514350">
              <a:buAutoNum type="alphaLcParenR"/>
            </a:pPr>
            <a:r>
              <a:rPr lang="cy-GB" dirty="0"/>
              <a:t>Math o yrfa</a:t>
            </a:r>
          </a:p>
          <a:p>
            <a:pPr marL="514350" indent="-514350">
              <a:buAutoNum type="alphaLcParenR"/>
            </a:pPr>
            <a:r>
              <a:rPr lang="cy-GB" dirty="0"/>
              <a:t>Llwyddiant yn y gweithle</a:t>
            </a:r>
          </a:p>
        </p:txBody>
      </p:sp>
      <p:pic>
        <p:nvPicPr>
          <p:cNvPr id="8" name="Content Placeholder 7"/>
          <p:cNvPicPr>
            <a:picLocks noGrp="1" noChangeAspect="1"/>
          </p:cNvPicPr>
          <p:nvPr>
            <p:ph sz="quarter" idx="4"/>
          </p:nvPr>
        </p:nvPicPr>
        <p:blipFill>
          <a:blip r:embed="rId3"/>
          <a:stretch>
            <a:fillRect/>
          </a:stretch>
        </p:blipFill>
        <p:spPr>
          <a:xfrm>
            <a:off x="5105400" y="2128158"/>
            <a:ext cx="3660408" cy="2357551"/>
          </a:xfrm>
          <a:prstGeom prst="rect">
            <a:avLst/>
          </a:prstGeom>
        </p:spPr>
      </p:pic>
    </p:spTree>
    <p:extLst>
      <p:ext uri="{BB962C8B-B14F-4D97-AF65-F5344CB8AC3E}">
        <p14:creationId xmlns:p14="http://schemas.microsoft.com/office/powerpoint/2010/main" val="2344955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9841" y="157957"/>
            <a:ext cx="7886700" cy="1325563"/>
          </a:xfrm>
        </p:spPr>
        <p:txBody>
          <a:bodyPr>
            <a:normAutofit/>
          </a:bodyPr>
          <a:lstStyle/>
          <a:p>
            <a:r>
              <a:rPr lang="en-GB" sz="3600" b="1" dirty="0"/>
              <a:t> Consider…Individual Differences at Work </a:t>
            </a:r>
            <a:endParaRPr lang="en-GB" sz="2400" b="1" dirty="0"/>
          </a:p>
        </p:txBody>
      </p:sp>
      <p:sp>
        <p:nvSpPr>
          <p:cNvPr id="2" name="Content Placeholder 1"/>
          <p:cNvSpPr>
            <a:spLocks noGrp="1"/>
          </p:cNvSpPr>
          <p:nvPr>
            <p:ph sz="half" idx="2"/>
          </p:nvPr>
        </p:nvSpPr>
        <p:spPr>
          <a:xfrm>
            <a:off x="330485" y="1565504"/>
            <a:ext cx="4894658" cy="4498974"/>
          </a:xfrm>
        </p:spPr>
        <p:txBody>
          <a:bodyPr/>
          <a:lstStyle/>
          <a:p>
            <a:r>
              <a:rPr lang="en-GB" dirty="0"/>
              <a:t> What are the ways in which individuals may differ in terms of their behaviours, attitudes, and competencies?</a:t>
            </a:r>
          </a:p>
          <a:p>
            <a:r>
              <a:rPr lang="en-GB" dirty="0"/>
              <a:t>How may these have an impact upon?</a:t>
            </a:r>
          </a:p>
          <a:p>
            <a:pPr marL="514350" indent="-514350">
              <a:buAutoNum type="alphaLcParenR"/>
            </a:pPr>
            <a:r>
              <a:rPr lang="en-GB" dirty="0"/>
              <a:t>Type of career</a:t>
            </a:r>
          </a:p>
          <a:p>
            <a:pPr marL="514350" indent="-514350">
              <a:buAutoNum type="alphaLcParenR"/>
            </a:pPr>
            <a:r>
              <a:rPr lang="en-GB" dirty="0"/>
              <a:t>Success in the workplace</a:t>
            </a:r>
          </a:p>
        </p:txBody>
      </p:sp>
      <p:pic>
        <p:nvPicPr>
          <p:cNvPr id="8" name="Content Placeholder 7"/>
          <p:cNvPicPr>
            <a:picLocks noGrp="1" noChangeAspect="1"/>
          </p:cNvPicPr>
          <p:nvPr>
            <p:ph sz="quarter" idx="4"/>
          </p:nvPr>
        </p:nvPicPr>
        <p:blipFill>
          <a:blip r:embed="rId3"/>
          <a:stretch>
            <a:fillRect/>
          </a:stretch>
        </p:blipFill>
        <p:spPr>
          <a:xfrm>
            <a:off x="5105400" y="2128158"/>
            <a:ext cx="3660408" cy="2357551"/>
          </a:xfrm>
          <a:prstGeom prst="rect">
            <a:avLst/>
          </a:prstGeom>
        </p:spPr>
      </p:pic>
    </p:spTree>
    <p:extLst>
      <p:ext uri="{BB962C8B-B14F-4D97-AF65-F5344CB8AC3E}">
        <p14:creationId xmlns:p14="http://schemas.microsoft.com/office/powerpoint/2010/main" val="3648961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6"/>
            <a:ext cx="7886700" cy="785757"/>
          </a:xfrm>
        </p:spPr>
        <p:txBody>
          <a:bodyPr>
            <a:normAutofit fontScale="90000"/>
          </a:bodyPr>
          <a:lstStyle/>
          <a:p>
            <a:pPr algn="ctr"/>
            <a:r>
              <a:rPr lang="en-GB" sz="3600" b="1" dirty="0"/>
              <a:t>       </a:t>
            </a:r>
            <a:r>
              <a:rPr lang="cy-GB" sz="3600" b="1" dirty="0"/>
              <a:t>Gwahaniaethau Unigol yn y Gwaith</a:t>
            </a:r>
            <a:br>
              <a:rPr lang="cy-GB" sz="3600" b="1" dirty="0"/>
            </a:br>
            <a:r>
              <a:rPr lang="en-GB" sz="3600" b="1" dirty="0"/>
              <a:t>Individual Differences at Work </a:t>
            </a:r>
            <a:endParaRPr lang="cy-GB" sz="2400" b="1" dirty="0"/>
          </a:p>
        </p:txBody>
      </p:sp>
      <p:sp>
        <p:nvSpPr>
          <p:cNvPr id="4" name="Content Placeholder 3"/>
          <p:cNvSpPr>
            <a:spLocks noGrp="1"/>
          </p:cNvSpPr>
          <p:nvPr>
            <p:ph sz="half" idx="1"/>
          </p:nvPr>
        </p:nvSpPr>
        <p:spPr>
          <a:xfrm>
            <a:off x="628650" y="1266497"/>
            <a:ext cx="3886200" cy="4910466"/>
          </a:xfrm>
        </p:spPr>
        <p:txBody>
          <a:bodyPr>
            <a:normAutofit/>
          </a:bodyPr>
          <a:lstStyle/>
          <a:p>
            <a:r>
              <a:rPr lang="cy-GB" sz="2400" dirty="0"/>
              <a:t>Personoliaeth – nodweddion o’u cymharu â theipiau </a:t>
            </a:r>
          </a:p>
          <a:p>
            <a:r>
              <a:rPr lang="cy-GB" sz="2400" dirty="0"/>
              <a:t>Gallu gwybyddol/Deallusrwydd</a:t>
            </a:r>
          </a:p>
          <a:p>
            <a:r>
              <a:rPr lang="cy-GB" sz="2400" dirty="0"/>
              <a:t>Deallusrwydd emosiynol</a:t>
            </a:r>
          </a:p>
          <a:p>
            <a:r>
              <a:rPr lang="cy-GB" sz="2400" dirty="0"/>
              <a:t>Creadigrwydd </a:t>
            </a:r>
          </a:p>
          <a:p>
            <a:r>
              <a:rPr lang="cy-GB" sz="2400" dirty="0"/>
              <a:t>Agweddau, cred a gwerthoedd </a:t>
            </a:r>
          </a:p>
          <a:p>
            <a:r>
              <a:rPr lang="cy-GB" sz="2400" dirty="0"/>
              <a:t>Uniondeb </a:t>
            </a:r>
          </a:p>
          <a:p>
            <a:r>
              <a:rPr lang="cy-GB" sz="2400" dirty="0"/>
              <a:t>Cymhwysedd </a:t>
            </a:r>
          </a:p>
        </p:txBody>
      </p:sp>
      <p:sp>
        <p:nvSpPr>
          <p:cNvPr id="2" name="Content Placeholder 1"/>
          <p:cNvSpPr>
            <a:spLocks noGrp="1"/>
          </p:cNvSpPr>
          <p:nvPr>
            <p:ph sz="half" idx="2"/>
          </p:nvPr>
        </p:nvSpPr>
        <p:spPr>
          <a:xfrm>
            <a:off x="4629150" y="1266497"/>
            <a:ext cx="3886200" cy="4910466"/>
          </a:xfrm>
        </p:spPr>
        <p:txBody>
          <a:bodyPr>
            <a:normAutofit/>
          </a:bodyPr>
          <a:lstStyle/>
          <a:p>
            <a:r>
              <a:rPr lang="en-GB" sz="2400" dirty="0"/>
              <a:t>Personality – traits V types </a:t>
            </a:r>
          </a:p>
          <a:p>
            <a:r>
              <a:rPr lang="en-GB" sz="2400" dirty="0"/>
              <a:t>Cognitive ability/Intelligence </a:t>
            </a:r>
          </a:p>
          <a:p>
            <a:r>
              <a:rPr lang="en-GB" sz="2400" dirty="0"/>
              <a:t>Emotional intelligence </a:t>
            </a:r>
          </a:p>
          <a:p>
            <a:r>
              <a:rPr lang="en-GB" sz="2400" dirty="0"/>
              <a:t>Creativity </a:t>
            </a:r>
          </a:p>
          <a:p>
            <a:r>
              <a:rPr lang="en-GB" sz="2400" dirty="0"/>
              <a:t>Attitudes, beliefs and values </a:t>
            </a:r>
          </a:p>
          <a:p>
            <a:r>
              <a:rPr lang="en-GB" sz="2400" dirty="0"/>
              <a:t>Integrity </a:t>
            </a:r>
          </a:p>
          <a:p>
            <a:r>
              <a:rPr lang="en-GB" sz="2400" dirty="0"/>
              <a:t>Competence </a:t>
            </a:r>
          </a:p>
        </p:txBody>
      </p:sp>
    </p:spTree>
    <p:extLst>
      <p:ext uri="{BB962C8B-B14F-4D97-AF65-F5344CB8AC3E}">
        <p14:creationId xmlns:p14="http://schemas.microsoft.com/office/powerpoint/2010/main" val="87650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cy-GB" sz="4000" dirty="0"/>
              <a:t>Personoliaeth a pherfformiad swydd</a:t>
            </a:r>
            <a:br>
              <a:rPr lang="cy-GB" sz="4000" dirty="0"/>
            </a:br>
            <a:r>
              <a:rPr lang="cy-GB" sz="4000" dirty="0"/>
              <a:t>Personality and job performance</a:t>
            </a:r>
          </a:p>
        </p:txBody>
      </p:sp>
      <p:sp>
        <p:nvSpPr>
          <p:cNvPr id="3" name="Content Placeholder 2"/>
          <p:cNvSpPr>
            <a:spLocks noGrp="1"/>
          </p:cNvSpPr>
          <p:nvPr>
            <p:ph sz="half" idx="1"/>
          </p:nvPr>
        </p:nvSpPr>
        <p:spPr/>
        <p:txBody>
          <a:bodyPr/>
          <a:lstStyle/>
          <a:p>
            <a:pPr>
              <a:defRPr/>
            </a:pPr>
            <a:r>
              <a:rPr lang="cy-GB" dirty="0"/>
              <a:t>Ydy personoliaeth yn gynllun defnyddiol ar gyfer deall perfformiad yn y gwaith?</a:t>
            </a:r>
          </a:p>
          <a:p>
            <a:pPr>
              <a:buFont typeface="Wingdings" panose="05000000000000000000" pitchFamily="2" charset="2"/>
              <a:buNone/>
              <a:defRPr/>
            </a:pPr>
            <a:endParaRPr lang="cy-GB" dirty="0"/>
          </a:p>
          <a:p>
            <a:pPr lvl="1">
              <a:defRPr/>
            </a:pPr>
            <a:r>
              <a:rPr lang="cy-GB" dirty="0"/>
              <a:t>Perfformio tasgau?</a:t>
            </a:r>
          </a:p>
          <a:p>
            <a:pPr lvl="1">
              <a:defRPr/>
            </a:pPr>
            <a:r>
              <a:rPr lang="cy-GB" dirty="0"/>
              <a:t>Arweinyddiaeth?</a:t>
            </a:r>
          </a:p>
          <a:p>
            <a:pPr lvl="1">
              <a:defRPr/>
            </a:pPr>
            <a:r>
              <a:rPr lang="cy-GB" dirty="0"/>
              <a:t>Sgiliau gwaith tîm?</a:t>
            </a:r>
          </a:p>
          <a:p>
            <a:pPr lvl="1">
              <a:defRPr/>
            </a:pPr>
            <a:r>
              <a:rPr lang="cy-GB" dirty="0"/>
              <a:t>Gwydnwch dan straen</a:t>
            </a:r>
            <a:r>
              <a:rPr lang="en-GB" dirty="0"/>
              <a:t>?</a:t>
            </a:r>
          </a:p>
        </p:txBody>
      </p:sp>
      <p:sp>
        <p:nvSpPr>
          <p:cNvPr id="4" name="Content Placeholder 3"/>
          <p:cNvSpPr>
            <a:spLocks noGrp="1"/>
          </p:cNvSpPr>
          <p:nvPr>
            <p:ph sz="half" idx="2"/>
          </p:nvPr>
        </p:nvSpPr>
        <p:spPr/>
        <p:txBody>
          <a:bodyPr/>
          <a:lstStyle/>
          <a:p>
            <a:pPr lvl="0">
              <a:defRPr/>
            </a:pPr>
            <a:r>
              <a:rPr lang="en-GB" dirty="0">
                <a:solidFill>
                  <a:prstClr val="black"/>
                </a:solidFill>
              </a:rPr>
              <a:t>Is personality a useful construct for understanding performance at work?</a:t>
            </a:r>
          </a:p>
          <a:p>
            <a:pPr lvl="0">
              <a:buNone/>
              <a:defRPr/>
            </a:pPr>
            <a:endParaRPr lang="en-GB" dirty="0">
              <a:solidFill>
                <a:prstClr val="black"/>
              </a:solidFill>
            </a:endParaRPr>
          </a:p>
          <a:p>
            <a:pPr lvl="1">
              <a:defRPr/>
            </a:pPr>
            <a:r>
              <a:rPr lang="en-GB" dirty="0">
                <a:solidFill>
                  <a:prstClr val="black"/>
                </a:solidFill>
              </a:rPr>
              <a:t>Task performance?</a:t>
            </a:r>
          </a:p>
          <a:p>
            <a:pPr lvl="1">
              <a:defRPr/>
            </a:pPr>
            <a:r>
              <a:rPr lang="en-GB" dirty="0">
                <a:solidFill>
                  <a:prstClr val="black"/>
                </a:solidFill>
              </a:rPr>
              <a:t>Leadership?</a:t>
            </a:r>
          </a:p>
          <a:p>
            <a:pPr lvl="1">
              <a:defRPr/>
            </a:pPr>
            <a:r>
              <a:rPr lang="en-GB" dirty="0">
                <a:solidFill>
                  <a:prstClr val="black"/>
                </a:solidFill>
              </a:rPr>
              <a:t>Team working skills?</a:t>
            </a:r>
          </a:p>
          <a:p>
            <a:pPr lvl="1">
              <a:defRPr/>
            </a:pPr>
            <a:r>
              <a:rPr lang="en-GB" dirty="0">
                <a:solidFill>
                  <a:prstClr val="black"/>
                </a:solidFill>
              </a:rPr>
              <a:t>Resilience to stress?</a:t>
            </a:r>
          </a:p>
        </p:txBody>
      </p:sp>
    </p:spTree>
    <p:extLst>
      <p:ext uri="{BB962C8B-B14F-4D97-AF65-F5344CB8AC3E}">
        <p14:creationId xmlns:p14="http://schemas.microsoft.com/office/powerpoint/2010/main" val="152059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28650" y="365126"/>
            <a:ext cx="7886700" cy="901371"/>
          </a:xfrm>
        </p:spPr>
        <p:txBody>
          <a:bodyPr>
            <a:noAutofit/>
          </a:bodyPr>
          <a:lstStyle/>
          <a:p>
            <a:pPr algn="ctr">
              <a:defRPr/>
            </a:pPr>
            <a:r>
              <a:rPr lang="cy-GB" sz="3600" dirty="0"/>
              <a:t>Persbectif Nodweddion</a:t>
            </a:r>
            <a:br>
              <a:rPr lang="cy-GB" sz="3600" dirty="0"/>
            </a:br>
            <a:r>
              <a:rPr lang="cy-GB" sz="3600" dirty="0"/>
              <a:t>The Trait Perspective</a:t>
            </a:r>
          </a:p>
        </p:txBody>
      </p:sp>
      <p:sp>
        <p:nvSpPr>
          <p:cNvPr id="105475" name="Rectangle 3"/>
          <p:cNvSpPr>
            <a:spLocks noGrp="1" noChangeArrowheads="1"/>
          </p:cNvSpPr>
          <p:nvPr>
            <p:ph sz="half" idx="1"/>
          </p:nvPr>
        </p:nvSpPr>
        <p:spPr>
          <a:xfrm>
            <a:off x="257503" y="1308538"/>
            <a:ext cx="4257347" cy="4868425"/>
          </a:xfrm>
        </p:spPr>
        <p:txBody>
          <a:bodyPr>
            <a:normAutofit/>
          </a:bodyPr>
          <a:lstStyle/>
          <a:p>
            <a:pPr>
              <a:lnSpc>
                <a:spcPct val="80000"/>
              </a:lnSpc>
              <a:defRPr/>
            </a:pPr>
            <a:r>
              <a:rPr lang="cy-GB" sz="2800" u="sng" dirty="0"/>
              <a:t>Y Model Pum Ffactor:</a:t>
            </a:r>
            <a:r>
              <a:rPr lang="cy-GB" sz="2800" dirty="0"/>
              <a:t> yn cynnig bod pum factor gradd uwch yn crisialu strwythur sylfaenol y bersonoliaeth</a:t>
            </a:r>
          </a:p>
          <a:p>
            <a:pPr marL="0" indent="0">
              <a:lnSpc>
                <a:spcPct val="80000"/>
              </a:lnSpc>
              <a:buNone/>
              <a:defRPr/>
            </a:pPr>
            <a:endParaRPr lang="cy-GB" sz="2800" dirty="0"/>
          </a:p>
          <a:p>
            <a:pPr lvl="1">
              <a:lnSpc>
                <a:spcPct val="80000"/>
              </a:lnSpc>
              <a:defRPr/>
            </a:pPr>
            <a:r>
              <a:rPr lang="cy-GB" sz="2400" dirty="0"/>
              <a:t>Meddwl Agored i Brofiad</a:t>
            </a:r>
          </a:p>
          <a:p>
            <a:pPr lvl="1">
              <a:lnSpc>
                <a:spcPct val="80000"/>
              </a:lnSpc>
              <a:defRPr/>
            </a:pPr>
            <a:r>
              <a:rPr lang="cy-GB" dirty="0"/>
              <a:t>Agwedd gydwybodol</a:t>
            </a:r>
            <a:endParaRPr lang="cy-GB" sz="2400" dirty="0"/>
          </a:p>
          <a:p>
            <a:pPr lvl="1">
              <a:lnSpc>
                <a:spcPct val="80000"/>
              </a:lnSpc>
              <a:defRPr/>
            </a:pPr>
            <a:r>
              <a:rPr lang="cy-GB" sz="2400" dirty="0" err="1"/>
              <a:t>Allblygedd</a:t>
            </a:r>
            <a:endParaRPr lang="cy-GB" sz="2400" dirty="0"/>
          </a:p>
          <a:p>
            <a:pPr lvl="1">
              <a:lnSpc>
                <a:spcPct val="80000"/>
              </a:lnSpc>
              <a:defRPr/>
            </a:pPr>
            <a:r>
              <a:rPr lang="cy-GB" sz="2400" dirty="0"/>
              <a:t>Hynawsedd</a:t>
            </a:r>
          </a:p>
          <a:p>
            <a:pPr lvl="1">
              <a:lnSpc>
                <a:spcPct val="80000"/>
              </a:lnSpc>
              <a:defRPr/>
            </a:pPr>
            <a:r>
              <a:rPr lang="cy-GB" sz="2400" dirty="0"/>
              <a:t>Niwrotiaeth</a:t>
            </a:r>
          </a:p>
        </p:txBody>
      </p:sp>
      <p:sp>
        <p:nvSpPr>
          <p:cNvPr id="2" name="Content Placeholder 1"/>
          <p:cNvSpPr>
            <a:spLocks noGrp="1"/>
          </p:cNvSpPr>
          <p:nvPr>
            <p:ph sz="half" idx="2"/>
          </p:nvPr>
        </p:nvSpPr>
        <p:spPr>
          <a:xfrm>
            <a:off x="4629149" y="1266497"/>
            <a:ext cx="4089181" cy="4910466"/>
          </a:xfrm>
        </p:spPr>
        <p:txBody>
          <a:bodyPr>
            <a:normAutofit/>
          </a:bodyPr>
          <a:lstStyle/>
          <a:p>
            <a:pPr lvl="0">
              <a:lnSpc>
                <a:spcPct val="80000"/>
              </a:lnSpc>
              <a:defRPr/>
            </a:pPr>
            <a:r>
              <a:rPr lang="en-US" u="sng" dirty="0">
                <a:solidFill>
                  <a:prstClr val="black"/>
                </a:solidFill>
              </a:rPr>
              <a:t>The Five Factor Model:</a:t>
            </a:r>
            <a:r>
              <a:rPr lang="en-US" dirty="0">
                <a:solidFill>
                  <a:prstClr val="black"/>
                </a:solidFill>
              </a:rPr>
              <a:t> proposes that five higher-order factors capture the basic structure of personality</a:t>
            </a:r>
          </a:p>
          <a:p>
            <a:pPr marL="0" lvl="0" indent="0">
              <a:lnSpc>
                <a:spcPct val="80000"/>
              </a:lnSpc>
              <a:buNone/>
              <a:defRPr/>
            </a:pPr>
            <a:endParaRPr lang="en-US" dirty="0">
              <a:solidFill>
                <a:prstClr val="black"/>
              </a:solidFill>
            </a:endParaRPr>
          </a:p>
          <a:p>
            <a:pPr lvl="1">
              <a:lnSpc>
                <a:spcPct val="80000"/>
              </a:lnSpc>
              <a:defRPr/>
            </a:pPr>
            <a:r>
              <a:rPr lang="en-US" dirty="0">
                <a:solidFill>
                  <a:prstClr val="black"/>
                </a:solidFill>
              </a:rPr>
              <a:t>Openness to Experience</a:t>
            </a:r>
          </a:p>
          <a:p>
            <a:pPr lvl="1">
              <a:lnSpc>
                <a:spcPct val="80000"/>
              </a:lnSpc>
              <a:defRPr/>
            </a:pPr>
            <a:r>
              <a:rPr lang="en-US" dirty="0">
                <a:solidFill>
                  <a:prstClr val="black"/>
                </a:solidFill>
              </a:rPr>
              <a:t>Conscientiousness</a:t>
            </a:r>
          </a:p>
          <a:p>
            <a:pPr lvl="1">
              <a:lnSpc>
                <a:spcPct val="80000"/>
              </a:lnSpc>
              <a:defRPr/>
            </a:pPr>
            <a:r>
              <a:rPr lang="en-US" dirty="0">
                <a:solidFill>
                  <a:prstClr val="black"/>
                </a:solidFill>
              </a:rPr>
              <a:t>Extraversion</a:t>
            </a:r>
          </a:p>
          <a:p>
            <a:pPr lvl="1">
              <a:lnSpc>
                <a:spcPct val="80000"/>
              </a:lnSpc>
              <a:defRPr/>
            </a:pPr>
            <a:r>
              <a:rPr lang="en-US" dirty="0">
                <a:solidFill>
                  <a:prstClr val="black"/>
                </a:solidFill>
              </a:rPr>
              <a:t>Agreeableness</a:t>
            </a:r>
          </a:p>
          <a:p>
            <a:pPr lvl="1">
              <a:lnSpc>
                <a:spcPct val="80000"/>
              </a:lnSpc>
              <a:defRPr/>
            </a:pPr>
            <a:r>
              <a:rPr lang="en-US" dirty="0">
                <a:solidFill>
                  <a:prstClr val="black"/>
                </a:solidFill>
              </a:rPr>
              <a:t>Neuroticism</a:t>
            </a:r>
          </a:p>
        </p:txBody>
      </p:sp>
      <p:sp>
        <p:nvSpPr>
          <p:cNvPr id="4" name="Footer Placeholder 3"/>
          <p:cNvSpPr>
            <a:spLocks noGrp="1"/>
          </p:cNvSpPr>
          <p:nvPr>
            <p:ph type="ftr" sz="quarter" idx="11"/>
          </p:nvPr>
        </p:nvSpPr>
        <p:spPr/>
        <p:txBody>
          <a:bodyPr/>
          <a:lstStyle/>
          <a:p>
            <a:pPr algn="l">
              <a:defRPr/>
            </a:pPr>
            <a:r>
              <a:rPr lang="en-US"/>
              <a:t>Copyright © 2007 The McGraw-Hill Companies, Inc. Permission required for reproduction or display.</a:t>
            </a:r>
          </a:p>
        </p:txBody>
      </p:sp>
    </p:spTree>
    <p:extLst>
      <p:ext uri="{BB962C8B-B14F-4D97-AF65-F5344CB8AC3E}">
        <p14:creationId xmlns:p14="http://schemas.microsoft.com/office/powerpoint/2010/main" val="3361602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2400" b="1" dirty="0"/>
              <a:t>Sut y gall darpar gyflogwyr asesu’r nodweddion hyn ac ymddygiad gwaith posibl?</a:t>
            </a:r>
            <a:br>
              <a:rPr lang="cy-GB" sz="2400" b="1" dirty="0"/>
            </a:br>
            <a:r>
              <a:rPr lang="en-GB" sz="2400" b="1" dirty="0"/>
              <a:t>How do potential employers assess these traits and potential work behaviour?</a:t>
            </a:r>
            <a:endParaRPr lang="cy-GB" sz="2400" b="1" dirty="0"/>
          </a:p>
        </p:txBody>
      </p:sp>
      <p:sp>
        <p:nvSpPr>
          <p:cNvPr id="5" name="Content Placeholder 4"/>
          <p:cNvSpPr>
            <a:spLocks noGrp="1"/>
          </p:cNvSpPr>
          <p:nvPr>
            <p:ph sz="half" idx="1"/>
          </p:nvPr>
        </p:nvSpPr>
        <p:spPr/>
        <p:txBody>
          <a:bodyPr>
            <a:normAutofit/>
          </a:bodyPr>
          <a:lstStyle/>
          <a:p>
            <a:r>
              <a:rPr lang="en-GB" dirty="0"/>
              <a:t>  CV</a:t>
            </a:r>
          </a:p>
          <a:p>
            <a:r>
              <a:rPr lang="en-GB" dirty="0"/>
              <a:t>  </a:t>
            </a:r>
            <a:r>
              <a:rPr lang="cy-GB" dirty="0"/>
              <a:t>Cyfweliad</a:t>
            </a:r>
          </a:p>
          <a:p>
            <a:r>
              <a:rPr lang="cy-GB" dirty="0"/>
              <a:t> Canolfannau Asesu </a:t>
            </a:r>
          </a:p>
          <a:p>
            <a:r>
              <a:rPr lang="cy-GB" dirty="0"/>
              <a:t>Profion Gallu Gwybyddol a Meddyliol  </a:t>
            </a:r>
          </a:p>
          <a:p>
            <a:r>
              <a:rPr lang="cy-GB" dirty="0"/>
              <a:t> Profion Personoliaeth </a:t>
            </a:r>
          </a:p>
          <a:p>
            <a:endParaRPr lang="en-GB" sz="2000" dirty="0"/>
          </a:p>
        </p:txBody>
      </p:sp>
      <p:sp>
        <p:nvSpPr>
          <p:cNvPr id="3" name="Content Placeholder 2"/>
          <p:cNvSpPr>
            <a:spLocks noGrp="1"/>
          </p:cNvSpPr>
          <p:nvPr>
            <p:ph sz="half" idx="2"/>
          </p:nvPr>
        </p:nvSpPr>
        <p:spPr/>
        <p:txBody>
          <a:bodyPr/>
          <a:lstStyle/>
          <a:p>
            <a:pPr lvl="0"/>
            <a:r>
              <a:rPr lang="en-GB" dirty="0">
                <a:solidFill>
                  <a:prstClr val="black"/>
                </a:solidFill>
              </a:rPr>
              <a:t> CV</a:t>
            </a:r>
          </a:p>
          <a:p>
            <a:pPr lvl="0"/>
            <a:r>
              <a:rPr lang="en-GB" dirty="0">
                <a:solidFill>
                  <a:prstClr val="black"/>
                </a:solidFill>
              </a:rPr>
              <a:t>  Interview</a:t>
            </a:r>
          </a:p>
          <a:p>
            <a:pPr lvl="0"/>
            <a:r>
              <a:rPr lang="en-GB" dirty="0">
                <a:solidFill>
                  <a:prstClr val="black"/>
                </a:solidFill>
              </a:rPr>
              <a:t> Assessment Centres </a:t>
            </a:r>
          </a:p>
          <a:p>
            <a:pPr lvl="0"/>
            <a:r>
              <a:rPr lang="en-GB" dirty="0">
                <a:solidFill>
                  <a:prstClr val="black"/>
                </a:solidFill>
              </a:rPr>
              <a:t>Cognitive and Mental Ability Tests </a:t>
            </a:r>
          </a:p>
          <a:p>
            <a:pPr lvl="0"/>
            <a:r>
              <a:rPr lang="en-GB" dirty="0">
                <a:solidFill>
                  <a:prstClr val="black"/>
                </a:solidFill>
              </a:rPr>
              <a:t> Personality Tests</a:t>
            </a:r>
            <a:r>
              <a:rPr lang="en-GB" sz="2000" dirty="0">
                <a:solidFill>
                  <a:prstClr val="black"/>
                </a:solidFill>
              </a:rPr>
              <a:t> </a:t>
            </a:r>
            <a:endParaRPr lang="en-GB" dirty="0"/>
          </a:p>
        </p:txBody>
      </p:sp>
    </p:spTree>
    <p:extLst>
      <p:ext uri="{BB962C8B-B14F-4D97-AF65-F5344CB8AC3E}">
        <p14:creationId xmlns:p14="http://schemas.microsoft.com/office/powerpoint/2010/main" val="1248829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cy-GB" sz="3200" b="1" dirty="0"/>
              <a:t>Meddwl yn Feirniadol: ydy’r dulliau hyn yn gweithio? </a:t>
            </a:r>
            <a:br>
              <a:rPr lang="cy-GB" sz="3200" b="1" dirty="0"/>
            </a:br>
            <a:r>
              <a:rPr lang="en-GB" sz="3200" b="1" dirty="0"/>
              <a:t>Critical Thinking: do these approaches work?</a:t>
            </a:r>
            <a:endParaRPr lang="cy-GB" sz="3200" b="1" dirty="0"/>
          </a:p>
        </p:txBody>
      </p:sp>
      <p:sp>
        <p:nvSpPr>
          <p:cNvPr id="5" name="Content Placeholder 4"/>
          <p:cNvSpPr>
            <a:spLocks noGrp="1"/>
          </p:cNvSpPr>
          <p:nvPr>
            <p:ph sz="half" idx="1"/>
          </p:nvPr>
        </p:nvSpPr>
        <p:spPr/>
        <p:txBody>
          <a:bodyPr/>
          <a:lstStyle/>
          <a:p>
            <a:r>
              <a:rPr lang="cy-GB" dirty="0"/>
              <a:t>Manteision?</a:t>
            </a:r>
          </a:p>
          <a:p>
            <a:pPr marL="0" indent="0">
              <a:buNone/>
            </a:pPr>
            <a:r>
              <a:rPr lang="en-GB" dirty="0"/>
              <a:t>  </a:t>
            </a:r>
          </a:p>
          <a:p>
            <a:r>
              <a:rPr lang="en-GB" dirty="0" err="1"/>
              <a:t>Anfanteision</a:t>
            </a:r>
            <a:r>
              <a:rPr lang="en-GB" dirty="0"/>
              <a:t>?</a:t>
            </a:r>
          </a:p>
        </p:txBody>
      </p:sp>
      <p:sp>
        <p:nvSpPr>
          <p:cNvPr id="3" name="Content Placeholder 2"/>
          <p:cNvSpPr>
            <a:spLocks noGrp="1"/>
          </p:cNvSpPr>
          <p:nvPr>
            <p:ph sz="half" idx="2"/>
          </p:nvPr>
        </p:nvSpPr>
        <p:spPr/>
        <p:txBody>
          <a:bodyPr/>
          <a:lstStyle/>
          <a:p>
            <a:r>
              <a:rPr lang="cy-GB" dirty="0"/>
              <a:t>Advantages?</a:t>
            </a:r>
          </a:p>
          <a:p>
            <a:endParaRPr lang="cy-GB" dirty="0"/>
          </a:p>
          <a:p>
            <a:r>
              <a:rPr lang="cy-GB" dirty="0"/>
              <a:t>Disadvantages?</a:t>
            </a:r>
          </a:p>
        </p:txBody>
      </p:sp>
      <p:sp>
        <p:nvSpPr>
          <p:cNvPr id="6" name="Content Placeholder 5"/>
          <p:cNvSpPr>
            <a:spLocks noGrp="1"/>
          </p:cNvSpPr>
          <p:nvPr>
            <p:ph sz="quarter" idx="4294967295"/>
          </p:nvPr>
        </p:nvSpPr>
        <p:spPr>
          <a:xfrm>
            <a:off x="5256213" y="1690688"/>
            <a:ext cx="3887787" cy="3684587"/>
          </a:xfrm>
        </p:spPr>
        <p:txBody>
          <a:bodyPr/>
          <a:lstStyle/>
          <a:p>
            <a:pPr marL="0" indent="0">
              <a:buNone/>
            </a:pPr>
            <a:endParaRPr lang="en-GB" dirty="0"/>
          </a:p>
        </p:txBody>
      </p:sp>
    </p:spTree>
    <p:extLst>
      <p:ext uri="{BB962C8B-B14F-4D97-AF65-F5344CB8AC3E}">
        <p14:creationId xmlns:p14="http://schemas.microsoft.com/office/powerpoint/2010/main" val="2818703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1618"/>
            <a:ext cx="7886700" cy="1039091"/>
          </a:xfrm>
        </p:spPr>
        <p:txBody>
          <a:bodyPr>
            <a:normAutofit/>
          </a:bodyPr>
          <a:lstStyle/>
          <a:p>
            <a:pPr algn="ctr"/>
            <a:r>
              <a:rPr lang="en-GB" sz="3200" b="1" dirty="0"/>
              <a:t> </a:t>
            </a:r>
            <a:r>
              <a:rPr lang="cy-GB" sz="3200" b="1" dirty="0"/>
              <a:t>Hunan adfyfyrio               </a:t>
            </a:r>
            <a:r>
              <a:rPr lang="en-GB" sz="3200" b="1" dirty="0"/>
              <a:t>Self-reflection</a:t>
            </a:r>
            <a:endParaRPr lang="cy-GB" sz="3200" b="1" dirty="0"/>
          </a:p>
        </p:txBody>
      </p:sp>
      <p:sp>
        <p:nvSpPr>
          <p:cNvPr id="5" name="Content Placeholder 4"/>
          <p:cNvSpPr>
            <a:spLocks noGrp="1"/>
          </p:cNvSpPr>
          <p:nvPr>
            <p:ph sz="half" idx="1"/>
          </p:nvPr>
        </p:nvSpPr>
        <p:spPr>
          <a:xfrm>
            <a:off x="628650" y="1170709"/>
            <a:ext cx="3886200" cy="5006254"/>
          </a:xfrm>
        </p:spPr>
        <p:txBody>
          <a:bodyPr>
            <a:normAutofit/>
          </a:bodyPr>
          <a:lstStyle/>
          <a:p>
            <a:r>
              <a:rPr lang="en-GB" sz="2400" dirty="0"/>
              <a:t>Pa </a:t>
            </a:r>
            <a:r>
              <a:rPr lang="en-GB" sz="2400" dirty="0" err="1"/>
              <a:t>nodweddion</a:t>
            </a:r>
            <a:r>
              <a:rPr lang="en-GB" sz="2400" dirty="0"/>
              <a:t> </a:t>
            </a:r>
            <a:r>
              <a:rPr lang="en-GB" sz="2400" dirty="0" err="1"/>
              <a:t>sydd</a:t>
            </a:r>
            <a:r>
              <a:rPr lang="en-GB" sz="2400" dirty="0"/>
              <a:t> </a:t>
            </a:r>
            <a:r>
              <a:rPr lang="en-GB" sz="2400" dirty="0" err="1"/>
              <a:t>gennych</a:t>
            </a:r>
            <a:r>
              <a:rPr lang="en-GB" sz="2400" dirty="0"/>
              <a:t> y </a:t>
            </a:r>
            <a:r>
              <a:rPr lang="en-GB" sz="2400" dirty="0" err="1"/>
              <a:t>gallwch</a:t>
            </a:r>
            <a:r>
              <a:rPr lang="en-GB" sz="2400" dirty="0"/>
              <a:t> </a:t>
            </a:r>
            <a:r>
              <a:rPr lang="en-GB" sz="2400" dirty="0" err="1"/>
              <a:t>roi</a:t>
            </a:r>
            <a:r>
              <a:rPr lang="en-GB" sz="2400" dirty="0"/>
              <a:t> </a:t>
            </a:r>
            <a:r>
              <a:rPr lang="en-GB" sz="2400" dirty="0" err="1"/>
              <a:t>tystiolaeth</a:t>
            </a:r>
            <a:r>
              <a:rPr lang="en-GB" sz="2400" dirty="0"/>
              <a:t> </a:t>
            </a:r>
            <a:r>
              <a:rPr lang="en-GB" sz="2400" dirty="0" err="1"/>
              <a:t>ohonynt</a:t>
            </a:r>
            <a:r>
              <a:rPr lang="en-GB" sz="2400" dirty="0"/>
              <a:t> </a:t>
            </a:r>
            <a:r>
              <a:rPr lang="en-GB" sz="2400" dirty="0" err="1"/>
              <a:t>ynghylch</a:t>
            </a:r>
            <a:r>
              <a:rPr lang="en-GB" sz="2400" dirty="0"/>
              <a:t> </a:t>
            </a:r>
            <a:r>
              <a:rPr lang="en-GB" sz="2400" dirty="0" err="1"/>
              <a:t>swydd</a:t>
            </a:r>
            <a:r>
              <a:rPr lang="en-GB" sz="2400" dirty="0"/>
              <a:t> </a:t>
            </a:r>
            <a:r>
              <a:rPr lang="en-GB" sz="2400" dirty="0" err="1"/>
              <a:t>neu</a:t>
            </a:r>
            <a:r>
              <a:rPr lang="en-GB" sz="2400" dirty="0"/>
              <a:t> </a:t>
            </a:r>
            <a:r>
              <a:rPr lang="en-GB" sz="2400" dirty="0" err="1"/>
              <a:t>lwybr</a:t>
            </a:r>
            <a:r>
              <a:rPr lang="en-GB" sz="2400" dirty="0"/>
              <a:t> </a:t>
            </a:r>
            <a:r>
              <a:rPr lang="en-GB" sz="2400" dirty="0" err="1"/>
              <a:t>gyrfa</a:t>
            </a:r>
            <a:r>
              <a:rPr lang="en-GB" sz="2400" dirty="0"/>
              <a:t> </a:t>
            </a:r>
            <a:r>
              <a:rPr lang="en-GB" sz="2400" dirty="0" err="1"/>
              <a:t>penodol</a:t>
            </a:r>
            <a:r>
              <a:rPr lang="en-GB" sz="2400" dirty="0"/>
              <a:t>?</a:t>
            </a:r>
          </a:p>
          <a:p>
            <a:r>
              <a:rPr lang="cy-GB" altLang="en-US" sz="2400" dirty="0"/>
              <a:t>Sut y gallwch chi nodi’r nodweddion yr ystyrir eu bod yn ddymunol ar gyfer rôl benodol?</a:t>
            </a:r>
          </a:p>
          <a:p>
            <a:r>
              <a:rPr lang="cy-GB" altLang="en-US" sz="2400" dirty="0"/>
              <a:t>Sut bydd darpar gyflogwr yn ceisio mesur y rhain?– Dewch o hyd i enghreifftiau</a:t>
            </a:r>
          </a:p>
          <a:p>
            <a:endParaRPr lang="cy-GB" altLang="en-US" dirty="0"/>
          </a:p>
          <a:p>
            <a:endParaRPr lang="en-GB" dirty="0"/>
          </a:p>
        </p:txBody>
      </p:sp>
      <p:sp>
        <p:nvSpPr>
          <p:cNvPr id="3" name="Content Placeholder 2"/>
          <p:cNvSpPr>
            <a:spLocks noGrp="1"/>
          </p:cNvSpPr>
          <p:nvPr>
            <p:ph sz="half" idx="2"/>
          </p:nvPr>
        </p:nvSpPr>
        <p:spPr>
          <a:xfrm>
            <a:off x="4629150" y="1170709"/>
            <a:ext cx="3886200" cy="5006254"/>
          </a:xfrm>
        </p:spPr>
        <p:txBody>
          <a:bodyPr>
            <a:normAutofit/>
          </a:bodyPr>
          <a:lstStyle/>
          <a:p>
            <a:r>
              <a:rPr lang="en-GB" sz="2400" dirty="0"/>
              <a:t>What traits do you possess that you can evidence in relation to a specific job or career pathway?</a:t>
            </a:r>
          </a:p>
          <a:p>
            <a:r>
              <a:rPr lang="en-GB" sz="2400" dirty="0"/>
              <a:t>How can you identify what types of characteristics are seen as desirable for a specific role?</a:t>
            </a:r>
          </a:p>
          <a:p>
            <a:r>
              <a:rPr lang="en-GB" sz="2400" dirty="0"/>
              <a:t>How will a potential employer try and measure these? – Find examples</a:t>
            </a:r>
          </a:p>
        </p:txBody>
      </p:sp>
    </p:spTree>
    <p:extLst>
      <p:ext uri="{BB962C8B-B14F-4D97-AF65-F5344CB8AC3E}">
        <p14:creationId xmlns:p14="http://schemas.microsoft.com/office/powerpoint/2010/main" val="44189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12510"/>
          </a:xfrm>
        </p:spPr>
        <p:txBody>
          <a:bodyPr>
            <a:normAutofit fontScale="90000"/>
          </a:bodyPr>
          <a:lstStyle/>
          <a:p>
            <a:pPr algn="ctr"/>
            <a:r>
              <a:rPr lang="cy-GB" sz="3200" dirty="0"/>
              <a:t>Arweinyddiaeth a Gwaith Tîm </a:t>
            </a:r>
            <a:br>
              <a:rPr lang="cy-GB" sz="3200" dirty="0"/>
            </a:br>
            <a:r>
              <a:rPr lang="en-GB" sz="3200" dirty="0"/>
              <a:t>Leadership &amp; Teamwork </a:t>
            </a:r>
            <a:endParaRPr lang="cy-GB" sz="3200" dirty="0"/>
          </a:p>
        </p:txBody>
      </p:sp>
      <p:sp>
        <p:nvSpPr>
          <p:cNvPr id="4" name="Content Placeholder 3"/>
          <p:cNvSpPr>
            <a:spLocks noGrp="1"/>
          </p:cNvSpPr>
          <p:nvPr>
            <p:ph sz="half" idx="1"/>
          </p:nvPr>
        </p:nvSpPr>
        <p:spPr>
          <a:xfrm>
            <a:off x="628650" y="1364673"/>
            <a:ext cx="3886200" cy="4812290"/>
          </a:xfrm>
        </p:spPr>
        <p:txBody>
          <a:bodyPr>
            <a:normAutofit/>
          </a:bodyPr>
          <a:lstStyle/>
          <a:p>
            <a:r>
              <a:rPr lang="cy-GB" dirty="0"/>
              <a:t>Dadansoddi’n feirniadol y dystiolaeth am wahanol arddulliau arwain yn y gweithle</a:t>
            </a:r>
          </a:p>
          <a:p>
            <a:r>
              <a:rPr lang="cy-GB" dirty="0"/>
              <a:t> Datblygu gallu myfyrwyr i hunanadfyrio’n feirniadol ar eu sgiliau arwain a’u gwaith tîm eu hunain</a:t>
            </a:r>
          </a:p>
          <a:p>
            <a:endParaRPr lang="en-GB" dirty="0"/>
          </a:p>
          <a:p>
            <a:endParaRPr lang="en-GB" dirty="0"/>
          </a:p>
        </p:txBody>
      </p:sp>
      <p:sp>
        <p:nvSpPr>
          <p:cNvPr id="2" name="Content Placeholder 1"/>
          <p:cNvSpPr>
            <a:spLocks noGrp="1"/>
          </p:cNvSpPr>
          <p:nvPr>
            <p:ph sz="half" idx="2"/>
          </p:nvPr>
        </p:nvSpPr>
        <p:spPr>
          <a:xfrm>
            <a:off x="4629150" y="1427018"/>
            <a:ext cx="3886200" cy="4749945"/>
          </a:xfrm>
        </p:spPr>
        <p:txBody>
          <a:bodyPr>
            <a:normAutofit/>
          </a:bodyPr>
          <a:lstStyle/>
          <a:p>
            <a:r>
              <a:rPr lang="en-GB" dirty="0"/>
              <a:t>To critically analyse the evidence for different leadership styles in the workplace </a:t>
            </a:r>
          </a:p>
          <a:p>
            <a:r>
              <a:rPr lang="en-GB" dirty="0"/>
              <a:t> To develop students’ critical self-reflection of their own potential leadership and team working skills </a:t>
            </a:r>
          </a:p>
        </p:txBody>
      </p:sp>
    </p:spTree>
    <p:extLst>
      <p:ext uri="{BB962C8B-B14F-4D97-AF65-F5344CB8AC3E}">
        <p14:creationId xmlns:p14="http://schemas.microsoft.com/office/powerpoint/2010/main" val="2432948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1949" y="245383"/>
            <a:ext cx="8390164" cy="1325563"/>
          </a:xfrm>
        </p:spPr>
        <p:txBody>
          <a:bodyPr>
            <a:normAutofit/>
          </a:bodyPr>
          <a:lstStyle/>
          <a:p>
            <a:pPr algn="ctr"/>
            <a:r>
              <a:rPr lang="cy-GB" sz="3200" dirty="0"/>
              <a:t>Ystyriwch… pwy sy’n gwneud arweinydd da?</a:t>
            </a:r>
            <a:br>
              <a:rPr lang="cy-GB" sz="3200" dirty="0"/>
            </a:br>
            <a:r>
              <a:rPr lang="en-GB" sz="3200" dirty="0"/>
              <a:t>Consider… who makes a good leader?</a:t>
            </a:r>
            <a:endParaRPr lang="cy-GB" sz="3200" dirty="0"/>
          </a:p>
        </p:txBody>
      </p:sp>
      <p:sp>
        <p:nvSpPr>
          <p:cNvPr id="4" name="Content Placeholder 3"/>
          <p:cNvSpPr>
            <a:spLocks noGrp="1"/>
          </p:cNvSpPr>
          <p:nvPr>
            <p:ph sz="half" idx="1"/>
          </p:nvPr>
        </p:nvSpPr>
        <p:spPr>
          <a:xfrm>
            <a:off x="628650" y="1627414"/>
            <a:ext cx="2876550" cy="4778149"/>
          </a:xfrm>
        </p:spPr>
        <p:txBody>
          <a:bodyPr vert="horz" lIns="91440" tIns="45720" rIns="91440" bIns="45720" rtlCol="0" anchor="t">
            <a:normAutofit/>
          </a:bodyPr>
          <a:lstStyle/>
          <a:p>
            <a:r>
              <a:rPr lang="en-GB" dirty="0" err="1">
                <a:cs typeface="Calibri"/>
              </a:rPr>
              <a:t>Trafodwch</a:t>
            </a:r>
            <a:endParaRPr lang="en-GB" dirty="0">
              <a:cs typeface="Calibri"/>
            </a:endParaRPr>
          </a:p>
          <a:p>
            <a:endParaRPr lang="en-GB" dirty="0">
              <a:cs typeface="Calibri"/>
            </a:endParaRPr>
          </a:p>
          <a:p>
            <a:endParaRPr lang="en-GB" dirty="0">
              <a:cs typeface="Calibri"/>
            </a:endParaRPr>
          </a:p>
          <a:p>
            <a:r>
              <a:rPr lang="en-GB" dirty="0">
                <a:cs typeface="Calibri"/>
              </a:rPr>
              <a:t>Discuss</a:t>
            </a:r>
          </a:p>
        </p:txBody>
      </p:sp>
      <p:pic>
        <p:nvPicPr>
          <p:cNvPr id="5" name="Content Placeholder 7"/>
          <p:cNvPicPr>
            <a:picLocks noGrp="1" noChangeAspect="1"/>
          </p:cNvPicPr>
          <p:nvPr>
            <p:ph sz="quarter" idx="4294967295"/>
          </p:nvPr>
        </p:nvPicPr>
        <p:blipFill>
          <a:blip r:embed="rId3"/>
          <a:stretch>
            <a:fillRect/>
          </a:stretch>
        </p:blipFill>
        <p:spPr>
          <a:xfrm>
            <a:off x="4557031" y="1992087"/>
            <a:ext cx="3660408" cy="2357551"/>
          </a:xfrm>
          <a:prstGeom prst="rect">
            <a:avLst/>
          </a:prstGeom>
        </p:spPr>
      </p:pic>
    </p:spTree>
    <p:extLst>
      <p:ext uri="{BB962C8B-B14F-4D97-AF65-F5344CB8AC3E}">
        <p14:creationId xmlns:p14="http://schemas.microsoft.com/office/powerpoint/2010/main" val="2279291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313964" cy="1325563"/>
          </a:xfrm>
        </p:spPr>
        <p:txBody>
          <a:bodyPr>
            <a:noAutofit/>
          </a:bodyPr>
          <a:lstStyle/>
          <a:p>
            <a:pPr algn="ctr"/>
            <a:r>
              <a:rPr lang="cy-GB" sz="2800" dirty="0"/>
              <a:t>Ystyriwch… a oes gennych y potensial i fod yn arweinydd da</a:t>
            </a:r>
            <a:r>
              <a:rPr lang="en-GB" sz="2800" dirty="0"/>
              <a:t>?</a:t>
            </a:r>
            <a:br>
              <a:rPr lang="en-GB" sz="2800" dirty="0"/>
            </a:br>
            <a:r>
              <a:rPr lang="en-GB" sz="2800" dirty="0"/>
              <a:t>Consider… do you have the potential to be a good leader?  </a:t>
            </a:r>
          </a:p>
        </p:txBody>
      </p:sp>
      <p:sp>
        <p:nvSpPr>
          <p:cNvPr id="3" name="Content Placeholder 2"/>
          <p:cNvSpPr>
            <a:spLocks noGrp="1"/>
          </p:cNvSpPr>
          <p:nvPr>
            <p:ph sz="half" idx="1"/>
          </p:nvPr>
        </p:nvSpPr>
        <p:spPr>
          <a:xfrm>
            <a:off x="628650" y="2244435"/>
            <a:ext cx="3886200" cy="3932527"/>
          </a:xfrm>
        </p:spPr>
        <p:txBody>
          <a:bodyPr/>
          <a:lstStyle/>
          <a:p>
            <a:r>
              <a:rPr lang="en-GB" dirty="0"/>
              <a:t>Pam? </a:t>
            </a:r>
          </a:p>
          <a:p>
            <a:endParaRPr lang="en-GB" dirty="0"/>
          </a:p>
          <a:p>
            <a:r>
              <a:rPr lang="en-GB" dirty="0"/>
              <a:t>Pam </a:t>
            </a:r>
            <a:r>
              <a:rPr lang="en-GB" dirty="0" err="1"/>
              <a:t>ddim</a:t>
            </a:r>
            <a:r>
              <a:rPr lang="en-GB" dirty="0"/>
              <a:t>?</a:t>
            </a:r>
          </a:p>
        </p:txBody>
      </p:sp>
      <p:sp>
        <p:nvSpPr>
          <p:cNvPr id="4" name="Content Placeholder 3"/>
          <p:cNvSpPr>
            <a:spLocks noGrp="1"/>
          </p:cNvSpPr>
          <p:nvPr>
            <p:ph sz="half" idx="2"/>
          </p:nvPr>
        </p:nvSpPr>
        <p:spPr>
          <a:xfrm>
            <a:off x="4629150" y="2244435"/>
            <a:ext cx="3886200" cy="3932528"/>
          </a:xfrm>
        </p:spPr>
        <p:txBody>
          <a:bodyPr/>
          <a:lstStyle/>
          <a:p>
            <a:r>
              <a:rPr lang="cy-GB" dirty="0"/>
              <a:t>Why?</a:t>
            </a:r>
          </a:p>
          <a:p>
            <a:endParaRPr lang="cy-GB" dirty="0"/>
          </a:p>
          <a:p>
            <a:r>
              <a:rPr lang="cy-GB" dirty="0"/>
              <a:t>Why not?</a:t>
            </a:r>
          </a:p>
        </p:txBody>
      </p:sp>
    </p:spTree>
    <p:extLst>
      <p:ext uri="{BB962C8B-B14F-4D97-AF65-F5344CB8AC3E}">
        <p14:creationId xmlns:p14="http://schemas.microsoft.com/office/powerpoint/2010/main" val="3938207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800" dirty="0" err="1"/>
              <a:t>Ydy</a:t>
            </a:r>
            <a:r>
              <a:rPr lang="en-GB" sz="2800" dirty="0"/>
              <a:t> </a:t>
            </a:r>
            <a:r>
              <a:rPr lang="en-GB" sz="2800" dirty="0" err="1"/>
              <a:t>arweinwyr</a:t>
            </a:r>
            <a:r>
              <a:rPr lang="en-GB" sz="2800" dirty="0"/>
              <a:t> da bob </a:t>
            </a:r>
            <a:r>
              <a:rPr lang="en-GB" sz="2800" dirty="0" err="1"/>
              <a:t>amser</a:t>
            </a:r>
            <a:r>
              <a:rPr lang="en-GB" sz="2800" dirty="0"/>
              <a:t> </a:t>
            </a:r>
            <a:r>
              <a:rPr lang="en-GB" sz="2800" dirty="0" err="1"/>
              <a:t>yn</a:t>
            </a:r>
            <a:r>
              <a:rPr lang="en-GB" sz="2800" dirty="0"/>
              <a:t> </a:t>
            </a:r>
            <a:r>
              <a:rPr lang="en-GB" sz="2800" dirty="0" err="1"/>
              <a:t>arweinwyr</a:t>
            </a:r>
            <a:r>
              <a:rPr lang="en-GB" sz="2800" dirty="0"/>
              <a:t> ‘da’?</a:t>
            </a:r>
            <a:br>
              <a:rPr lang="en-GB" sz="2800" dirty="0"/>
            </a:br>
            <a:r>
              <a:rPr lang="en-GB" sz="2800" dirty="0"/>
              <a:t>Are good leaders always ‘good’ leaders?</a:t>
            </a:r>
          </a:p>
        </p:txBody>
      </p:sp>
      <p:sp>
        <p:nvSpPr>
          <p:cNvPr id="3" name="Content Placeholder 2"/>
          <p:cNvSpPr>
            <a:spLocks noGrp="1"/>
          </p:cNvSpPr>
          <p:nvPr>
            <p:ph sz="half" idx="1"/>
          </p:nvPr>
        </p:nvSpPr>
        <p:spPr/>
        <p:txBody>
          <a:bodyPr>
            <a:normAutofit/>
          </a:bodyPr>
          <a:lstStyle/>
          <a:p>
            <a:r>
              <a:rPr lang="en-GB" dirty="0" err="1"/>
              <a:t>Nodwch</a:t>
            </a:r>
            <a:r>
              <a:rPr lang="en-GB" dirty="0"/>
              <a:t> </a:t>
            </a:r>
            <a:r>
              <a:rPr lang="en-GB" dirty="0" err="1"/>
              <a:t>amser</a:t>
            </a:r>
            <a:r>
              <a:rPr lang="en-GB" dirty="0"/>
              <a:t> pan y </a:t>
            </a:r>
            <a:r>
              <a:rPr lang="en-GB" dirty="0" err="1"/>
              <a:t>gwnaethoch</a:t>
            </a:r>
            <a:r>
              <a:rPr lang="en-GB" dirty="0"/>
              <a:t> chi </a:t>
            </a:r>
            <a:r>
              <a:rPr lang="en-GB" dirty="0" err="1"/>
              <a:t>weithredu’n</a:t>
            </a:r>
            <a:r>
              <a:rPr lang="en-GB" dirty="0"/>
              <a:t> </a:t>
            </a:r>
            <a:r>
              <a:rPr lang="en-GB" dirty="0" err="1"/>
              <a:t>arweinydd</a:t>
            </a:r>
            <a:r>
              <a:rPr lang="en-GB" dirty="0"/>
              <a:t> </a:t>
            </a:r>
            <a:r>
              <a:rPr lang="en-GB" dirty="0" err="1"/>
              <a:t>mewn</a:t>
            </a:r>
            <a:r>
              <a:rPr lang="en-GB" dirty="0"/>
              <a:t> </a:t>
            </a:r>
            <a:r>
              <a:rPr lang="en-GB" dirty="0" err="1"/>
              <a:t>sefyllfa</a:t>
            </a:r>
            <a:r>
              <a:rPr lang="en-GB" dirty="0"/>
              <a:t> </a:t>
            </a:r>
            <a:r>
              <a:rPr lang="en-GB" dirty="0" err="1"/>
              <a:t>benodol</a:t>
            </a:r>
            <a:endParaRPr lang="en-GB" dirty="0"/>
          </a:p>
          <a:p>
            <a:r>
              <a:rPr lang="en-GB" dirty="0"/>
              <a:t>Beth </a:t>
            </a:r>
            <a:r>
              <a:rPr lang="en-GB" dirty="0" err="1"/>
              <a:t>oedd</a:t>
            </a:r>
            <a:r>
              <a:rPr lang="en-GB" dirty="0"/>
              <a:t> </a:t>
            </a:r>
            <a:r>
              <a:rPr lang="en-GB" dirty="0" err="1"/>
              <a:t>yn</a:t>
            </a:r>
            <a:r>
              <a:rPr lang="en-GB" dirty="0"/>
              <a:t> </a:t>
            </a:r>
            <a:r>
              <a:rPr lang="en-GB" dirty="0" err="1"/>
              <a:t>arbennig</a:t>
            </a:r>
            <a:r>
              <a:rPr lang="en-GB" dirty="0"/>
              <a:t> am y </a:t>
            </a:r>
            <a:r>
              <a:rPr lang="en-GB" dirty="0" err="1"/>
              <a:t>sefyllfa</a:t>
            </a:r>
            <a:r>
              <a:rPr lang="en-GB" dirty="0"/>
              <a:t> hon?</a:t>
            </a:r>
          </a:p>
          <a:p>
            <a:r>
              <a:rPr lang="en-GB" dirty="0" err="1"/>
              <a:t>Oeddech</a:t>
            </a:r>
            <a:r>
              <a:rPr lang="en-GB" dirty="0"/>
              <a:t> </a:t>
            </a:r>
            <a:r>
              <a:rPr lang="en-GB" dirty="0" err="1"/>
              <a:t>chi’n</a:t>
            </a:r>
            <a:r>
              <a:rPr lang="en-GB" dirty="0"/>
              <a:t> </a:t>
            </a:r>
            <a:r>
              <a:rPr lang="en-GB" dirty="0" err="1"/>
              <a:t>arweinydd</a:t>
            </a:r>
            <a:r>
              <a:rPr lang="en-GB" dirty="0"/>
              <a:t> “da”?</a:t>
            </a:r>
          </a:p>
        </p:txBody>
      </p:sp>
      <p:sp>
        <p:nvSpPr>
          <p:cNvPr id="4" name="Content Placeholder 3"/>
          <p:cNvSpPr>
            <a:spLocks noGrp="1"/>
          </p:cNvSpPr>
          <p:nvPr>
            <p:ph sz="half" idx="2"/>
          </p:nvPr>
        </p:nvSpPr>
        <p:spPr/>
        <p:txBody>
          <a:bodyPr>
            <a:normAutofit/>
          </a:bodyPr>
          <a:lstStyle/>
          <a:p>
            <a:r>
              <a:rPr lang="en-GB" dirty="0"/>
              <a:t>Identify a time when you have acted as a leader in a particular situation</a:t>
            </a:r>
          </a:p>
          <a:p>
            <a:r>
              <a:rPr lang="en-GB" dirty="0"/>
              <a:t>What was it about this situation?</a:t>
            </a:r>
          </a:p>
          <a:p>
            <a:r>
              <a:rPr lang="en-GB" dirty="0"/>
              <a:t>Were you a “good” leader? </a:t>
            </a:r>
          </a:p>
          <a:p>
            <a:endParaRPr lang="en-GB" dirty="0"/>
          </a:p>
        </p:txBody>
      </p:sp>
    </p:spTree>
    <p:extLst>
      <p:ext uri="{BB962C8B-B14F-4D97-AF65-F5344CB8AC3E}">
        <p14:creationId xmlns:p14="http://schemas.microsoft.com/office/powerpoint/2010/main" val="29448830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652</TotalTime>
  <Words>1189</Words>
  <Application>Microsoft Office PowerPoint</Application>
  <PresentationFormat>On-screen Show (4:3)</PresentationFormat>
  <Paragraphs>156</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 New Roman</vt:lpstr>
      <vt:lpstr>Wingdings</vt:lpstr>
      <vt:lpstr>Office Theme</vt:lpstr>
      <vt:lpstr>PowerPoint Presentation</vt:lpstr>
      <vt:lpstr>Sgiliau am oes: cyflogadwyedd a llwybrau ar gyfer y dyfodol  Skills for life: employability and future pathways  </vt:lpstr>
      <vt:lpstr>Amcanion Sesiwn 6:  Personoliaeth yn y Gweithle Session 6 Objectives:  Personality in the Workplace</vt:lpstr>
      <vt:lpstr> Ystyriwch…Wahaniaethau Unigol yn y Gwaith </vt:lpstr>
      <vt:lpstr> Consider…Individual Differences at Work </vt:lpstr>
      <vt:lpstr>       Gwahaniaethau Unigol yn y Gwaith Individual Differences at Work </vt:lpstr>
      <vt:lpstr>Personoliaeth a pherfformiad swydd Personality and job performance</vt:lpstr>
      <vt:lpstr>Persbectif Nodweddion The Trait Perspective</vt:lpstr>
      <vt:lpstr>Sut y gall darpar gyflogwyr asesu’r nodweddion hyn ac ymddygiad gwaith posibl? How do potential employers assess these traits and potential work behaviour?</vt:lpstr>
      <vt:lpstr>Meddwl yn Feirniadol: ydy’r dulliau hyn yn gweithio?  Critical Thinking: do these approaches work?</vt:lpstr>
      <vt:lpstr> Hunan adfyfyrio               Self-reflection</vt:lpstr>
      <vt:lpstr>Arweinyddiaeth a Gwaith Tîm  Leadership &amp; Teamwork </vt:lpstr>
      <vt:lpstr>Ystyriwch… pwy sy’n gwneud arweinydd da? Consider… who makes a good leader?</vt:lpstr>
      <vt:lpstr>Ystyriwch… a oes gennych y potensial i fod yn arweinydd da? Consider… do you have the potential to be a good leader?  </vt:lpstr>
      <vt:lpstr>Ydy arweinwyr da bob amser yn arweinwyr ‘da’? Are good leaders always ‘good’ leaders?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Cindy Hunt</cp:lastModifiedBy>
  <cp:revision>62</cp:revision>
  <cp:lastPrinted>2019-07-01T13:46:34Z</cp:lastPrinted>
  <dcterms:created xsi:type="dcterms:W3CDTF">2017-02-08T11:33:06Z</dcterms:created>
  <dcterms:modified xsi:type="dcterms:W3CDTF">2020-09-21T09:12:40Z</dcterms:modified>
</cp:coreProperties>
</file>