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732" r:id="rId4"/>
  </p:sldMasterIdLst>
  <p:notesMasterIdLst>
    <p:notesMasterId r:id="rId22"/>
  </p:notesMasterIdLst>
  <p:handoutMasterIdLst>
    <p:handoutMasterId r:id="rId23"/>
  </p:handoutMasterIdLst>
  <p:sldIdLst>
    <p:sldId id="267" r:id="rId5"/>
    <p:sldId id="268" r:id="rId6"/>
    <p:sldId id="269" r:id="rId7"/>
    <p:sldId id="273" r:id="rId8"/>
    <p:sldId id="271" r:id="rId9"/>
    <p:sldId id="275" r:id="rId10"/>
    <p:sldId id="276" r:id="rId11"/>
    <p:sldId id="277" r:id="rId12"/>
    <p:sldId id="278" r:id="rId13"/>
    <p:sldId id="279" r:id="rId14"/>
    <p:sldId id="280" r:id="rId15"/>
    <p:sldId id="286" r:id="rId16"/>
    <p:sldId id="287" r:id="rId17"/>
    <p:sldId id="283" r:id="rId18"/>
    <p:sldId id="285" r:id="rId19"/>
    <p:sldId id="289" r:id="rId20"/>
    <p:sldId id="288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33E57"/>
    <a:srgbClr val="5E2001"/>
    <a:srgbClr val="184259"/>
    <a:srgbClr val="9C4E4E"/>
    <a:srgbClr val="7000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F5AB1C69-6EDB-4FF4-983F-18BD219EF32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52" autoAdjust="0"/>
  </p:normalViewPr>
  <p:slideViewPr>
    <p:cSldViewPr snapToGrid="0">
      <p:cViewPr varScale="1">
        <p:scale>
          <a:sx n="71" d="100"/>
          <a:sy n="71" d="100"/>
        </p:scale>
        <p:origin x="7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DAF8EB-A362-496B-A49B-627DB0E2631C}" type="doc">
      <dgm:prSet loTypeId="urn:microsoft.com/office/officeart/2005/8/layout/hProcess9" loCatId="process" qsTypeId="urn:microsoft.com/office/officeart/2005/8/quickstyle/3d9" qsCatId="3D" csTypeId="urn:microsoft.com/office/officeart/2005/8/colors/accent5_4" csCatId="accent5"/>
      <dgm:spPr/>
      <dgm:t>
        <a:bodyPr/>
        <a:lstStyle/>
        <a:p>
          <a:endParaRPr lang="en-US"/>
        </a:p>
      </dgm:t>
    </dgm:pt>
    <dgm:pt modelId="{A15EF47A-8D38-4C5A-ADBC-C5C34531FE2E}">
      <dgm:prSet/>
      <dgm:spPr/>
      <dgm:t>
        <a:bodyPr/>
        <a:lstStyle/>
        <a:p>
          <a:pPr rtl="0"/>
          <a:r>
            <a:rPr lang="en-US" b="1" smtClean="0"/>
            <a:t>BRITISH AIRWAYS</a:t>
          </a:r>
          <a:endParaRPr lang="en-US"/>
        </a:p>
      </dgm:t>
    </dgm:pt>
    <dgm:pt modelId="{D449D70C-78BB-478B-A6FD-2E4F29F6D800}" type="parTrans" cxnId="{8460AE94-39C0-408D-8A4E-7B20A9160711}">
      <dgm:prSet/>
      <dgm:spPr/>
      <dgm:t>
        <a:bodyPr/>
        <a:lstStyle/>
        <a:p>
          <a:endParaRPr lang="en-US"/>
        </a:p>
      </dgm:t>
    </dgm:pt>
    <dgm:pt modelId="{7FBB7391-0D0B-4201-80EA-CF74CCCFBC2B}" type="sibTrans" cxnId="{8460AE94-39C0-408D-8A4E-7B20A9160711}">
      <dgm:prSet/>
      <dgm:spPr/>
      <dgm:t>
        <a:bodyPr/>
        <a:lstStyle/>
        <a:p>
          <a:endParaRPr lang="en-US"/>
        </a:p>
      </dgm:t>
    </dgm:pt>
    <dgm:pt modelId="{7AF133A1-92D8-47DA-8E98-3D1DBF4C97A0}" type="pres">
      <dgm:prSet presAssocID="{85DAF8EB-A362-496B-A49B-627DB0E2631C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725FCAB-0264-44D2-AE81-8B6CB01513CB}" type="pres">
      <dgm:prSet presAssocID="{85DAF8EB-A362-496B-A49B-627DB0E2631C}" presName="arrow" presStyleLbl="bgShp" presStyleIdx="0" presStyleCnt="1"/>
      <dgm:spPr/>
    </dgm:pt>
    <dgm:pt modelId="{BBD76143-47D1-4265-AD73-B89B490FF850}" type="pres">
      <dgm:prSet presAssocID="{85DAF8EB-A362-496B-A49B-627DB0E2631C}" presName="linearProcess" presStyleCnt="0"/>
      <dgm:spPr/>
    </dgm:pt>
    <dgm:pt modelId="{36A41527-73AB-4BD8-9593-34662F4BE1B7}" type="pres">
      <dgm:prSet presAssocID="{A15EF47A-8D38-4C5A-ADBC-C5C34531FE2E}" presName="text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3B6B981-C536-417D-BE28-0763338C1F5E}" type="presOf" srcId="{A15EF47A-8D38-4C5A-ADBC-C5C34531FE2E}" destId="{36A41527-73AB-4BD8-9593-34662F4BE1B7}" srcOrd="0" destOrd="0" presId="urn:microsoft.com/office/officeart/2005/8/layout/hProcess9"/>
    <dgm:cxn modelId="{26B8CFAB-7DA0-4EB4-B9CD-9BBDF1BF342A}" type="presOf" srcId="{85DAF8EB-A362-496B-A49B-627DB0E2631C}" destId="{7AF133A1-92D8-47DA-8E98-3D1DBF4C97A0}" srcOrd="0" destOrd="0" presId="urn:microsoft.com/office/officeart/2005/8/layout/hProcess9"/>
    <dgm:cxn modelId="{8460AE94-39C0-408D-8A4E-7B20A9160711}" srcId="{85DAF8EB-A362-496B-A49B-627DB0E2631C}" destId="{A15EF47A-8D38-4C5A-ADBC-C5C34531FE2E}" srcOrd="0" destOrd="0" parTransId="{D449D70C-78BB-478B-A6FD-2E4F29F6D800}" sibTransId="{7FBB7391-0D0B-4201-80EA-CF74CCCFBC2B}"/>
    <dgm:cxn modelId="{D3207A79-B520-4E42-AE5D-AF00F858A223}" type="presParOf" srcId="{7AF133A1-92D8-47DA-8E98-3D1DBF4C97A0}" destId="{A725FCAB-0264-44D2-AE81-8B6CB01513CB}" srcOrd="0" destOrd="0" presId="urn:microsoft.com/office/officeart/2005/8/layout/hProcess9"/>
    <dgm:cxn modelId="{582F0A33-BAC8-496F-97CB-DBCBC56C2A75}" type="presParOf" srcId="{7AF133A1-92D8-47DA-8E98-3D1DBF4C97A0}" destId="{BBD76143-47D1-4265-AD73-B89B490FF850}" srcOrd="1" destOrd="0" presId="urn:microsoft.com/office/officeart/2005/8/layout/hProcess9"/>
    <dgm:cxn modelId="{64A823AE-F939-45ED-A5A1-CFA248A3BD6B}" type="presParOf" srcId="{BBD76143-47D1-4265-AD73-B89B490FF850}" destId="{36A41527-73AB-4BD8-9593-34662F4BE1B7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AD5F04-37CD-4ABE-BB19-3920E2706FBF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4E7B0BE-8383-486A-8D8E-B6CFC7ECE783}">
      <dgm:prSet/>
      <dgm:spPr/>
      <dgm:t>
        <a:bodyPr/>
        <a:lstStyle/>
        <a:p>
          <a:pPr rtl="0"/>
          <a:r>
            <a:rPr lang="en-US" b="1" smtClean="0"/>
            <a:t>Unleashing sustainable solutions for better tomorrow</a:t>
          </a:r>
          <a:endParaRPr lang="en-US"/>
        </a:p>
      </dgm:t>
    </dgm:pt>
    <dgm:pt modelId="{F7163D93-F498-4CCB-8B9C-B9C6A4C185D6}" type="parTrans" cxnId="{B90F02A4-247E-4895-B8E4-B10A1927E546}">
      <dgm:prSet/>
      <dgm:spPr/>
      <dgm:t>
        <a:bodyPr/>
        <a:lstStyle/>
        <a:p>
          <a:endParaRPr lang="en-US"/>
        </a:p>
      </dgm:t>
    </dgm:pt>
    <dgm:pt modelId="{64674A82-3463-46ED-A4C7-8192AC9CFFFE}" type="sibTrans" cxnId="{B90F02A4-247E-4895-B8E4-B10A1927E546}">
      <dgm:prSet/>
      <dgm:spPr/>
      <dgm:t>
        <a:bodyPr/>
        <a:lstStyle/>
        <a:p>
          <a:endParaRPr lang="en-US"/>
        </a:p>
      </dgm:t>
    </dgm:pt>
    <dgm:pt modelId="{CF51AC54-7B64-4040-8C60-D790E3F55121}" type="pres">
      <dgm:prSet presAssocID="{82AD5F04-37CD-4ABE-BB19-3920E2706FB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620589A-7D2D-4529-BABF-5B0061414392}" type="pres">
      <dgm:prSet presAssocID="{74E7B0BE-8383-486A-8D8E-B6CFC7ECE783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90F02A4-247E-4895-B8E4-B10A1927E546}" srcId="{82AD5F04-37CD-4ABE-BB19-3920E2706FBF}" destId="{74E7B0BE-8383-486A-8D8E-B6CFC7ECE783}" srcOrd="0" destOrd="0" parTransId="{F7163D93-F498-4CCB-8B9C-B9C6A4C185D6}" sibTransId="{64674A82-3463-46ED-A4C7-8192AC9CFFFE}"/>
    <dgm:cxn modelId="{856610E7-C05F-4EB2-B847-B5356A315D14}" type="presOf" srcId="{82AD5F04-37CD-4ABE-BB19-3920E2706FBF}" destId="{CF51AC54-7B64-4040-8C60-D790E3F55121}" srcOrd="0" destOrd="0" presId="urn:microsoft.com/office/officeart/2005/8/layout/vList2"/>
    <dgm:cxn modelId="{B2384611-572D-44F0-88E4-DA7805097B63}" type="presOf" srcId="{74E7B0BE-8383-486A-8D8E-B6CFC7ECE783}" destId="{9620589A-7D2D-4529-BABF-5B0061414392}" srcOrd="0" destOrd="0" presId="urn:microsoft.com/office/officeart/2005/8/layout/vList2"/>
    <dgm:cxn modelId="{6D9E8A5D-82FC-40DF-95F4-46B682482805}" type="presParOf" srcId="{CF51AC54-7B64-4040-8C60-D790E3F55121}" destId="{9620589A-7D2D-4529-BABF-5B006141439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D5C3AA-8B56-4BD3-AA98-74655FE51D29}" type="doc">
      <dgm:prSet loTypeId="urn:microsoft.com/office/officeart/2005/8/layout/vList2" loCatId="list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AAC25F-DD32-464B-AC09-8855AE20A8C2}">
      <dgm:prSet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en-US" b="0" i="0" dirty="0" smtClean="0"/>
            <a:t>ANY QUESTIONS</a:t>
          </a:r>
          <a:endParaRPr lang="en-US" dirty="0"/>
        </a:p>
      </dgm:t>
    </dgm:pt>
    <dgm:pt modelId="{C08FF86B-2984-4358-88CA-01C841ECD768}" type="parTrans" cxnId="{84088572-F728-4810-A2C0-FC81E4F1CBFC}">
      <dgm:prSet/>
      <dgm:spPr/>
      <dgm:t>
        <a:bodyPr/>
        <a:lstStyle/>
        <a:p>
          <a:endParaRPr lang="en-US"/>
        </a:p>
      </dgm:t>
    </dgm:pt>
    <dgm:pt modelId="{A3A64C72-358B-49A3-AE88-97E60E5ED3D9}" type="sibTrans" cxnId="{84088572-F728-4810-A2C0-FC81E4F1CBFC}">
      <dgm:prSet/>
      <dgm:spPr/>
      <dgm:t>
        <a:bodyPr/>
        <a:lstStyle/>
        <a:p>
          <a:endParaRPr lang="en-US"/>
        </a:p>
      </dgm:t>
    </dgm:pt>
    <dgm:pt modelId="{33C5937C-90C3-4C47-8FE4-3C04C18BD4EE}" type="pres">
      <dgm:prSet presAssocID="{31D5C3AA-8B56-4BD3-AA98-74655FE51D2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4B73EDA-2211-40D0-992A-B645A5E304CA}" type="pres">
      <dgm:prSet presAssocID="{3FAAC25F-DD32-464B-AC09-8855AE20A8C2}" presName="parentText" presStyleLbl="node1" presStyleIdx="0" presStyleCnt="1" custLinFactNeighborX="3023" custLinFactNeighborY="-494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957180F-17DD-4F0D-8D12-1567D7E3C5CE}" type="presOf" srcId="{31D5C3AA-8B56-4BD3-AA98-74655FE51D29}" destId="{33C5937C-90C3-4C47-8FE4-3C04C18BD4EE}" srcOrd="0" destOrd="0" presId="urn:microsoft.com/office/officeart/2005/8/layout/vList2"/>
    <dgm:cxn modelId="{84088572-F728-4810-A2C0-FC81E4F1CBFC}" srcId="{31D5C3AA-8B56-4BD3-AA98-74655FE51D29}" destId="{3FAAC25F-DD32-464B-AC09-8855AE20A8C2}" srcOrd="0" destOrd="0" parTransId="{C08FF86B-2984-4358-88CA-01C841ECD768}" sibTransId="{A3A64C72-358B-49A3-AE88-97E60E5ED3D9}"/>
    <dgm:cxn modelId="{2CD43636-F4B8-4EDB-8845-5F6CF4C4A4BC}" type="presOf" srcId="{3FAAC25F-DD32-464B-AC09-8855AE20A8C2}" destId="{94B73EDA-2211-40D0-992A-B645A5E304CA}" srcOrd="0" destOrd="0" presId="urn:microsoft.com/office/officeart/2005/8/layout/vList2"/>
    <dgm:cxn modelId="{55FE58B8-F994-40D1-B82F-BD7F831158EB}" type="presParOf" srcId="{33C5937C-90C3-4C47-8FE4-3C04C18BD4EE}" destId="{94B73EDA-2211-40D0-992A-B645A5E304C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25FCAB-0264-44D2-AE81-8B6CB01513CB}">
      <dsp:nvSpPr>
        <dsp:cNvPr id="0" name=""/>
        <dsp:cNvSpPr/>
      </dsp:nvSpPr>
      <dsp:spPr>
        <a:xfrm>
          <a:off x="316678" y="0"/>
          <a:ext cx="3589020" cy="1990165"/>
        </a:xfrm>
        <a:prstGeom prst="rightArrow">
          <a:avLst/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A41527-73AB-4BD8-9593-34662F4BE1B7}">
      <dsp:nvSpPr>
        <dsp:cNvPr id="0" name=""/>
        <dsp:cNvSpPr/>
      </dsp:nvSpPr>
      <dsp:spPr>
        <a:xfrm>
          <a:off x="230911" y="597049"/>
          <a:ext cx="3760554" cy="796066"/>
        </a:xfrm>
        <a:prstGeom prst="roundRect">
          <a:avLst/>
        </a:prstGeom>
        <a:solidFill>
          <a:schemeClr val="accent5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  <a:sp3d extrusionH="28000" prstMaterial="matte"/>
        </a:bodyPr>
        <a:lstStyle/>
        <a:p>
          <a:pPr lvl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b="1" kern="1200" smtClean="0"/>
            <a:t>BRITISH AIRWAYS</a:t>
          </a:r>
          <a:endParaRPr lang="en-US" sz="3300" kern="1200"/>
        </a:p>
      </dsp:txBody>
      <dsp:txXfrm>
        <a:off x="269772" y="635910"/>
        <a:ext cx="3682832" cy="7183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20589A-7D2D-4529-BABF-5B0061414392}">
      <dsp:nvSpPr>
        <dsp:cNvPr id="0" name=""/>
        <dsp:cNvSpPr/>
      </dsp:nvSpPr>
      <dsp:spPr>
        <a:xfrm>
          <a:off x="0" y="25656"/>
          <a:ext cx="3953814" cy="14040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1" kern="1200" smtClean="0"/>
            <a:t>Unleashing sustainable solutions for better tomorrow</a:t>
          </a:r>
          <a:endParaRPr lang="en-US" sz="2500" kern="1200"/>
        </a:p>
      </dsp:txBody>
      <dsp:txXfrm>
        <a:off x="68538" y="94194"/>
        <a:ext cx="3816738" cy="12669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72BF7510-B9ED-40E0-8274-4F64AD62B83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D95E24B0-B97F-4932-93CD-4307D6181DC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0AA17F-CB06-445B-ACD3-321E84E51A80}" type="datetimeFigureOut">
              <a:rPr lang="en-US" smtClean="0"/>
              <a:t>4/2/2024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7FC3A0DF-A8A7-4EF4-96E5-757FFFC2A93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22BEC987-E8F6-4FD2-BFB2-04815BD1D2F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78EF9-7F2B-4B20-A25C-9E80C16977B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0114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6141C0-BF72-4A20-AFA7-D05563D549B7}" type="datetimeFigureOut">
              <a:rPr lang="en-US" smtClean="0"/>
              <a:t>4/2/2024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F9CF-D1E5-49FD-94F7-B246BB67E24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285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84551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328F7C25-BFB6-430F-87B6-7D0D2C7493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-185517" y="1223433"/>
            <a:ext cx="504000" cy="0"/>
          </a:xfrm>
          <a:prstGeom prst="line">
            <a:avLst/>
          </a:prstGeom>
          <a:ln w="127000" cap="sq">
            <a:solidFill>
              <a:schemeClr val="accent3"/>
            </a:solidFill>
            <a:miter lim="800000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025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3534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Rectangle: Rounded Corners 8">
            <a:extLst>
              <a:ext uri="{FF2B5EF4-FFF2-40B4-BE49-F238E27FC236}">
                <a16:creationId xmlns:a16="http://schemas.microsoft.com/office/drawing/2014/main" xmlns="" id="{E44449DE-635B-4B23-9B8B-C95A5B8764DB}"/>
              </a:ext>
            </a:extLst>
          </p:cNvPr>
          <p:cNvSpPr/>
          <p:nvPr userDrawn="1"/>
        </p:nvSpPr>
        <p:spPr>
          <a:xfrm>
            <a:off x="663356" y="1790228"/>
            <a:ext cx="10863358" cy="4080348"/>
          </a:xfrm>
          <a:prstGeom prst="roundRect">
            <a:avLst>
              <a:gd name="adj" fmla="val 2634"/>
            </a:avLst>
          </a:prstGeom>
          <a:solidFill>
            <a:schemeClr val="accent3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E8539E0A-8009-4A6E-A7A1-5AEFA52206C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7150" y="996911"/>
            <a:ext cx="3666" cy="491143"/>
          </a:xfrm>
          <a:prstGeom prst="line">
            <a:avLst/>
          </a:prstGeom>
          <a:ln w="127000" cap="sq">
            <a:solidFill>
              <a:schemeClr val="accent3"/>
            </a:solidFill>
            <a:miter lim="800000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1209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  <p:pic>
        <p:nvPicPr>
          <p:cNvPr id="10" name="Picture 9" descr="Celestia-R1---OverlayContentHD.png">
            <a:extLst>
              <a:ext uri="{FF2B5EF4-FFF2-40B4-BE49-F238E27FC236}">
                <a16:creationId xmlns:a16="http://schemas.microsoft.com/office/drawing/2014/main" xmlns="" id="{A1E35E73-B2F7-41DF-AAD2-58E6BE2710D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8031B0A9-3E16-4C5B-A6CE-045BCB91A0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7150" y="939761"/>
            <a:ext cx="3666" cy="491143"/>
          </a:xfrm>
          <a:prstGeom prst="line">
            <a:avLst/>
          </a:prstGeom>
          <a:ln w="127000" cap="sq">
            <a:solidFill>
              <a:schemeClr val="accent3"/>
            </a:solidFill>
            <a:miter lim="800000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4453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56328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20249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90624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8252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31405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770684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6" name="Rectangle: Rounded Corners 6">
            <a:extLst>
              <a:ext uri="{FF2B5EF4-FFF2-40B4-BE49-F238E27FC236}">
                <a16:creationId xmlns:a16="http://schemas.microsoft.com/office/drawing/2014/main" xmlns="" id="{1AD7857E-8E0E-4AC1-ABDC-E42462C788DE}"/>
              </a:ext>
            </a:extLst>
          </p:cNvPr>
          <p:cNvSpPr/>
          <p:nvPr userDrawn="1"/>
        </p:nvSpPr>
        <p:spPr>
          <a:xfrm>
            <a:off x="1750844" y="3962401"/>
            <a:ext cx="8690313" cy="1908173"/>
          </a:xfrm>
          <a:prstGeom prst="roundRect">
            <a:avLst>
              <a:gd name="adj" fmla="val 6552"/>
            </a:avLst>
          </a:prstGeom>
          <a:solidFill>
            <a:schemeClr val="accent3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440968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5213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510216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77639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977897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981403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7326" y="995967"/>
            <a:ext cx="6238874" cy="1260000"/>
          </a:xfrm>
        </p:spPr>
        <p:txBody>
          <a:bodyPr anchor="ctr" anchorCtr="0">
            <a:noAutofit/>
          </a:bodyPr>
          <a:lstStyle>
            <a:lvl1pPr algn="r">
              <a:defRPr sz="3000" b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 bwMode="blackGray">
          <a:xfrm>
            <a:off x="8014200" y="995968"/>
            <a:ext cx="3492000" cy="4866064"/>
          </a:xfrm>
          <a:prstGeom prst="roundRect">
            <a:avLst>
              <a:gd name="adj" fmla="val 2371"/>
            </a:avLst>
          </a:prstGeom>
          <a:solidFill>
            <a:schemeClr val="bg2">
              <a:lumMod val="75000"/>
              <a:lumOff val="25000"/>
            </a:schemeClr>
          </a:solidFill>
          <a:ln w="28575" cap="sq" cmpd="sng">
            <a:solidFill>
              <a:schemeClr val="accent3">
                <a:lumMod val="50000"/>
              </a:schemeClr>
            </a:solidFill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5849" y="2255967"/>
            <a:ext cx="6610351" cy="3476618"/>
          </a:xfrm>
        </p:spPr>
        <p:txBody>
          <a:bodyPr anchor="t"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9382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2476">
              <a:srgbClr val="F8AFD5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84B7D2A-0DF8-424B-9572-B79AEBB2D9DC}" type="datetimeFigureOut">
              <a:rPr lang="en-US" noProof="0" smtClean="0"/>
              <a:t>4/2/2024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noProof="0" smtClean="0"/>
              <a:t>Add a Footer</a:t>
            </a:r>
            <a:endParaRPr lang="en-US" noProof="0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8717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  <p:sldLayoutId id="2147483669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home.barclays/investor-relations/annual-report/" TargetMode="External"/><Relationship Id="rId2" Type="http://schemas.openxmlformats.org/officeDocument/2006/relationships/hyperlink" Target="https://www.knowledgecity.com/blog/the-importance-of-technology-in-business-trainin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ritishairways.com/en-gb/careers/working-here/learning-and-development" TargetMode="External"/><Relationship Id="rId4" Type="http://schemas.openxmlformats.org/officeDocument/2006/relationships/hyperlink" Target="https://www.unilever.com/sustainable-living/sustainable-living-report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scoplc.com/investors/annual-report-2021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0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31305F2-4D75-4D76-BA59-F00627AB8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3926" y="1002697"/>
            <a:ext cx="8761413" cy="706964"/>
          </a:xfrm>
        </p:spPr>
        <p:txBody>
          <a:bodyPr/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UNIVERSITY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OF WALES TRINITY SAINT DAVID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8CB4E0E-ECE5-4628-8AFC-87C9EFB08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413" y="2469030"/>
            <a:ext cx="10929194" cy="4254500"/>
          </a:xfr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b="1" dirty="0" smtClean="0"/>
              <a:t>                                 Topic- </a:t>
            </a:r>
            <a:r>
              <a:rPr lang="en-US" sz="2400" b="1" dirty="0"/>
              <a:t>Impact of technology on training and </a:t>
            </a:r>
            <a:r>
              <a:rPr lang="en-US" sz="2400" b="1" dirty="0" smtClean="0"/>
              <a:t>development</a:t>
            </a:r>
          </a:p>
          <a:p>
            <a:pPr marL="0" indent="0">
              <a:buNone/>
            </a:pP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				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Simranjeet Kaur	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					Student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Id	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2225768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				Module Code		LCBB5004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				Programme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BA (Hons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) Business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				Level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Study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5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(Semester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1)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				Lecturer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Dr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Anupam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Mazumdar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				Date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4/04/2024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413" y="2469030"/>
            <a:ext cx="2439923" cy="159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656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52A3D91-AB3F-4EDF-B87E-FDDF6C5DC4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056068" y="489397"/>
            <a:ext cx="9305566" cy="679664"/>
          </a:xfrm>
          <a:prstGeom prst="rect">
            <a:avLst/>
          </a:prstGeom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Content of my Presentation-</a:t>
            </a:r>
            <a:endParaRPr lang="en-US" sz="28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0553595"/>
              </p:ext>
            </p:extLst>
          </p:nvPr>
        </p:nvGraphicFramePr>
        <p:xfrm>
          <a:off x="1121432" y="1393372"/>
          <a:ext cx="10038692" cy="494200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820854"/>
                <a:gridCol w="1217838"/>
              </a:tblGrid>
              <a:tr h="588452">
                <a:tc>
                  <a:txBody>
                    <a:bodyPr/>
                    <a:lstStyle/>
                    <a:p>
                      <a:r>
                        <a:rPr lang="en-US" dirty="0" smtClean="0"/>
                        <a:t>Description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Slide no.</a:t>
                      </a:r>
                      <a:endParaRPr lang="en-US" dirty="0"/>
                    </a:p>
                  </a:txBody>
                  <a:tcPr/>
                </a:tc>
              </a:tr>
              <a:tr h="588452">
                <a:tc>
                  <a:txBody>
                    <a:bodyPr/>
                    <a:lstStyle/>
                    <a:p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</a:tr>
              <a:tr h="635170">
                <a:tc>
                  <a:txBody>
                    <a:bodyPr/>
                    <a:lstStyle/>
                    <a:p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Importance of training</a:t>
                      </a:r>
                      <a:r>
                        <a:rPr lang="en-US" sz="2000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learning and development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4-5</a:t>
                      </a:r>
                      <a:endParaRPr lang="en-US" dirty="0"/>
                    </a:p>
                  </a:txBody>
                  <a:tcPr/>
                </a:tc>
              </a:tr>
              <a:tr h="635170">
                <a:tc>
                  <a:txBody>
                    <a:bodyPr/>
                    <a:lstStyle/>
                    <a:p>
                      <a:r>
                        <a:rPr kumimoji="0" lang="en-US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 of technology for employee development-  real world examples</a:t>
                      </a:r>
                      <a:endParaRPr lang="en-US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6</a:t>
                      </a:r>
                      <a:endParaRPr lang="en-US" dirty="0"/>
                    </a:p>
                  </a:txBody>
                  <a:tcPr/>
                </a:tc>
              </a:tr>
              <a:tr h="635170">
                <a:tc>
                  <a:txBody>
                    <a:bodyPr/>
                    <a:lstStyle/>
                    <a:p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  <a:r>
                        <a:rPr lang="en-US" sz="2000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technology for employers development in different companies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7-10</a:t>
                      </a:r>
                      <a:endParaRPr lang="en-US" dirty="0"/>
                    </a:p>
                  </a:txBody>
                  <a:tcPr/>
                </a:tc>
              </a:tr>
              <a:tr h="58845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Conclusion</a:t>
                      </a:r>
                      <a:r>
                        <a:rPr lang="en-US" sz="2000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11-14</a:t>
                      </a:r>
                      <a:endParaRPr lang="en-US" dirty="0"/>
                    </a:p>
                  </a:txBody>
                  <a:tcPr/>
                </a:tc>
              </a:tr>
              <a:tr h="550951">
                <a:tc>
                  <a:txBody>
                    <a:bodyPr/>
                    <a:lstStyle/>
                    <a:p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References 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15-16</a:t>
                      </a:r>
                      <a:endParaRPr lang="en-US" dirty="0"/>
                    </a:p>
                  </a:txBody>
                  <a:tcPr/>
                </a:tc>
              </a:tr>
              <a:tr h="588452">
                <a:tc>
                  <a:txBody>
                    <a:bodyPr/>
                    <a:lstStyle/>
                    <a:p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Question</a:t>
                      </a:r>
                      <a:r>
                        <a:rPr lang="en-US" sz="2000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answers 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17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2749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453" y="506506"/>
            <a:ext cx="9404723" cy="1322294"/>
          </a:xfrm>
        </p:spPr>
        <p:txBody>
          <a:bodyPr/>
          <a:lstStyle/>
          <a:p>
            <a:pPr algn="ctr"/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/>
              <a:t> </a:t>
            </a:r>
            <a:r>
              <a:rPr lang="en-US" b="1" dirty="0" smtClean="0"/>
              <a:t>     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US" sz="3200" b="1" dirty="0" smtClean="0"/>
              <a:t>-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350" y="2446987"/>
            <a:ext cx="11822805" cy="4288665"/>
          </a:xfr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lvl="0" indent="0" algn="just">
              <a:lnSpc>
                <a:spcPct val="150000"/>
              </a:lnSpc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Technological learning and development involves the use of modern technology to augment the technique of obtaining knowledge and enhancing abilities for personal and professional growth.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Technology has completely changed the manner in which individuals learn by giving users access to a wealth of knowledge, engaging materials, and tailored instruction.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Integration of webinars with e-learning systems in order to provide adaptable and convenient learning opportunities to boost student knowledge and motivation</a:t>
            </a:r>
            <a:r>
              <a:rPr lang="en-US" sz="2000" dirty="0" smtClean="0"/>
              <a:t>(Doe, 2023).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658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9158940" cy="700586"/>
          </a:xfrm>
        </p:spPr>
        <p:txBody>
          <a:bodyPr/>
          <a:lstStyle/>
          <a:p>
            <a:r>
              <a:rPr lang="en-US" sz="2000" b="1" dirty="0" smtClean="0">
                <a:solidFill>
                  <a:schemeClr val="bg1"/>
                </a:solidFill>
              </a:rPr>
              <a:t>   </a:t>
            </a:r>
            <a:r>
              <a:rPr lang="en-US" sz="2400" b="1" dirty="0" smtClean="0">
                <a:solidFill>
                  <a:schemeClr val="bg1"/>
                </a:solidFill>
              </a:rPr>
              <a:t>Importance of technology in learning and development-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223" y="2541495"/>
            <a:ext cx="11013141" cy="356347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lvl="0"/>
            <a:endParaRPr lang="en-US" b="1" dirty="0" smtClean="0"/>
          </a:p>
          <a:p>
            <a:pPr lvl="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8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Enhance </a:t>
            </a:r>
            <a:r>
              <a:rPr lang="en-US" sz="8000" b="1" dirty="0">
                <a:latin typeface="Arial" panose="020B0604020202020204" pitchFamily="34" charset="0"/>
                <a:cs typeface="Arial" panose="020B0604020202020204" pitchFamily="34" charset="0"/>
              </a:rPr>
              <a:t>Employees work efficiency and Success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: gives workers the tools and understanding they need to do their tasks more </a:t>
            </a: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successfully.</a:t>
            </a:r>
          </a:p>
          <a:p>
            <a:pPr lvl="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8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Encourages </a:t>
            </a:r>
            <a:r>
              <a:rPr lang="en-US" sz="8000" b="1" dirty="0">
                <a:latin typeface="Arial" panose="020B0604020202020204" pitchFamily="34" charset="0"/>
                <a:cs typeface="Arial" panose="020B0604020202020204" pitchFamily="34" charset="0"/>
              </a:rPr>
              <a:t>enthusiasm and Integration among Employees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: provides chances for growth on a professional as well as a personal basis, improving employee retention</a:t>
            </a: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8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Contributes </a:t>
            </a:r>
            <a:r>
              <a:rPr lang="en-US" sz="8000" b="1" dirty="0">
                <a:latin typeface="Arial" panose="020B0604020202020204" pitchFamily="34" charset="0"/>
                <a:cs typeface="Arial" panose="020B0604020202020204" pitchFamily="34" charset="0"/>
              </a:rPr>
              <a:t>to Employer abilities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: Enables staff members in learning various skills and knowledge essential to their </a:t>
            </a:r>
            <a:r>
              <a:rPr lang="en-US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positions (Smith,2023).</a:t>
            </a:r>
            <a:endParaRPr lang="en-US" altLang="en-US" sz="8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2514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8188" y="973668"/>
            <a:ext cx="9144000" cy="706964"/>
          </a:xfrm>
        </p:spPr>
        <p:txBody>
          <a:bodyPr/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sz="2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</a:t>
            </a: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technology in learning and development-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20" y="2522250"/>
            <a:ext cx="7950221" cy="398555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</a:pPr>
            <a:endParaRPr lang="en-US" altLang="en-US" sz="2000" b="1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0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Automatic </a:t>
            </a:r>
            <a:r>
              <a:rPr lang="en-US" altLang="en-US" sz="2000" b="1" dirty="0">
                <a:solidFill>
                  <a:schemeClr val="tx1"/>
                </a:solidFill>
                <a:latin typeface="Arial" panose="020B0604020202020204" pitchFamily="34" charset="0"/>
              </a:rPr>
              <a:t>Observation and Evaluation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: 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allocates 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participants immediate responses 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with 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responsive surveys and tests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</a:p>
          <a:p>
            <a:pPr lvl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0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Creative </a:t>
            </a:r>
            <a:r>
              <a:rPr lang="en-US" altLang="en-US" sz="2000" b="1" dirty="0">
                <a:solidFill>
                  <a:schemeClr val="tx1"/>
                </a:solidFill>
                <a:latin typeface="Arial" panose="020B0604020202020204" pitchFamily="34" charset="0"/>
              </a:rPr>
              <a:t>ability and </a:t>
            </a:r>
            <a:r>
              <a:rPr lang="en-US" altLang="en-US" sz="20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Evaluations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: promotes 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examining modern technology in order to create realistic training 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possibilities</a:t>
            </a: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0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Programmes </a:t>
            </a:r>
            <a:r>
              <a:rPr lang="en-US" altLang="en-US" sz="2000" b="1" dirty="0">
                <a:solidFill>
                  <a:schemeClr val="tx1"/>
                </a:solidFill>
                <a:latin typeface="Arial" panose="020B0604020202020204" pitchFamily="34" charset="0"/>
              </a:rPr>
              <a:t>for Career Advancement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: provides seminars, internet- 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based 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meetings, and distance-learning workshops to assist in gaining 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experience (Noe,2019).</a:t>
            </a: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0" y="-323165"/>
            <a:ext cx="24878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  <a:b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241" y="2522250"/>
            <a:ext cx="4083142" cy="3985558"/>
          </a:xfrm>
          <a:prstGeom prst="rect">
            <a:avLst/>
          </a:prstGeom>
          <a:ln>
            <a:solidFill>
              <a:srgbClr val="133E57"/>
            </a:solidFill>
          </a:ln>
        </p:spPr>
      </p:pic>
    </p:spTree>
    <p:extLst>
      <p:ext uri="{BB962C8B-B14F-4D97-AF65-F5344CB8AC3E}">
        <p14:creationId xmlns:p14="http://schemas.microsoft.com/office/powerpoint/2010/main" val="3674319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65872"/>
              </p:ext>
            </p:extLst>
          </p:nvPr>
        </p:nvGraphicFramePr>
        <p:xfrm>
          <a:off x="90153" y="2331076"/>
          <a:ext cx="11951594" cy="4417454"/>
        </p:xfrm>
        <a:graphic>
          <a:graphicData uri="http://schemas.openxmlformats.org/drawingml/2006/table">
            <a:tbl>
              <a:tblPr firstRow="1" bandRow="1">
                <a:effectLst/>
                <a:tableStyleId>{F5AB1C69-6EDB-4FF4-983F-18BD219EF322}</a:tableStyleId>
              </a:tblPr>
              <a:tblGrid>
                <a:gridCol w="4808759"/>
                <a:gridCol w="7142835"/>
              </a:tblGrid>
              <a:tr h="441745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1.BRITISH AIRWAYS:</a:t>
                      </a:r>
                    </a:p>
                    <a:p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Sector: 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Aviation/Airline</a:t>
                      </a: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b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</a:b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Established: 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1974</a:t>
                      </a:r>
                    </a:p>
                    <a:p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Head Office Position: 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UNITED</a:t>
                      </a:r>
                      <a:r>
                        <a:rPr lang="en-US" sz="1800" b="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KINGDOM</a:t>
                      </a:r>
                      <a:endParaRPr lang="en-US" sz="18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800" b="1" kern="1200" dirty="0" smtClean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riblet"/>
                      <a:lightRig rig="flood" dir="t"/>
                    </a:cell3D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 offered to employees</a:t>
                      </a:r>
                      <a:r>
                        <a:rPr lang="en-US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US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British Airways is utilizing </a:t>
                      </a:r>
                      <a:r>
                        <a:rPr lang="en-US" sz="2000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virtual learning </a:t>
                      </a: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enhance rescue protocols and decision-making skills 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2000" b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British Airways is utilizing technological training resources to enhance its employees' proficiency in </a:t>
                      </a:r>
                      <a:r>
                        <a:rPr lang="en-US" sz="2000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foreign languages.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2000" b="1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Interactive training</a:t>
                      </a: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on administration, negotiation, and social skills is being implemented to enhance the customer service and manage challenging situations </a:t>
                      </a:r>
                      <a:r>
                        <a:rPr lang="en-US" sz="20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effectively </a:t>
                      </a:r>
                      <a:r>
                        <a:rPr lang="en-US" sz="1800" b="0" i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(Smith, 2021).</a:t>
                      </a:r>
                      <a:endParaRPr lang="en-US" sz="20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riblet"/>
                      <a:lightRig rig="flood" dir="t"/>
                    </a:cell3D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1154954" y="1096318"/>
            <a:ext cx="861607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           </a:t>
            </a: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Benefits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of </a:t>
            </a: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Technology for employee development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-461665"/>
            <a:ext cx="184731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520" y="3685631"/>
            <a:ext cx="4465917" cy="2944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796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                     UNILEVER:-</a:t>
            </a:r>
            <a:endParaRPr lang="en-US" b="1" dirty="0"/>
          </a:p>
        </p:txBody>
      </p:sp>
      <p:pic>
        <p:nvPicPr>
          <p:cNvPr id="3074" name="Picture 2" descr="Unilever UK &amp; Ireland Homepage | Unileve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3753"/>
            <a:ext cx="2796988" cy="2017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5636033"/>
              </p:ext>
            </p:extLst>
          </p:nvPr>
        </p:nvGraphicFramePr>
        <p:xfrm>
          <a:off x="141669" y="2331077"/>
          <a:ext cx="11925836" cy="441745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533362"/>
                <a:gridCol w="7392474"/>
              </a:tblGrid>
              <a:tr h="4417454"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2.Business: 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Consumer Products </a:t>
                      </a:r>
                      <a:b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Founded: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in 1930 </a:t>
                      </a:r>
                      <a:b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Headquarters: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Rotterdam, the Netherlands and London, United Kingdom.</a:t>
                      </a: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 offered to employees.</a:t>
                      </a:r>
                    </a:p>
                    <a:p>
                      <a:endParaRPr lang="en-US" b="1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Environment Training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-</a:t>
                      </a: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Unilever is educating its staff on ethical procedures and projects through engaging e-learning components.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2000" b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Supply Chain Leadership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-</a:t>
                      </a: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technology-driven training programs that teach staff about inventory control systems and risk-reducing tactics.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2000" b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Inclusion and Equity Curriculum-</a:t>
                      </a: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implementing virtual seminars and webcasts on diversity, equity, and inclusion (</a:t>
                      </a:r>
                      <a:r>
                        <a:rPr lang="en-US" sz="1800" b="0" i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Unilever,2022)</a:t>
                      </a:r>
                      <a:endParaRPr lang="en-US" sz="20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518" y="3787378"/>
            <a:ext cx="4320464" cy="2519293"/>
          </a:xfrm>
          <a:prstGeom prst="ellipse">
            <a:avLst/>
          </a:prstGeom>
          <a:ln>
            <a:noFill/>
          </a:ln>
          <a:effectLst>
            <a:softEdge rad="112500"/>
          </a:effectLst>
          <a:scene3d>
            <a:camera prst="isometricOffAxis1Righ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3846066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   TESCO</a:t>
            </a:r>
            <a:endParaRPr lang="en-US" b="1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155716"/>
              </p:ext>
            </p:extLst>
          </p:nvPr>
        </p:nvGraphicFramePr>
        <p:xfrm>
          <a:off x="90152" y="2395470"/>
          <a:ext cx="11960334" cy="439721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528018"/>
                <a:gridCol w="7432316"/>
              </a:tblGrid>
              <a:tr h="4397215"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3.Sector: 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Retail, including supermarkets</a:t>
                      </a: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b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</a:br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Established: 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1919 </a:t>
                      </a:r>
                    </a:p>
                    <a:p>
                      <a:r>
                        <a:rPr lang="en-US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Primary Location: </a:t>
                      </a: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United Kingdom, Hertfordshire</a:t>
                      </a:r>
                      <a:endParaRPr lang="en-US" sz="1800" b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US" sz="1800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 offered to employees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US" sz="18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Brand Awareness: </a:t>
                      </a:r>
                      <a:r>
                        <a:rPr lang="en-US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Tesco staff members can provide enhanced client relations and increase sales by using immersive digital learning activities.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US" sz="1800" b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Effectiveness Monitors: </a:t>
                      </a:r>
                      <a:r>
                        <a:rPr lang="en-US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Tesco management can track staff progress and efficiency in actual time.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US" sz="1800" b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Reliability of Enrollment: </a:t>
                      </a:r>
                      <a:r>
                        <a:rPr lang="en-US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Streamlined intake processes reduce admin load and guarantee uniform training provision among sites by streamlining the introduction of fresh employees into Tesco's </a:t>
                      </a:r>
                      <a:r>
                        <a:rPr lang="en-US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</a:t>
                      </a:r>
                      <a:r>
                        <a:rPr lang="en-US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/>
                      </a:r>
                      <a:br>
                        <a:rPr lang="en-US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US" sz="1800" b="0" i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Tesco PLC (2023).</a:t>
                      </a:r>
                      <a:r>
                        <a:rPr lang="en-US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/>
                      </a:r>
                      <a:br>
                        <a:rPr lang="en-US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US" sz="1800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/>
                      </a:r>
                      <a:br>
                        <a:rPr lang="en-US" sz="1800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US" sz="1800" b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344" y="3768076"/>
            <a:ext cx="4130459" cy="2748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920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                        BARCLAYS</a:t>
            </a:r>
            <a:endParaRPr lang="en-US" b="1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0306281"/>
              </p:ext>
            </p:extLst>
          </p:nvPr>
        </p:nvGraphicFramePr>
        <p:xfrm>
          <a:off x="115910" y="2434107"/>
          <a:ext cx="11925836" cy="428866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314422"/>
                <a:gridCol w="7611414"/>
              </a:tblGrid>
              <a:tr h="4288665">
                <a:tc>
                  <a:txBody>
                    <a:bodyPr/>
                    <a:lstStyle/>
                    <a:p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Established: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 1690</a:t>
                      </a:r>
                      <a:b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</a:b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Headquartered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: London, United Kingdom </a:t>
                      </a:r>
                      <a:b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</a:b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Sector: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Finance, Investment, Industrial, and General Banking</a:t>
                      </a:r>
                      <a:endParaRPr lang="en-US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   Benefits offered to employees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2000" b="1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Follow up training-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Barclays can efficiently provide regulation education to ensure that staff members are informed about company norms and legal responsibilities 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Mobility Education: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Barclay’s staff members can participate in instruction while on the road with digital-compatible training </a:t>
                      </a:r>
                      <a:r>
                        <a:rPr lang="en-US" sz="2000" b="0" kern="120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apps(Barclays,2023).</a:t>
                      </a:r>
                      <a:endParaRPr lang="en-US" sz="2000" b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557" y="4108361"/>
            <a:ext cx="3779949" cy="2519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1048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dirty="0" smtClean="0"/>
              <a:t>       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Benefits of technological training for employers-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0036746"/>
              </p:ext>
            </p:extLst>
          </p:nvPr>
        </p:nvGraphicFramePr>
        <p:xfrm>
          <a:off x="282388" y="2514600"/>
          <a:ext cx="11658600" cy="43586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33365"/>
                <a:gridCol w="6925235"/>
              </a:tblGrid>
              <a:tr h="4235823">
                <a:tc>
                  <a:txBody>
                    <a:bodyPr/>
                    <a:lstStyle/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US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achievements</a:t>
                      </a:r>
                      <a:r>
                        <a:rPr lang="en-US" sz="20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for British Airways: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US" sz="2000" baseline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Global expansion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Innovation</a:t>
                      </a:r>
                      <a:r>
                        <a:rPr lang="en-US" sz="2000" b="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client relationship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Safety and security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Innovative partnerships</a:t>
                      </a:r>
                      <a:endParaRPr lang="en-US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Employers</a:t>
                      </a:r>
                      <a:r>
                        <a:rPr lang="en-US" sz="20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benefits:</a:t>
                      </a:r>
                    </a:p>
                    <a:p>
                      <a:endParaRPr lang="en-US" sz="2000" baseline="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ability to scale: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British Airways finds it simpler to grow programs for training to meet the demands of changing company requirements.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Information-driven Perspectives</a:t>
                      </a:r>
                      <a:r>
                        <a:rPr lang="en-US" sz="20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: </a:t>
                      </a:r>
                      <a:r>
                        <a:rPr lang="en-US" sz="20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data on employee effectiveness</a:t>
                      </a:r>
                      <a:r>
                        <a:rPr lang="en-US" sz="20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e</a:t>
                      </a:r>
                      <a:r>
                        <a:rPr lang="en-US" sz="20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nhances productivity with</a:t>
                      </a:r>
                      <a:r>
                        <a:rPr lang="en-US" sz="20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career progression.</a:t>
                      </a:r>
                      <a:r>
                        <a:rPr lang="en-US" sz="20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Cost saving: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British Airways can significantly reduce costs by utilizing technology-driven training platforms such as rent, travel and accommodation.</a:t>
                      </a:r>
                    </a:p>
                    <a:p>
                      <a:endParaRPr lang="en-US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037613789"/>
              </p:ext>
            </p:extLst>
          </p:nvPr>
        </p:nvGraphicFramePr>
        <p:xfrm>
          <a:off x="564776" y="4410635"/>
          <a:ext cx="4222377" cy="19901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75596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UNILEVER</a:t>
            </a:r>
            <a:endParaRPr lang="en-US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3101419"/>
              </p:ext>
            </p:extLst>
          </p:nvPr>
        </p:nvGraphicFramePr>
        <p:xfrm>
          <a:off x="228600" y="2382837"/>
          <a:ext cx="11739564" cy="4352813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369158"/>
                <a:gridCol w="7370406"/>
              </a:tblGrid>
              <a:tr h="4352813">
                <a:tc>
                  <a:txBody>
                    <a:bodyPr/>
                    <a:lstStyle/>
                    <a:p>
                      <a:pPr lvl="0"/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Key</a:t>
                      </a:r>
                      <a:r>
                        <a:rPr lang="en-US" sz="2000" b="1" kern="12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achievements for Unilever : </a:t>
                      </a:r>
                    </a:p>
                    <a:p>
                      <a:pPr lvl="0"/>
                      <a:endParaRPr lang="en-US" sz="2000" b="1" kern="1200" baseline="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Innovative product development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Strategic partnerships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Sustainable</a:t>
                      </a:r>
                      <a:r>
                        <a:rPr lang="en-US" sz="2000" b="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living plan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US" sz="1800" b="0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US" sz="1800" b="0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BENEFITS:</a:t>
                      </a:r>
                    </a:p>
                    <a:p>
                      <a:endParaRPr lang="en-US" sz="2000" b="1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Risk reduction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: Employers that receive training in technology are better able to identify and manage hazards associated with technological devices.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Accelerated innovations: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Professionals who receive training in developing technologies are more likely to investigate novel concepts and incorporate state-of-the-art solutions into Unilever's business processes and goods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en-US" sz="20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631099909"/>
              </p:ext>
            </p:extLst>
          </p:nvPr>
        </p:nvGraphicFramePr>
        <p:xfrm>
          <a:off x="437882" y="4597758"/>
          <a:ext cx="3953814" cy="1455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3825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805" y="986546"/>
            <a:ext cx="8761413" cy="706964"/>
          </a:xfrm>
        </p:spPr>
        <p:txBody>
          <a:bodyPr/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TESCO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9909318"/>
              </p:ext>
            </p:extLst>
          </p:nvPr>
        </p:nvGraphicFramePr>
        <p:xfrm>
          <a:off x="103188" y="2434107"/>
          <a:ext cx="11964988" cy="427578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043809"/>
                <a:gridCol w="7921179"/>
              </a:tblGrid>
              <a:tr h="4275785">
                <a:tc>
                  <a:txBody>
                    <a:bodyPr/>
                    <a:lstStyle/>
                    <a:p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Key</a:t>
                      </a:r>
                      <a:r>
                        <a:rPr lang="en-US" sz="2000" b="1" kern="12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achievement </a:t>
                      </a: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for Tesco:</a:t>
                      </a:r>
                    </a:p>
                    <a:p>
                      <a:endParaRPr lang="en-US" sz="2000" b="1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Financial stability and expansion in digital platforms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Client royalty scheme such as club card.</a:t>
                      </a:r>
                      <a:endParaRPr lang="en-US" sz="2000" b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BENEFITS: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2000" b="1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Automated Point-of-Sale Systems: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Generating Real-Time Sales Statistics and Facilitating Transactions.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Digital payments: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enhance organizational effectiveness by increasing employee and customer productivity, expediting transactions, and enhancing overall output.</a:t>
                      </a: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Automated Sales Points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: reduce paperwork by eliminating the need for typed invoices.</a:t>
                      </a:r>
                      <a:endParaRPr lang="en-US" sz="2000" b="1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64023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							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BARCLAY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2346610"/>
              </p:ext>
            </p:extLst>
          </p:nvPr>
        </p:nvGraphicFramePr>
        <p:xfrm>
          <a:off x="180302" y="2472744"/>
          <a:ext cx="11797050" cy="419851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275788"/>
                <a:gridCol w="7521262"/>
              </a:tblGrid>
              <a:tr h="4198512">
                <a:tc>
                  <a:txBody>
                    <a:bodyPr/>
                    <a:lstStyle/>
                    <a:p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KEY ACHIEVEMENTS:</a:t>
                      </a:r>
                    </a:p>
                    <a:p>
                      <a:endParaRPr lang="en-US" sz="2000" b="1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Implementation of automation and cloud computing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Growth into developing markets Focus on Asia and Africa</a:t>
                      </a:r>
                      <a:endParaRPr lang="en-US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BENEFITS:</a:t>
                      </a:r>
                    </a:p>
                    <a:p>
                      <a:endParaRPr lang="en-US" sz="2000" b="1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R&amp;D initiatives: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Involvement to investigate technology for commercial endeavors.</a:t>
                      </a:r>
                    </a:p>
                    <a:p>
                      <a:pPr lvl="0"/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Control of intellectual asset: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Encouraging innovation and inventiveness can enable employers to assert ownership of licenses and trademarks.</a:t>
                      </a:r>
                    </a:p>
                    <a:p>
                      <a:pPr lvl="0"/>
                      <a:endParaRPr lang="en-US" sz="2000" b="0" kern="12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20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Recruiting Top Talent: </a:t>
                      </a:r>
                      <a:r>
                        <a:rPr lang="en-US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Barclays may be able to draw in and keep the finest individuals. </a:t>
                      </a:r>
                      <a:r>
                        <a:rPr lang="en-US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US" sz="1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68293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                     CONCLUSION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730" y="2339788"/>
            <a:ext cx="11658600" cy="4397188"/>
          </a:xfrm>
          <a:ln>
            <a:solidFill>
              <a:srgbClr val="002060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Implementing technology projects allows companies to innovate, enhance skills, and promote job growth, as seen in Barclays, Unilever, Tesco, and British Airways, demonstrating their commitment to long-term success.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Moreover, they improve their edge over others through the promotion of creative thinking, efficient operations, and flexibility in response to emerging market circumstances. The focus on modern technology demonstrates a devotion to effectiveness in worker growth and organizational stability.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Accepting constant innovation in technology not only promotes individual achievement but also demonstrates a group commitment to using creativity and adaptation to reshape the corporate landscape.</a:t>
            </a:r>
          </a:p>
        </p:txBody>
      </p:sp>
    </p:spTree>
    <p:extLst>
      <p:ext uri="{BB962C8B-B14F-4D97-AF65-F5344CB8AC3E}">
        <p14:creationId xmlns:p14="http://schemas.microsoft.com/office/powerpoint/2010/main" val="2549110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                       REFERENCES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546" y="2421227"/>
            <a:ext cx="11822806" cy="434264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Noe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A. (2019). Employee Training and Development (8th Ed.). McGraw-Hill Education </a:t>
            </a: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Technology in Business Training" by Knowledge City. Available online at: </a:t>
            </a:r>
            <a:r>
              <a:rPr lang="en-US" sz="20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https://www.knowledgecity.com/blog/the-importance-of-technology-in-business-training</a:t>
            </a:r>
            <a:r>
              <a:rPr lang="en-US" sz="2000" u="sng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Barclays. (2023). Annual Report 2022. Retrieved from </a:t>
            </a:r>
            <a:r>
              <a:rPr lang="en-US" sz="20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https://home.barclays/investor-relations/annual-report/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Unilever. (2022). Sustainability Report 2021. Retrieved from </a:t>
            </a:r>
            <a:r>
              <a:rPr lang="en-US" sz="20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https://www.unilever.com/sustainable-living/sustainable-living-report</a:t>
            </a:r>
            <a:r>
              <a:rPr lang="en-US" sz="2000" u="sng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</a:t>
            </a:r>
            <a:endParaRPr lang="en-US" sz="2000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Airways. (2021). Training and Development Program Overview. Retrieved from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www.britishairways.com/en-gb/careers/working-here/learning-and-development</a:t>
            </a:r>
            <a:endParaRPr lang="en-US" sz="2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Doe, J. (2023). Leveraging Technology for Training and Development: Strategies for Success. Journal of Technology in Education, 5(2), 78-89.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74388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                     REFERENCES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435" y="2603500"/>
            <a:ext cx="11120717" cy="341630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Johnson, T., &amp; Williams, S. (2019). Leveraging Technological Training: Advantages for Employee Development. Technology in Business Quarterly, 5(3)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Tesco PLC. (2018). Tesco's Approach to Employee Training and Development. Tesco Annual Report. Retrieved from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https://www.tescoplc.com/investors/annual-report-2021/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Smith, J. (2022). Enhancing Employee Training and Development Through Technological-Driven Programs. Journal of Human Resource Development, 10(3), 123-135.</a:t>
            </a:r>
          </a:p>
        </p:txBody>
      </p:sp>
    </p:spTree>
    <p:extLst>
      <p:ext uri="{BB962C8B-B14F-4D97-AF65-F5344CB8AC3E}">
        <p14:creationId xmlns:p14="http://schemas.microsoft.com/office/powerpoint/2010/main" val="27525121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4248449"/>
              </p:ext>
            </p:extLst>
          </p:nvPr>
        </p:nvGraphicFramePr>
        <p:xfrm>
          <a:off x="502276" y="2498502"/>
          <a:ext cx="5537916" cy="2897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5357" y="2424113"/>
            <a:ext cx="3027139" cy="2672495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</p:pic>
    </p:spTree>
    <p:extLst>
      <p:ext uri="{BB962C8B-B14F-4D97-AF65-F5344CB8AC3E}">
        <p14:creationId xmlns:p14="http://schemas.microsoft.com/office/powerpoint/2010/main" val="6110691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8C25A74-1E0C-4362-AFA3-6197BD285F3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96277B9-27DA-47CA-9593-62E4BB44ABE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EC94942-C689-461B-8649-1FD863C6BA2B}">
  <ds:schemaRefs>
    <ds:schemaRef ds:uri="http://schemas.microsoft.com/office/2006/metadata/properties"/>
    <ds:schemaRef ds:uri="16c05727-aa75-4e4a-9b5f-8a80a1165891"/>
    <ds:schemaRef ds:uri="http://www.w3.org/XML/1998/namespace"/>
    <ds:schemaRef ds:uri="71af3243-3dd4-4a8d-8c0d-dd76da1f02a5"/>
    <ds:schemaRef ds:uri="http://schemas.openxmlformats.org/package/2006/metadata/core-properties"/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1076</Words>
  <Application>Microsoft Office PowerPoint</Application>
  <PresentationFormat>Widescreen</PresentationFormat>
  <Paragraphs>149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Century Gothic</vt:lpstr>
      <vt:lpstr>Times New Roman</vt:lpstr>
      <vt:lpstr>Wingdings</vt:lpstr>
      <vt:lpstr>Wingdings 3</vt:lpstr>
      <vt:lpstr>Ion Boardroom</vt:lpstr>
      <vt:lpstr>           UNIVERSITY OF WALES TRINITY SAINT DAVID</vt:lpstr>
      <vt:lpstr>PowerPoint Presentation</vt:lpstr>
      <vt:lpstr>       Introduction-</vt:lpstr>
      <vt:lpstr>   Importance of technology in learning and development-</vt:lpstr>
      <vt:lpstr>     Importance of technology in learning and development-</vt:lpstr>
      <vt:lpstr>            Benefits of Technology for employee development.</vt:lpstr>
      <vt:lpstr>                     UNILEVER:-</vt:lpstr>
      <vt:lpstr>   TESCO</vt:lpstr>
      <vt:lpstr>                        BARCLAYS</vt:lpstr>
      <vt:lpstr>        Benefits of technological training for employers-</vt:lpstr>
      <vt:lpstr>UNILEVER</vt:lpstr>
      <vt:lpstr>                         TESCO</vt:lpstr>
      <vt:lpstr>       BARCLAY</vt:lpstr>
      <vt:lpstr>                     CONCLUSION</vt:lpstr>
      <vt:lpstr>                       REFERENCES</vt:lpstr>
      <vt:lpstr>                     REFERENCES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2024-03-24T16:20:00Z</dcterms:created>
  <dcterms:modified xsi:type="dcterms:W3CDTF">2024-04-02T11:14:37Z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