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7" r:id="rId2"/>
    <p:sldId id="256" r:id="rId3"/>
  </p:sldIdLst>
  <p:sldSz cx="7559675" cy="10691813"/>
  <p:notesSz cx="6858000" cy="9144000"/>
  <p:embeddedFontLst>
    <p:embeddedFont>
      <p:font typeface="League Spartan" panose="020B0604020202020204" charset="0"/>
      <p:regular r:id="rId4"/>
    </p:embeddedFont>
    <p:embeddedFont>
      <p:font typeface="Times New Roman Bold" panose="02020803070505020304" pitchFamily="18" charset="0"/>
      <p:regular r:id="rId5"/>
      <p:bold r:id="rId6"/>
    </p:embeddedFont>
  </p:embeddedFontLst>
  <p:defaultTextStyle>
    <a:defPPr>
      <a:defRPr lang="en-US"/>
    </a:defPPr>
    <a:lvl1pPr marL="0" algn="l" defTabSz="575798" rtl="0" eaLnBrk="1" latinLnBrk="0" hangingPunct="1">
      <a:defRPr sz="1133" kern="1200">
        <a:solidFill>
          <a:schemeClr val="tx1"/>
        </a:solidFill>
        <a:latin typeface="+mn-lt"/>
        <a:ea typeface="+mn-ea"/>
        <a:cs typeface="+mn-cs"/>
      </a:defRPr>
    </a:lvl1pPr>
    <a:lvl2pPr marL="287899" algn="l" defTabSz="575798" rtl="0" eaLnBrk="1" latinLnBrk="0" hangingPunct="1">
      <a:defRPr sz="1133" kern="1200">
        <a:solidFill>
          <a:schemeClr val="tx1"/>
        </a:solidFill>
        <a:latin typeface="+mn-lt"/>
        <a:ea typeface="+mn-ea"/>
        <a:cs typeface="+mn-cs"/>
      </a:defRPr>
    </a:lvl2pPr>
    <a:lvl3pPr marL="575798" algn="l" defTabSz="575798" rtl="0" eaLnBrk="1" latinLnBrk="0" hangingPunct="1">
      <a:defRPr sz="1133" kern="1200">
        <a:solidFill>
          <a:schemeClr val="tx1"/>
        </a:solidFill>
        <a:latin typeface="+mn-lt"/>
        <a:ea typeface="+mn-ea"/>
        <a:cs typeface="+mn-cs"/>
      </a:defRPr>
    </a:lvl3pPr>
    <a:lvl4pPr marL="863697" algn="l" defTabSz="575798" rtl="0" eaLnBrk="1" latinLnBrk="0" hangingPunct="1">
      <a:defRPr sz="1133" kern="1200">
        <a:solidFill>
          <a:schemeClr val="tx1"/>
        </a:solidFill>
        <a:latin typeface="+mn-lt"/>
        <a:ea typeface="+mn-ea"/>
        <a:cs typeface="+mn-cs"/>
      </a:defRPr>
    </a:lvl4pPr>
    <a:lvl5pPr marL="1151595" algn="l" defTabSz="575798" rtl="0" eaLnBrk="1" latinLnBrk="0" hangingPunct="1">
      <a:defRPr sz="1133" kern="1200">
        <a:solidFill>
          <a:schemeClr val="tx1"/>
        </a:solidFill>
        <a:latin typeface="+mn-lt"/>
        <a:ea typeface="+mn-ea"/>
        <a:cs typeface="+mn-cs"/>
      </a:defRPr>
    </a:lvl5pPr>
    <a:lvl6pPr marL="1439494" algn="l" defTabSz="575798" rtl="0" eaLnBrk="1" latinLnBrk="0" hangingPunct="1">
      <a:defRPr sz="1133" kern="1200">
        <a:solidFill>
          <a:schemeClr val="tx1"/>
        </a:solidFill>
        <a:latin typeface="+mn-lt"/>
        <a:ea typeface="+mn-ea"/>
        <a:cs typeface="+mn-cs"/>
      </a:defRPr>
    </a:lvl6pPr>
    <a:lvl7pPr marL="1727393" algn="l" defTabSz="575798" rtl="0" eaLnBrk="1" latinLnBrk="0" hangingPunct="1">
      <a:defRPr sz="1133" kern="1200">
        <a:solidFill>
          <a:schemeClr val="tx1"/>
        </a:solidFill>
        <a:latin typeface="+mn-lt"/>
        <a:ea typeface="+mn-ea"/>
        <a:cs typeface="+mn-cs"/>
      </a:defRPr>
    </a:lvl7pPr>
    <a:lvl8pPr marL="2015292" algn="l" defTabSz="575798" rtl="0" eaLnBrk="1" latinLnBrk="0" hangingPunct="1">
      <a:defRPr sz="1133" kern="1200">
        <a:solidFill>
          <a:schemeClr val="tx1"/>
        </a:solidFill>
        <a:latin typeface="+mn-lt"/>
        <a:ea typeface="+mn-ea"/>
        <a:cs typeface="+mn-cs"/>
      </a:defRPr>
    </a:lvl8pPr>
    <a:lvl9pPr marL="2303191" algn="l" defTabSz="575798" rtl="0" eaLnBrk="1" latinLnBrk="0" hangingPunct="1">
      <a:defRPr sz="113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119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3606" y="600"/>
      </p:cViewPr>
      <p:guideLst>
        <p:guide orient="horz" pos="2160"/>
        <p:guide pos="119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3488" y="2130109"/>
            <a:ext cx="3212862" cy="1469807"/>
          </a:xfrm>
        </p:spPr>
        <p:txBody>
          <a:bodyPr/>
          <a:lstStyle/>
          <a:p>
            <a:r>
              <a:rPr lang="en-US"/>
              <a:t>Click to edit Master title style</a:t>
            </a:r>
          </a:p>
        </p:txBody>
      </p:sp>
      <p:sp>
        <p:nvSpPr>
          <p:cNvPr id="3" name="Subtitle 2"/>
          <p:cNvSpPr>
            <a:spLocks noGrp="1"/>
          </p:cNvSpPr>
          <p:nvPr>
            <p:ph type="subTitle" idx="1"/>
          </p:nvPr>
        </p:nvSpPr>
        <p:spPr>
          <a:xfrm>
            <a:off x="566976" y="3885623"/>
            <a:ext cx="2645886" cy="175234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8581" y="4406246"/>
            <a:ext cx="3212862" cy="136187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298581" y="2906282"/>
            <a:ext cx="3212862" cy="1499964"/>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88992" y="1599963"/>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921418" y="1599963"/>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992" y="1534885"/>
            <a:ext cx="1670085" cy="63966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88992" y="2174552"/>
            <a:ext cx="1670085"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920105" y="1534885"/>
            <a:ext cx="1670741" cy="63966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920105" y="2174552"/>
            <a:ext cx="1670741"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05-Apr-26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05-Apr-26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05-Apr-26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92" y="273009"/>
            <a:ext cx="1243540" cy="116187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1477812" y="273010"/>
            <a:ext cx="2113034" cy="58522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88992" y="1434887"/>
            <a:ext cx="1243540" cy="469036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74" y="4799887"/>
            <a:ext cx="2267903" cy="5666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740874" y="612684"/>
            <a:ext cx="2267903" cy="411418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740874" y="5366541"/>
            <a:ext cx="2267903" cy="80474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40382" y="274598"/>
            <a:ext cx="850463" cy="5850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88992" y="274598"/>
            <a:ext cx="2488393" cy="5850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992" y="274597"/>
            <a:ext cx="3401854" cy="114283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88992" y="1599963"/>
            <a:ext cx="3401854" cy="45252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88992" y="6355407"/>
            <a:ext cx="881962" cy="365071"/>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05-Apr-26</a:t>
            </a:fld>
            <a:endParaRPr lang="en-US"/>
          </a:p>
        </p:txBody>
      </p:sp>
      <p:sp>
        <p:nvSpPr>
          <p:cNvPr id="5" name="Footer Placeholder 4"/>
          <p:cNvSpPr>
            <a:spLocks noGrp="1"/>
          </p:cNvSpPr>
          <p:nvPr>
            <p:ph type="ftr" sz="quarter" idx="3"/>
          </p:nvPr>
        </p:nvSpPr>
        <p:spPr>
          <a:xfrm>
            <a:off x="1291444" y="6355407"/>
            <a:ext cx="1196949" cy="365071"/>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708884" y="6355407"/>
            <a:ext cx="881962" cy="365071"/>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pn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F0FE7FD-2BA7-A672-BABC-360DFD2ABA82}"/>
              </a:ext>
            </a:extLst>
          </p:cNvPr>
          <p:cNvSpPr>
            <a:spLocks noChangeArrowheads="1"/>
          </p:cNvSpPr>
          <p:nvPr/>
        </p:nvSpPr>
        <p:spPr bwMode="auto">
          <a:xfrm>
            <a:off x="0" y="0"/>
            <a:ext cx="7559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a:extLst>
              <a:ext uri="{FF2B5EF4-FFF2-40B4-BE49-F238E27FC236}">
                <a16:creationId xmlns:a16="http://schemas.microsoft.com/office/drawing/2014/main" id="{43DFF83A-7E60-7D09-5CAE-83B231BD7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992" y="850106"/>
            <a:ext cx="3382963" cy="13557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287573D4-5CE8-7972-DEE9-5B9A4D3AA81A}"/>
              </a:ext>
            </a:extLst>
          </p:cNvPr>
          <p:cNvSpPr>
            <a:spLocks noChangeArrowheads="1"/>
          </p:cNvSpPr>
          <p:nvPr/>
        </p:nvSpPr>
        <p:spPr bwMode="auto">
          <a:xfrm>
            <a:off x="808037" y="3741588"/>
            <a:ext cx="5943600" cy="3208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ctr" defTabSz="914400" eaLnBrk="0" fontAlgn="base" hangingPunct="0">
              <a:lnSpc>
                <a:spcPct val="300000"/>
              </a:lnSpc>
              <a:spcBef>
                <a:spcPct val="0"/>
              </a:spcBef>
              <a:spcAft>
                <a:spcPct val="0"/>
              </a:spcAf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Name:</a:t>
            </a:r>
            <a:r>
              <a:rPr lang="en-US" altLang="en-US" sz="1400" dirty="0">
                <a:latin typeface="Times New Roman" panose="02020603050405020304" pitchFamily="18" charset="0"/>
                <a:ea typeface="Calibri" panose="020F0502020204030204" pitchFamily="34" charset="0"/>
                <a:cs typeface="Times New Roman" panose="02020603050405020304" pitchFamily="18" charset="0"/>
              </a:rPr>
              <a:t> Tahmina Aktar</a:t>
            </a:r>
            <a:endParaRPr kumimoji="0" lang="en-US" altLang="en-US" sz="1400" i="0" u="none" strike="noStrike" cap="none" normalizeH="0" baseline="0" dirty="0">
              <a:ln>
                <a:noFill/>
              </a:ln>
              <a:solidFill>
                <a:schemeClr val="tx1"/>
              </a:solidFill>
              <a:effectLst/>
            </a:endParaRPr>
          </a:p>
          <a:p>
            <a:pPr lvl="0" algn="ctr" defTabSz="914400" eaLnBrk="0" fontAlgn="base" hangingPunct="0">
              <a:lnSpc>
                <a:spcPct val="300000"/>
              </a:lnSpc>
              <a:spcBef>
                <a:spcPct val="0"/>
              </a:spcBef>
              <a:spcAft>
                <a:spcPct val="0"/>
              </a:spcAf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ID:</a:t>
            </a:r>
            <a:r>
              <a:rPr lang="en-US" altLang="en-US" sz="1400" dirty="0">
                <a:latin typeface="Times New Roman" panose="02020603050405020304" pitchFamily="18" charset="0"/>
                <a:ea typeface="Calibri" panose="020F0502020204030204" pitchFamily="34" charset="0"/>
                <a:cs typeface="Times New Roman" panose="02020603050405020304" pitchFamily="18" charset="0"/>
              </a:rPr>
              <a:t> 2508483</a:t>
            </a:r>
            <a:endParaRPr kumimoji="0" lang="en-US" altLang="en-US" sz="1400" i="0" u="none" strike="noStrike" cap="none" normalizeH="0" baseline="0" dirty="0">
              <a:ln>
                <a:noFill/>
              </a:ln>
              <a:solidFill>
                <a:schemeClr val="tx1"/>
              </a:solidFill>
              <a:effectLst/>
            </a:endParaRPr>
          </a:p>
          <a:p>
            <a:pPr marL="0" marR="0" lvl="0" indent="0" algn="ctr" defTabSz="914400" rtl="0" eaLnBrk="0" fontAlgn="base" latinLnBrk="0" hangingPunct="0">
              <a:lnSpc>
                <a:spcPct val="300000"/>
              </a:lnSpc>
              <a:spcBef>
                <a:spcPct val="0"/>
              </a:spcBef>
              <a:spcAft>
                <a:spcPct val="0"/>
              </a:spcAft>
              <a:buClrTx/>
              <a:buSzTx/>
              <a:buFontTx/>
              <a:buNone/>
              <a:tabLs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Name: Marketing Management</a:t>
            </a:r>
            <a:endParaRPr kumimoji="0" lang="en-US" altLang="en-US" sz="1400" i="0" u="none" strike="noStrike" cap="none" normalizeH="0" baseline="0" dirty="0">
              <a:ln>
                <a:noFill/>
              </a:ln>
              <a:solidFill>
                <a:schemeClr val="tx1"/>
              </a:solidFill>
              <a:effectLst/>
            </a:endParaRPr>
          </a:p>
          <a:p>
            <a:pPr marL="0" marR="0" lvl="0" indent="0" algn="ctr" defTabSz="914400" rtl="0" eaLnBrk="0" fontAlgn="base" latinLnBrk="0" hangingPunct="0">
              <a:lnSpc>
                <a:spcPct val="300000"/>
              </a:lnSpc>
              <a:spcBef>
                <a:spcPct val="0"/>
              </a:spcBef>
              <a:spcAft>
                <a:spcPct val="0"/>
              </a:spcAft>
              <a:buClrTx/>
              <a:buSzTx/>
              <a:buFontTx/>
              <a:buNone/>
              <a:tabLs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Code: LCMB7024</a:t>
            </a:r>
            <a:endParaRPr kumimoji="0" lang="en-US" altLang="en-US" sz="1400" i="0" u="none" strike="noStrike" cap="none" normalizeH="0" baseline="0" dirty="0">
              <a:ln>
                <a:noFill/>
              </a:ln>
              <a:solidFill>
                <a:schemeClr val="tx1"/>
              </a:solidFill>
              <a:effectLst/>
            </a:endParaRPr>
          </a:p>
          <a:p>
            <a:pPr lvl="0" algn="ctr" defTabSz="914400" eaLnBrk="0" fontAlgn="base" hangingPunct="0">
              <a:lnSpc>
                <a:spcPct val="300000"/>
              </a:lnSpc>
              <a:spcBef>
                <a:spcPct val="0"/>
              </a:spcBef>
              <a:spcAft>
                <a:spcPct val="0"/>
              </a:spcAf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Lecturer’s Name:</a:t>
            </a:r>
            <a:r>
              <a:rPr lang="en-US" altLang="en-US" sz="1400" dirty="0">
                <a:latin typeface="Times New Roman" panose="02020603050405020304" pitchFamily="18" charset="0"/>
                <a:ea typeface="Calibri" panose="020F0502020204030204" pitchFamily="34" charset="0"/>
                <a:cs typeface="Times New Roman" panose="02020603050405020304" pitchFamily="18" charset="0"/>
              </a:rPr>
              <a:t> Dr. Laila </a:t>
            </a:r>
            <a:r>
              <a:rPr lang="en-US" altLang="en-US" sz="1400" dirty="0" err="1">
                <a:latin typeface="Times New Roman" panose="02020603050405020304" pitchFamily="18" charset="0"/>
                <a:ea typeface="Calibri" panose="020F0502020204030204" pitchFamily="34" charset="0"/>
                <a:cs typeface="Times New Roman" panose="02020603050405020304" pitchFamily="18" charset="0"/>
              </a:rPr>
              <a:t>Maazouz</a:t>
            </a:r>
            <a:endParaRPr kumimoji="0" lang="en-US" altLang="en-US" sz="14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566117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Freeform 2">
            <a:extLst>
              <a:ext uri="{FF2B5EF4-FFF2-40B4-BE49-F238E27FC236}">
                <a16:creationId xmlns:a16="http://schemas.microsoft.com/office/drawing/2014/main" id="{92A31B0C-3431-5145-DFFF-29AEBA1BCBEA}"/>
              </a:ext>
            </a:extLst>
          </p:cNvPr>
          <p:cNvSpPr/>
          <p:nvPr/>
        </p:nvSpPr>
        <p:spPr>
          <a:xfrm>
            <a:off x="0" y="0"/>
            <a:ext cx="7560000" cy="2673000"/>
          </a:xfrm>
          <a:custGeom>
            <a:avLst/>
            <a:gdLst/>
            <a:ahLst/>
            <a:cxnLst/>
            <a:rect l="l" t="t" r="r" b="b"/>
            <a:pathLst>
              <a:path w="7560000" h="2673000">
                <a:moveTo>
                  <a:pt x="0" y="0"/>
                </a:moveTo>
                <a:lnTo>
                  <a:pt x="7560000" y="0"/>
                </a:lnTo>
                <a:lnTo>
                  <a:pt x="7560000" y="2673000"/>
                </a:lnTo>
                <a:lnTo>
                  <a:pt x="0" y="2673000"/>
                </a:lnTo>
                <a:lnTo>
                  <a:pt x="0" y="0"/>
                </a:lnTo>
                <a:close/>
              </a:path>
            </a:pathLst>
          </a:custGeom>
          <a:blipFill>
            <a:blip r:embed="rId2"/>
            <a:stretch>
              <a:fillRect t="-74905" r="-45029" b="-55822"/>
            </a:stretch>
          </a:blipFill>
        </p:spPr>
        <p:txBody>
          <a:bodyPr/>
          <a:lstStyle/>
          <a:p>
            <a:endParaRPr lang="en-US"/>
          </a:p>
        </p:txBody>
      </p:sp>
      <p:sp>
        <p:nvSpPr>
          <p:cNvPr id="43" name="Freeform 3">
            <a:extLst>
              <a:ext uri="{FF2B5EF4-FFF2-40B4-BE49-F238E27FC236}">
                <a16:creationId xmlns:a16="http://schemas.microsoft.com/office/drawing/2014/main" id="{60C3BA0B-D41E-2074-4BD3-02339773C750}"/>
              </a:ext>
            </a:extLst>
          </p:cNvPr>
          <p:cNvSpPr/>
          <p:nvPr/>
        </p:nvSpPr>
        <p:spPr>
          <a:xfrm>
            <a:off x="3780000" y="2680835"/>
            <a:ext cx="3780000" cy="2673191"/>
          </a:xfrm>
          <a:custGeom>
            <a:avLst/>
            <a:gdLst/>
            <a:ahLst/>
            <a:cxnLst/>
            <a:rect l="l" t="t" r="r" b="b"/>
            <a:pathLst>
              <a:path w="3780000" h="2673191">
                <a:moveTo>
                  <a:pt x="0" y="0"/>
                </a:moveTo>
                <a:lnTo>
                  <a:pt x="3780000" y="0"/>
                </a:lnTo>
                <a:lnTo>
                  <a:pt x="3780000" y="2673191"/>
                </a:lnTo>
                <a:lnTo>
                  <a:pt x="0" y="2673191"/>
                </a:lnTo>
                <a:lnTo>
                  <a:pt x="0" y="0"/>
                </a:lnTo>
                <a:close/>
              </a:path>
            </a:pathLst>
          </a:custGeom>
          <a:blipFill>
            <a:blip r:embed="rId3"/>
            <a:stretch>
              <a:fillRect l="-11891" t="-2138" r="-10714" b="-13367"/>
            </a:stretch>
          </a:blipFill>
        </p:spPr>
        <p:txBody>
          <a:bodyPr/>
          <a:lstStyle/>
          <a:p>
            <a:endParaRPr lang="en-US"/>
          </a:p>
        </p:txBody>
      </p:sp>
      <p:sp>
        <p:nvSpPr>
          <p:cNvPr id="44" name="Freeform 4">
            <a:extLst>
              <a:ext uri="{FF2B5EF4-FFF2-40B4-BE49-F238E27FC236}">
                <a16:creationId xmlns:a16="http://schemas.microsoft.com/office/drawing/2014/main" id="{A4B97E91-8649-4838-14BD-B732BB369CCE}"/>
              </a:ext>
            </a:extLst>
          </p:cNvPr>
          <p:cNvSpPr/>
          <p:nvPr/>
        </p:nvSpPr>
        <p:spPr>
          <a:xfrm>
            <a:off x="0" y="5348914"/>
            <a:ext cx="3780000" cy="2673191"/>
          </a:xfrm>
          <a:custGeom>
            <a:avLst/>
            <a:gdLst/>
            <a:ahLst/>
            <a:cxnLst/>
            <a:rect l="l" t="t" r="r" b="b"/>
            <a:pathLst>
              <a:path w="3780000" h="2673191">
                <a:moveTo>
                  <a:pt x="0" y="0"/>
                </a:moveTo>
                <a:lnTo>
                  <a:pt x="3780000" y="0"/>
                </a:lnTo>
                <a:lnTo>
                  <a:pt x="3780000" y="2673191"/>
                </a:lnTo>
                <a:lnTo>
                  <a:pt x="0" y="2673191"/>
                </a:lnTo>
                <a:lnTo>
                  <a:pt x="0" y="0"/>
                </a:lnTo>
                <a:close/>
              </a:path>
            </a:pathLst>
          </a:custGeom>
          <a:blipFill>
            <a:blip r:embed="rId3"/>
            <a:stretch>
              <a:fillRect l="-11891" t="-2138" r="-10714" b="-13367"/>
            </a:stretch>
          </a:blipFill>
        </p:spPr>
        <p:txBody>
          <a:bodyPr/>
          <a:lstStyle/>
          <a:p>
            <a:endParaRPr lang="en-US"/>
          </a:p>
        </p:txBody>
      </p:sp>
      <p:sp>
        <p:nvSpPr>
          <p:cNvPr id="45" name="Freeform 5">
            <a:extLst>
              <a:ext uri="{FF2B5EF4-FFF2-40B4-BE49-F238E27FC236}">
                <a16:creationId xmlns:a16="http://schemas.microsoft.com/office/drawing/2014/main" id="{984D786D-2D49-0310-0AF5-EE9AE05F9FCD}"/>
              </a:ext>
            </a:extLst>
          </p:cNvPr>
          <p:cNvSpPr/>
          <p:nvPr/>
        </p:nvSpPr>
        <p:spPr>
          <a:xfrm>
            <a:off x="3780000" y="8018809"/>
            <a:ext cx="3780000" cy="2673000"/>
          </a:xfrm>
          <a:custGeom>
            <a:avLst/>
            <a:gdLst/>
            <a:ahLst/>
            <a:cxnLst/>
            <a:rect l="l" t="t" r="r" b="b"/>
            <a:pathLst>
              <a:path w="3780000" h="2673000">
                <a:moveTo>
                  <a:pt x="0" y="0"/>
                </a:moveTo>
                <a:lnTo>
                  <a:pt x="3780000" y="0"/>
                </a:lnTo>
                <a:lnTo>
                  <a:pt x="3780000" y="2673000"/>
                </a:lnTo>
                <a:lnTo>
                  <a:pt x="0" y="2673000"/>
                </a:lnTo>
                <a:lnTo>
                  <a:pt x="0" y="0"/>
                </a:lnTo>
                <a:close/>
              </a:path>
            </a:pathLst>
          </a:custGeom>
          <a:blipFill>
            <a:blip r:embed="rId2"/>
            <a:stretch>
              <a:fillRect l="-73849" t="-48790" r="-81361" b="-54218"/>
            </a:stretch>
          </a:blipFill>
        </p:spPr>
        <p:txBody>
          <a:bodyPr/>
          <a:lstStyle/>
          <a:p>
            <a:endParaRPr lang="en-US"/>
          </a:p>
        </p:txBody>
      </p:sp>
      <p:sp>
        <p:nvSpPr>
          <p:cNvPr id="46" name="Freeform 6">
            <a:extLst>
              <a:ext uri="{FF2B5EF4-FFF2-40B4-BE49-F238E27FC236}">
                <a16:creationId xmlns:a16="http://schemas.microsoft.com/office/drawing/2014/main" id="{659849CC-4F44-FD2F-F17C-B9A497361286}"/>
              </a:ext>
            </a:extLst>
          </p:cNvPr>
          <p:cNvSpPr/>
          <p:nvPr/>
        </p:nvSpPr>
        <p:spPr>
          <a:xfrm>
            <a:off x="0" y="2673000"/>
            <a:ext cx="3780000" cy="2675914"/>
          </a:xfrm>
          <a:custGeom>
            <a:avLst/>
            <a:gdLst/>
            <a:ahLst/>
            <a:cxnLst/>
            <a:rect l="l" t="t" r="r" b="b"/>
            <a:pathLst>
              <a:path w="3780000" h="2675914">
                <a:moveTo>
                  <a:pt x="0" y="0"/>
                </a:moveTo>
                <a:lnTo>
                  <a:pt x="3780000" y="0"/>
                </a:lnTo>
                <a:lnTo>
                  <a:pt x="3780000" y="2675914"/>
                </a:lnTo>
                <a:lnTo>
                  <a:pt x="0" y="2675914"/>
                </a:lnTo>
                <a:lnTo>
                  <a:pt x="0" y="0"/>
                </a:lnTo>
                <a:close/>
              </a:path>
            </a:pathLst>
          </a:custGeom>
          <a:blipFill>
            <a:blip r:embed="rId4"/>
            <a:stretch>
              <a:fillRect l="-18405" t="-1068" r="-20480" b="-9288"/>
            </a:stretch>
          </a:blipFill>
        </p:spPr>
        <p:txBody>
          <a:bodyPr/>
          <a:lstStyle/>
          <a:p>
            <a:endParaRPr lang="en-US"/>
          </a:p>
        </p:txBody>
      </p:sp>
      <p:sp>
        <p:nvSpPr>
          <p:cNvPr id="47" name="Freeform 7">
            <a:extLst>
              <a:ext uri="{FF2B5EF4-FFF2-40B4-BE49-F238E27FC236}">
                <a16:creationId xmlns:a16="http://schemas.microsoft.com/office/drawing/2014/main" id="{37678BC9-CD05-384F-B04F-94A1688580F8}"/>
              </a:ext>
            </a:extLst>
          </p:cNvPr>
          <p:cNvSpPr/>
          <p:nvPr/>
        </p:nvSpPr>
        <p:spPr>
          <a:xfrm>
            <a:off x="3780000" y="5341845"/>
            <a:ext cx="3780000" cy="2677155"/>
          </a:xfrm>
          <a:custGeom>
            <a:avLst/>
            <a:gdLst/>
            <a:ahLst/>
            <a:cxnLst/>
            <a:rect l="l" t="t" r="r" b="b"/>
            <a:pathLst>
              <a:path w="3780000" h="2677155">
                <a:moveTo>
                  <a:pt x="0" y="0"/>
                </a:moveTo>
                <a:lnTo>
                  <a:pt x="3780000" y="0"/>
                </a:lnTo>
                <a:lnTo>
                  <a:pt x="3780000" y="2677155"/>
                </a:lnTo>
                <a:lnTo>
                  <a:pt x="0" y="2677155"/>
                </a:lnTo>
                <a:lnTo>
                  <a:pt x="0" y="0"/>
                </a:lnTo>
                <a:close/>
              </a:path>
            </a:pathLst>
          </a:custGeom>
          <a:blipFill>
            <a:blip r:embed="rId5"/>
            <a:stretch>
              <a:fillRect l="-33673" t="-9076" r="-30242" b="-21108"/>
            </a:stretch>
          </a:blipFill>
        </p:spPr>
        <p:txBody>
          <a:bodyPr/>
          <a:lstStyle/>
          <a:p>
            <a:endParaRPr lang="en-US"/>
          </a:p>
        </p:txBody>
      </p:sp>
      <p:sp>
        <p:nvSpPr>
          <p:cNvPr id="48" name="Freeform 8">
            <a:extLst>
              <a:ext uri="{FF2B5EF4-FFF2-40B4-BE49-F238E27FC236}">
                <a16:creationId xmlns:a16="http://schemas.microsoft.com/office/drawing/2014/main" id="{40CCB197-DA09-67AA-CE1C-6EF59C8201DE}"/>
              </a:ext>
            </a:extLst>
          </p:cNvPr>
          <p:cNvSpPr/>
          <p:nvPr/>
        </p:nvSpPr>
        <p:spPr>
          <a:xfrm flipH="1">
            <a:off x="0" y="8018809"/>
            <a:ext cx="3780000" cy="2673191"/>
          </a:xfrm>
          <a:custGeom>
            <a:avLst/>
            <a:gdLst/>
            <a:ahLst/>
            <a:cxnLst/>
            <a:rect l="l" t="t" r="r" b="b"/>
            <a:pathLst>
              <a:path w="3780000" h="2673191">
                <a:moveTo>
                  <a:pt x="3780000" y="0"/>
                </a:moveTo>
                <a:lnTo>
                  <a:pt x="0" y="0"/>
                </a:lnTo>
                <a:lnTo>
                  <a:pt x="0" y="2673191"/>
                </a:lnTo>
                <a:lnTo>
                  <a:pt x="3780000" y="2673191"/>
                </a:lnTo>
                <a:lnTo>
                  <a:pt x="3780000" y="0"/>
                </a:lnTo>
                <a:close/>
              </a:path>
            </a:pathLst>
          </a:custGeom>
          <a:blipFill>
            <a:blip r:embed="rId3"/>
            <a:stretch>
              <a:fillRect l="-3483" t="-698" r="-3403"/>
            </a:stretch>
          </a:blipFill>
        </p:spPr>
        <p:txBody>
          <a:bodyPr/>
          <a:lstStyle/>
          <a:p>
            <a:endParaRPr lang="en-US"/>
          </a:p>
        </p:txBody>
      </p:sp>
      <p:sp>
        <p:nvSpPr>
          <p:cNvPr id="49" name="Freeform 9">
            <a:extLst>
              <a:ext uri="{FF2B5EF4-FFF2-40B4-BE49-F238E27FC236}">
                <a16:creationId xmlns:a16="http://schemas.microsoft.com/office/drawing/2014/main" id="{DEEFA112-24D4-89DD-2C1D-EEA9CFABD0C6}"/>
              </a:ext>
            </a:extLst>
          </p:cNvPr>
          <p:cNvSpPr/>
          <p:nvPr/>
        </p:nvSpPr>
        <p:spPr>
          <a:xfrm>
            <a:off x="6334238" y="5574600"/>
            <a:ext cx="2182738" cy="2322061"/>
          </a:xfrm>
          <a:custGeom>
            <a:avLst/>
            <a:gdLst/>
            <a:ahLst/>
            <a:cxnLst/>
            <a:rect l="l" t="t" r="r" b="b"/>
            <a:pathLst>
              <a:path w="2182738" h="2322061">
                <a:moveTo>
                  <a:pt x="0" y="0"/>
                </a:moveTo>
                <a:lnTo>
                  <a:pt x="2182737" y="0"/>
                </a:lnTo>
                <a:lnTo>
                  <a:pt x="2182737" y="2322061"/>
                </a:lnTo>
                <a:lnTo>
                  <a:pt x="0" y="232206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0" name="Freeform 10">
            <a:extLst>
              <a:ext uri="{FF2B5EF4-FFF2-40B4-BE49-F238E27FC236}">
                <a16:creationId xmlns:a16="http://schemas.microsoft.com/office/drawing/2014/main" id="{F5915A8B-237F-04AE-2C80-910CBF80EA9B}"/>
              </a:ext>
            </a:extLst>
          </p:cNvPr>
          <p:cNvSpPr/>
          <p:nvPr/>
        </p:nvSpPr>
        <p:spPr>
          <a:xfrm rot="-384916">
            <a:off x="-37885" y="5151955"/>
            <a:ext cx="1874956" cy="1121900"/>
          </a:xfrm>
          <a:custGeom>
            <a:avLst/>
            <a:gdLst/>
            <a:ahLst/>
            <a:cxnLst/>
            <a:rect l="l" t="t" r="r" b="b"/>
            <a:pathLst>
              <a:path w="1874956" h="1121900">
                <a:moveTo>
                  <a:pt x="0" y="0"/>
                </a:moveTo>
                <a:lnTo>
                  <a:pt x="1874956" y="0"/>
                </a:lnTo>
                <a:lnTo>
                  <a:pt x="1874956" y="1121900"/>
                </a:lnTo>
                <a:lnTo>
                  <a:pt x="0" y="112190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51" name="Group 50">
            <a:extLst>
              <a:ext uri="{FF2B5EF4-FFF2-40B4-BE49-F238E27FC236}">
                <a16:creationId xmlns:a16="http://schemas.microsoft.com/office/drawing/2014/main" id="{77CE5011-48C3-30FC-9C52-3163CEFF9D5D}"/>
              </a:ext>
            </a:extLst>
          </p:cNvPr>
          <p:cNvGrpSpPr/>
          <p:nvPr/>
        </p:nvGrpSpPr>
        <p:grpSpPr>
          <a:xfrm>
            <a:off x="4055771" y="8337178"/>
            <a:ext cx="3199116" cy="1995694"/>
            <a:chOff x="0" y="-106312"/>
            <a:chExt cx="4265488" cy="2660924"/>
          </a:xfrm>
        </p:grpSpPr>
        <p:grpSp>
          <p:nvGrpSpPr>
            <p:cNvPr id="85" name="Group 84">
              <a:extLst>
                <a:ext uri="{FF2B5EF4-FFF2-40B4-BE49-F238E27FC236}">
                  <a16:creationId xmlns:a16="http://schemas.microsoft.com/office/drawing/2014/main" id="{FA1A513F-FEAF-5E6A-A4EA-BADBF64FB276}"/>
                </a:ext>
              </a:extLst>
            </p:cNvPr>
            <p:cNvGrpSpPr/>
            <p:nvPr/>
          </p:nvGrpSpPr>
          <p:grpSpPr>
            <a:xfrm>
              <a:off x="0" y="-106312"/>
              <a:ext cx="4265488" cy="2660924"/>
              <a:chOff x="0" y="-28575"/>
              <a:chExt cx="1146491" cy="715212"/>
            </a:xfrm>
          </p:grpSpPr>
          <p:sp>
            <p:nvSpPr>
              <p:cNvPr id="87" name="Freeform 13">
                <a:extLst>
                  <a:ext uri="{FF2B5EF4-FFF2-40B4-BE49-F238E27FC236}">
                    <a16:creationId xmlns:a16="http://schemas.microsoft.com/office/drawing/2014/main" id="{7792BD10-78AB-C200-6AA5-7857E4AC31C9}"/>
                  </a:ext>
                </a:extLst>
              </p:cNvPr>
              <p:cNvSpPr/>
              <p:nvPr/>
            </p:nvSpPr>
            <p:spPr>
              <a:xfrm>
                <a:off x="0" y="0"/>
                <a:ext cx="1146491" cy="686637"/>
              </a:xfrm>
              <a:custGeom>
                <a:avLst/>
                <a:gdLst/>
                <a:ahLst/>
                <a:cxnLst/>
                <a:rect l="l" t="t" r="r" b="b"/>
                <a:pathLst>
                  <a:path w="1146491" h="686637">
                    <a:moveTo>
                      <a:pt x="19360" y="0"/>
                    </a:moveTo>
                    <a:lnTo>
                      <a:pt x="1127131" y="0"/>
                    </a:lnTo>
                    <a:cubicBezTo>
                      <a:pt x="1132265" y="0"/>
                      <a:pt x="1137190" y="2040"/>
                      <a:pt x="1140820" y="5670"/>
                    </a:cubicBezTo>
                    <a:cubicBezTo>
                      <a:pt x="1144451" y="9301"/>
                      <a:pt x="1146491" y="14226"/>
                      <a:pt x="1146491" y="19360"/>
                    </a:cubicBezTo>
                    <a:lnTo>
                      <a:pt x="1146491" y="667276"/>
                    </a:lnTo>
                    <a:cubicBezTo>
                      <a:pt x="1146491" y="677969"/>
                      <a:pt x="1137823" y="686637"/>
                      <a:pt x="1127131" y="686637"/>
                    </a:cubicBezTo>
                    <a:lnTo>
                      <a:pt x="19360" y="686637"/>
                    </a:lnTo>
                    <a:cubicBezTo>
                      <a:pt x="8668" y="686637"/>
                      <a:pt x="0" y="677969"/>
                      <a:pt x="0" y="667276"/>
                    </a:cubicBezTo>
                    <a:lnTo>
                      <a:pt x="0" y="19360"/>
                    </a:lnTo>
                    <a:cubicBezTo>
                      <a:pt x="0" y="8668"/>
                      <a:pt x="8668" y="0"/>
                      <a:pt x="19360" y="0"/>
                    </a:cubicBezTo>
                    <a:close/>
                  </a:path>
                </a:pathLst>
              </a:custGeom>
              <a:solidFill>
                <a:srgbClr val="F0F6FF">
                  <a:alpha val="80000"/>
                </a:srgbClr>
              </a:solidFill>
              <a:ln w="9525" cap="sq">
                <a:solidFill>
                  <a:srgbClr val="000000">
                    <a:alpha val="80000"/>
                  </a:srgbClr>
                </a:solidFill>
                <a:prstDash val="solid"/>
                <a:miter/>
              </a:ln>
            </p:spPr>
            <p:txBody>
              <a:bodyPr/>
              <a:lstStyle/>
              <a:p>
                <a:endParaRPr lang="en-US"/>
              </a:p>
            </p:txBody>
          </p:sp>
          <p:sp>
            <p:nvSpPr>
              <p:cNvPr id="88" name="TextBox 14">
                <a:extLst>
                  <a:ext uri="{FF2B5EF4-FFF2-40B4-BE49-F238E27FC236}">
                    <a16:creationId xmlns:a16="http://schemas.microsoft.com/office/drawing/2014/main" id="{51EFC534-27B9-DC8A-3E83-B60D22E74EE8}"/>
                  </a:ext>
                </a:extLst>
              </p:cNvPr>
              <p:cNvSpPr txBox="1"/>
              <p:nvPr/>
            </p:nvSpPr>
            <p:spPr>
              <a:xfrm>
                <a:off x="0" y="-28575"/>
                <a:ext cx="1146491" cy="715212"/>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2379"/>
                  </a:lnSpc>
                  <a:spcBef>
                    <a:spcPct val="0"/>
                  </a:spcBef>
                </a:pPr>
                <a:endParaRPr/>
              </a:p>
            </p:txBody>
          </p:sp>
        </p:grpSp>
        <p:sp>
          <p:nvSpPr>
            <p:cNvPr id="86" name="TextBox 15">
              <a:extLst>
                <a:ext uri="{FF2B5EF4-FFF2-40B4-BE49-F238E27FC236}">
                  <a16:creationId xmlns:a16="http://schemas.microsoft.com/office/drawing/2014/main" id="{E05FF13C-5E47-F78D-55EF-8816E1AE9EB9}"/>
                </a:ext>
              </a:extLst>
            </p:cNvPr>
            <p:cNvSpPr txBox="1"/>
            <p:nvPr/>
          </p:nvSpPr>
          <p:spPr>
            <a:xfrm>
              <a:off x="49677" y="-76978"/>
              <a:ext cx="4154252" cy="254355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a:lnSpc>
                  <a:spcPts val="3132"/>
                </a:lnSpc>
                <a:spcBef>
                  <a:spcPct val="0"/>
                </a:spcBef>
              </a:pPr>
              <a:r>
                <a:rPr lang="en-US" sz="1800" b="1" u="none" strike="noStrike" spc="44">
                  <a:solidFill>
                    <a:srgbClr val="000000"/>
                  </a:solidFill>
                  <a:latin typeface="Times New Roman Bold"/>
                  <a:ea typeface="Times New Roman Bold"/>
                  <a:cs typeface="Times New Roman Bold"/>
                  <a:sym typeface="Times New Roman Bold"/>
                </a:rPr>
                <a:t>REFERENCES</a:t>
              </a:r>
            </a:p>
            <a:p>
              <a:pPr marL="194310" lvl="1" indent="-97155" algn="l">
                <a:lnSpc>
                  <a:spcPts val="1566"/>
                </a:lnSpc>
                <a:buFont typeface="Arial"/>
                <a:buChar char="•"/>
              </a:pPr>
              <a:r>
                <a:rPr lang="en-US" sz="900" u="none" strike="noStrike" spc="22">
                  <a:solidFill>
                    <a:srgbClr val="000000"/>
                  </a:solidFill>
                  <a:latin typeface="Times New Roman"/>
                  <a:ea typeface="Times New Roman"/>
                  <a:cs typeface="Times New Roman"/>
                  <a:sym typeface="Times New Roman"/>
                </a:rPr>
                <a:t>Ayres, R.U. (2021). Solar power and renewables. In The History and Future of Technology: Can Technology Save Humanity from Extinction? (pp. 623-669). Cham: Springer International Publishing.</a:t>
              </a:r>
            </a:p>
            <a:p>
              <a:pPr marL="194310" lvl="1" indent="-97155" algn="l">
                <a:lnSpc>
                  <a:spcPts val="1566"/>
                </a:lnSpc>
                <a:buFont typeface="Arial"/>
                <a:buChar char="•"/>
              </a:pPr>
              <a:r>
                <a:rPr lang="en-US" sz="900" u="none" strike="noStrike" spc="22">
                  <a:solidFill>
                    <a:srgbClr val="000000"/>
                  </a:solidFill>
                  <a:latin typeface="Times New Roman"/>
                  <a:ea typeface="Times New Roman"/>
                  <a:cs typeface="Times New Roman"/>
                  <a:sym typeface="Times New Roman"/>
                </a:rPr>
                <a:t>Matthews, T., Hirve, M., Pan, Y., Dang, D., Rawar, E. and Daim, T.U. (2020). Tesla energy. In Innovation management in the intelligent world: Cases and tools (pp. 233-249). Cham: Springer International Publishing.</a:t>
              </a:r>
            </a:p>
          </p:txBody>
        </p:sp>
      </p:grpSp>
      <p:grpSp>
        <p:nvGrpSpPr>
          <p:cNvPr id="52" name="Group 51">
            <a:extLst>
              <a:ext uri="{FF2B5EF4-FFF2-40B4-BE49-F238E27FC236}">
                <a16:creationId xmlns:a16="http://schemas.microsoft.com/office/drawing/2014/main" id="{3E2F94AB-0549-564B-B233-FC749E5AAB8B}"/>
              </a:ext>
            </a:extLst>
          </p:cNvPr>
          <p:cNvGrpSpPr/>
          <p:nvPr/>
        </p:nvGrpSpPr>
        <p:grpSpPr>
          <a:xfrm>
            <a:off x="277308" y="6008872"/>
            <a:ext cx="3233140" cy="1638462"/>
            <a:chOff x="0" y="-106312"/>
            <a:chExt cx="4310853" cy="2184616"/>
          </a:xfrm>
        </p:grpSpPr>
        <p:grpSp>
          <p:nvGrpSpPr>
            <p:cNvPr id="81" name="Group 80">
              <a:extLst>
                <a:ext uri="{FF2B5EF4-FFF2-40B4-BE49-F238E27FC236}">
                  <a16:creationId xmlns:a16="http://schemas.microsoft.com/office/drawing/2014/main" id="{BCE937E2-4664-E7E2-3110-C62AD29825E9}"/>
                </a:ext>
              </a:extLst>
            </p:cNvPr>
            <p:cNvGrpSpPr/>
            <p:nvPr/>
          </p:nvGrpSpPr>
          <p:grpSpPr>
            <a:xfrm>
              <a:off x="0" y="-106312"/>
              <a:ext cx="4310853" cy="2184616"/>
              <a:chOff x="0" y="-28575"/>
              <a:chExt cx="1158684" cy="587188"/>
            </a:xfrm>
          </p:grpSpPr>
          <p:sp>
            <p:nvSpPr>
              <p:cNvPr id="83" name="Freeform 18">
                <a:extLst>
                  <a:ext uri="{FF2B5EF4-FFF2-40B4-BE49-F238E27FC236}">
                    <a16:creationId xmlns:a16="http://schemas.microsoft.com/office/drawing/2014/main" id="{27D72D54-5D44-21E6-8AD7-C5EE8EE218BF}"/>
                  </a:ext>
                </a:extLst>
              </p:cNvPr>
              <p:cNvSpPr/>
              <p:nvPr/>
            </p:nvSpPr>
            <p:spPr>
              <a:xfrm>
                <a:off x="0" y="0"/>
                <a:ext cx="1158684" cy="558613"/>
              </a:xfrm>
              <a:custGeom>
                <a:avLst/>
                <a:gdLst/>
                <a:ahLst/>
                <a:cxnLst/>
                <a:rect l="l" t="t" r="r" b="b"/>
                <a:pathLst>
                  <a:path w="1158684" h="558613">
                    <a:moveTo>
                      <a:pt x="19156" y="0"/>
                    </a:moveTo>
                    <a:lnTo>
                      <a:pt x="1139528" y="0"/>
                    </a:lnTo>
                    <a:cubicBezTo>
                      <a:pt x="1150108" y="0"/>
                      <a:pt x="1158684" y="8577"/>
                      <a:pt x="1158684" y="19156"/>
                    </a:cubicBezTo>
                    <a:lnTo>
                      <a:pt x="1158684" y="539457"/>
                    </a:lnTo>
                    <a:cubicBezTo>
                      <a:pt x="1158684" y="544537"/>
                      <a:pt x="1156666" y="549410"/>
                      <a:pt x="1153073" y="553002"/>
                    </a:cubicBezTo>
                    <a:cubicBezTo>
                      <a:pt x="1149481" y="556595"/>
                      <a:pt x="1144608" y="558613"/>
                      <a:pt x="1139528" y="558613"/>
                    </a:cubicBezTo>
                    <a:lnTo>
                      <a:pt x="19156" y="558613"/>
                    </a:lnTo>
                    <a:cubicBezTo>
                      <a:pt x="14076" y="558613"/>
                      <a:pt x="9203" y="556595"/>
                      <a:pt x="5611" y="553002"/>
                    </a:cubicBezTo>
                    <a:cubicBezTo>
                      <a:pt x="2018" y="549410"/>
                      <a:pt x="0" y="544537"/>
                      <a:pt x="0" y="539457"/>
                    </a:cubicBezTo>
                    <a:lnTo>
                      <a:pt x="0" y="19156"/>
                    </a:lnTo>
                    <a:cubicBezTo>
                      <a:pt x="0" y="14076"/>
                      <a:pt x="2018" y="9203"/>
                      <a:pt x="5611" y="5611"/>
                    </a:cubicBezTo>
                    <a:cubicBezTo>
                      <a:pt x="9203" y="2018"/>
                      <a:pt x="14076" y="0"/>
                      <a:pt x="19156" y="0"/>
                    </a:cubicBezTo>
                    <a:close/>
                  </a:path>
                </a:pathLst>
              </a:custGeom>
              <a:solidFill>
                <a:srgbClr val="F0F6FF">
                  <a:alpha val="80000"/>
                </a:srgbClr>
              </a:solidFill>
              <a:ln w="9525" cap="sq">
                <a:solidFill>
                  <a:srgbClr val="000000">
                    <a:alpha val="80000"/>
                  </a:srgbClr>
                </a:solidFill>
                <a:prstDash val="solid"/>
                <a:miter/>
              </a:ln>
            </p:spPr>
            <p:txBody>
              <a:bodyPr/>
              <a:lstStyle/>
              <a:p>
                <a:endParaRPr lang="en-US"/>
              </a:p>
            </p:txBody>
          </p:sp>
          <p:sp>
            <p:nvSpPr>
              <p:cNvPr id="84" name="TextBox 19">
                <a:extLst>
                  <a:ext uri="{FF2B5EF4-FFF2-40B4-BE49-F238E27FC236}">
                    <a16:creationId xmlns:a16="http://schemas.microsoft.com/office/drawing/2014/main" id="{DDB43FD2-4560-6824-289E-8076547C93FD}"/>
                  </a:ext>
                </a:extLst>
              </p:cNvPr>
              <p:cNvSpPr txBox="1"/>
              <p:nvPr/>
            </p:nvSpPr>
            <p:spPr>
              <a:xfrm>
                <a:off x="0" y="-28575"/>
                <a:ext cx="1158684" cy="587188"/>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1960"/>
                  </a:lnSpc>
                  <a:spcBef>
                    <a:spcPct val="0"/>
                  </a:spcBef>
                </a:pPr>
                <a:endParaRPr/>
              </a:p>
            </p:txBody>
          </p:sp>
        </p:grpSp>
        <p:sp>
          <p:nvSpPr>
            <p:cNvPr id="82" name="TextBox 20">
              <a:extLst>
                <a:ext uri="{FF2B5EF4-FFF2-40B4-BE49-F238E27FC236}">
                  <a16:creationId xmlns:a16="http://schemas.microsoft.com/office/drawing/2014/main" id="{8874A3FF-619F-C918-FB0F-3EA026F18036}"/>
                </a:ext>
              </a:extLst>
            </p:cNvPr>
            <p:cNvSpPr txBox="1"/>
            <p:nvPr/>
          </p:nvSpPr>
          <p:spPr>
            <a:xfrm>
              <a:off x="74451" y="-29299"/>
              <a:ext cx="4161951" cy="2060702"/>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a:lnSpc>
                  <a:spcPts val="2000"/>
                </a:lnSpc>
                <a:spcBef>
                  <a:spcPct val="0"/>
                </a:spcBef>
              </a:pPr>
              <a:r>
                <a:rPr lang="en-US" sz="1149" b="1" u="none" strike="noStrike" spc="28">
                  <a:solidFill>
                    <a:srgbClr val="000000"/>
                  </a:solidFill>
                  <a:latin typeface="Times New Roman Bold"/>
                  <a:ea typeface="Times New Roman Bold"/>
                  <a:cs typeface="Times New Roman Bold"/>
                  <a:sym typeface="Times New Roman Bold"/>
                </a:rPr>
                <a:t>BRAND EXTENSION &amp; CURRENT TRENDS</a:t>
              </a:r>
            </a:p>
            <a:p>
              <a:pPr marL="0" lvl="0" indent="0" algn="just">
                <a:lnSpc>
                  <a:spcPts val="1739"/>
                </a:lnSpc>
                <a:spcBef>
                  <a:spcPct val="0"/>
                </a:spcBef>
              </a:pPr>
              <a:r>
                <a:rPr lang="en-US" sz="999" u="none" strike="noStrike" spc="24">
                  <a:solidFill>
                    <a:srgbClr val="000000"/>
                  </a:solidFill>
                  <a:latin typeface="Times New Roman"/>
                  <a:ea typeface="Times New Roman"/>
                  <a:cs typeface="Times New Roman"/>
                  <a:sym typeface="Times New Roman"/>
                </a:rPr>
                <a:t>This growth is on par with such trends as renewable energy, smart homes, and artificial intelligence. Consumers seek effective and high-tech solutions. The integrated system of Tesla is very convenient and innovative, which is very appealing in the world of the modern technologies.</a:t>
              </a:r>
            </a:p>
          </p:txBody>
        </p:sp>
      </p:grpSp>
      <p:grpSp>
        <p:nvGrpSpPr>
          <p:cNvPr id="53" name="Group 52">
            <a:extLst>
              <a:ext uri="{FF2B5EF4-FFF2-40B4-BE49-F238E27FC236}">
                <a16:creationId xmlns:a16="http://schemas.microsoft.com/office/drawing/2014/main" id="{886D1FE4-D98B-D32A-C27B-11CE5E0E96F6}"/>
              </a:ext>
            </a:extLst>
          </p:cNvPr>
          <p:cNvGrpSpPr/>
          <p:nvPr/>
        </p:nvGrpSpPr>
        <p:grpSpPr>
          <a:xfrm>
            <a:off x="277308" y="8152302"/>
            <a:ext cx="2227107" cy="2371543"/>
            <a:chOff x="0" y="-106312"/>
            <a:chExt cx="2969476" cy="3162058"/>
          </a:xfrm>
        </p:grpSpPr>
        <p:grpSp>
          <p:nvGrpSpPr>
            <p:cNvPr id="77" name="Group 76">
              <a:extLst>
                <a:ext uri="{FF2B5EF4-FFF2-40B4-BE49-F238E27FC236}">
                  <a16:creationId xmlns:a16="http://schemas.microsoft.com/office/drawing/2014/main" id="{B08C2157-06C0-70B0-B034-5CBF179B94BC}"/>
                </a:ext>
              </a:extLst>
            </p:cNvPr>
            <p:cNvGrpSpPr/>
            <p:nvPr/>
          </p:nvGrpSpPr>
          <p:grpSpPr>
            <a:xfrm>
              <a:off x="0" y="-106312"/>
              <a:ext cx="2969476" cy="3162058"/>
              <a:chOff x="0" y="-28575"/>
              <a:chExt cx="798145" cy="849908"/>
            </a:xfrm>
          </p:grpSpPr>
          <p:sp>
            <p:nvSpPr>
              <p:cNvPr id="79" name="Freeform 23">
                <a:extLst>
                  <a:ext uri="{FF2B5EF4-FFF2-40B4-BE49-F238E27FC236}">
                    <a16:creationId xmlns:a16="http://schemas.microsoft.com/office/drawing/2014/main" id="{7AF5E89F-8A78-1388-CC66-CA2BADBF918A}"/>
                  </a:ext>
                </a:extLst>
              </p:cNvPr>
              <p:cNvSpPr/>
              <p:nvPr/>
            </p:nvSpPr>
            <p:spPr>
              <a:xfrm>
                <a:off x="0" y="0"/>
                <a:ext cx="798145" cy="821333"/>
              </a:xfrm>
              <a:custGeom>
                <a:avLst/>
                <a:gdLst/>
                <a:ahLst/>
                <a:cxnLst/>
                <a:rect l="l" t="t" r="r" b="b"/>
                <a:pathLst>
                  <a:path w="798145" h="821333">
                    <a:moveTo>
                      <a:pt x="27810" y="0"/>
                    </a:moveTo>
                    <a:lnTo>
                      <a:pt x="770335" y="0"/>
                    </a:lnTo>
                    <a:cubicBezTo>
                      <a:pt x="777711" y="0"/>
                      <a:pt x="784784" y="2930"/>
                      <a:pt x="790000" y="8145"/>
                    </a:cubicBezTo>
                    <a:cubicBezTo>
                      <a:pt x="795215" y="13361"/>
                      <a:pt x="798145" y="20434"/>
                      <a:pt x="798145" y="27810"/>
                    </a:cubicBezTo>
                    <a:lnTo>
                      <a:pt x="798145" y="793523"/>
                    </a:lnTo>
                    <a:cubicBezTo>
                      <a:pt x="798145" y="808882"/>
                      <a:pt x="785694" y="821333"/>
                      <a:pt x="770335" y="821333"/>
                    </a:cubicBezTo>
                    <a:lnTo>
                      <a:pt x="27810" y="821333"/>
                    </a:lnTo>
                    <a:cubicBezTo>
                      <a:pt x="20434" y="821333"/>
                      <a:pt x="13361" y="818403"/>
                      <a:pt x="8145" y="813187"/>
                    </a:cubicBezTo>
                    <a:cubicBezTo>
                      <a:pt x="2930" y="807972"/>
                      <a:pt x="0" y="800899"/>
                      <a:pt x="0" y="793523"/>
                    </a:cubicBezTo>
                    <a:lnTo>
                      <a:pt x="0" y="27810"/>
                    </a:lnTo>
                    <a:cubicBezTo>
                      <a:pt x="0" y="20434"/>
                      <a:pt x="2930" y="13361"/>
                      <a:pt x="8145" y="8145"/>
                    </a:cubicBezTo>
                    <a:cubicBezTo>
                      <a:pt x="13361" y="2930"/>
                      <a:pt x="20434" y="0"/>
                      <a:pt x="27810" y="0"/>
                    </a:cubicBezTo>
                    <a:close/>
                  </a:path>
                </a:pathLst>
              </a:custGeom>
              <a:solidFill>
                <a:srgbClr val="F0F6FF">
                  <a:alpha val="80000"/>
                </a:srgbClr>
              </a:solidFill>
              <a:ln w="9525" cap="sq">
                <a:solidFill>
                  <a:srgbClr val="000000">
                    <a:alpha val="80000"/>
                  </a:srgbClr>
                </a:solidFill>
                <a:prstDash val="solid"/>
                <a:miter/>
              </a:ln>
            </p:spPr>
            <p:txBody>
              <a:bodyPr/>
              <a:lstStyle/>
              <a:p>
                <a:endParaRPr lang="en-US"/>
              </a:p>
            </p:txBody>
          </p:sp>
          <p:sp>
            <p:nvSpPr>
              <p:cNvPr id="80" name="TextBox 24">
                <a:extLst>
                  <a:ext uri="{FF2B5EF4-FFF2-40B4-BE49-F238E27FC236}">
                    <a16:creationId xmlns:a16="http://schemas.microsoft.com/office/drawing/2014/main" id="{B26A57C9-CC7E-F232-820E-C29926708382}"/>
                  </a:ext>
                </a:extLst>
              </p:cNvPr>
              <p:cNvSpPr txBox="1"/>
              <p:nvPr/>
            </p:nvSpPr>
            <p:spPr>
              <a:xfrm>
                <a:off x="0" y="-28575"/>
                <a:ext cx="798145" cy="849908"/>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1960"/>
                  </a:lnSpc>
                  <a:spcBef>
                    <a:spcPct val="0"/>
                  </a:spcBef>
                </a:pPr>
                <a:endParaRPr/>
              </a:p>
            </p:txBody>
          </p:sp>
        </p:grpSp>
        <p:sp>
          <p:nvSpPr>
            <p:cNvPr id="78" name="TextBox 25">
              <a:extLst>
                <a:ext uri="{FF2B5EF4-FFF2-40B4-BE49-F238E27FC236}">
                  <a16:creationId xmlns:a16="http://schemas.microsoft.com/office/drawing/2014/main" id="{2B9B1D4E-45E8-2B3C-1825-A5289BE619EE}"/>
                </a:ext>
              </a:extLst>
            </p:cNvPr>
            <p:cNvSpPr txBox="1"/>
            <p:nvPr/>
          </p:nvSpPr>
          <p:spPr>
            <a:xfrm>
              <a:off x="121679" y="-40577"/>
              <a:ext cx="2733667" cy="304165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a:lnSpc>
                  <a:spcPts val="2610"/>
                </a:lnSpc>
                <a:spcBef>
                  <a:spcPct val="0"/>
                </a:spcBef>
              </a:pPr>
              <a:r>
                <a:rPr lang="en-US" sz="1500" b="1" u="none" strike="noStrike" spc="37">
                  <a:solidFill>
                    <a:srgbClr val="000000"/>
                  </a:solidFill>
                  <a:latin typeface="Times New Roman Bold"/>
                  <a:ea typeface="Times New Roman Bold"/>
                  <a:cs typeface="Times New Roman Bold"/>
                  <a:sym typeface="Times New Roman Bold"/>
                </a:rPr>
                <a:t>CONCLUSION</a:t>
              </a:r>
            </a:p>
            <a:p>
              <a:pPr marL="0" lvl="0" indent="0" algn="just">
                <a:lnSpc>
                  <a:spcPts val="1739"/>
                </a:lnSpc>
                <a:spcBef>
                  <a:spcPct val="0"/>
                </a:spcBef>
              </a:pPr>
              <a:r>
                <a:rPr lang="en-US" sz="999" u="none" strike="noStrike" spc="24">
                  <a:solidFill>
                    <a:srgbClr val="000000"/>
                  </a:solidFill>
                  <a:latin typeface="Times New Roman"/>
                  <a:ea typeface="Times New Roman"/>
                  <a:cs typeface="Times New Roman"/>
                  <a:sym typeface="Times New Roman"/>
                </a:rPr>
                <a:t>TO SUM UP, Tesla innovation as a brand in clean energy solutions is creative and powerful. It is a mixture of technology, convenience and sustainability. This reinforces the market position of Tesla and attracts customers and investors who want solutions that are friendly to the environment.</a:t>
              </a:r>
            </a:p>
          </p:txBody>
        </p:sp>
      </p:grpSp>
      <p:grpSp>
        <p:nvGrpSpPr>
          <p:cNvPr id="54" name="Group 53">
            <a:extLst>
              <a:ext uri="{FF2B5EF4-FFF2-40B4-BE49-F238E27FC236}">
                <a16:creationId xmlns:a16="http://schemas.microsoft.com/office/drawing/2014/main" id="{6D725CBB-9386-6BCB-80A8-7F69906AFCC4}"/>
              </a:ext>
            </a:extLst>
          </p:cNvPr>
          <p:cNvGrpSpPr/>
          <p:nvPr/>
        </p:nvGrpSpPr>
        <p:grpSpPr>
          <a:xfrm>
            <a:off x="277308" y="2857050"/>
            <a:ext cx="2392707" cy="2228080"/>
            <a:chOff x="0" y="-106312"/>
            <a:chExt cx="3190276" cy="2970773"/>
          </a:xfrm>
        </p:grpSpPr>
        <p:grpSp>
          <p:nvGrpSpPr>
            <p:cNvPr id="73" name="Group 72">
              <a:extLst>
                <a:ext uri="{FF2B5EF4-FFF2-40B4-BE49-F238E27FC236}">
                  <a16:creationId xmlns:a16="http://schemas.microsoft.com/office/drawing/2014/main" id="{1ABD6C22-AA4A-AFA1-8D80-94F6FB9CFD8C}"/>
                </a:ext>
              </a:extLst>
            </p:cNvPr>
            <p:cNvGrpSpPr/>
            <p:nvPr/>
          </p:nvGrpSpPr>
          <p:grpSpPr>
            <a:xfrm>
              <a:off x="0" y="-106312"/>
              <a:ext cx="3190276" cy="2970773"/>
              <a:chOff x="0" y="-28575"/>
              <a:chExt cx="857492" cy="798494"/>
            </a:xfrm>
          </p:grpSpPr>
          <p:sp>
            <p:nvSpPr>
              <p:cNvPr id="75" name="Freeform 28">
                <a:extLst>
                  <a:ext uri="{FF2B5EF4-FFF2-40B4-BE49-F238E27FC236}">
                    <a16:creationId xmlns:a16="http://schemas.microsoft.com/office/drawing/2014/main" id="{7E10FF00-E72F-317E-D9F2-A0DF26192D59}"/>
                  </a:ext>
                </a:extLst>
              </p:cNvPr>
              <p:cNvSpPr/>
              <p:nvPr/>
            </p:nvSpPr>
            <p:spPr>
              <a:xfrm>
                <a:off x="0" y="0"/>
                <a:ext cx="857492" cy="769919"/>
              </a:xfrm>
              <a:custGeom>
                <a:avLst/>
                <a:gdLst/>
                <a:ahLst/>
                <a:cxnLst/>
                <a:rect l="l" t="t" r="r" b="b"/>
                <a:pathLst>
                  <a:path w="857492" h="769919">
                    <a:moveTo>
                      <a:pt x="25885" y="0"/>
                    </a:moveTo>
                    <a:lnTo>
                      <a:pt x="831607" y="0"/>
                    </a:lnTo>
                    <a:cubicBezTo>
                      <a:pt x="838472" y="0"/>
                      <a:pt x="845056" y="2727"/>
                      <a:pt x="849911" y="7582"/>
                    </a:cubicBezTo>
                    <a:cubicBezTo>
                      <a:pt x="854765" y="12436"/>
                      <a:pt x="857492" y="19020"/>
                      <a:pt x="857492" y="25885"/>
                    </a:cubicBezTo>
                    <a:lnTo>
                      <a:pt x="857492" y="744034"/>
                    </a:lnTo>
                    <a:cubicBezTo>
                      <a:pt x="857492" y="750899"/>
                      <a:pt x="854765" y="757483"/>
                      <a:pt x="849911" y="762337"/>
                    </a:cubicBezTo>
                    <a:cubicBezTo>
                      <a:pt x="845056" y="767192"/>
                      <a:pt x="838472" y="769919"/>
                      <a:pt x="831607" y="769919"/>
                    </a:cubicBezTo>
                    <a:lnTo>
                      <a:pt x="25885" y="769919"/>
                    </a:lnTo>
                    <a:cubicBezTo>
                      <a:pt x="19020" y="769919"/>
                      <a:pt x="12436" y="767192"/>
                      <a:pt x="7582" y="762337"/>
                    </a:cubicBezTo>
                    <a:cubicBezTo>
                      <a:pt x="2727" y="757483"/>
                      <a:pt x="0" y="750899"/>
                      <a:pt x="0" y="744034"/>
                    </a:cubicBezTo>
                    <a:lnTo>
                      <a:pt x="0" y="25885"/>
                    </a:lnTo>
                    <a:cubicBezTo>
                      <a:pt x="0" y="19020"/>
                      <a:pt x="2727" y="12436"/>
                      <a:pt x="7582" y="7582"/>
                    </a:cubicBezTo>
                    <a:cubicBezTo>
                      <a:pt x="12436" y="2727"/>
                      <a:pt x="19020" y="0"/>
                      <a:pt x="25885" y="0"/>
                    </a:cubicBezTo>
                    <a:close/>
                  </a:path>
                </a:pathLst>
              </a:custGeom>
              <a:solidFill>
                <a:srgbClr val="F0F6FF">
                  <a:alpha val="80000"/>
                </a:srgbClr>
              </a:solidFill>
              <a:ln w="9525" cap="sq">
                <a:solidFill>
                  <a:srgbClr val="000000">
                    <a:alpha val="80000"/>
                  </a:srgbClr>
                </a:solidFill>
                <a:prstDash val="solid"/>
                <a:miter/>
              </a:ln>
            </p:spPr>
            <p:txBody>
              <a:bodyPr/>
              <a:lstStyle/>
              <a:p>
                <a:endParaRPr lang="en-US"/>
              </a:p>
            </p:txBody>
          </p:sp>
          <p:sp>
            <p:nvSpPr>
              <p:cNvPr id="76" name="TextBox 29">
                <a:extLst>
                  <a:ext uri="{FF2B5EF4-FFF2-40B4-BE49-F238E27FC236}">
                    <a16:creationId xmlns:a16="http://schemas.microsoft.com/office/drawing/2014/main" id="{E38F8BEC-7459-B6EF-3485-11C8560F482B}"/>
                  </a:ext>
                </a:extLst>
              </p:cNvPr>
              <p:cNvSpPr txBox="1"/>
              <p:nvPr/>
            </p:nvSpPr>
            <p:spPr>
              <a:xfrm>
                <a:off x="0" y="-28575"/>
                <a:ext cx="857492" cy="798494"/>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960"/>
                  </a:lnSpc>
                  <a:spcBef>
                    <a:spcPct val="0"/>
                  </a:spcBef>
                </a:pPr>
                <a:endParaRPr/>
              </a:p>
            </p:txBody>
          </p:sp>
        </p:grpSp>
        <p:sp>
          <p:nvSpPr>
            <p:cNvPr id="74" name="TextBox 30">
              <a:extLst>
                <a:ext uri="{FF2B5EF4-FFF2-40B4-BE49-F238E27FC236}">
                  <a16:creationId xmlns:a16="http://schemas.microsoft.com/office/drawing/2014/main" id="{10A97746-D401-14B1-8A14-60480EC013BB}"/>
                </a:ext>
              </a:extLst>
            </p:cNvPr>
            <p:cNvSpPr txBox="1"/>
            <p:nvPr/>
          </p:nvSpPr>
          <p:spPr>
            <a:xfrm>
              <a:off x="134248" y="13651"/>
              <a:ext cx="2905096" cy="274955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a:lnSpc>
                  <a:spcPts val="2610"/>
                </a:lnSpc>
                <a:spcBef>
                  <a:spcPct val="0"/>
                </a:spcBef>
              </a:pPr>
              <a:r>
                <a:rPr lang="en-US" sz="1500" b="1" u="none" strike="noStrike" spc="37">
                  <a:solidFill>
                    <a:srgbClr val="000000"/>
                  </a:solidFill>
                  <a:latin typeface="Times New Roman Bold"/>
                  <a:ea typeface="Times New Roman Bold"/>
                  <a:cs typeface="Times New Roman Bold"/>
                  <a:sym typeface="Times New Roman Bold"/>
                </a:rPr>
                <a:t>INTRODUCTION </a:t>
              </a:r>
            </a:p>
            <a:p>
              <a:pPr marL="0" lvl="0" indent="0" algn="just">
                <a:lnSpc>
                  <a:spcPts val="1739"/>
                </a:lnSpc>
                <a:spcBef>
                  <a:spcPct val="0"/>
                </a:spcBef>
              </a:pPr>
              <a:r>
                <a:rPr lang="en-US" sz="999" u="none" strike="noStrike" spc="24">
                  <a:solidFill>
                    <a:srgbClr val="000000"/>
                  </a:solidFill>
                  <a:latin typeface="Times New Roman"/>
                  <a:ea typeface="Times New Roman"/>
                  <a:cs typeface="Times New Roman"/>
                  <a:sym typeface="Times New Roman"/>
                </a:rPr>
                <a:t>This presentation discusses the Tesla company that has gone beyond the electric car into a total clean energy brand. It dwells upon how the company integrates technology and sustainability to develop novel solutions to the contemporary energy and transportation requirements.</a:t>
              </a:r>
            </a:p>
          </p:txBody>
        </p:sp>
      </p:grpSp>
      <p:grpSp>
        <p:nvGrpSpPr>
          <p:cNvPr id="55" name="Group 54">
            <a:extLst>
              <a:ext uri="{FF2B5EF4-FFF2-40B4-BE49-F238E27FC236}">
                <a16:creationId xmlns:a16="http://schemas.microsoft.com/office/drawing/2014/main" id="{95491508-3066-C6D9-0D25-7F3E79C2CB10}"/>
              </a:ext>
            </a:extLst>
          </p:cNvPr>
          <p:cNvGrpSpPr/>
          <p:nvPr/>
        </p:nvGrpSpPr>
        <p:grpSpPr>
          <a:xfrm>
            <a:off x="3935208" y="2901077"/>
            <a:ext cx="2198418" cy="2184053"/>
            <a:chOff x="0" y="-64872"/>
            <a:chExt cx="2931224" cy="2912070"/>
          </a:xfrm>
        </p:grpSpPr>
        <p:grpSp>
          <p:nvGrpSpPr>
            <p:cNvPr id="69" name="Group 68">
              <a:extLst>
                <a:ext uri="{FF2B5EF4-FFF2-40B4-BE49-F238E27FC236}">
                  <a16:creationId xmlns:a16="http://schemas.microsoft.com/office/drawing/2014/main" id="{4C46249F-AF71-F218-285F-1FCC978CA581}"/>
                </a:ext>
              </a:extLst>
            </p:cNvPr>
            <p:cNvGrpSpPr/>
            <p:nvPr/>
          </p:nvGrpSpPr>
          <p:grpSpPr>
            <a:xfrm>
              <a:off x="0" y="-64872"/>
              <a:ext cx="2931224" cy="2912070"/>
              <a:chOff x="0" y="-19050"/>
              <a:chExt cx="860770" cy="855146"/>
            </a:xfrm>
          </p:grpSpPr>
          <p:sp>
            <p:nvSpPr>
              <p:cNvPr id="71" name="Freeform 33">
                <a:extLst>
                  <a:ext uri="{FF2B5EF4-FFF2-40B4-BE49-F238E27FC236}">
                    <a16:creationId xmlns:a16="http://schemas.microsoft.com/office/drawing/2014/main" id="{FDC0A624-B13B-99DC-D873-254B57C64590}"/>
                  </a:ext>
                </a:extLst>
              </p:cNvPr>
              <p:cNvSpPr/>
              <p:nvPr/>
            </p:nvSpPr>
            <p:spPr>
              <a:xfrm>
                <a:off x="0" y="0"/>
                <a:ext cx="860770" cy="836096"/>
              </a:xfrm>
              <a:custGeom>
                <a:avLst/>
                <a:gdLst/>
                <a:ahLst/>
                <a:cxnLst/>
                <a:rect l="l" t="t" r="r" b="b"/>
                <a:pathLst>
                  <a:path w="860770" h="836096">
                    <a:moveTo>
                      <a:pt x="28173" y="0"/>
                    </a:moveTo>
                    <a:lnTo>
                      <a:pt x="832598" y="0"/>
                    </a:lnTo>
                    <a:cubicBezTo>
                      <a:pt x="840069" y="0"/>
                      <a:pt x="847235" y="2968"/>
                      <a:pt x="852519" y="8252"/>
                    </a:cubicBezTo>
                    <a:cubicBezTo>
                      <a:pt x="857802" y="13535"/>
                      <a:pt x="860770" y="20701"/>
                      <a:pt x="860770" y="28173"/>
                    </a:cubicBezTo>
                    <a:lnTo>
                      <a:pt x="860770" y="807923"/>
                    </a:lnTo>
                    <a:cubicBezTo>
                      <a:pt x="860770" y="815395"/>
                      <a:pt x="857802" y="822561"/>
                      <a:pt x="852519" y="827844"/>
                    </a:cubicBezTo>
                    <a:cubicBezTo>
                      <a:pt x="847235" y="833127"/>
                      <a:pt x="840069" y="836096"/>
                      <a:pt x="832598" y="836096"/>
                    </a:cubicBezTo>
                    <a:lnTo>
                      <a:pt x="28173" y="836096"/>
                    </a:lnTo>
                    <a:cubicBezTo>
                      <a:pt x="20701" y="836096"/>
                      <a:pt x="13535" y="833127"/>
                      <a:pt x="8252" y="827844"/>
                    </a:cubicBezTo>
                    <a:cubicBezTo>
                      <a:pt x="2968" y="822561"/>
                      <a:pt x="0" y="815395"/>
                      <a:pt x="0" y="807923"/>
                    </a:cubicBezTo>
                    <a:lnTo>
                      <a:pt x="0" y="28173"/>
                    </a:lnTo>
                    <a:cubicBezTo>
                      <a:pt x="0" y="20701"/>
                      <a:pt x="2968" y="13535"/>
                      <a:pt x="8252" y="8252"/>
                    </a:cubicBezTo>
                    <a:cubicBezTo>
                      <a:pt x="13535" y="2968"/>
                      <a:pt x="20701" y="0"/>
                      <a:pt x="28173" y="0"/>
                    </a:cubicBezTo>
                    <a:close/>
                  </a:path>
                </a:pathLst>
              </a:custGeom>
              <a:solidFill>
                <a:srgbClr val="F0F6FF">
                  <a:alpha val="80000"/>
                </a:srgbClr>
              </a:solidFill>
              <a:ln w="9525" cap="sq">
                <a:solidFill>
                  <a:srgbClr val="000000">
                    <a:alpha val="80000"/>
                  </a:srgbClr>
                </a:solidFill>
                <a:prstDash val="solid"/>
                <a:miter/>
              </a:ln>
            </p:spPr>
            <p:txBody>
              <a:bodyPr/>
              <a:lstStyle/>
              <a:p>
                <a:endParaRPr lang="en-US"/>
              </a:p>
            </p:txBody>
          </p:sp>
          <p:sp>
            <p:nvSpPr>
              <p:cNvPr id="72" name="TextBox 34">
                <a:extLst>
                  <a:ext uri="{FF2B5EF4-FFF2-40B4-BE49-F238E27FC236}">
                    <a16:creationId xmlns:a16="http://schemas.microsoft.com/office/drawing/2014/main" id="{066B5BF8-8C83-A0C4-EEF8-0416EF464416}"/>
                  </a:ext>
                </a:extLst>
              </p:cNvPr>
              <p:cNvSpPr txBox="1"/>
              <p:nvPr/>
            </p:nvSpPr>
            <p:spPr>
              <a:xfrm>
                <a:off x="0" y="-19050"/>
                <a:ext cx="860770" cy="855146"/>
              </a:xfrm>
              <a:prstGeom prst="rect">
                <a:avLst/>
              </a:prstGeom>
            </p:spPr>
            <p:txBody>
              <a:bodyPr lIns="46497" tIns="46497" rIns="46497" bIns="46497"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2099"/>
                  </a:lnSpc>
                  <a:spcBef>
                    <a:spcPct val="0"/>
                  </a:spcBef>
                </a:pPr>
                <a:endParaRPr/>
              </a:p>
            </p:txBody>
          </p:sp>
        </p:grpSp>
        <p:sp>
          <p:nvSpPr>
            <p:cNvPr id="70" name="TextBox 35">
              <a:extLst>
                <a:ext uri="{FF2B5EF4-FFF2-40B4-BE49-F238E27FC236}">
                  <a16:creationId xmlns:a16="http://schemas.microsoft.com/office/drawing/2014/main" id="{E1569B16-B6BD-175F-0AB0-E33D1743D99E}"/>
                </a:ext>
              </a:extLst>
            </p:cNvPr>
            <p:cNvSpPr txBox="1"/>
            <p:nvPr/>
          </p:nvSpPr>
          <p:spPr>
            <a:xfrm>
              <a:off x="124411" y="13952"/>
              <a:ext cx="2636153" cy="2740562"/>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a:lnSpc>
                  <a:spcPts val="2562"/>
                </a:lnSpc>
                <a:spcBef>
                  <a:spcPct val="0"/>
                </a:spcBef>
              </a:pPr>
              <a:r>
                <a:rPr lang="en-US" sz="1472" b="1" u="none" strike="noStrike" spc="36">
                  <a:solidFill>
                    <a:srgbClr val="000000"/>
                  </a:solidFill>
                  <a:latin typeface="Times New Roman Bold"/>
                  <a:ea typeface="Times New Roman Bold"/>
                  <a:cs typeface="Times New Roman Bold"/>
                  <a:sym typeface="Times New Roman Bold"/>
                </a:rPr>
                <a:t>BRAND EXTENSION</a:t>
              </a:r>
            </a:p>
            <a:p>
              <a:pPr marL="0" lvl="0" indent="0" algn="just">
                <a:lnSpc>
                  <a:spcPts val="1766"/>
                </a:lnSpc>
                <a:spcBef>
                  <a:spcPct val="0"/>
                </a:spcBef>
              </a:pPr>
              <a:r>
                <a:rPr lang="en-US" sz="1015" u="none" strike="noStrike" spc="25">
                  <a:solidFill>
                    <a:srgbClr val="000000"/>
                  </a:solidFill>
                  <a:latin typeface="Times New Roman"/>
                  <a:ea typeface="Times New Roman"/>
                  <a:cs typeface="Times New Roman"/>
                  <a:sym typeface="Times New Roman"/>
                </a:rPr>
                <a:t>TESla has ventured in solar panels, Powerwall batteries, and AI self-driving technology despite the fact that it is reputed to produce electric cars (Ayres, 2021). These products are interrelated to form an integrated clean energy system of homes and transportation.</a:t>
              </a:r>
            </a:p>
          </p:txBody>
        </p:sp>
      </p:grpSp>
      <p:grpSp>
        <p:nvGrpSpPr>
          <p:cNvPr id="56" name="Group 55">
            <a:extLst>
              <a:ext uri="{FF2B5EF4-FFF2-40B4-BE49-F238E27FC236}">
                <a16:creationId xmlns:a16="http://schemas.microsoft.com/office/drawing/2014/main" id="{A12D9E8F-3722-BDED-FB93-662743B3E698}"/>
              </a:ext>
            </a:extLst>
          </p:cNvPr>
          <p:cNvGrpSpPr/>
          <p:nvPr/>
        </p:nvGrpSpPr>
        <p:grpSpPr>
          <a:xfrm>
            <a:off x="3935208" y="5468288"/>
            <a:ext cx="2474564" cy="2167066"/>
            <a:chOff x="0" y="-141750"/>
            <a:chExt cx="3299419" cy="2889422"/>
          </a:xfrm>
        </p:grpSpPr>
        <p:grpSp>
          <p:nvGrpSpPr>
            <p:cNvPr id="65" name="Group 64">
              <a:extLst>
                <a:ext uri="{FF2B5EF4-FFF2-40B4-BE49-F238E27FC236}">
                  <a16:creationId xmlns:a16="http://schemas.microsoft.com/office/drawing/2014/main" id="{4052EA01-6765-8BC8-C9D5-0231CA8051DF}"/>
                </a:ext>
              </a:extLst>
            </p:cNvPr>
            <p:cNvGrpSpPr/>
            <p:nvPr/>
          </p:nvGrpSpPr>
          <p:grpSpPr>
            <a:xfrm>
              <a:off x="0" y="-141750"/>
              <a:ext cx="3299419" cy="2889422"/>
              <a:chOff x="0" y="-38100"/>
              <a:chExt cx="886828" cy="776628"/>
            </a:xfrm>
          </p:grpSpPr>
          <p:sp>
            <p:nvSpPr>
              <p:cNvPr id="67" name="Freeform 38">
                <a:extLst>
                  <a:ext uri="{FF2B5EF4-FFF2-40B4-BE49-F238E27FC236}">
                    <a16:creationId xmlns:a16="http://schemas.microsoft.com/office/drawing/2014/main" id="{42AFFB01-F866-8871-404F-79A848E7A0DA}"/>
                  </a:ext>
                </a:extLst>
              </p:cNvPr>
              <p:cNvSpPr/>
              <p:nvPr/>
            </p:nvSpPr>
            <p:spPr>
              <a:xfrm>
                <a:off x="0" y="0"/>
                <a:ext cx="886828" cy="738528"/>
              </a:xfrm>
              <a:custGeom>
                <a:avLst/>
                <a:gdLst/>
                <a:ahLst/>
                <a:cxnLst/>
                <a:rect l="l" t="t" r="r" b="b"/>
                <a:pathLst>
                  <a:path w="886828" h="738528">
                    <a:moveTo>
                      <a:pt x="25029" y="0"/>
                    </a:moveTo>
                    <a:lnTo>
                      <a:pt x="861799" y="0"/>
                    </a:lnTo>
                    <a:cubicBezTo>
                      <a:pt x="875622" y="0"/>
                      <a:pt x="886828" y="11206"/>
                      <a:pt x="886828" y="25029"/>
                    </a:cubicBezTo>
                    <a:lnTo>
                      <a:pt x="886828" y="713499"/>
                    </a:lnTo>
                    <a:cubicBezTo>
                      <a:pt x="886828" y="720137"/>
                      <a:pt x="884191" y="726503"/>
                      <a:pt x="879497" y="731197"/>
                    </a:cubicBezTo>
                    <a:cubicBezTo>
                      <a:pt x="874803" y="735891"/>
                      <a:pt x="868437" y="738528"/>
                      <a:pt x="861799" y="738528"/>
                    </a:cubicBezTo>
                    <a:lnTo>
                      <a:pt x="25029" y="738528"/>
                    </a:lnTo>
                    <a:cubicBezTo>
                      <a:pt x="11206" y="738528"/>
                      <a:pt x="0" y="727322"/>
                      <a:pt x="0" y="713499"/>
                    </a:cubicBezTo>
                    <a:lnTo>
                      <a:pt x="0" y="25029"/>
                    </a:lnTo>
                    <a:cubicBezTo>
                      <a:pt x="0" y="18391"/>
                      <a:pt x="2637" y="12025"/>
                      <a:pt x="7331" y="7331"/>
                    </a:cubicBezTo>
                    <a:cubicBezTo>
                      <a:pt x="12025" y="2637"/>
                      <a:pt x="18391" y="0"/>
                      <a:pt x="25029" y="0"/>
                    </a:cubicBezTo>
                    <a:close/>
                  </a:path>
                </a:pathLst>
              </a:custGeom>
              <a:solidFill>
                <a:srgbClr val="F0F6FF">
                  <a:alpha val="80000"/>
                </a:srgbClr>
              </a:solidFill>
              <a:ln w="9525" cap="sq">
                <a:solidFill>
                  <a:srgbClr val="000000">
                    <a:alpha val="80000"/>
                  </a:srgbClr>
                </a:solidFill>
                <a:prstDash val="solid"/>
                <a:miter/>
              </a:ln>
            </p:spPr>
            <p:txBody>
              <a:bodyPr/>
              <a:lstStyle/>
              <a:p>
                <a:endParaRPr lang="en-US"/>
              </a:p>
            </p:txBody>
          </p:sp>
          <p:sp>
            <p:nvSpPr>
              <p:cNvPr id="68" name="TextBox 39">
                <a:extLst>
                  <a:ext uri="{FF2B5EF4-FFF2-40B4-BE49-F238E27FC236}">
                    <a16:creationId xmlns:a16="http://schemas.microsoft.com/office/drawing/2014/main" id="{384A2668-1D52-F8F1-9DA3-2717ED1926BA}"/>
                  </a:ext>
                </a:extLst>
              </p:cNvPr>
              <p:cNvSpPr txBox="1"/>
              <p:nvPr/>
            </p:nvSpPr>
            <p:spPr>
              <a:xfrm>
                <a:off x="0" y="-38100"/>
                <a:ext cx="886828" cy="776628"/>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ts val="1820"/>
                  </a:lnSpc>
                  <a:spcBef>
                    <a:spcPct val="0"/>
                  </a:spcBef>
                </a:pPr>
                <a:endParaRPr/>
              </a:p>
            </p:txBody>
          </p:sp>
        </p:grpSp>
        <p:sp>
          <p:nvSpPr>
            <p:cNvPr id="66" name="TextBox 40">
              <a:extLst>
                <a:ext uri="{FF2B5EF4-FFF2-40B4-BE49-F238E27FC236}">
                  <a16:creationId xmlns:a16="http://schemas.microsoft.com/office/drawing/2014/main" id="{DA60AE0B-CC98-1327-71F0-C8D8ED266EC0}"/>
                </a:ext>
              </a:extLst>
            </p:cNvPr>
            <p:cNvSpPr txBox="1"/>
            <p:nvPr/>
          </p:nvSpPr>
          <p:spPr>
            <a:xfrm>
              <a:off x="123312" y="-41275"/>
              <a:ext cx="3050471" cy="2670700"/>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a:lnSpc>
                  <a:spcPts val="2868"/>
                </a:lnSpc>
                <a:spcBef>
                  <a:spcPct val="0"/>
                </a:spcBef>
              </a:pPr>
              <a:r>
                <a:rPr lang="en-US" sz="1648" b="1" u="none" strike="noStrike" spc="41">
                  <a:solidFill>
                    <a:srgbClr val="000000"/>
                  </a:solidFill>
                  <a:latin typeface="Times New Roman Bold"/>
                  <a:ea typeface="Times New Roman Bold"/>
                  <a:cs typeface="Times New Roman Bold"/>
                  <a:sym typeface="Times New Roman Bold"/>
                </a:rPr>
                <a:t>BRAND EXTENSION &amp; SUSTAINABILITY</a:t>
              </a:r>
            </a:p>
            <a:p>
              <a:pPr marL="0" lvl="0" indent="0" algn="just">
                <a:lnSpc>
                  <a:spcPts val="1516"/>
                </a:lnSpc>
                <a:spcBef>
                  <a:spcPct val="0"/>
                </a:spcBef>
              </a:pPr>
              <a:r>
                <a:rPr lang="en-US" sz="871" u="none" strike="noStrike" spc="21">
                  <a:solidFill>
                    <a:srgbClr val="000000"/>
                  </a:solidFill>
                  <a:latin typeface="Times New Roman"/>
                  <a:ea typeface="Times New Roman"/>
                  <a:cs typeface="Times New Roman"/>
                  <a:sym typeface="Times New Roman"/>
                </a:rPr>
                <a:t>Tesla has products that enable sustainability, which includes solar energy and less reliance on fossil fuels (Matthews et al., 2020). Powerwall, systems of energy storage, enable users to store clean energy and utilize it in an efficient way. This is used to reduce carbon emissions and achieves a green future.</a:t>
              </a:r>
            </a:p>
          </p:txBody>
        </p:sp>
      </p:grpSp>
      <p:sp>
        <p:nvSpPr>
          <p:cNvPr id="57" name="Freeform 41">
            <a:extLst>
              <a:ext uri="{FF2B5EF4-FFF2-40B4-BE49-F238E27FC236}">
                <a16:creationId xmlns:a16="http://schemas.microsoft.com/office/drawing/2014/main" id="{5C866154-FDB5-9E67-142E-A97B6C85F64B}"/>
              </a:ext>
            </a:extLst>
          </p:cNvPr>
          <p:cNvSpPr/>
          <p:nvPr/>
        </p:nvSpPr>
        <p:spPr>
          <a:xfrm>
            <a:off x="2788499" y="2822024"/>
            <a:ext cx="858345" cy="858345"/>
          </a:xfrm>
          <a:custGeom>
            <a:avLst/>
            <a:gdLst/>
            <a:ahLst/>
            <a:cxnLst/>
            <a:rect l="l" t="t" r="r" b="b"/>
            <a:pathLst>
              <a:path w="858345" h="858345">
                <a:moveTo>
                  <a:pt x="0" y="0"/>
                </a:moveTo>
                <a:lnTo>
                  <a:pt x="858346" y="0"/>
                </a:lnTo>
                <a:lnTo>
                  <a:pt x="858346" y="858345"/>
                </a:lnTo>
                <a:lnTo>
                  <a:pt x="0" y="85834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8" name="Freeform 42">
            <a:extLst>
              <a:ext uri="{FF2B5EF4-FFF2-40B4-BE49-F238E27FC236}">
                <a16:creationId xmlns:a16="http://schemas.microsoft.com/office/drawing/2014/main" id="{751975F7-0B52-A581-AF45-97B114727407}"/>
              </a:ext>
            </a:extLst>
          </p:cNvPr>
          <p:cNvSpPr/>
          <p:nvPr/>
        </p:nvSpPr>
        <p:spPr>
          <a:xfrm>
            <a:off x="5983888" y="3719551"/>
            <a:ext cx="1731320" cy="1365579"/>
          </a:xfrm>
          <a:custGeom>
            <a:avLst/>
            <a:gdLst/>
            <a:ahLst/>
            <a:cxnLst/>
            <a:rect l="l" t="t" r="r" b="b"/>
            <a:pathLst>
              <a:path w="1731320" h="1365579">
                <a:moveTo>
                  <a:pt x="0" y="0"/>
                </a:moveTo>
                <a:lnTo>
                  <a:pt x="1731320" y="0"/>
                </a:lnTo>
                <a:lnTo>
                  <a:pt x="1731320" y="1365579"/>
                </a:lnTo>
                <a:lnTo>
                  <a:pt x="0" y="1365579"/>
                </a:lnTo>
                <a:lnTo>
                  <a:pt x="0" y="0"/>
                </a:lnTo>
                <a:close/>
              </a:path>
            </a:pathLst>
          </a:custGeom>
          <a:blipFill>
            <a:blip r:embed="rId9"/>
            <a:stretch>
              <a:fillRect/>
            </a:stretch>
          </a:blipFill>
        </p:spPr>
        <p:txBody>
          <a:bodyPr/>
          <a:lstStyle/>
          <a:p>
            <a:endParaRPr lang="en-US"/>
          </a:p>
        </p:txBody>
      </p:sp>
      <p:sp>
        <p:nvSpPr>
          <p:cNvPr id="59" name="Freeform 43">
            <a:extLst>
              <a:ext uri="{FF2B5EF4-FFF2-40B4-BE49-F238E27FC236}">
                <a16:creationId xmlns:a16="http://schemas.microsoft.com/office/drawing/2014/main" id="{3CDEFA10-59FE-A33D-DF1E-0336B787E2C8}"/>
              </a:ext>
            </a:extLst>
          </p:cNvPr>
          <p:cNvSpPr/>
          <p:nvPr/>
        </p:nvSpPr>
        <p:spPr>
          <a:xfrm rot="1366467">
            <a:off x="2399925" y="8848902"/>
            <a:ext cx="1242447" cy="1608346"/>
          </a:xfrm>
          <a:custGeom>
            <a:avLst/>
            <a:gdLst/>
            <a:ahLst/>
            <a:cxnLst/>
            <a:rect l="l" t="t" r="r" b="b"/>
            <a:pathLst>
              <a:path w="1242447" h="1608346">
                <a:moveTo>
                  <a:pt x="0" y="0"/>
                </a:moveTo>
                <a:lnTo>
                  <a:pt x="1242447" y="0"/>
                </a:lnTo>
                <a:lnTo>
                  <a:pt x="1242447" y="1608346"/>
                </a:lnTo>
                <a:lnTo>
                  <a:pt x="0" y="1608346"/>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60" name="Freeform 44">
            <a:extLst>
              <a:ext uri="{FF2B5EF4-FFF2-40B4-BE49-F238E27FC236}">
                <a16:creationId xmlns:a16="http://schemas.microsoft.com/office/drawing/2014/main" id="{8E331F39-8564-48DE-46E2-739926439262}"/>
              </a:ext>
            </a:extLst>
          </p:cNvPr>
          <p:cNvSpPr/>
          <p:nvPr/>
        </p:nvSpPr>
        <p:spPr>
          <a:xfrm>
            <a:off x="-180000" y="2646185"/>
            <a:ext cx="7920000" cy="69300"/>
          </a:xfrm>
          <a:custGeom>
            <a:avLst/>
            <a:gdLst/>
            <a:ahLst/>
            <a:cxnLst/>
            <a:rect l="l" t="t" r="r" b="b"/>
            <a:pathLst>
              <a:path w="7920000" h="69300">
                <a:moveTo>
                  <a:pt x="0" y="0"/>
                </a:moveTo>
                <a:lnTo>
                  <a:pt x="7920000" y="0"/>
                </a:lnTo>
                <a:lnTo>
                  <a:pt x="7920000" y="69300"/>
                </a:lnTo>
                <a:lnTo>
                  <a:pt x="0" y="69300"/>
                </a:lnTo>
                <a:lnTo>
                  <a:pt x="0" y="0"/>
                </a:lnTo>
                <a:close/>
              </a:path>
            </a:pathLst>
          </a:custGeom>
          <a:blipFill>
            <a:blip>
              <a:extLst>
                <a:ext uri="{96DAC541-7B7A-43D3-8B79-37D633B846F1}">
                  <asvg:svgBlip xmlns:asvg="http://schemas.microsoft.com/office/drawing/2016/SVG/main" r:embed="rId11"/>
                </a:ext>
              </a:extLst>
            </a:blip>
            <a:stretch>
              <a:fillRect/>
            </a:stretch>
          </a:blipFill>
          <a:ln w="28575" cap="sq">
            <a:solidFill>
              <a:srgbClr val="FFFFFF"/>
            </a:solidFill>
            <a:prstDash val="solid"/>
            <a:miter/>
          </a:ln>
        </p:spPr>
        <p:txBody>
          <a:bodyPr/>
          <a:lstStyle/>
          <a:p>
            <a:endParaRPr lang="en-US"/>
          </a:p>
        </p:txBody>
      </p:sp>
      <p:sp>
        <p:nvSpPr>
          <p:cNvPr id="61" name="TextBox 45">
            <a:extLst>
              <a:ext uri="{FF2B5EF4-FFF2-40B4-BE49-F238E27FC236}">
                <a16:creationId xmlns:a16="http://schemas.microsoft.com/office/drawing/2014/main" id="{45811608-E10E-F292-852F-BEAA6EF43F6F}"/>
              </a:ext>
            </a:extLst>
          </p:cNvPr>
          <p:cNvSpPr txBox="1"/>
          <p:nvPr/>
        </p:nvSpPr>
        <p:spPr>
          <a:xfrm>
            <a:off x="277308" y="375359"/>
            <a:ext cx="4488997" cy="2019616"/>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313"/>
              </a:lnSpc>
            </a:pPr>
            <a:r>
              <a:rPr lang="en-US" sz="4087" spc="102">
                <a:solidFill>
                  <a:srgbClr val="FFFFFF"/>
                </a:solidFill>
                <a:latin typeface="League Spartan"/>
                <a:ea typeface="League Spartan"/>
                <a:cs typeface="League Spartan"/>
                <a:sym typeface="League Spartan"/>
              </a:rPr>
              <a:t>BRAND EXTENSION PRESENTATION</a:t>
            </a:r>
          </a:p>
        </p:txBody>
      </p:sp>
      <p:sp>
        <p:nvSpPr>
          <p:cNvPr id="62" name="Freeform 46">
            <a:extLst>
              <a:ext uri="{FF2B5EF4-FFF2-40B4-BE49-F238E27FC236}">
                <a16:creationId xmlns:a16="http://schemas.microsoft.com/office/drawing/2014/main" id="{DADE4821-06E9-DD68-8D6F-DC05FADDA3EA}"/>
              </a:ext>
            </a:extLst>
          </p:cNvPr>
          <p:cNvSpPr/>
          <p:nvPr/>
        </p:nvSpPr>
        <p:spPr>
          <a:xfrm>
            <a:off x="-180000" y="5314264"/>
            <a:ext cx="7920000" cy="69300"/>
          </a:xfrm>
          <a:custGeom>
            <a:avLst/>
            <a:gdLst/>
            <a:ahLst/>
            <a:cxnLst/>
            <a:rect l="l" t="t" r="r" b="b"/>
            <a:pathLst>
              <a:path w="7920000" h="69300">
                <a:moveTo>
                  <a:pt x="0" y="0"/>
                </a:moveTo>
                <a:lnTo>
                  <a:pt x="7920000" y="0"/>
                </a:lnTo>
                <a:lnTo>
                  <a:pt x="7920000" y="69300"/>
                </a:lnTo>
                <a:lnTo>
                  <a:pt x="0" y="69300"/>
                </a:lnTo>
                <a:lnTo>
                  <a:pt x="0" y="0"/>
                </a:lnTo>
                <a:close/>
              </a:path>
            </a:pathLst>
          </a:custGeom>
          <a:blipFill>
            <a:blip>
              <a:extLst>
                <a:ext uri="{96DAC541-7B7A-43D3-8B79-37D633B846F1}">
                  <asvg:svgBlip xmlns:asvg="http://schemas.microsoft.com/office/drawing/2016/SVG/main" r:embed="rId11"/>
                </a:ext>
              </a:extLst>
            </a:blip>
            <a:stretch>
              <a:fillRect/>
            </a:stretch>
          </a:blipFill>
          <a:ln w="28575" cap="sq">
            <a:solidFill>
              <a:srgbClr val="FFFFFF"/>
            </a:solidFill>
            <a:prstDash val="solid"/>
            <a:miter/>
          </a:ln>
        </p:spPr>
        <p:txBody>
          <a:bodyPr/>
          <a:lstStyle/>
          <a:p>
            <a:endParaRPr lang="en-US"/>
          </a:p>
        </p:txBody>
      </p:sp>
      <p:sp>
        <p:nvSpPr>
          <p:cNvPr id="63" name="Freeform 47">
            <a:extLst>
              <a:ext uri="{FF2B5EF4-FFF2-40B4-BE49-F238E27FC236}">
                <a16:creationId xmlns:a16="http://schemas.microsoft.com/office/drawing/2014/main" id="{73E25417-6724-838F-A372-DD9334C6B3E1}"/>
              </a:ext>
            </a:extLst>
          </p:cNvPr>
          <p:cNvSpPr/>
          <p:nvPr/>
        </p:nvSpPr>
        <p:spPr>
          <a:xfrm>
            <a:off x="-180000" y="7982342"/>
            <a:ext cx="7920000" cy="69300"/>
          </a:xfrm>
          <a:custGeom>
            <a:avLst/>
            <a:gdLst/>
            <a:ahLst/>
            <a:cxnLst/>
            <a:rect l="l" t="t" r="r" b="b"/>
            <a:pathLst>
              <a:path w="7920000" h="69300">
                <a:moveTo>
                  <a:pt x="0" y="0"/>
                </a:moveTo>
                <a:lnTo>
                  <a:pt x="7920000" y="0"/>
                </a:lnTo>
                <a:lnTo>
                  <a:pt x="7920000" y="69300"/>
                </a:lnTo>
                <a:lnTo>
                  <a:pt x="0" y="69300"/>
                </a:lnTo>
                <a:lnTo>
                  <a:pt x="0" y="0"/>
                </a:lnTo>
                <a:close/>
              </a:path>
            </a:pathLst>
          </a:custGeom>
          <a:blipFill>
            <a:blip>
              <a:extLst>
                <a:ext uri="{96DAC541-7B7A-43D3-8B79-37D633B846F1}">
                  <asvg:svgBlip xmlns:asvg="http://schemas.microsoft.com/office/drawing/2016/SVG/main" r:embed="rId11"/>
                </a:ext>
              </a:extLst>
            </a:blip>
            <a:stretch>
              <a:fillRect/>
            </a:stretch>
          </a:blipFill>
          <a:ln w="28575" cap="sq">
            <a:solidFill>
              <a:srgbClr val="FFFFFF"/>
            </a:solidFill>
            <a:prstDash val="solid"/>
            <a:miter/>
          </a:ln>
        </p:spPr>
        <p:txBody>
          <a:bodyPr/>
          <a:lstStyle/>
          <a:p>
            <a:endParaRPr lang="en-US"/>
          </a:p>
        </p:txBody>
      </p:sp>
      <p:sp>
        <p:nvSpPr>
          <p:cNvPr id="64" name="Freeform 48">
            <a:extLst>
              <a:ext uri="{FF2B5EF4-FFF2-40B4-BE49-F238E27FC236}">
                <a16:creationId xmlns:a16="http://schemas.microsoft.com/office/drawing/2014/main" id="{8DDD34CB-EF43-E238-767F-F63AAEACDB96}"/>
              </a:ext>
            </a:extLst>
          </p:cNvPr>
          <p:cNvSpPr/>
          <p:nvPr/>
        </p:nvSpPr>
        <p:spPr>
          <a:xfrm rot="-5400000">
            <a:off x="-541220" y="6681545"/>
            <a:ext cx="8648817" cy="75677"/>
          </a:xfrm>
          <a:custGeom>
            <a:avLst/>
            <a:gdLst/>
            <a:ahLst/>
            <a:cxnLst/>
            <a:rect l="l" t="t" r="r" b="b"/>
            <a:pathLst>
              <a:path w="8648817" h="75677">
                <a:moveTo>
                  <a:pt x="0" y="0"/>
                </a:moveTo>
                <a:lnTo>
                  <a:pt x="8648817" y="0"/>
                </a:lnTo>
                <a:lnTo>
                  <a:pt x="8648817" y="75677"/>
                </a:lnTo>
                <a:lnTo>
                  <a:pt x="0" y="75677"/>
                </a:lnTo>
                <a:lnTo>
                  <a:pt x="0" y="0"/>
                </a:lnTo>
                <a:close/>
              </a:path>
            </a:pathLst>
          </a:custGeom>
          <a:blipFill>
            <a:blip>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383</Words>
  <Application>Microsoft Office PowerPoint</Application>
  <PresentationFormat>Custom</PresentationFormat>
  <Paragraphs>19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Times New Roman</vt:lpstr>
      <vt:lpstr>Calibri</vt:lpstr>
      <vt:lpstr>League Spartan</vt:lpstr>
      <vt:lpstr>Times New Roman Bold</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2026-04-05T07:21:05Z</dcterms:created>
  <dcterms:modified xsi:type="dcterms:W3CDTF">2026-04-05T07:31:30Z</dcterms:modified>
  <dc:identifier/>
</cp:coreProperties>
</file>