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sldIdLst>
    <p:sldId id="263" r:id="rId2"/>
    <p:sldId id="270" r:id="rId3"/>
    <p:sldId id="265" r:id="rId4"/>
    <p:sldId id="264" r:id="rId5"/>
    <p:sldId id="273" r:id="rId6"/>
    <p:sldId id="260" r:id="rId7"/>
    <p:sldId id="262" r:id="rId8"/>
    <p:sldId id="266" r:id="rId9"/>
    <p:sldId id="267" r:id="rId10"/>
    <p:sldId id="268" r:id="rId11"/>
    <p:sldId id="272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78BF2A-705F-440C-BB17-93E02215613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CC8020-8EF0-4982-8EF0-001597DC3EF1}">
      <dgm:prSet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Florentina Stefan-2120245</a:t>
          </a:r>
          <a:endParaRPr lang="en-US" dirty="0"/>
        </a:p>
      </dgm:t>
    </dgm:pt>
    <dgm:pt modelId="{5C401638-E6F2-4F67-88E5-86D67FAE748F}" type="parTrans" cxnId="{F88B8340-643F-4F56-8C94-3950F2D47A28}">
      <dgm:prSet/>
      <dgm:spPr/>
      <dgm:t>
        <a:bodyPr/>
        <a:lstStyle/>
        <a:p>
          <a:endParaRPr lang="en-US"/>
        </a:p>
      </dgm:t>
    </dgm:pt>
    <dgm:pt modelId="{A18EC85E-5F80-4EC0-8C52-99D77C9D362C}" type="sibTrans" cxnId="{F88B8340-643F-4F56-8C94-3950F2D47A28}">
      <dgm:prSet/>
      <dgm:spPr/>
      <dgm:t>
        <a:bodyPr/>
        <a:lstStyle/>
        <a:p>
          <a:endParaRPr lang="en-US"/>
        </a:p>
      </dgm:t>
    </dgm:pt>
    <dgm:pt modelId="{B865B845-C2B7-4DC3-9821-F5DFF6739F80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/>
            <a:t>Elena Radu-2121862</a:t>
          </a:r>
          <a:endParaRPr lang="en-US"/>
        </a:p>
      </dgm:t>
    </dgm:pt>
    <dgm:pt modelId="{28D942D6-25A9-41F8-8475-51262D416BE5}" type="parTrans" cxnId="{40FFA3C8-A13B-4CBE-A514-B5CE7C07CB5A}">
      <dgm:prSet/>
      <dgm:spPr/>
      <dgm:t>
        <a:bodyPr/>
        <a:lstStyle/>
        <a:p>
          <a:endParaRPr lang="en-US"/>
        </a:p>
      </dgm:t>
    </dgm:pt>
    <dgm:pt modelId="{4B56316D-A0A9-4F30-AEDC-585F5956B75F}" type="sibTrans" cxnId="{40FFA3C8-A13B-4CBE-A514-B5CE7C07CB5A}">
      <dgm:prSet/>
      <dgm:spPr/>
      <dgm:t>
        <a:bodyPr/>
        <a:lstStyle/>
        <a:p>
          <a:endParaRPr lang="en-US"/>
        </a:p>
      </dgm:t>
    </dgm:pt>
    <dgm:pt modelId="{368A924B-76A6-41F5-A09B-43E3B7C7F01A}">
      <dgm:prSet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/>
            <a:t>Mihaita Gheorghe-2120440</a:t>
          </a:r>
          <a:endParaRPr lang="en-US"/>
        </a:p>
      </dgm:t>
    </dgm:pt>
    <dgm:pt modelId="{DAF88111-A646-4FD3-AAE2-A22008E8D6B7}" type="parTrans" cxnId="{11C4592F-CB8F-47DF-A3E1-8906FBB20324}">
      <dgm:prSet/>
      <dgm:spPr/>
      <dgm:t>
        <a:bodyPr/>
        <a:lstStyle/>
        <a:p>
          <a:endParaRPr lang="en-US"/>
        </a:p>
      </dgm:t>
    </dgm:pt>
    <dgm:pt modelId="{FD12DA87-3CDE-49B9-9590-34A3BA830653}" type="sibTrans" cxnId="{11C4592F-CB8F-47DF-A3E1-8906FBB20324}">
      <dgm:prSet/>
      <dgm:spPr/>
      <dgm:t>
        <a:bodyPr/>
        <a:lstStyle/>
        <a:p>
          <a:endParaRPr lang="en-US"/>
        </a:p>
      </dgm:t>
    </dgm:pt>
    <dgm:pt modelId="{1FDFF6D8-3A48-4433-87C8-AAFB341912F0}" type="pres">
      <dgm:prSet presAssocID="{1F78BF2A-705F-440C-BB17-93E022156130}" presName="linear" presStyleCnt="0">
        <dgm:presLayoutVars>
          <dgm:animLvl val="lvl"/>
          <dgm:resizeHandles val="exact"/>
        </dgm:presLayoutVars>
      </dgm:prSet>
      <dgm:spPr/>
    </dgm:pt>
    <dgm:pt modelId="{92BAB769-94ED-4DDA-AB26-55570B3FEAEC}" type="pres">
      <dgm:prSet presAssocID="{C5CC8020-8EF0-4982-8EF0-001597DC3EF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FC1971E-4038-422B-9CD6-815493FBAD8C}" type="pres">
      <dgm:prSet presAssocID="{A18EC85E-5F80-4EC0-8C52-99D77C9D362C}" presName="spacer" presStyleCnt="0"/>
      <dgm:spPr/>
    </dgm:pt>
    <dgm:pt modelId="{2B223F88-0DB7-40DF-BD2E-76554AC5202E}" type="pres">
      <dgm:prSet presAssocID="{B865B845-C2B7-4DC3-9821-F5DFF6739F8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ADE7442-8CBD-4306-9F1B-BA958758EC4E}" type="pres">
      <dgm:prSet presAssocID="{4B56316D-A0A9-4F30-AEDC-585F5956B75F}" presName="spacer" presStyleCnt="0"/>
      <dgm:spPr/>
    </dgm:pt>
    <dgm:pt modelId="{A8E9C63D-8CAE-4D50-913F-591FF45801F7}" type="pres">
      <dgm:prSet presAssocID="{368A924B-76A6-41F5-A09B-43E3B7C7F01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17CE422-177B-432A-8FD6-60E29A5A486D}" type="presOf" srcId="{B865B845-C2B7-4DC3-9821-F5DFF6739F80}" destId="{2B223F88-0DB7-40DF-BD2E-76554AC5202E}" srcOrd="0" destOrd="0" presId="urn:microsoft.com/office/officeart/2005/8/layout/vList2"/>
    <dgm:cxn modelId="{11C4592F-CB8F-47DF-A3E1-8906FBB20324}" srcId="{1F78BF2A-705F-440C-BB17-93E022156130}" destId="{368A924B-76A6-41F5-A09B-43E3B7C7F01A}" srcOrd="2" destOrd="0" parTransId="{DAF88111-A646-4FD3-AAE2-A22008E8D6B7}" sibTransId="{FD12DA87-3CDE-49B9-9590-34A3BA830653}"/>
    <dgm:cxn modelId="{1E192C3D-5950-427A-B701-6D1323E43C89}" type="presOf" srcId="{C5CC8020-8EF0-4982-8EF0-001597DC3EF1}" destId="{92BAB769-94ED-4DDA-AB26-55570B3FEAEC}" srcOrd="0" destOrd="0" presId="urn:microsoft.com/office/officeart/2005/8/layout/vList2"/>
    <dgm:cxn modelId="{F88B8340-643F-4F56-8C94-3950F2D47A28}" srcId="{1F78BF2A-705F-440C-BB17-93E022156130}" destId="{C5CC8020-8EF0-4982-8EF0-001597DC3EF1}" srcOrd="0" destOrd="0" parTransId="{5C401638-E6F2-4F67-88E5-86D67FAE748F}" sibTransId="{A18EC85E-5F80-4EC0-8C52-99D77C9D362C}"/>
    <dgm:cxn modelId="{39C2B4A0-3A92-42A4-B877-6FB52F5DB152}" type="presOf" srcId="{1F78BF2A-705F-440C-BB17-93E022156130}" destId="{1FDFF6D8-3A48-4433-87C8-AAFB341912F0}" srcOrd="0" destOrd="0" presId="urn:microsoft.com/office/officeart/2005/8/layout/vList2"/>
    <dgm:cxn modelId="{189CE3BB-B7D4-46F8-B8CA-286D830DF145}" type="presOf" srcId="{368A924B-76A6-41F5-A09B-43E3B7C7F01A}" destId="{A8E9C63D-8CAE-4D50-913F-591FF45801F7}" srcOrd="0" destOrd="0" presId="urn:microsoft.com/office/officeart/2005/8/layout/vList2"/>
    <dgm:cxn modelId="{40FFA3C8-A13B-4CBE-A514-B5CE7C07CB5A}" srcId="{1F78BF2A-705F-440C-BB17-93E022156130}" destId="{B865B845-C2B7-4DC3-9821-F5DFF6739F80}" srcOrd="1" destOrd="0" parTransId="{28D942D6-25A9-41F8-8475-51262D416BE5}" sibTransId="{4B56316D-A0A9-4F30-AEDC-585F5956B75F}"/>
    <dgm:cxn modelId="{D70E88BA-05A2-4148-BA1F-4BA886BFEC45}" type="presParOf" srcId="{1FDFF6D8-3A48-4433-87C8-AAFB341912F0}" destId="{92BAB769-94ED-4DDA-AB26-55570B3FEAEC}" srcOrd="0" destOrd="0" presId="urn:microsoft.com/office/officeart/2005/8/layout/vList2"/>
    <dgm:cxn modelId="{A90FFBB1-F19F-464B-A44B-339F7EAB8667}" type="presParOf" srcId="{1FDFF6D8-3A48-4433-87C8-AAFB341912F0}" destId="{1FC1971E-4038-422B-9CD6-815493FBAD8C}" srcOrd="1" destOrd="0" presId="urn:microsoft.com/office/officeart/2005/8/layout/vList2"/>
    <dgm:cxn modelId="{19EACDE3-4EFE-4091-AC5E-A3F65A33404C}" type="presParOf" srcId="{1FDFF6D8-3A48-4433-87C8-AAFB341912F0}" destId="{2B223F88-0DB7-40DF-BD2E-76554AC5202E}" srcOrd="2" destOrd="0" presId="urn:microsoft.com/office/officeart/2005/8/layout/vList2"/>
    <dgm:cxn modelId="{C4656CBA-E137-4152-A7F8-3EFE983DA4CF}" type="presParOf" srcId="{1FDFF6D8-3A48-4433-87C8-AAFB341912F0}" destId="{FADE7442-8CBD-4306-9F1B-BA958758EC4E}" srcOrd="3" destOrd="0" presId="urn:microsoft.com/office/officeart/2005/8/layout/vList2"/>
    <dgm:cxn modelId="{EC1DC52C-6EE1-46FF-AC9A-5260F23CF4D8}" type="presParOf" srcId="{1FDFF6D8-3A48-4433-87C8-AAFB341912F0}" destId="{A8E9C63D-8CAE-4D50-913F-591FF45801F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07AE5E-A268-4149-B614-759DB047621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C773A18-D719-4920-BC4E-2431C69853E6}">
      <dgm:prSet/>
      <dgm:spPr/>
      <dgm:t>
        <a:bodyPr/>
        <a:lstStyle/>
        <a:p>
          <a:r>
            <a:rPr lang="en-GB" b="1" dirty="0"/>
            <a:t>Team Structure</a:t>
          </a:r>
          <a:r>
            <a:rPr lang="en-GB" dirty="0"/>
            <a:t>: Assign tasks aligned with individual skills for optimal performance (Nauman et al., 2021).</a:t>
          </a:r>
          <a:endParaRPr lang="en-US" dirty="0"/>
        </a:p>
      </dgm:t>
    </dgm:pt>
    <dgm:pt modelId="{C8CAAC09-F0F9-4E59-82F9-09B394331749}" type="parTrans" cxnId="{09E5B5D9-D51F-4A16-94DD-ABE5B4A86DD2}">
      <dgm:prSet/>
      <dgm:spPr/>
      <dgm:t>
        <a:bodyPr/>
        <a:lstStyle/>
        <a:p>
          <a:endParaRPr lang="en-US"/>
        </a:p>
      </dgm:t>
    </dgm:pt>
    <dgm:pt modelId="{15B1DB50-BD0B-4ABA-87A2-339B3E0AECE5}" type="sibTrans" cxnId="{09E5B5D9-D51F-4A16-94DD-ABE5B4A86DD2}">
      <dgm:prSet/>
      <dgm:spPr/>
      <dgm:t>
        <a:bodyPr/>
        <a:lstStyle/>
        <a:p>
          <a:endParaRPr lang="en-US"/>
        </a:p>
      </dgm:t>
    </dgm:pt>
    <dgm:pt modelId="{6CDD3ACE-F40A-4069-85C9-A3DBC21F0BD4}">
      <dgm:prSet/>
      <dgm:spPr/>
      <dgm:t>
        <a:bodyPr/>
        <a:lstStyle/>
        <a:p>
          <a:r>
            <a:rPr lang="en-GB" b="1"/>
            <a:t>Motivation: </a:t>
          </a:r>
          <a:r>
            <a:rPr lang="en-GB"/>
            <a:t>Implement recognition programs and team-building activities for unity. </a:t>
          </a:r>
          <a:endParaRPr lang="en-US"/>
        </a:p>
      </dgm:t>
    </dgm:pt>
    <dgm:pt modelId="{54B7ACDE-4130-47A9-A84C-1A6EBA4376E5}" type="parTrans" cxnId="{4BA883FF-25F9-4181-8F8F-7A2668793C90}">
      <dgm:prSet/>
      <dgm:spPr/>
      <dgm:t>
        <a:bodyPr/>
        <a:lstStyle/>
        <a:p>
          <a:endParaRPr lang="en-US"/>
        </a:p>
      </dgm:t>
    </dgm:pt>
    <dgm:pt modelId="{E29523B4-894E-4689-8E19-5869B4ACE119}" type="sibTrans" cxnId="{4BA883FF-25F9-4181-8F8F-7A2668793C90}">
      <dgm:prSet/>
      <dgm:spPr/>
      <dgm:t>
        <a:bodyPr/>
        <a:lstStyle/>
        <a:p>
          <a:endParaRPr lang="en-US"/>
        </a:p>
      </dgm:t>
    </dgm:pt>
    <dgm:pt modelId="{F18C002F-A844-418E-B18B-08CF9E516EB5}">
      <dgm:prSet/>
      <dgm:spPr/>
      <dgm:t>
        <a:bodyPr/>
        <a:lstStyle/>
        <a:p>
          <a:r>
            <a:rPr lang="en-GB" b="1"/>
            <a:t>Training &amp; Development</a:t>
          </a:r>
          <a:r>
            <a:rPr lang="en-GB"/>
            <a:t>: Offer specialized training sessions; promote continuous learning .</a:t>
          </a:r>
          <a:endParaRPr lang="en-US"/>
        </a:p>
      </dgm:t>
    </dgm:pt>
    <dgm:pt modelId="{48EBC244-D25E-423C-94AA-F484C1DEC16A}" type="parTrans" cxnId="{CAFBB04D-5C04-4AF5-BD54-01550B367C60}">
      <dgm:prSet/>
      <dgm:spPr/>
      <dgm:t>
        <a:bodyPr/>
        <a:lstStyle/>
        <a:p>
          <a:endParaRPr lang="en-US"/>
        </a:p>
      </dgm:t>
    </dgm:pt>
    <dgm:pt modelId="{64E250C3-6E70-4F1D-9143-419CB0556C9B}" type="sibTrans" cxnId="{CAFBB04D-5C04-4AF5-BD54-01550B367C60}">
      <dgm:prSet/>
      <dgm:spPr/>
      <dgm:t>
        <a:bodyPr/>
        <a:lstStyle/>
        <a:p>
          <a:endParaRPr lang="en-US"/>
        </a:p>
      </dgm:t>
    </dgm:pt>
    <dgm:pt modelId="{44AC326D-01B7-49A7-9B5F-670267123762}">
      <dgm:prSet/>
      <dgm:spPr/>
      <dgm:t>
        <a:bodyPr/>
        <a:lstStyle/>
        <a:p>
          <a:r>
            <a:rPr lang="en-GB" b="1" dirty="0"/>
            <a:t>Communication</a:t>
          </a:r>
          <a:r>
            <a:rPr lang="en-GB" dirty="0"/>
            <a:t>: Ensure open communication and value feedback in regular meetings (Nauman et al., 2021)</a:t>
          </a:r>
          <a:endParaRPr lang="en-US" dirty="0"/>
        </a:p>
      </dgm:t>
    </dgm:pt>
    <dgm:pt modelId="{A508F56C-D457-4271-B15D-CA0CA55AF5D3}" type="parTrans" cxnId="{CD7D5DE0-C86C-4743-BEC4-7F3232FDE608}">
      <dgm:prSet/>
      <dgm:spPr/>
      <dgm:t>
        <a:bodyPr/>
        <a:lstStyle/>
        <a:p>
          <a:endParaRPr lang="en-US"/>
        </a:p>
      </dgm:t>
    </dgm:pt>
    <dgm:pt modelId="{CF9B42B5-86CA-4473-BF07-11B14F110244}" type="sibTrans" cxnId="{CD7D5DE0-C86C-4743-BEC4-7F3232FDE608}">
      <dgm:prSet/>
      <dgm:spPr/>
      <dgm:t>
        <a:bodyPr/>
        <a:lstStyle/>
        <a:p>
          <a:endParaRPr lang="en-US"/>
        </a:p>
      </dgm:t>
    </dgm:pt>
    <dgm:pt modelId="{07A6314D-1F62-4DCB-BAF2-19AAADFC50AA}" type="pres">
      <dgm:prSet presAssocID="{E507AE5E-A268-4149-B614-759DB0476211}" presName="linear" presStyleCnt="0">
        <dgm:presLayoutVars>
          <dgm:animLvl val="lvl"/>
          <dgm:resizeHandles val="exact"/>
        </dgm:presLayoutVars>
      </dgm:prSet>
      <dgm:spPr/>
    </dgm:pt>
    <dgm:pt modelId="{65840BD2-BF66-4825-A775-475EE37B5C0C}" type="pres">
      <dgm:prSet presAssocID="{FC773A18-D719-4920-BC4E-2431C69853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173F32F-738F-40AE-A34E-4CB49E829F7C}" type="pres">
      <dgm:prSet presAssocID="{15B1DB50-BD0B-4ABA-87A2-339B3E0AECE5}" presName="spacer" presStyleCnt="0"/>
      <dgm:spPr/>
    </dgm:pt>
    <dgm:pt modelId="{DCC48790-E1B4-49DD-B4E0-821D9FB2A207}" type="pres">
      <dgm:prSet presAssocID="{6CDD3ACE-F40A-4069-85C9-A3DBC21F0BD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69DA9B4-8340-4E1C-87F6-74ED88B83BCB}" type="pres">
      <dgm:prSet presAssocID="{E29523B4-894E-4689-8E19-5869B4ACE119}" presName="spacer" presStyleCnt="0"/>
      <dgm:spPr/>
    </dgm:pt>
    <dgm:pt modelId="{1B53517A-8F34-4975-8A9D-B4E26C3E1450}" type="pres">
      <dgm:prSet presAssocID="{F18C002F-A844-418E-B18B-08CF9E516EB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09B5E8C-1562-4E2A-9523-6CD548E74143}" type="pres">
      <dgm:prSet presAssocID="{64E250C3-6E70-4F1D-9143-419CB0556C9B}" presName="spacer" presStyleCnt="0"/>
      <dgm:spPr/>
    </dgm:pt>
    <dgm:pt modelId="{68FEBBBD-53C2-4262-9FA0-7744C97386A3}" type="pres">
      <dgm:prSet presAssocID="{44AC326D-01B7-49A7-9B5F-67026712376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056961E-1AF8-4793-B16B-237A3A2BCA47}" type="presOf" srcId="{F18C002F-A844-418E-B18B-08CF9E516EB5}" destId="{1B53517A-8F34-4975-8A9D-B4E26C3E1450}" srcOrd="0" destOrd="0" presId="urn:microsoft.com/office/officeart/2005/8/layout/vList2"/>
    <dgm:cxn modelId="{CAFBB04D-5C04-4AF5-BD54-01550B367C60}" srcId="{E507AE5E-A268-4149-B614-759DB0476211}" destId="{F18C002F-A844-418E-B18B-08CF9E516EB5}" srcOrd="2" destOrd="0" parTransId="{48EBC244-D25E-423C-94AA-F484C1DEC16A}" sibTransId="{64E250C3-6E70-4F1D-9143-419CB0556C9B}"/>
    <dgm:cxn modelId="{D610A153-C88F-4175-A3F0-77C6D5D4C2A9}" type="presOf" srcId="{FC773A18-D719-4920-BC4E-2431C69853E6}" destId="{65840BD2-BF66-4825-A775-475EE37B5C0C}" srcOrd="0" destOrd="0" presId="urn:microsoft.com/office/officeart/2005/8/layout/vList2"/>
    <dgm:cxn modelId="{8FA1BD6C-0E8E-4C5E-BDA1-E54A65B79A4C}" type="presOf" srcId="{44AC326D-01B7-49A7-9B5F-670267123762}" destId="{68FEBBBD-53C2-4262-9FA0-7744C97386A3}" srcOrd="0" destOrd="0" presId="urn:microsoft.com/office/officeart/2005/8/layout/vList2"/>
    <dgm:cxn modelId="{DB22CBC6-B2F4-45D8-BAAC-CA78573E7548}" type="presOf" srcId="{6CDD3ACE-F40A-4069-85C9-A3DBC21F0BD4}" destId="{DCC48790-E1B4-49DD-B4E0-821D9FB2A207}" srcOrd="0" destOrd="0" presId="urn:microsoft.com/office/officeart/2005/8/layout/vList2"/>
    <dgm:cxn modelId="{09E5B5D9-D51F-4A16-94DD-ABE5B4A86DD2}" srcId="{E507AE5E-A268-4149-B614-759DB0476211}" destId="{FC773A18-D719-4920-BC4E-2431C69853E6}" srcOrd="0" destOrd="0" parTransId="{C8CAAC09-F0F9-4E59-82F9-09B394331749}" sibTransId="{15B1DB50-BD0B-4ABA-87A2-339B3E0AECE5}"/>
    <dgm:cxn modelId="{1590CFD9-664E-4D33-9452-C931BD85BCFE}" type="presOf" srcId="{E507AE5E-A268-4149-B614-759DB0476211}" destId="{07A6314D-1F62-4DCB-BAF2-19AAADFC50AA}" srcOrd="0" destOrd="0" presId="urn:microsoft.com/office/officeart/2005/8/layout/vList2"/>
    <dgm:cxn modelId="{CD7D5DE0-C86C-4743-BEC4-7F3232FDE608}" srcId="{E507AE5E-A268-4149-B614-759DB0476211}" destId="{44AC326D-01B7-49A7-9B5F-670267123762}" srcOrd="3" destOrd="0" parTransId="{A508F56C-D457-4271-B15D-CA0CA55AF5D3}" sibTransId="{CF9B42B5-86CA-4473-BF07-11B14F110244}"/>
    <dgm:cxn modelId="{4BA883FF-25F9-4181-8F8F-7A2668793C90}" srcId="{E507AE5E-A268-4149-B614-759DB0476211}" destId="{6CDD3ACE-F40A-4069-85C9-A3DBC21F0BD4}" srcOrd="1" destOrd="0" parTransId="{54B7ACDE-4130-47A9-A84C-1A6EBA4376E5}" sibTransId="{E29523B4-894E-4689-8E19-5869B4ACE119}"/>
    <dgm:cxn modelId="{9682F76A-CDF5-4AA6-885A-D0E09DAA6125}" type="presParOf" srcId="{07A6314D-1F62-4DCB-BAF2-19AAADFC50AA}" destId="{65840BD2-BF66-4825-A775-475EE37B5C0C}" srcOrd="0" destOrd="0" presId="urn:microsoft.com/office/officeart/2005/8/layout/vList2"/>
    <dgm:cxn modelId="{D5CDCFCC-D1F4-4199-86E8-60D91A731996}" type="presParOf" srcId="{07A6314D-1F62-4DCB-BAF2-19AAADFC50AA}" destId="{9173F32F-738F-40AE-A34E-4CB49E829F7C}" srcOrd="1" destOrd="0" presId="urn:microsoft.com/office/officeart/2005/8/layout/vList2"/>
    <dgm:cxn modelId="{4B5E86BE-6115-4E01-A5C6-63501F6CB2AB}" type="presParOf" srcId="{07A6314D-1F62-4DCB-BAF2-19AAADFC50AA}" destId="{DCC48790-E1B4-49DD-B4E0-821D9FB2A207}" srcOrd="2" destOrd="0" presId="urn:microsoft.com/office/officeart/2005/8/layout/vList2"/>
    <dgm:cxn modelId="{47ECDCC8-282A-44D3-936D-58D069F5E29F}" type="presParOf" srcId="{07A6314D-1F62-4DCB-BAF2-19AAADFC50AA}" destId="{669DA9B4-8340-4E1C-87F6-74ED88B83BCB}" srcOrd="3" destOrd="0" presId="urn:microsoft.com/office/officeart/2005/8/layout/vList2"/>
    <dgm:cxn modelId="{D505E430-9DF8-42FF-BC32-BE5E0B355DA4}" type="presParOf" srcId="{07A6314D-1F62-4DCB-BAF2-19AAADFC50AA}" destId="{1B53517A-8F34-4975-8A9D-B4E26C3E1450}" srcOrd="4" destOrd="0" presId="urn:microsoft.com/office/officeart/2005/8/layout/vList2"/>
    <dgm:cxn modelId="{BDDE45AA-32D2-4468-956E-E4C1F6CDC1C3}" type="presParOf" srcId="{07A6314D-1F62-4DCB-BAF2-19AAADFC50AA}" destId="{009B5E8C-1562-4E2A-9523-6CD548E74143}" srcOrd="5" destOrd="0" presId="urn:microsoft.com/office/officeart/2005/8/layout/vList2"/>
    <dgm:cxn modelId="{F28729C8-1C5D-4E12-8689-A8B948F72760}" type="presParOf" srcId="{07A6314D-1F62-4DCB-BAF2-19AAADFC50AA}" destId="{68FEBBBD-53C2-4262-9FA0-7744C97386A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A80CA7-2402-43A5-A5C5-1FA315D98C1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BBA4930-AC16-4AD6-B048-7A3BE52600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Network Diagram: </a:t>
          </a:r>
          <a:r>
            <a:rPr lang="en-GB"/>
            <a:t>Display key tasks, milestones, and their interdependencies.</a:t>
          </a:r>
          <a:endParaRPr lang="en-US"/>
        </a:p>
      </dgm:t>
    </dgm:pt>
    <dgm:pt modelId="{6F984BBC-DF44-49D1-8677-BF174930D2C9}" type="parTrans" cxnId="{DC7C2774-77FC-4929-9E05-BB4B0182DCF6}">
      <dgm:prSet/>
      <dgm:spPr/>
      <dgm:t>
        <a:bodyPr/>
        <a:lstStyle/>
        <a:p>
          <a:endParaRPr lang="en-US"/>
        </a:p>
      </dgm:t>
    </dgm:pt>
    <dgm:pt modelId="{D99FAD74-F31F-4A13-BE42-1EB72C01F463}" type="sibTrans" cxnId="{DC7C2774-77FC-4929-9E05-BB4B0182DCF6}">
      <dgm:prSet/>
      <dgm:spPr/>
      <dgm:t>
        <a:bodyPr/>
        <a:lstStyle/>
        <a:p>
          <a:endParaRPr lang="en-US"/>
        </a:p>
      </dgm:t>
    </dgm:pt>
    <dgm:pt modelId="{00AC5455-DD8B-4E6A-B962-F4D431B110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Milestone Focus: </a:t>
          </a:r>
          <a:r>
            <a:rPr lang="en-GB" dirty="0"/>
            <a:t>Emphasize critical milestones: menu finalization, kitchen setup completion, and launch.</a:t>
          </a:r>
          <a:endParaRPr lang="en-US" dirty="0"/>
        </a:p>
      </dgm:t>
    </dgm:pt>
    <dgm:pt modelId="{6AD7B6AE-67A6-439E-A4EB-9AEDA9B6EA35}" type="parTrans" cxnId="{485B10B9-4B71-4877-8292-BD27BD375C6B}">
      <dgm:prSet/>
      <dgm:spPr/>
      <dgm:t>
        <a:bodyPr/>
        <a:lstStyle/>
        <a:p>
          <a:endParaRPr lang="en-US"/>
        </a:p>
      </dgm:t>
    </dgm:pt>
    <dgm:pt modelId="{DFA20FF0-CB9B-4B9B-AC1B-4605515DC58E}" type="sibTrans" cxnId="{485B10B9-4B71-4877-8292-BD27BD375C6B}">
      <dgm:prSet/>
      <dgm:spPr/>
      <dgm:t>
        <a:bodyPr/>
        <a:lstStyle/>
        <a:p>
          <a:endParaRPr lang="en-US"/>
        </a:p>
      </dgm:t>
    </dgm:pt>
    <dgm:pt modelId="{DC9DCD05-C08B-4FFD-AD3B-36F4052D14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Stakeholder Updates: </a:t>
          </a:r>
          <a:r>
            <a:rPr lang="en-GB"/>
            <a:t>Conduct regular, clear, and concise stakeholder meetings.</a:t>
          </a:r>
          <a:endParaRPr lang="en-US"/>
        </a:p>
      </dgm:t>
    </dgm:pt>
    <dgm:pt modelId="{78B3083B-5B94-415C-A16B-E6715548CF0D}" type="parTrans" cxnId="{BCFE7367-B070-4DA7-82FE-2AE1BC1D5604}">
      <dgm:prSet/>
      <dgm:spPr/>
      <dgm:t>
        <a:bodyPr/>
        <a:lstStyle/>
        <a:p>
          <a:endParaRPr lang="en-US"/>
        </a:p>
      </dgm:t>
    </dgm:pt>
    <dgm:pt modelId="{05CAB61C-EA2A-449E-A171-5F5DADEBAFE0}" type="sibTrans" cxnId="{BCFE7367-B070-4DA7-82FE-2AE1BC1D5604}">
      <dgm:prSet/>
      <dgm:spPr/>
      <dgm:t>
        <a:bodyPr/>
        <a:lstStyle/>
        <a:p>
          <a:endParaRPr lang="en-US"/>
        </a:p>
      </dgm:t>
    </dgm:pt>
    <dgm:pt modelId="{73584667-CC41-478D-BBC6-B178D4DAFF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Goal Alignment: </a:t>
          </a:r>
          <a:r>
            <a:rPr lang="en-GB"/>
            <a:t>Align project aims with stakeholder interests, like employee wellbeing and traffic reduction.</a:t>
          </a:r>
          <a:endParaRPr lang="en-US"/>
        </a:p>
      </dgm:t>
    </dgm:pt>
    <dgm:pt modelId="{35DE7175-7C8B-49FC-A656-BE54D6793CB5}" type="parTrans" cxnId="{CFCEFBC7-9510-4252-A6B6-24CF336DEAD5}">
      <dgm:prSet/>
      <dgm:spPr/>
      <dgm:t>
        <a:bodyPr/>
        <a:lstStyle/>
        <a:p>
          <a:endParaRPr lang="en-US"/>
        </a:p>
      </dgm:t>
    </dgm:pt>
    <dgm:pt modelId="{AF1AF80E-C038-4806-8D1E-75B3ED5126B1}" type="sibTrans" cxnId="{CFCEFBC7-9510-4252-A6B6-24CF336DEAD5}">
      <dgm:prSet/>
      <dgm:spPr/>
      <dgm:t>
        <a:bodyPr/>
        <a:lstStyle/>
        <a:p>
          <a:endParaRPr lang="en-US"/>
        </a:p>
      </dgm:t>
    </dgm:pt>
    <dgm:pt modelId="{CBF801D8-3C4D-4F6C-B139-E1A3BF94ED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Case Highlight: </a:t>
          </a:r>
          <a:r>
            <a:rPr lang="en-GB" dirty="0"/>
            <a:t>Effective stakeholder involvement in kitchen design for optimal layout.</a:t>
          </a:r>
          <a:endParaRPr lang="en-US" dirty="0"/>
        </a:p>
      </dgm:t>
    </dgm:pt>
    <dgm:pt modelId="{72FF4555-2BF2-41B2-9942-DA60ABA485FA}" type="parTrans" cxnId="{FCDF9634-546D-4F90-8A6D-1268A862DB86}">
      <dgm:prSet/>
      <dgm:spPr/>
      <dgm:t>
        <a:bodyPr/>
        <a:lstStyle/>
        <a:p>
          <a:endParaRPr lang="en-US"/>
        </a:p>
      </dgm:t>
    </dgm:pt>
    <dgm:pt modelId="{D0FF3653-71EF-4FD6-8B0B-44B05EBC9342}" type="sibTrans" cxnId="{FCDF9634-546D-4F90-8A6D-1268A862DB86}">
      <dgm:prSet/>
      <dgm:spPr/>
      <dgm:t>
        <a:bodyPr/>
        <a:lstStyle/>
        <a:p>
          <a:endParaRPr lang="en-US"/>
        </a:p>
      </dgm:t>
    </dgm:pt>
    <dgm:pt modelId="{7FF23761-AF48-41C4-91CB-5E009687FE8F}" type="pres">
      <dgm:prSet presAssocID="{0AA80CA7-2402-43A5-A5C5-1FA315D98C18}" presName="root" presStyleCnt="0">
        <dgm:presLayoutVars>
          <dgm:dir/>
          <dgm:resizeHandles val="exact"/>
        </dgm:presLayoutVars>
      </dgm:prSet>
      <dgm:spPr/>
    </dgm:pt>
    <dgm:pt modelId="{3B7708BC-A82F-4A81-95E4-E23C3FE93EC2}" type="pres">
      <dgm:prSet presAssocID="{2BBA4930-AC16-4AD6-B048-7A3BE52600D3}" presName="compNode" presStyleCnt="0"/>
      <dgm:spPr/>
    </dgm:pt>
    <dgm:pt modelId="{2C5EA424-D9B1-498C-B87F-B4A0AAD4E80E}" type="pres">
      <dgm:prSet presAssocID="{2BBA4930-AC16-4AD6-B048-7A3BE52600D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E71BAE30-137A-4B3B-A822-4F2D255044C1}" type="pres">
      <dgm:prSet presAssocID="{2BBA4930-AC16-4AD6-B048-7A3BE52600D3}" presName="spaceRect" presStyleCnt="0"/>
      <dgm:spPr/>
    </dgm:pt>
    <dgm:pt modelId="{28E92C0F-A896-4D8D-8295-47F703B52BB0}" type="pres">
      <dgm:prSet presAssocID="{2BBA4930-AC16-4AD6-B048-7A3BE52600D3}" presName="textRect" presStyleLbl="revTx" presStyleIdx="0" presStyleCnt="5">
        <dgm:presLayoutVars>
          <dgm:chMax val="1"/>
          <dgm:chPref val="1"/>
        </dgm:presLayoutVars>
      </dgm:prSet>
      <dgm:spPr/>
    </dgm:pt>
    <dgm:pt modelId="{4E5424BC-41F6-46F4-AB47-D2CC99FBCC11}" type="pres">
      <dgm:prSet presAssocID="{D99FAD74-F31F-4A13-BE42-1EB72C01F463}" presName="sibTrans" presStyleCnt="0"/>
      <dgm:spPr/>
    </dgm:pt>
    <dgm:pt modelId="{5363CCFB-6A24-473A-B822-A0DA422B5B1C}" type="pres">
      <dgm:prSet presAssocID="{00AC5455-DD8B-4E6A-B962-F4D431B11073}" presName="compNode" presStyleCnt="0"/>
      <dgm:spPr/>
    </dgm:pt>
    <dgm:pt modelId="{D77E7597-7F3B-4A5F-AA17-C621AC9CC4F1}" type="pres">
      <dgm:prSet presAssocID="{00AC5455-DD8B-4E6A-B962-F4D431B1107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42E5135-E58C-4EEC-BB0C-DB723A72226C}" type="pres">
      <dgm:prSet presAssocID="{00AC5455-DD8B-4E6A-B962-F4D431B11073}" presName="spaceRect" presStyleCnt="0"/>
      <dgm:spPr/>
    </dgm:pt>
    <dgm:pt modelId="{BF2DA840-DFCF-4646-AB31-70E9CEB3FCA8}" type="pres">
      <dgm:prSet presAssocID="{00AC5455-DD8B-4E6A-B962-F4D431B11073}" presName="textRect" presStyleLbl="revTx" presStyleIdx="1" presStyleCnt="5">
        <dgm:presLayoutVars>
          <dgm:chMax val="1"/>
          <dgm:chPref val="1"/>
        </dgm:presLayoutVars>
      </dgm:prSet>
      <dgm:spPr/>
    </dgm:pt>
    <dgm:pt modelId="{321472DC-87B5-48CF-AEB5-9229C285CACF}" type="pres">
      <dgm:prSet presAssocID="{DFA20FF0-CB9B-4B9B-AC1B-4605515DC58E}" presName="sibTrans" presStyleCnt="0"/>
      <dgm:spPr/>
    </dgm:pt>
    <dgm:pt modelId="{9C046EBD-407E-4E0E-BF15-31222C74D70C}" type="pres">
      <dgm:prSet presAssocID="{DC9DCD05-C08B-4FFD-AD3B-36F4052D14A7}" presName="compNode" presStyleCnt="0"/>
      <dgm:spPr/>
    </dgm:pt>
    <dgm:pt modelId="{0B65B125-E57F-42F8-AB86-7FEFAE5E73A2}" type="pres">
      <dgm:prSet presAssocID="{DC9DCD05-C08B-4FFD-AD3B-36F4052D14A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178480A-3BAD-44E6-856A-E9EF8C654723}" type="pres">
      <dgm:prSet presAssocID="{DC9DCD05-C08B-4FFD-AD3B-36F4052D14A7}" presName="spaceRect" presStyleCnt="0"/>
      <dgm:spPr/>
    </dgm:pt>
    <dgm:pt modelId="{05CF03DF-9278-4B62-8B95-138A808779DA}" type="pres">
      <dgm:prSet presAssocID="{DC9DCD05-C08B-4FFD-AD3B-36F4052D14A7}" presName="textRect" presStyleLbl="revTx" presStyleIdx="2" presStyleCnt="5">
        <dgm:presLayoutVars>
          <dgm:chMax val="1"/>
          <dgm:chPref val="1"/>
        </dgm:presLayoutVars>
      </dgm:prSet>
      <dgm:spPr/>
    </dgm:pt>
    <dgm:pt modelId="{12B3D98C-6449-4104-A478-B9AC905142CC}" type="pres">
      <dgm:prSet presAssocID="{05CAB61C-EA2A-449E-A171-5F5DADEBAFE0}" presName="sibTrans" presStyleCnt="0"/>
      <dgm:spPr/>
    </dgm:pt>
    <dgm:pt modelId="{756656F7-06CB-4D69-A63C-8276A4CEB5CA}" type="pres">
      <dgm:prSet presAssocID="{73584667-CC41-478D-BBC6-B178D4DAFFDD}" presName="compNode" presStyleCnt="0"/>
      <dgm:spPr/>
    </dgm:pt>
    <dgm:pt modelId="{8918C87C-3994-43A3-81CC-BC973D54864A}" type="pres">
      <dgm:prSet presAssocID="{73584667-CC41-478D-BBC6-B178D4DAFFD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27E295C-C5C9-4DD0-B55A-CAA67B309A48}" type="pres">
      <dgm:prSet presAssocID="{73584667-CC41-478D-BBC6-B178D4DAFFDD}" presName="spaceRect" presStyleCnt="0"/>
      <dgm:spPr/>
    </dgm:pt>
    <dgm:pt modelId="{4D80C769-5458-4DB1-89E4-361B767A0945}" type="pres">
      <dgm:prSet presAssocID="{73584667-CC41-478D-BBC6-B178D4DAFFDD}" presName="textRect" presStyleLbl="revTx" presStyleIdx="3" presStyleCnt="5">
        <dgm:presLayoutVars>
          <dgm:chMax val="1"/>
          <dgm:chPref val="1"/>
        </dgm:presLayoutVars>
      </dgm:prSet>
      <dgm:spPr/>
    </dgm:pt>
    <dgm:pt modelId="{A51B535B-EED2-49B0-B369-C13A471BAF13}" type="pres">
      <dgm:prSet presAssocID="{AF1AF80E-C038-4806-8D1E-75B3ED5126B1}" presName="sibTrans" presStyleCnt="0"/>
      <dgm:spPr/>
    </dgm:pt>
    <dgm:pt modelId="{73ACC3F5-684B-4369-A468-45ED03E3B803}" type="pres">
      <dgm:prSet presAssocID="{CBF801D8-3C4D-4F6C-B139-E1A3BF94ED5C}" presName="compNode" presStyleCnt="0"/>
      <dgm:spPr/>
    </dgm:pt>
    <dgm:pt modelId="{778E2030-12B5-4630-A942-803F767F3574}" type="pres">
      <dgm:prSet presAssocID="{CBF801D8-3C4D-4F6C-B139-E1A3BF94ED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26F80CB-0709-4CC6-8821-71BC9119E2A8}" type="pres">
      <dgm:prSet presAssocID="{CBF801D8-3C4D-4F6C-B139-E1A3BF94ED5C}" presName="spaceRect" presStyleCnt="0"/>
      <dgm:spPr/>
    </dgm:pt>
    <dgm:pt modelId="{18E003C1-74FF-45FE-9118-41EF0D113F4F}" type="pres">
      <dgm:prSet presAssocID="{CBF801D8-3C4D-4F6C-B139-E1A3BF94ED5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4362C1D-C24E-46CD-84BC-05A4751CEA25}" type="presOf" srcId="{0AA80CA7-2402-43A5-A5C5-1FA315D98C18}" destId="{7FF23761-AF48-41C4-91CB-5E009687FE8F}" srcOrd="0" destOrd="0" presId="urn:microsoft.com/office/officeart/2018/2/layout/IconLabelList"/>
    <dgm:cxn modelId="{4F3D512F-2EBC-47C0-859B-B5C798DD11B8}" type="presOf" srcId="{73584667-CC41-478D-BBC6-B178D4DAFFDD}" destId="{4D80C769-5458-4DB1-89E4-361B767A0945}" srcOrd="0" destOrd="0" presId="urn:microsoft.com/office/officeart/2018/2/layout/IconLabelList"/>
    <dgm:cxn modelId="{FCDF9634-546D-4F90-8A6D-1268A862DB86}" srcId="{0AA80CA7-2402-43A5-A5C5-1FA315D98C18}" destId="{CBF801D8-3C4D-4F6C-B139-E1A3BF94ED5C}" srcOrd="4" destOrd="0" parTransId="{72FF4555-2BF2-41B2-9942-DA60ABA485FA}" sibTransId="{D0FF3653-71EF-4FD6-8B0B-44B05EBC9342}"/>
    <dgm:cxn modelId="{D64ED049-36BD-4ACD-B150-399E09D5676A}" type="presOf" srcId="{DC9DCD05-C08B-4FFD-AD3B-36F4052D14A7}" destId="{05CF03DF-9278-4B62-8B95-138A808779DA}" srcOrd="0" destOrd="0" presId="urn:microsoft.com/office/officeart/2018/2/layout/IconLabelList"/>
    <dgm:cxn modelId="{BCFE7367-B070-4DA7-82FE-2AE1BC1D5604}" srcId="{0AA80CA7-2402-43A5-A5C5-1FA315D98C18}" destId="{DC9DCD05-C08B-4FFD-AD3B-36F4052D14A7}" srcOrd="2" destOrd="0" parTransId="{78B3083B-5B94-415C-A16B-E6715548CF0D}" sibTransId="{05CAB61C-EA2A-449E-A171-5F5DADEBAFE0}"/>
    <dgm:cxn modelId="{DC7C2774-77FC-4929-9E05-BB4B0182DCF6}" srcId="{0AA80CA7-2402-43A5-A5C5-1FA315D98C18}" destId="{2BBA4930-AC16-4AD6-B048-7A3BE52600D3}" srcOrd="0" destOrd="0" parTransId="{6F984BBC-DF44-49D1-8677-BF174930D2C9}" sibTransId="{D99FAD74-F31F-4A13-BE42-1EB72C01F463}"/>
    <dgm:cxn modelId="{485B10B9-4B71-4877-8292-BD27BD375C6B}" srcId="{0AA80CA7-2402-43A5-A5C5-1FA315D98C18}" destId="{00AC5455-DD8B-4E6A-B962-F4D431B11073}" srcOrd="1" destOrd="0" parTransId="{6AD7B6AE-67A6-439E-A4EB-9AEDA9B6EA35}" sibTransId="{DFA20FF0-CB9B-4B9B-AC1B-4605515DC58E}"/>
    <dgm:cxn modelId="{A0BA91C4-8C11-49C3-B099-CBA1BA938DE7}" type="presOf" srcId="{CBF801D8-3C4D-4F6C-B139-E1A3BF94ED5C}" destId="{18E003C1-74FF-45FE-9118-41EF0D113F4F}" srcOrd="0" destOrd="0" presId="urn:microsoft.com/office/officeart/2018/2/layout/IconLabelList"/>
    <dgm:cxn modelId="{CFCEFBC7-9510-4252-A6B6-24CF336DEAD5}" srcId="{0AA80CA7-2402-43A5-A5C5-1FA315D98C18}" destId="{73584667-CC41-478D-BBC6-B178D4DAFFDD}" srcOrd="3" destOrd="0" parTransId="{35DE7175-7C8B-49FC-A656-BE54D6793CB5}" sibTransId="{AF1AF80E-C038-4806-8D1E-75B3ED5126B1}"/>
    <dgm:cxn modelId="{D2C53DCE-6847-449E-893A-0713AFD9301D}" type="presOf" srcId="{00AC5455-DD8B-4E6A-B962-F4D431B11073}" destId="{BF2DA840-DFCF-4646-AB31-70E9CEB3FCA8}" srcOrd="0" destOrd="0" presId="urn:microsoft.com/office/officeart/2018/2/layout/IconLabelList"/>
    <dgm:cxn modelId="{6139A6D4-DE33-4064-9BF9-EC2FD7773EF7}" type="presOf" srcId="{2BBA4930-AC16-4AD6-B048-7A3BE52600D3}" destId="{28E92C0F-A896-4D8D-8295-47F703B52BB0}" srcOrd="0" destOrd="0" presId="urn:microsoft.com/office/officeart/2018/2/layout/IconLabelList"/>
    <dgm:cxn modelId="{123E9D63-99B7-4CAA-8108-285BA71F2221}" type="presParOf" srcId="{7FF23761-AF48-41C4-91CB-5E009687FE8F}" destId="{3B7708BC-A82F-4A81-95E4-E23C3FE93EC2}" srcOrd="0" destOrd="0" presId="urn:microsoft.com/office/officeart/2018/2/layout/IconLabelList"/>
    <dgm:cxn modelId="{967EF920-707A-4FE6-B382-35B9AA92CB69}" type="presParOf" srcId="{3B7708BC-A82F-4A81-95E4-E23C3FE93EC2}" destId="{2C5EA424-D9B1-498C-B87F-B4A0AAD4E80E}" srcOrd="0" destOrd="0" presId="urn:microsoft.com/office/officeart/2018/2/layout/IconLabelList"/>
    <dgm:cxn modelId="{4E75B085-B73D-4431-A6EE-F778FEFAAF65}" type="presParOf" srcId="{3B7708BC-A82F-4A81-95E4-E23C3FE93EC2}" destId="{E71BAE30-137A-4B3B-A822-4F2D255044C1}" srcOrd="1" destOrd="0" presId="urn:microsoft.com/office/officeart/2018/2/layout/IconLabelList"/>
    <dgm:cxn modelId="{661D5C1A-4B14-4D17-BDDF-D0D4CD854D78}" type="presParOf" srcId="{3B7708BC-A82F-4A81-95E4-E23C3FE93EC2}" destId="{28E92C0F-A896-4D8D-8295-47F703B52BB0}" srcOrd="2" destOrd="0" presId="urn:microsoft.com/office/officeart/2018/2/layout/IconLabelList"/>
    <dgm:cxn modelId="{772B8719-44C1-44AA-88EB-DF9C90FEFDB1}" type="presParOf" srcId="{7FF23761-AF48-41C4-91CB-5E009687FE8F}" destId="{4E5424BC-41F6-46F4-AB47-D2CC99FBCC11}" srcOrd="1" destOrd="0" presId="urn:microsoft.com/office/officeart/2018/2/layout/IconLabelList"/>
    <dgm:cxn modelId="{7D016307-CA5F-4859-9501-33AA207D09EC}" type="presParOf" srcId="{7FF23761-AF48-41C4-91CB-5E009687FE8F}" destId="{5363CCFB-6A24-473A-B822-A0DA422B5B1C}" srcOrd="2" destOrd="0" presId="urn:microsoft.com/office/officeart/2018/2/layout/IconLabelList"/>
    <dgm:cxn modelId="{53ABA4C0-E3EE-4EFE-8610-6853B826BE3A}" type="presParOf" srcId="{5363CCFB-6A24-473A-B822-A0DA422B5B1C}" destId="{D77E7597-7F3B-4A5F-AA17-C621AC9CC4F1}" srcOrd="0" destOrd="0" presId="urn:microsoft.com/office/officeart/2018/2/layout/IconLabelList"/>
    <dgm:cxn modelId="{D9F87867-138E-450C-B87F-97846EE7BFFA}" type="presParOf" srcId="{5363CCFB-6A24-473A-B822-A0DA422B5B1C}" destId="{D42E5135-E58C-4EEC-BB0C-DB723A72226C}" srcOrd="1" destOrd="0" presId="urn:microsoft.com/office/officeart/2018/2/layout/IconLabelList"/>
    <dgm:cxn modelId="{DA2ADF20-1DBF-439E-86D4-BC1E2FE62FB6}" type="presParOf" srcId="{5363CCFB-6A24-473A-B822-A0DA422B5B1C}" destId="{BF2DA840-DFCF-4646-AB31-70E9CEB3FCA8}" srcOrd="2" destOrd="0" presId="urn:microsoft.com/office/officeart/2018/2/layout/IconLabelList"/>
    <dgm:cxn modelId="{17646518-2305-49C1-BF7F-99B5BB782230}" type="presParOf" srcId="{7FF23761-AF48-41C4-91CB-5E009687FE8F}" destId="{321472DC-87B5-48CF-AEB5-9229C285CACF}" srcOrd="3" destOrd="0" presId="urn:microsoft.com/office/officeart/2018/2/layout/IconLabelList"/>
    <dgm:cxn modelId="{09C0845E-79FE-4753-93D2-8A2BDC32CC18}" type="presParOf" srcId="{7FF23761-AF48-41C4-91CB-5E009687FE8F}" destId="{9C046EBD-407E-4E0E-BF15-31222C74D70C}" srcOrd="4" destOrd="0" presId="urn:microsoft.com/office/officeart/2018/2/layout/IconLabelList"/>
    <dgm:cxn modelId="{EF967AF1-855D-4E14-B6FB-AE450CA47150}" type="presParOf" srcId="{9C046EBD-407E-4E0E-BF15-31222C74D70C}" destId="{0B65B125-E57F-42F8-AB86-7FEFAE5E73A2}" srcOrd="0" destOrd="0" presId="urn:microsoft.com/office/officeart/2018/2/layout/IconLabelList"/>
    <dgm:cxn modelId="{27CE6979-BB66-4505-9709-B536EAE96B75}" type="presParOf" srcId="{9C046EBD-407E-4E0E-BF15-31222C74D70C}" destId="{1178480A-3BAD-44E6-856A-E9EF8C654723}" srcOrd="1" destOrd="0" presId="urn:microsoft.com/office/officeart/2018/2/layout/IconLabelList"/>
    <dgm:cxn modelId="{261B68BF-FE90-43A4-966B-594C484D9A23}" type="presParOf" srcId="{9C046EBD-407E-4E0E-BF15-31222C74D70C}" destId="{05CF03DF-9278-4B62-8B95-138A808779DA}" srcOrd="2" destOrd="0" presId="urn:microsoft.com/office/officeart/2018/2/layout/IconLabelList"/>
    <dgm:cxn modelId="{0108266D-A763-4D31-9631-7F1DBABA1E81}" type="presParOf" srcId="{7FF23761-AF48-41C4-91CB-5E009687FE8F}" destId="{12B3D98C-6449-4104-A478-B9AC905142CC}" srcOrd="5" destOrd="0" presId="urn:microsoft.com/office/officeart/2018/2/layout/IconLabelList"/>
    <dgm:cxn modelId="{1F965BC6-CF29-4D35-BFD0-DC4C4BB120DC}" type="presParOf" srcId="{7FF23761-AF48-41C4-91CB-5E009687FE8F}" destId="{756656F7-06CB-4D69-A63C-8276A4CEB5CA}" srcOrd="6" destOrd="0" presId="urn:microsoft.com/office/officeart/2018/2/layout/IconLabelList"/>
    <dgm:cxn modelId="{31463DD4-5E84-43B0-A7C5-CCAF874CC9A3}" type="presParOf" srcId="{756656F7-06CB-4D69-A63C-8276A4CEB5CA}" destId="{8918C87C-3994-43A3-81CC-BC973D54864A}" srcOrd="0" destOrd="0" presId="urn:microsoft.com/office/officeart/2018/2/layout/IconLabelList"/>
    <dgm:cxn modelId="{8FE45A0E-80FC-4FE9-9F30-6A1FF41F22CC}" type="presParOf" srcId="{756656F7-06CB-4D69-A63C-8276A4CEB5CA}" destId="{F27E295C-C5C9-4DD0-B55A-CAA67B309A48}" srcOrd="1" destOrd="0" presId="urn:microsoft.com/office/officeart/2018/2/layout/IconLabelList"/>
    <dgm:cxn modelId="{CAEEF480-73ED-40AD-A164-FD81D62BA2FF}" type="presParOf" srcId="{756656F7-06CB-4D69-A63C-8276A4CEB5CA}" destId="{4D80C769-5458-4DB1-89E4-361B767A0945}" srcOrd="2" destOrd="0" presId="urn:microsoft.com/office/officeart/2018/2/layout/IconLabelList"/>
    <dgm:cxn modelId="{1AC76E5D-F95D-4A7B-BEAE-0ABE72431BA0}" type="presParOf" srcId="{7FF23761-AF48-41C4-91CB-5E009687FE8F}" destId="{A51B535B-EED2-49B0-B369-C13A471BAF13}" srcOrd="7" destOrd="0" presId="urn:microsoft.com/office/officeart/2018/2/layout/IconLabelList"/>
    <dgm:cxn modelId="{5652C588-ECE0-4169-A820-490313C9A5E2}" type="presParOf" srcId="{7FF23761-AF48-41C4-91CB-5E009687FE8F}" destId="{73ACC3F5-684B-4369-A468-45ED03E3B803}" srcOrd="8" destOrd="0" presId="urn:microsoft.com/office/officeart/2018/2/layout/IconLabelList"/>
    <dgm:cxn modelId="{B6F17558-F18B-47FA-9B32-71FFFE1B297D}" type="presParOf" srcId="{73ACC3F5-684B-4369-A468-45ED03E3B803}" destId="{778E2030-12B5-4630-A942-803F767F3574}" srcOrd="0" destOrd="0" presId="urn:microsoft.com/office/officeart/2018/2/layout/IconLabelList"/>
    <dgm:cxn modelId="{1F278E3F-D7E9-421B-8A2E-ACD84A2935C1}" type="presParOf" srcId="{73ACC3F5-684B-4369-A468-45ED03E3B803}" destId="{026F80CB-0709-4CC6-8821-71BC9119E2A8}" srcOrd="1" destOrd="0" presId="urn:microsoft.com/office/officeart/2018/2/layout/IconLabelList"/>
    <dgm:cxn modelId="{8BDF951E-F822-41B2-8177-1BA0C322BFCE}" type="presParOf" srcId="{73ACC3F5-684B-4369-A468-45ED03E3B803}" destId="{18E003C1-74FF-45FE-9118-41EF0D113F4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8D1B72A-FE8A-4F45-AB04-CB7D745FD3B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998818E-0994-4701-B2FD-8BDE581C497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CONCLUSIONS:</a:t>
          </a:r>
          <a:endParaRPr lang="en-US" sz="2000" dirty="0"/>
        </a:p>
      </dgm:t>
    </dgm:pt>
    <dgm:pt modelId="{104C7D00-0382-40B4-AD39-DD32DDEDF50F}" type="parTrans" cxnId="{48C33211-E2B2-4782-A270-B931D1FE1068}">
      <dgm:prSet/>
      <dgm:spPr/>
      <dgm:t>
        <a:bodyPr/>
        <a:lstStyle/>
        <a:p>
          <a:endParaRPr lang="en-US" sz="2000"/>
        </a:p>
      </dgm:t>
    </dgm:pt>
    <dgm:pt modelId="{562E586B-A8BC-4F3E-988F-03464DFE6F4E}" type="sibTrans" cxnId="{48C33211-E2B2-4782-A270-B931D1FE1068}">
      <dgm:prSet/>
      <dgm:spPr/>
      <dgm:t>
        <a:bodyPr/>
        <a:lstStyle/>
        <a:p>
          <a:endParaRPr lang="en-US" sz="2000"/>
        </a:p>
      </dgm:t>
    </dgm:pt>
    <dgm:pt modelId="{CB186E49-78DE-451D-AD39-45FD2505EAB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-Good location</a:t>
          </a:r>
          <a:endParaRPr lang="en-US" sz="2000"/>
        </a:p>
      </dgm:t>
    </dgm:pt>
    <dgm:pt modelId="{D476C8FD-FB29-4672-A185-ED55254A4DD0}" type="parTrans" cxnId="{BCA9B557-5260-4E59-B7EF-310AC2AF7749}">
      <dgm:prSet/>
      <dgm:spPr/>
      <dgm:t>
        <a:bodyPr/>
        <a:lstStyle/>
        <a:p>
          <a:endParaRPr lang="en-US" sz="2000"/>
        </a:p>
      </dgm:t>
    </dgm:pt>
    <dgm:pt modelId="{CCF9586E-2A16-4E78-9FCA-A6E76DDB486B}" type="sibTrans" cxnId="{BCA9B557-5260-4E59-B7EF-310AC2AF7749}">
      <dgm:prSet/>
      <dgm:spPr/>
      <dgm:t>
        <a:bodyPr/>
        <a:lstStyle/>
        <a:p>
          <a:endParaRPr lang="en-US" sz="2000"/>
        </a:p>
      </dgm:t>
    </dgm:pt>
    <dgm:pt modelId="{630D53A1-C05B-4AE4-86EB-3D789C69425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-New technology</a:t>
          </a:r>
          <a:endParaRPr lang="en-US" sz="2000"/>
        </a:p>
      </dgm:t>
    </dgm:pt>
    <dgm:pt modelId="{DB76AE4A-9D5C-4FA5-BA8C-26844148FA0B}" type="parTrans" cxnId="{54C77E9F-BB67-432A-94B4-EF5ECCCB0FBC}">
      <dgm:prSet/>
      <dgm:spPr/>
      <dgm:t>
        <a:bodyPr/>
        <a:lstStyle/>
        <a:p>
          <a:endParaRPr lang="en-US" sz="2000"/>
        </a:p>
      </dgm:t>
    </dgm:pt>
    <dgm:pt modelId="{3DB3F79A-C8EC-4F8F-9EA7-15B836243ADE}" type="sibTrans" cxnId="{54C77E9F-BB67-432A-94B4-EF5ECCCB0FBC}">
      <dgm:prSet/>
      <dgm:spPr/>
      <dgm:t>
        <a:bodyPr/>
        <a:lstStyle/>
        <a:p>
          <a:endParaRPr lang="en-US" sz="2000"/>
        </a:p>
      </dgm:t>
    </dgm:pt>
    <dgm:pt modelId="{A09DE1EB-82F3-4406-93D1-6BDD97D620D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-Resolving the congestion issue</a:t>
          </a:r>
          <a:endParaRPr lang="en-US" sz="2000"/>
        </a:p>
      </dgm:t>
    </dgm:pt>
    <dgm:pt modelId="{71EB3756-77C3-44ED-8F8F-BC8894A80AE0}" type="parTrans" cxnId="{54A8B117-0886-429B-9006-4557558F5AA6}">
      <dgm:prSet/>
      <dgm:spPr/>
      <dgm:t>
        <a:bodyPr/>
        <a:lstStyle/>
        <a:p>
          <a:endParaRPr lang="en-US" sz="2000"/>
        </a:p>
      </dgm:t>
    </dgm:pt>
    <dgm:pt modelId="{3AC931B7-ACD5-465B-BBB7-A59A689E39A7}" type="sibTrans" cxnId="{54A8B117-0886-429B-9006-4557558F5AA6}">
      <dgm:prSet/>
      <dgm:spPr/>
      <dgm:t>
        <a:bodyPr/>
        <a:lstStyle/>
        <a:p>
          <a:endParaRPr lang="en-US" sz="2000"/>
        </a:p>
      </dgm:t>
    </dgm:pt>
    <dgm:pt modelId="{D065702A-FFBA-43B9-8805-D99D696771D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-Reduce the movement of staff</a:t>
          </a:r>
          <a:endParaRPr lang="en-US" sz="2000"/>
        </a:p>
      </dgm:t>
    </dgm:pt>
    <dgm:pt modelId="{78096701-C8C1-40C4-B9B1-3BDAD602BECA}" type="parTrans" cxnId="{D91F3937-9B54-4153-A919-F2114ABADE27}">
      <dgm:prSet/>
      <dgm:spPr/>
      <dgm:t>
        <a:bodyPr/>
        <a:lstStyle/>
        <a:p>
          <a:endParaRPr lang="en-US" sz="2000"/>
        </a:p>
      </dgm:t>
    </dgm:pt>
    <dgm:pt modelId="{A21FBDA7-459E-421D-B4A7-80428E4AFE25}" type="sibTrans" cxnId="{D91F3937-9B54-4153-A919-F2114ABADE27}">
      <dgm:prSet/>
      <dgm:spPr/>
      <dgm:t>
        <a:bodyPr/>
        <a:lstStyle/>
        <a:p>
          <a:endParaRPr lang="en-US" sz="2000"/>
        </a:p>
      </dgm:t>
    </dgm:pt>
    <dgm:pt modelId="{966F564B-60B9-4E2B-B462-9D53969331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-Lower the absenteeism</a:t>
          </a:r>
          <a:endParaRPr lang="en-US" sz="2000"/>
        </a:p>
      </dgm:t>
    </dgm:pt>
    <dgm:pt modelId="{8AB43F18-9B91-4B94-BC2F-C5C9E36C8D0C}" type="parTrans" cxnId="{0266AB7C-E194-4C28-8145-29313FDD882F}">
      <dgm:prSet/>
      <dgm:spPr/>
      <dgm:t>
        <a:bodyPr/>
        <a:lstStyle/>
        <a:p>
          <a:endParaRPr lang="en-US" sz="2000"/>
        </a:p>
      </dgm:t>
    </dgm:pt>
    <dgm:pt modelId="{357AC475-7631-47E5-8224-9D8A6CB8C068}" type="sibTrans" cxnId="{0266AB7C-E194-4C28-8145-29313FDD882F}">
      <dgm:prSet/>
      <dgm:spPr/>
      <dgm:t>
        <a:bodyPr/>
        <a:lstStyle/>
        <a:p>
          <a:endParaRPr lang="en-US" sz="2000"/>
        </a:p>
      </dgm:t>
    </dgm:pt>
    <dgm:pt modelId="{C8977173-E97E-4D37-837A-94CDF1BCC6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-Healthy lifestyle</a:t>
          </a:r>
          <a:endParaRPr lang="en-US" sz="2000"/>
        </a:p>
      </dgm:t>
    </dgm:pt>
    <dgm:pt modelId="{ABC4F4E9-21AF-4396-8E5E-E8A975BB0C4B}" type="parTrans" cxnId="{12BC2EB8-D93D-45CC-AF1C-5F6FF540A4F7}">
      <dgm:prSet/>
      <dgm:spPr/>
      <dgm:t>
        <a:bodyPr/>
        <a:lstStyle/>
        <a:p>
          <a:endParaRPr lang="en-US" sz="2000"/>
        </a:p>
      </dgm:t>
    </dgm:pt>
    <dgm:pt modelId="{1BCFC924-A53B-42F2-8AF2-B19646FB2412}" type="sibTrans" cxnId="{12BC2EB8-D93D-45CC-AF1C-5F6FF540A4F7}">
      <dgm:prSet/>
      <dgm:spPr/>
      <dgm:t>
        <a:bodyPr/>
        <a:lstStyle/>
        <a:p>
          <a:endParaRPr lang="en-US" sz="2000"/>
        </a:p>
      </dgm:t>
    </dgm:pt>
    <dgm:pt modelId="{3818AA6D-5B3B-4068-86E3-4B92C4A3ADDF}" type="pres">
      <dgm:prSet presAssocID="{28D1B72A-FE8A-4F45-AB04-CB7D745FD3B4}" presName="root" presStyleCnt="0">
        <dgm:presLayoutVars>
          <dgm:dir/>
          <dgm:resizeHandles val="exact"/>
        </dgm:presLayoutVars>
      </dgm:prSet>
      <dgm:spPr/>
    </dgm:pt>
    <dgm:pt modelId="{6508216A-9CBB-4B2C-853F-4AEEB29B53FA}" type="pres">
      <dgm:prSet presAssocID="{8998818E-0994-4701-B2FD-8BDE581C4976}" presName="compNode" presStyleCnt="0"/>
      <dgm:spPr/>
    </dgm:pt>
    <dgm:pt modelId="{D9C9233B-6407-44FB-87E4-0FBB6F7272B7}" type="pres">
      <dgm:prSet presAssocID="{8998818E-0994-4701-B2FD-8BDE581C497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F5DBF2A-2982-47D1-916A-1A15CFB6AC36}" type="pres">
      <dgm:prSet presAssocID="{8998818E-0994-4701-B2FD-8BDE581C4976}" presName="spaceRect" presStyleCnt="0"/>
      <dgm:spPr/>
    </dgm:pt>
    <dgm:pt modelId="{64308024-2458-46C1-AAEF-E545B492B253}" type="pres">
      <dgm:prSet presAssocID="{8998818E-0994-4701-B2FD-8BDE581C4976}" presName="textRect" presStyleLbl="revTx" presStyleIdx="0" presStyleCnt="7" custScaleX="131333">
        <dgm:presLayoutVars>
          <dgm:chMax val="1"/>
          <dgm:chPref val="1"/>
        </dgm:presLayoutVars>
      </dgm:prSet>
      <dgm:spPr/>
    </dgm:pt>
    <dgm:pt modelId="{6DC43CA6-F5A4-4F98-ACF2-6FCA7CC634F2}" type="pres">
      <dgm:prSet presAssocID="{562E586B-A8BC-4F3E-988F-03464DFE6F4E}" presName="sibTrans" presStyleCnt="0"/>
      <dgm:spPr/>
    </dgm:pt>
    <dgm:pt modelId="{C3DF5354-D15B-4FC8-A329-F8EC55C7AF40}" type="pres">
      <dgm:prSet presAssocID="{CB186E49-78DE-451D-AD39-45FD2505EABE}" presName="compNode" presStyleCnt="0"/>
      <dgm:spPr/>
    </dgm:pt>
    <dgm:pt modelId="{33E8FB09-4844-4EFF-ABF9-BAF030F47EA7}" type="pres">
      <dgm:prSet presAssocID="{CB186E49-78DE-451D-AD39-45FD2505EAB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076DA5BC-C7F2-4848-B7F7-071EDBC959E4}" type="pres">
      <dgm:prSet presAssocID="{CB186E49-78DE-451D-AD39-45FD2505EABE}" presName="spaceRect" presStyleCnt="0"/>
      <dgm:spPr/>
    </dgm:pt>
    <dgm:pt modelId="{FCC07D0A-FA8F-4ACD-8677-1ADB429A7759}" type="pres">
      <dgm:prSet presAssocID="{CB186E49-78DE-451D-AD39-45FD2505EABE}" presName="textRect" presStyleLbl="revTx" presStyleIdx="1" presStyleCnt="7">
        <dgm:presLayoutVars>
          <dgm:chMax val="1"/>
          <dgm:chPref val="1"/>
        </dgm:presLayoutVars>
      </dgm:prSet>
      <dgm:spPr/>
    </dgm:pt>
    <dgm:pt modelId="{7C8A43E9-2442-4132-8697-FDE07177BC5F}" type="pres">
      <dgm:prSet presAssocID="{CCF9586E-2A16-4E78-9FCA-A6E76DDB486B}" presName="sibTrans" presStyleCnt="0"/>
      <dgm:spPr/>
    </dgm:pt>
    <dgm:pt modelId="{BB46374D-A531-48CB-B139-7F03CA25B673}" type="pres">
      <dgm:prSet presAssocID="{630D53A1-C05B-4AE4-86EB-3D789C694251}" presName="compNode" presStyleCnt="0"/>
      <dgm:spPr/>
    </dgm:pt>
    <dgm:pt modelId="{905D4A75-C7E3-4E70-9622-17BD03DE4183}" type="pres">
      <dgm:prSet presAssocID="{630D53A1-C05B-4AE4-86EB-3D789C69425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3BDD81A5-EAA7-43FE-91C4-473B533BA1B2}" type="pres">
      <dgm:prSet presAssocID="{630D53A1-C05B-4AE4-86EB-3D789C694251}" presName="spaceRect" presStyleCnt="0"/>
      <dgm:spPr/>
    </dgm:pt>
    <dgm:pt modelId="{809C4A44-70C5-4C9A-9B5F-73E1FE175B2D}" type="pres">
      <dgm:prSet presAssocID="{630D53A1-C05B-4AE4-86EB-3D789C694251}" presName="textRect" presStyleLbl="revTx" presStyleIdx="2" presStyleCnt="7">
        <dgm:presLayoutVars>
          <dgm:chMax val="1"/>
          <dgm:chPref val="1"/>
        </dgm:presLayoutVars>
      </dgm:prSet>
      <dgm:spPr/>
    </dgm:pt>
    <dgm:pt modelId="{67F12D5B-D0EF-482E-A2E5-8AC1E87A4731}" type="pres">
      <dgm:prSet presAssocID="{3DB3F79A-C8EC-4F8F-9EA7-15B836243ADE}" presName="sibTrans" presStyleCnt="0"/>
      <dgm:spPr/>
    </dgm:pt>
    <dgm:pt modelId="{1F4AEE4E-CC7C-4DF6-BE7C-17CCCE016D66}" type="pres">
      <dgm:prSet presAssocID="{A09DE1EB-82F3-4406-93D1-6BDD97D620DD}" presName="compNode" presStyleCnt="0"/>
      <dgm:spPr/>
    </dgm:pt>
    <dgm:pt modelId="{5AAA6B28-42B8-4042-81E8-D2DD9E124AEC}" type="pres">
      <dgm:prSet presAssocID="{A09DE1EB-82F3-4406-93D1-6BDD97D620D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ffic Light"/>
        </a:ext>
      </dgm:extLst>
    </dgm:pt>
    <dgm:pt modelId="{F0D48EF7-5421-48D5-B8B1-578FDFADAC9D}" type="pres">
      <dgm:prSet presAssocID="{A09DE1EB-82F3-4406-93D1-6BDD97D620DD}" presName="spaceRect" presStyleCnt="0"/>
      <dgm:spPr/>
    </dgm:pt>
    <dgm:pt modelId="{16131973-6BCD-4C49-941B-814DC4A5A9A6}" type="pres">
      <dgm:prSet presAssocID="{A09DE1EB-82F3-4406-93D1-6BDD97D620DD}" presName="textRect" presStyleLbl="revTx" presStyleIdx="3" presStyleCnt="7">
        <dgm:presLayoutVars>
          <dgm:chMax val="1"/>
          <dgm:chPref val="1"/>
        </dgm:presLayoutVars>
      </dgm:prSet>
      <dgm:spPr/>
    </dgm:pt>
    <dgm:pt modelId="{7B6DFB66-F1CF-431A-AD15-13207D624398}" type="pres">
      <dgm:prSet presAssocID="{3AC931B7-ACD5-465B-BBB7-A59A689E39A7}" presName="sibTrans" presStyleCnt="0"/>
      <dgm:spPr/>
    </dgm:pt>
    <dgm:pt modelId="{9E5BC053-B267-43CF-B17B-1DB6867F5D7A}" type="pres">
      <dgm:prSet presAssocID="{D065702A-FFBA-43B9-8805-D99D696771DC}" presName="compNode" presStyleCnt="0"/>
      <dgm:spPr/>
    </dgm:pt>
    <dgm:pt modelId="{1235D776-00BD-46DA-82E7-4944F69093BB}" type="pres">
      <dgm:prSet presAssocID="{D065702A-FFBA-43B9-8805-D99D696771D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rcles with Arrows"/>
        </a:ext>
      </dgm:extLst>
    </dgm:pt>
    <dgm:pt modelId="{1D62EC1C-9460-4972-AB6D-D7BEEEF5AE1C}" type="pres">
      <dgm:prSet presAssocID="{D065702A-FFBA-43B9-8805-D99D696771DC}" presName="spaceRect" presStyleCnt="0"/>
      <dgm:spPr/>
    </dgm:pt>
    <dgm:pt modelId="{118B6B2E-F1E7-4FAE-9DE1-725C52E3AC5C}" type="pres">
      <dgm:prSet presAssocID="{D065702A-FFBA-43B9-8805-D99D696771DC}" presName="textRect" presStyleLbl="revTx" presStyleIdx="4" presStyleCnt="7">
        <dgm:presLayoutVars>
          <dgm:chMax val="1"/>
          <dgm:chPref val="1"/>
        </dgm:presLayoutVars>
      </dgm:prSet>
      <dgm:spPr/>
    </dgm:pt>
    <dgm:pt modelId="{804A3B8E-4F43-41F6-A994-E32BA4A3289E}" type="pres">
      <dgm:prSet presAssocID="{A21FBDA7-459E-421D-B4A7-80428E4AFE25}" presName="sibTrans" presStyleCnt="0"/>
      <dgm:spPr/>
    </dgm:pt>
    <dgm:pt modelId="{AAF84C1B-DAFA-4E22-B3AB-B0CBB9EB274E}" type="pres">
      <dgm:prSet presAssocID="{966F564B-60B9-4E2B-B462-9D53969331BB}" presName="compNode" presStyleCnt="0"/>
      <dgm:spPr/>
    </dgm:pt>
    <dgm:pt modelId="{C252E8AF-E961-4D88-A3CD-DFD1D2EE6FD5}" type="pres">
      <dgm:prSet presAssocID="{966F564B-60B9-4E2B-B462-9D53969331B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1DC0145-8B7A-4DEE-94F3-18BFAB6F1DC3}" type="pres">
      <dgm:prSet presAssocID="{966F564B-60B9-4E2B-B462-9D53969331BB}" presName="spaceRect" presStyleCnt="0"/>
      <dgm:spPr/>
    </dgm:pt>
    <dgm:pt modelId="{0743F0BB-A180-46AB-8FA9-2E667A5DAD97}" type="pres">
      <dgm:prSet presAssocID="{966F564B-60B9-4E2B-B462-9D53969331BB}" presName="textRect" presStyleLbl="revTx" presStyleIdx="5" presStyleCnt="7">
        <dgm:presLayoutVars>
          <dgm:chMax val="1"/>
          <dgm:chPref val="1"/>
        </dgm:presLayoutVars>
      </dgm:prSet>
      <dgm:spPr/>
    </dgm:pt>
    <dgm:pt modelId="{174F8ABB-402D-46D3-A672-82436B38C5CD}" type="pres">
      <dgm:prSet presAssocID="{357AC475-7631-47E5-8224-9D8A6CB8C068}" presName="sibTrans" presStyleCnt="0"/>
      <dgm:spPr/>
    </dgm:pt>
    <dgm:pt modelId="{79E86DC9-7A3E-4FEE-8EDA-6507B9C733F3}" type="pres">
      <dgm:prSet presAssocID="{C8977173-E97E-4D37-837A-94CDF1BCC6CA}" presName="compNode" presStyleCnt="0"/>
      <dgm:spPr/>
    </dgm:pt>
    <dgm:pt modelId="{259E721E-9170-439C-AAF4-B62C1F5B9AAE}" type="pres">
      <dgm:prSet presAssocID="{C8977173-E97E-4D37-837A-94CDF1BCC6C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7763BBAD-859C-4CB9-AE96-4348A73EE365}" type="pres">
      <dgm:prSet presAssocID="{C8977173-E97E-4D37-837A-94CDF1BCC6CA}" presName="spaceRect" presStyleCnt="0"/>
      <dgm:spPr/>
    </dgm:pt>
    <dgm:pt modelId="{F3D93B37-5581-4523-B8A3-5CEA880A5B7F}" type="pres">
      <dgm:prSet presAssocID="{C8977173-E97E-4D37-837A-94CDF1BCC6CA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48C33211-E2B2-4782-A270-B931D1FE1068}" srcId="{28D1B72A-FE8A-4F45-AB04-CB7D745FD3B4}" destId="{8998818E-0994-4701-B2FD-8BDE581C4976}" srcOrd="0" destOrd="0" parTransId="{104C7D00-0382-40B4-AD39-DD32DDEDF50F}" sibTransId="{562E586B-A8BC-4F3E-988F-03464DFE6F4E}"/>
    <dgm:cxn modelId="{54A8B117-0886-429B-9006-4557558F5AA6}" srcId="{28D1B72A-FE8A-4F45-AB04-CB7D745FD3B4}" destId="{A09DE1EB-82F3-4406-93D1-6BDD97D620DD}" srcOrd="3" destOrd="0" parTransId="{71EB3756-77C3-44ED-8F8F-BC8894A80AE0}" sibTransId="{3AC931B7-ACD5-465B-BBB7-A59A689E39A7}"/>
    <dgm:cxn modelId="{FFB48A1A-2AD9-4789-B5C6-B24BF0C9BF8D}" type="presOf" srcId="{28D1B72A-FE8A-4F45-AB04-CB7D745FD3B4}" destId="{3818AA6D-5B3B-4068-86E3-4B92C4A3ADDF}" srcOrd="0" destOrd="0" presId="urn:microsoft.com/office/officeart/2018/2/layout/IconLabelList"/>
    <dgm:cxn modelId="{D91F3937-9B54-4153-A919-F2114ABADE27}" srcId="{28D1B72A-FE8A-4F45-AB04-CB7D745FD3B4}" destId="{D065702A-FFBA-43B9-8805-D99D696771DC}" srcOrd="4" destOrd="0" parTransId="{78096701-C8C1-40C4-B9B1-3BDAD602BECA}" sibTransId="{A21FBDA7-459E-421D-B4A7-80428E4AFE25}"/>
    <dgm:cxn modelId="{4A3A6449-5FA8-4872-901C-CC5EC5FAEAAE}" type="presOf" srcId="{966F564B-60B9-4E2B-B462-9D53969331BB}" destId="{0743F0BB-A180-46AB-8FA9-2E667A5DAD97}" srcOrd="0" destOrd="0" presId="urn:microsoft.com/office/officeart/2018/2/layout/IconLabelList"/>
    <dgm:cxn modelId="{BCA9B557-5260-4E59-B7EF-310AC2AF7749}" srcId="{28D1B72A-FE8A-4F45-AB04-CB7D745FD3B4}" destId="{CB186E49-78DE-451D-AD39-45FD2505EABE}" srcOrd="1" destOrd="0" parTransId="{D476C8FD-FB29-4672-A185-ED55254A4DD0}" sibTransId="{CCF9586E-2A16-4E78-9FCA-A6E76DDB486B}"/>
    <dgm:cxn modelId="{89DD6E66-B99E-4B39-B15E-ADD868B01CB9}" type="presOf" srcId="{8998818E-0994-4701-B2FD-8BDE581C4976}" destId="{64308024-2458-46C1-AAEF-E545B492B253}" srcOrd="0" destOrd="0" presId="urn:microsoft.com/office/officeart/2018/2/layout/IconLabelList"/>
    <dgm:cxn modelId="{0266AB7C-E194-4C28-8145-29313FDD882F}" srcId="{28D1B72A-FE8A-4F45-AB04-CB7D745FD3B4}" destId="{966F564B-60B9-4E2B-B462-9D53969331BB}" srcOrd="5" destOrd="0" parTransId="{8AB43F18-9B91-4B94-BC2F-C5C9E36C8D0C}" sibTransId="{357AC475-7631-47E5-8224-9D8A6CB8C068}"/>
    <dgm:cxn modelId="{1AF03C86-7999-417D-B104-C43E8A454A67}" type="presOf" srcId="{630D53A1-C05B-4AE4-86EB-3D789C694251}" destId="{809C4A44-70C5-4C9A-9B5F-73E1FE175B2D}" srcOrd="0" destOrd="0" presId="urn:microsoft.com/office/officeart/2018/2/layout/IconLabelList"/>
    <dgm:cxn modelId="{50A21E88-0F47-4B9E-9C35-CF42F9A70753}" type="presOf" srcId="{D065702A-FFBA-43B9-8805-D99D696771DC}" destId="{118B6B2E-F1E7-4FAE-9DE1-725C52E3AC5C}" srcOrd="0" destOrd="0" presId="urn:microsoft.com/office/officeart/2018/2/layout/IconLabelList"/>
    <dgm:cxn modelId="{EA543A88-6582-4FAA-B0F2-526521961CC5}" type="presOf" srcId="{A09DE1EB-82F3-4406-93D1-6BDD97D620DD}" destId="{16131973-6BCD-4C49-941B-814DC4A5A9A6}" srcOrd="0" destOrd="0" presId="urn:microsoft.com/office/officeart/2018/2/layout/IconLabelList"/>
    <dgm:cxn modelId="{54C77E9F-BB67-432A-94B4-EF5ECCCB0FBC}" srcId="{28D1B72A-FE8A-4F45-AB04-CB7D745FD3B4}" destId="{630D53A1-C05B-4AE4-86EB-3D789C694251}" srcOrd="2" destOrd="0" parTransId="{DB76AE4A-9D5C-4FA5-BA8C-26844148FA0B}" sibTransId="{3DB3F79A-C8EC-4F8F-9EA7-15B836243ADE}"/>
    <dgm:cxn modelId="{CA18B5AD-F4F5-45F6-8732-467DCF574FB9}" type="presOf" srcId="{CB186E49-78DE-451D-AD39-45FD2505EABE}" destId="{FCC07D0A-FA8F-4ACD-8677-1ADB429A7759}" srcOrd="0" destOrd="0" presId="urn:microsoft.com/office/officeart/2018/2/layout/IconLabelList"/>
    <dgm:cxn modelId="{12BC2EB8-D93D-45CC-AF1C-5F6FF540A4F7}" srcId="{28D1B72A-FE8A-4F45-AB04-CB7D745FD3B4}" destId="{C8977173-E97E-4D37-837A-94CDF1BCC6CA}" srcOrd="6" destOrd="0" parTransId="{ABC4F4E9-21AF-4396-8E5E-E8A975BB0C4B}" sibTransId="{1BCFC924-A53B-42F2-8AF2-B19646FB2412}"/>
    <dgm:cxn modelId="{173FB2BC-B64D-486F-AA20-284883568B62}" type="presOf" srcId="{C8977173-E97E-4D37-837A-94CDF1BCC6CA}" destId="{F3D93B37-5581-4523-B8A3-5CEA880A5B7F}" srcOrd="0" destOrd="0" presId="urn:microsoft.com/office/officeart/2018/2/layout/IconLabelList"/>
    <dgm:cxn modelId="{82AD2DE5-3A99-4AB7-93E6-A0D8327CA5C1}" type="presParOf" srcId="{3818AA6D-5B3B-4068-86E3-4B92C4A3ADDF}" destId="{6508216A-9CBB-4B2C-853F-4AEEB29B53FA}" srcOrd="0" destOrd="0" presId="urn:microsoft.com/office/officeart/2018/2/layout/IconLabelList"/>
    <dgm:cxn modelId="{C621DBEC-92FF-4995-B887-A04022ED343F}" type="presParOf" srcId="{6508216A-9CBB-4B2C-853F-4AEEB29B53FA}" destId="{D9C9233B-6407-44FB-87E4-0FBB6F7272B7}" srcOrd="0" destOrd="0" presId="urn:microsoft.com/office/officeart/2018/2/layout/IconLabelList"/>
    <dgm:cxn modelId="{30EB8BB9-87E9-468D-8103-B62830F48910}" type="presParOf" srcId="{6508216A-9CBB-4B2C-853F-4AEEB29B53FA}" destId="{8F5DBF2A-2982-47D1-916A-1A15CFB6AC36}" srcOrd="1" destOrd="0" presId="urn:microsoft.com/office/officeart/2018/2/layout/IconLabelList"/>
    <dgm:cxn modelId="{B75754C9-482A-4F30-AF11-1EC48D565823}" type="presParOf" srcId="{6508216A-9CBB-4B2C-853F-4AEEB29B53FA}" destId="{64308024-2458-46C1-AAEF-E545B492B253}" srcOrd="2" destOrd="0" presId="urn:microsoft.com/office/officeart/2018/2/layout/IconLabelList"/>
    <dgm:cxn modelId="{D6C542CF-42C6-496A-A503-BDF394602218}" type="presParOf" srcId="{3818AA6D-5B3B-4068-86E3-4B92C4A3ADDF}" destId="{6DC43CA6-F5A4-4F98-ACF2-6FCA7CC634F2}" srcOrd="1" destOrd="0" presId="urn:microsoft.com/office/officeart/2018/2/layout/IconLabelList"/>
    <dgm:cxn modelId="{83EC844E-E125-4117-A89D-9C4BD384ECC7}" type="presParOf" srcId="{3818AA6D-5B3B-4068-86E3-4B92C4A3ADDF}" destId="{C3DF5354-D15B-4FC8-A329-F8EC55C7AF40}" srcOrd="2" destOrd="0" presId="urn:microsoft.com/office/officeart/2018/2/layout/IconLabelList"/>
    <dgm:cxn modelId="{1EAEDF9D-ED23-4892-A60E-EA990433C828}" type="presParOf" srcId="{C3DF5354-D15B-4FC8-A329-F8EC55C7AF40}" destId="{33E8FB09-4844-4EFF-ABF9-BAF030F47EA7}" srcOrd="0" destOrd="0" presId="urn:microsoft.com/office/officeart/2018/2/layout/IconLabelList"/>
    <dgm:cxn modelId="{15CD8EDC-5C51-44FC-AE8F-739D08583DB5}" type="presParOf" srcId="{C3DF5354-D15B-4FC8-A329-F8EC55C7AF40}" destId="{076DA5BC-C7F2-4848-B7F7-071EDBC959E4}" srcOrd="1" destOrd="0" presId="urn:microsoft.com/office/officeart/2018/2/layout/IconLabelList"/>
    <dgm:cxn modelId="{E83B0C83-D963-4EB8-AA5E-2040177EF077}" type="presParOf" srcId="{C3DF5354-D15B-4FC8-A329-F8EC55C7AF40}" destId="{FCC07D0A-FA8F-4ACD-8677-1ADB429A7759}" srcOrd="2" destOrd="0" presId="urn:microsoft.com/office/officeart/2018/2/layout/IconLabelList"/>
    <dgm:cxn modelId="{4DE1E056-9DD5-4CF6-B50E-0C5DE9A1FE84}" type="presParOf" srcId="{3818AA6D-5B3B-4068-86E3-4B92C4A3ADDF}" destId="{7C8A43E9-2442-4132-8697-FDE07177BC5F}" srcOrd="3" destOrd="0" presId="urn:microsoft.com/office/officeart/2018/2/layout/IconLabelList"/>
    <dgm:cxn modelId="{3853DCD0-E220-4BAA-B1AB-DC9D0F694F2F}" type="presParOf" srcId="{3818AA6D-5B3B-4068-86E3-4B92C4A3ADDF}" destId="{BB46374D-A531-48CB-B139-7F03CA25B673}" srcOrd="4" destOrd="0" presId="urn:microsoft.com/office/officeart/2018/2/layout/IconLabelList"/>
    <dgm:cxn modelId="{CDE73900-F661-4ED6-AB2B-22E19E2C411E}" type="presParOf" srcId="{BB46374D-A531-48CB-B139-7F03CA25B673}" destId="{905D4A75-C7E3-4E70-9622-17BD03DE4183}" srcOrd="0" destOrd="0" presId="urn:microsoft.com/office/officeart/2018/2/layout/IconLabelList"/>
    <dgm:cxn modelId="{082800BC-577C-462C-B0BB-59FB059EAB52}" type="presParOf" srcId="{BB46374D-A531-48CB-B139-7F03CA25B673}" destId="{3BDD81A5-EAA7-43FE-91C4-473B533BA1B2}" srcOrd="1" destOrd="0" presId="urn:microsoft.com/office/officeart/2018/2/layout/IconLabelList"/>
    <dgm:cxn modelId="{73F52C0B-18E7-4CA0-A0A8-E561EBE34C55}" type="presParOf" srcId="{BB46374D-A531-48CB-B139-7F03CA25B673}" destId="{809C4A44-70C5-4C9A-9B5F-73E1FE175B2D}" srcOrd="2" destOrd="0" presId="urn:microsoft.com/office/officeart/2018/2/layout/IconLabelList"/>
    <dgm:cxn modelId="{B988237D-3668-4080-A986-844B95D0F28A}" type="presParOf" srcId="{3818AA6D-5B3B-4068-86E3-4B92C4A3ADDF}" destId="{67F12D5B-D0EF-482E-A2E5-8AC1E87A4731}" srcOrd="5" destOrd="0" presId="urn:microsoft.com/office/officeart/2018/2/layout/IconLabelList"/>
    <dgm:cxn modelId="{782E0E73-11D3-4826-85B1-B24DC052D2F4}" type="presParOf" srcId="{3818AA6D-5B3B-4068-86E3-4B92C4A3ADDF}" destId="{1F4AEE4E-CC7C-4DF6-BE7C-17CCCE016D66}" srcOrd="6" destOrd="0" presId="urn:microsoft.com/office/officeart/2018/2/layout/IconLabelList"/>
    <dgm:cxn modelId="{AE8AFD0A-5B60-4185-95B8-2C2B862812FE}" type="presParOf" srcId="{1F4AEE4E-CC7C-4DF6-BE7C-17CCCE016D66}" destId="{5AAA6B28-42B8-4042-81E8-D2DD9E124AEC}" srcOrd="0" destOrd="0" presId="urn:microsoft.com/office/officeart/2018/2/layout/IconLabelList"/>
    <dgm:cxn modelId="{B4788997-2680-4C3A-914C-CFA207BE0202}" type="presParOf" srcId="{1F4AEE4E-CC7C-4DF6-BE7C-17CCCE016D66}" destId="{F0D48EF7-5421-48D5-B8B1-578FDFADAC9D}" srcOrd="1" destOrd="0" presId="urn:microsoft.com/office/officeart/2018/2/layout/IconLabelList"/>
    <dgm:cxn modelId="{D5779603-4FFD-4A97-9FCA-9C30F203EEF9}" type="presParOf" srcId="{1F4AEE4E-CC7C-4DF6-BE7C-17CCCE016D66}" destId="{16131973-6BCD-4C49-941B-814DC4A5A9A6}" srcOrd="2" destOrd="0" presId="urn:microsoft.com/office/officeart/2018/2/layout/IconLabelList"/>
    <dgm:cxn modelId="{E4F7ACCC-4AEE-4056-ACF6-138DDEEFF138}" type="presParOf" srcId="{3818AA6D-5B3B-4068-86E3-4B92C4A3ADDF}" destId="{7B6DFB66-F1CF-431A-AD15-13207D624398}" srcOrd="7" destOrd="0" presId="urn:microsoft.com/office/officeart/2018/2/layout/IconLabelList"/>
    <dgm:cxn modelId="{6AEFEB94-1703-43E3-A9C9-BCB884C08138}" type="presParOf" srcId="{3818AA6D-5B3B-4068-86E3-4B92C4A3ADDF}" destId="{9E5BC053-B267-43CF-B17B-1DB6867F5D7A}" srcOrd="8" destOrd="0" presId="urn:microsoft.com/office/officeart/2018/2/layout/IconLabelList"/>
    <dgm:cxn modelId="{6FC7C2E3-D7C4-46E6-A4ED-6520A0C87908}" type="presParOf" srcId="{9E5BC053-B267-43CF-B17B-1DB6867F5D7A}" destId="{1235D776-00BD-46DA-82E7-4944F69093BB}" srcOrd="0" destOrd="0" presId="urn:microsoft.com/office/officeart/2018/2/layout/IconLabelList"/>
    <dgm:cxn modelId="{4CB7E047-99EC-4E28-9DF1-67A62DADF216}" type="presParOf" srcId="{9E5BC053-B267-43CF-B17B-1DB6867F5D7A}" destId="{1D62EC1C-9460-4972-AB6D-D7BEEEF5AE1C}" srcOrd="1" destOrd="0" presId="urn:microsoft.com/office/officeart/2018/2/layout/IconLabelList"/>
    <dgm:cxn modelId="{800DEA15-5BC1-46C4-822E-094D681FCC94}" type="presParOf" srcId="{9E5BC053-B267-43CF-B17B-1DB6867F5D7A}" destId="{118B6B2E-F1E7-4FAE-9DE1-725C52E3AC5C}" srcOrd="2" destOrd="0" presId="urn:microsoft.com/office/officeart/2018/2/layout/IconLabelList"/>
    <dgm:cxn modelId="{6D65990E-998E-4C04-8377-01D21DF52A61}" type="presParOf" srcId="{3818AA6D-5B3B-4068-86E3-4B92C4A3ADDF}" destId="{804A3B8E-4F43-41F6-A994-E32BA4A3289E}" srcOrd="9" destOrd="0" presId="urn:microsoft.com/office/officeart/2018/2/layout/IconLabelList"/>
    <dgm:cxn modelId="{301AB005-1887-4E92-9DF8-C2B18088CC72}" type="presParOf" srcId="{3818AA6D-5B3B-4068-86E3-4B92C4A3ADDF}" destId="{AAF84C1B-DAFA-4E22-B3AB-B0CBB9EB274E}" srcOrd="10" destOrd="0" presId="urn:microsoft.com/office/officeart/2018/2/layout/IconLabelList"/>
    <dgm:cxn modelId="{1DE788AD-4EA5-4E8C-B336-801FF33A521E}" type="presParOf" srcId="{AAF84C1B-DAFA-4E22-B3AB-B0CBB9EB274E}" destId="{C252E8AF-E961-4D88-A3CD-DFD1D2EE6FD5}" srcOrd="0" destOrd="0" presId="urn:microsoft.com/office/officeart/2018/2/layout/IconLabelList"/>
    <dgm:cxn modelId="{E7BC2E4E-1BC3-459B-A260-1DCC28F7FDBA}" type="presParOf" srcId="{AAF84C1B-DAFA-4E22-B3AB-B0CBB9EB274E}" destId="{21DC0145-8B7A-4DEE-94F3-18BFAB6F1DC3}" srcOrd="1" destOrd="0" presId="urn:microsoft.com/office/officeart/2018/2/layout/IconLabelList"/>
    <dgm:cxn modelId="{E41D80D3-A8BB-45E8-BC3E-9B2ACFB6537D}" type="presParOf" srcId="{AAF84C1B-DAFA-4E22-B3AB-B0CBB9EB274E}" destId="{0743F0BB-A180-46AB-8FA9-2E667A5DAD97}" srcOrd="2" destOrd="0" presId="urn:microsoft.com/office/officeart/2018/2/layout/IconLabelList"/>
    <dgm:cxn modelId="{1ED735F1-2FA4-4FB7-8B4B-74B00F42816D}" type="presParOf" srcId="{3818AA6D-5B3B-4068-86E3-4B92C4A3ADDF}" destId="{174F8ABB-402D-46D3-A672-82436B38C5CD}" srcOrd="11" destOrd="0" presId="urn:microsoft.com/office/officeart/2018/2/layout/IconLabelList"/>
    <dgm:cxn modelId="{C0264565-76B4-4711-B412-67345E1E2D7F}" type="presParOf" srcId="{3818AA6D-5B3B-4068-86E3-4B92C4A3ADDF}" destId="{79E86DC9-7A3E-4FEE-8EDA-6507B9C733F3}" srcOrd="12" destOrd="0" presId="urn:microsoft.com/office/officeart/2018/2/layout/IconLabelList"/>
    <dgm:cxn modelId="{C2F91EBC-2E0D-4215-A8B3-99D9E631AF31}" type="presParOf" srcId="{79E86DC9-7A3E-4FEE-8EDA-6507B9C733F3}" destId="{259E721E-9170-439C-AAF4-B62C1F5B9AAE}" srcOrd="0" destOrd="0" presId="urn:microsoft.com/office/officeart/2018/2/layout/IconLabelList"/>
    <dgm:cxn modelId="{641377BC-8713-4BBA-81A3-A8A2A20FC152}" type="presParOf" srcId="{79E86DC9-7A3E-4FEE-8EDA-6507B9C733F3}" destId="{7763BBAD-859C-4CB9-AE96-4348A73EE365}" srcOrd="1" destOrd="0" presId="urn:microsoft.com/office/officeart/2018/2/layout/IconLabelList"/>
    <dgm:cxn modelId="{BDB6E868-F712-4055-AB5C-B5FEA414EB66}" type="presParOf" srcId="{79E86DC9-7A3E-4FEE-8EDA-6507B9C733F3}" destId="{F3D93B37-5581-4523-B8A3-5CEA880A5B7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BAB769-94ED-4DDA-AB26-55570B3FEAEC}">
      <dsp:nvSpPr>
        <dsp:cNvPr id="0" name=""/>
        <dsp:cNvSpPr/>
      </dsp:nvSpPr>
      <dsp:spPr>
        <a:xfrm>
          <a:off x="0" y="762874"/>
          <a:ext cx="6705600" cy="887445"/>
        </a:xfrm>
        <a:prstGeom prst="roundRect">
          <a:avLst/>
        </a:prstGeom>
        <a:solidFill>
          <a:schemeClr val="accent3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Florentina Stefan-2120245</a:t>
          </a:r>
          <a:endParaRPr lang="en-US" sz="3700" kern="1200" dirty="0"/>
        </a:p>
      </dsp:txBody>
      <dsp:txXfrm>
        <a:off x="43321" y="806195"/>
        <a:ext cx="6618958" cy="800803"/>
      </dsp:txXfrm>
    </dsp:sp>
    <dsp:sp modelId="{2B223F88-0DB7-40DF-BD2E-76554AC5202E}">
      <dsp:nvSpPr>
        <dsp:cNvPr id="0" name=""/>
        <dsp:cNvSpPr/>
      </dsp:nvSpPr>
      <dsp:spPr>
        <a:xfrm>
          <a:off x="0" y="1756880"/>
          <a:ext cx="6705600" cy="887445"/>
        </a:xfrm>
        <a:prstGeom prst="roundRect">
          <a:avLst/>
        </a:prstGeom>
        <a:solidFill>
          <a:schemeClr val="accent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Elena Radu-2121862</a:t>
          </a:r>
          <a:endParaRPr lang="en-US" sz="3700" kern="1200"/>
        </a:p>
      </dsp:txBody>
      <dsp:txXfrm>
        <a:off x="43321" y="1800201"/>
        <a:ext cx="6618958" cy="800803"/>
      </dsp:txXfrm>
    </dsp:sp>
    <dsp:sp modelId="{A8E9C63D-8CAE-4D50-913F-591FF45801F7}">
      <dsp:nvSpPr>
        <dsp:cNvPr id="0" name=""/>
        <dsp:cNvSpPr/>
      </dsp:nvSpPr>
      <dsp:spPr>
        <a:xfrm>
          <a:off x="0" y="2750885"/>
          <a:ext cx="6705600" cy="887445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Mihaita Gheorghe-2120440</a:t>
          </a:r>
          <a:endParaRPr lang="en-US" sz="3700" kern="1200"/>
        </a:p>
      </dsp:txBody>
      <dsp:txXfrm>
        <a:off x="43321" y="2794206"/>
        <a:ext cx="6618958" cy="8008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40BD2-BF66-4825-A775-475EE37B5C0C}">
      <dsp:nvSpPr>
        <dsp:cNvPr id="0" name=""/>
        <dsp:cNvSpPr/>
      </dsp:nvSpPr>
      <dsp:spPr>
        <a:xfrm>
          <a:off x="0" y="13386"/>
          <a:ext cx="5122652" cy="89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Team Structure</a:t>
          </a:r>
          <a:r>
            <a:rPr lang="en-GB" sz="1600" kern="1200" dirty="0"/>
            <a:t>: Assign tasks aligned with individual skills for optimal performance (Nauman et al., 2021).</a:t>
          </a:r>
          <a:endParaRPr lang="en-US" sz="1600" kern="1200" dirty="0"/>
        </a:p>
      </dsp:txBody>
      <dsp:txXfrm>
        <a:off x="43864" y="57250"/>
        <a:ext cx="5034924" cy="810832"/>
      </dsp:txXfrm>
    </dsp:sp>
    <dsp:sp modelId="{DCC48790-E1B4-49DD-B4E0-821D9FB2A207}">
      <dsp:nvSpPr>
        <dsp:cNvPr id="0" name=""/>
        <dsp:cNvSpPr/>
      </dsp:nvSpPr>
      <dsp:spPr>
        <a:xfrm>
          <a:off x="0" y="958026"/>
          <a:ext cx="5122652" cy="89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Motivation: </a:t>
          </a:r>
          <a:r>
            <a:rPr lang="en-GB" sz="1600" kern="1200"/>
            <a:t>Implement recognition programs and team-building activities for unity. </a:t>
          </a:r>
          <a:endParaRPr lang="en-US" sz="1600" kern="1200"/>
        </a:p>
      </dsp:txBody>
      <dsp:txXfrm>
        <a:off x="43864" y="1001890"/>
        <a:ext cx="5034924" cy="810832"/>
      </dsp:txXfrm>
    </dsp:sp>
    <dsp:sp modelId="{1B53517A-8F34-4975-8A9D-B4E26C3E1450}">
      <dsp:nvSpPr>
        <dsp:cNvPr id="0" name=""/>
        <dsp:cNvSpPr/>
      </dsp:nvSpPr>
      <dsp:spPr>
        <a:xfrm>
          <a:off x="0" y="1902666"/>
          <a:ext cx="5122652" cy="89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Training &amp; Development</a:t>
          </a:r>
          <a:r>
            <a:rPr lang="en-GB" sz="1600" kern="1200"/>
            <a:t>: Offer specialized training sessions; promote continuous learning .</a:t>
          </a:r>
          <a:endParaRPr lang="en-US" sz="1600" kern="1200"/>
        </a:p>
      </dsp:txBody>
      <dsp:txXfrm>
        <a:off x="43864" y="1946530"/>
        <a:ext cx="5034924" cy="810832"/>
      </dsp:txXfrm>
    </dsp:sp>
    <dsp:sp modelId="{68FEBBBD-53C2-4262-9FA0-7744C97386A3}">
      <dsp:nvSpPr>
        <dsp:cNvPr id="0" name=""/>
        <dsp:cNvSpPr/>
      </dsp:nvSpPr>
      <dsp:spPr>
        <a:xfrm>
          <a:off x="0" y="2847306"/>
          <a:ext cx="5122652" cy="89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Communication</a:t>
          </a:r>
          <a:r>
            <a:rPr lang="en-GB" sz="1600" kern="1200" dirty="0"/>
            <a:t>: Ensure open communication and value feedback in regular meetings (Nauman et al., 2021)</a:t>
          </a:r>
          <a:endParaRPr lang="en-US" sz="1600" kern="1200" dirty="0"/>
        </a:p>
      </dsp:txBody>
      <dsp:txXfrm>
        <a:off x="43864" y="2891170"/>
        <a:ext cx="5034924" cy="8108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EA424-D9B1-498C-B87F-B4A0AAD4E80E}">
      <dsp:nvSpPr>
        <dsp:cNvPr id="0" name=""/>
        <dsp:cNvSpPr/>
      </dsp:nvSpPr>
      <dsp:spPr>
        <a:xfrm>
          <a:off x="819491" y="213142"/>
          <a:ext cx="632021" cy="6320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E92C0F-A896-4D8D-8295-47F703B52BB0}">
      <dsp:nvSpPr>
        <dsp:cNvPr id="0" name=""/>
        <dsp:cNvSpPr/>
      </dsp:nvSpPr>
      <dsp:spPr>
        <a:xfrm>
          <a:off x="433256" y="1077721"/>
          <a:ext cx="1404492" cy="684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Network Diagram: </a:t>
          </a:r>
          <a:r>
            <a:rPr lang="en-GB" sz="1100" kern="1200"/>
            <a:t>Display key tasks, milestones, and their interdependencies.</a:t>
          </a:r>
          <a:endParaRPr lang="en-US" sz="1100" kern="1200"/>
        </a:p>
      </dsp:txBody>
      <dsp:txXfrm>
        <a:off x="433256" y="1077721"/>
        <a:ext cx="1404492" cy="684689"/>
      </dsp:txXfrm>
    </dsp:sp>
    <dsp:sp modelId="{D77E7597-7F3B-4A5F-AA17-C621AC9CC4F1}">
      <dsp:nvSpPr>
        <dsp:cNvPr id="0" name=""/>
        <dsp:cNvSpPr/>
      </dsp:nvSpPr>
      <dsp:spPr>
        <a:xfrm>
          <a:off x="2469770" y="213142"/>
          <a:ext cx="632021" cy="6320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2DA840-DFCF-4646-AB31-70E9CEB3FCA8}">
      <dsp:nvSpPr>
        <dsp:cNvPr id="0" name=""/>
        <dsp:cNvSpPr/>
      </dsp:nvSpPr>
      <dsp:spPr>
        <a:xfrm>
          <a:off x="2083534" y="1077721"/>
          <a:ext cx="1404492" cy="684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Milestone Focus: </a:t>
          </a:r>
          <a:r>
            <a:rPr lang="en-GB" sz="1100" kern="1200" dirty="0"/>
            <a:t>Emphasize critical milestones: menu finalization, kitchen setup completion, and launch.</a:t>
          </a:r>
          <a:endParaRPr lang="en-US" sz="1100" kern="1200" dirty="0"/>
        </a:p>
      </dsp:txBody>
      <dsp:txXfrm>
        <a:off x="2083534" y="1077721"/>
        <a:ext cx="1404492" cy="684689"/>
      </dsp:txXfrm>
    </dsp:sp>
    <dsp:sp modelId="{0B65B125-E57F-42F8-AB86-7FEFAE5E73A2}">
      <dsp:nvSpPr>
        <dsp:cNvPr id="0" name=""/>
        <dsp:cNvSpPr/>
      </dsp:nvSpPr>
      <dsp:spPr>
        <a:xfrm>
          <a:off x="4120048" y="213142"/>
          <a:ext cx="632021" cy="6320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F03DF-9278-4B62-8B95-138A808779DA}">
      <dsp:nvSpPr>
        <dsp:cNvPr id="0" name=""/>
        <dsp:cNvSpPr/>
      </dsp:nvSpPr>
      <dsp:spPr>
        <a:xfrm>
          <a:off x="3733813" y="1077721"/>
          <a:ext cx="1404492" cy="684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Stakeholder Updates: </a:t>
          </a:r>
          <a:r>
            <a:rPr lang="en-GB" sz="1100" kern="1200"/>
            <a:t>Conduct regular, clear, and concise stakeholder meetings.</a:t>
          </a:r>
          <a:endParaRPr lang="en-US" sz="1100" kern="1200"/>
        </a:p>
      </dsp:txBody>
      <dsp:txXfrm>
        <a:off x="3733813" y="1077721"/>
        <a:ext cx="1404492" cy="684689"/>
      </dsp:txXfrm>
    </dsp:sp>
    <dsp:sp modelId="{8918C87C-3994-43A3-81CC-BC973D54864A}">
      <dsp:nvSpPr>
        <dsp:cNvPr id="0" name=""/>
        <dsp:cNvSpPr/>
      </dsp:nvSpPr>
      <dsp:spPr>
        <a:xfrm>
          <a:off x="1644631" y="2113534"/>
          <a:ext cx="632021" cy="6320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0C769-5458-4DB1-89E4-361B767A0945}">
      <dsp:nvSpPr>
        <dsp:cNvPr id="0" name=""/>
        <dsp:cNvSpPr/>
      </dsp:nvSpPr>
      <dsp:spPr>
        <a:xfrm>
          <a:off x="1258395" y="2978112"/>
          <a:ext cx="1404492" cy="684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Goal Alignment: </a:t>
          </a:r>
          <a:r>
            <a:rPr lang="en-GB" sz="1100" kern="1200"/>
            <a:t>Align project aims with stakeholder interests, like employee wellbeing and traffic reduction.</a:t>
          </a:r>
          <a:endParaRPr lang="en-US" sz="1100" kern="1200"/>
        </a:p>
      </dsp:txBody>
      <dsp:txXfrm>
        <a:off x="1258395" y="2978112"/>
        <a:ext cx="1404492" cy="684689"/>
      </dsp:txXfrm>
    </dsp:sp>
    <dsp:sp modelId="{778E2030-12B5-4630-A942-803F767F3574}">
      <dsp:nvSpPr>
        <dsp:cNvPr id="0" name=""/>
        <dsp:cNvSpPr/>
      </dsp:nvSpPr>
      <dsp:spPr>
        <a:xfrm>
          <a:off x="3294909" y="2113534"/>
          <a:ext cx="632021" cy="6320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003C1-74FF-45FE-9118-41EF0D113F4F}">
      <dsp:nvSpPr>
        <dsp:cNvPr id="0" name=""/>
        <dsp:cNvSpPr/>
      </dsp:nvSpPr>
      <dsp:spPr>
        <a:xfrm>
          <a:off x="2908674" y="2978112"/>
          <a:ext cx="1404492" cy="684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Case Highlight: </a:t>
          </a:r>
          <a:r>
            <a:rPr lang="en-GB" sz="1100" kern="1200" dirty="0"/>
            <a:t>Effective stakeholder involvement in kitchen design for optimal layout.</a:t>
          </a:r>
          <a:endParaRPr lang="en-US" sz="1100" kern="1200" dirty="0"/>
        </a:p>
      </dsp:txBody>
      <dsp:txXfrm>
        <a:off x="2908674" y="2978112"/>
        <a:ext cx="1404492" cy="6846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9233B-6407-44FB-87E4-0FBB6F7272B7}">
      <dsp:nvSpPr>
        <dsp:cNvPr id="0" name=""/>
        <dsp:cNvSpPr/>
      </dsp:nvSpPr>
      <dsp:spPr>
        <a:xfrm>
          <a:off x="1373914" y="732641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08024-2458-46C1-AAEF-E545B492B253}">
      <dsp:nvSpPr>
        <dsp:cNvPr id="0" name=""/>
        <dsp:cNvSpPr/>
      </dsp:nvSpPr>
      <dsp:spPr>
        <a:xfrm>
          <a:off x="596917" y="1912547"/>
          <a:ext cx="2363994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CONCLUSIONS:</a:t>
          </a:r>
          <a:endParaRPr lang="en-US" sz="2000" kern="1200" dirty="0"/>
        </a:p>
      </dsp:txBody>
      <dsp:txXfrm>
        <a:off x="596917" y="1912547"/>
        <a:ext cx="2363994" cy="945000"/>
      </dsp:txXfrm>
    </dsp:sp>
    <dsp:sp modelId="{33E8FB09-4844-4EFF-ABF9-BAF030F47EA7}">
      <dsp:nvSpPr>
        <dsp:cNvPr id="0" name=""/>
        <dsp:cNvSpPr/>
      </dsp:nvSpPr>
      <dsp:spPr>
        <a:xfrm>
          <a:off x="3770911" y="732641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07D0A-FA8F-4ACD-8677-1ADB429A7759}">
      <dsp:nvSpPr>
        <dsp:cNvPr id="0" name=""/>
        <dsp:cNvSpPr/>
      </dsp:nvSpPr>
      <dsp:spPr>
        <a:xfrm>
          <a:off x="3275911" y="1912547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-Good location</a:t>
          </a:r>
          <a:endParaRPr lang="en-US" sz="2000" kern="1200"/>
        </a:p>
      </dsp:txBody>
      <dsp:txXfrm>
        <a:off x="3275911" y="1912547"/>
        <a:ext cx="1800000" cy="945000"/>
      </dsp:txXfrm>
    </dsp:sp>
    <dsp:sp modelId="{905D4A75-C7E3-4E70-9622-17BD03DE4183}">
      <dsp:nvSpPr>
        <dsp:cNvPr id="0" name=""/>
        <dsp:cNvSpPr/>
      </dsp:nvSpPr>
      <dsp:spPr>
        <a:xfrm>
          <a:off x="5885911" y="73264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C4A44-70C5-4C9A-9B5F-73E1FE175B2D}">
      <dsp:nvSpPr>
        <dsp:cNvPr id="0" name=""/>
        <dsp:cNvSpPr/>
      </dsp:nvSpPr>
      <dsp:spPr>
        <a:xfrm>
          <a:off x="5390911" y="1912547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-New technology</a:t>
          </a:r>
          <a:endParaRPr lang="en-US" sz="2000" kern="1200"/>
        </a:p>
      </dsp:txBody>
      <dsp:txXfrm>
        <a:off x="5390911" y="1912547"/>
        <a:ext cx="1800000" cy="945000"/>
      </dsp:txXfrm>
    </dsp:sp>
    <dsp:sp modelId="{5AAA6B28-42B8-4042-81E8-D2DD9E124AEC}">
      <dsp:nvSpPr>
        <dsp:cNvPr id="0" name=""/>
        <dsp:cNvSpPr/>
      </dsp:nvSpPr>
      <dsp:spPr>
        <a:xfrm>
          <a:off x="8000911" y="732641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31973-6BCD-4C49-941B-814DC4A5A9A6}">
      <dsp:nvSpPr>
        <dsp:cNvPr id="0" name=""/>
        <dsp:cNvSpPr/>
      </dsp:nvSpPr>
      <dsp:spPr>
        <a:xfrm>
          <a:off x="7505911" y="1912547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-Resolving the congestion issue</a:t>
          </a:r>
          <a:endParaRPr lang="en-US" sz="2000" kern="1200"/>
        </a:p>
      </dsp:txBody>
      <dsp:txXfrm>
        <a:off x="7505911" y="1912547"/>
        <a:ext cx="1800000" cy="945000"/>
      </dsp:txXfrm>
    </dsp:sp>
    <dsp:sp modelId="{1235D776-00BD-46DA-82E7-4944F69093BB}">
      <dsp:nvSpPr>
        <dsp:cNvPr id="0" name=""/>
        <dsp:cNvSpPr/>
      </dsp:nvSpPr>
      <dsp:spPr>
        <a:xfrm>
          <a:off x="10115911" y="732641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B6B2E-F1E7-4FAE-9DE1-725C52E3AC5C}">
      <dsp:nvSpPr>
        <dsp:cNvPr id="0" name=""/>
        <dsp:cNvSpPr/>
      </dsp:nvSpPr>
      <dsp:spPr>
        <a:xfrm>
          <a:off x="9620911" y="1912547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-Reduce the movement of staff</a:t>
          </a:r>
          <a:endParaRPr lang="en-US" sz="2000" kern="1200"/>
        </a:p>
      </dsp:txBody>
      <dsp:txXfrm>
        <a:off x="9620911" y="1912547"/>
        <a:ext cx="1800000" cy="945000"/>
      </dsp:txXfrm>
    </dsp:sp>
    <dsp:sp modelId="{C252E8AF-E961-4D88-A3CD-DFD1D2EE6FD5}">
      <dsp:nvSpPr>
        <dsp:cNvPr id="0" name=""/>
        <dsp:cNvSpPr/>
      </dsp:nvSpPr>
      <dsp:spPr>
        <a:xfrm>
          <a:off x="4546414" y="3307547"/>
          <a:ext cx="810000" cy="81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3F0BB-A180-46AB-8FA9-2E667A5DAD97}">
      <dsp:nvSpPr>
        <dsp:cNvPr id="0" name=""/>
        <dsp:cNvSpPr/>
      </dsp:nvSpPr>
      <dsp:spPr>
        <a:xfrm>
          <a:off x="4051414" y="4487453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-Lower the absenteeism</a:t>
          </a:r>
          <a:endParaRPr lang="en-US" sz="2000" kern="1200"/>
        </a:p>
      </dsp:txBody>
      <dsp:txXfrm>
        <a:off x="4051414" y="4487453"/>
        <a:ext cx="1800000" cy="945000"/>
      </dsp:txXfrm>
    </dsp:sp>
    <dsp:sp modelId="{259E721E-9170-439C-AAF4-B62C1F5B9AAE}">
      <dsp:nvSpPr>
        <dsp:cNvPr id="0" name=""/>
        <dsp:cNvSpPr/>
      </dsp:nvSpPr>
      <dsp:spPr>
        <a:xfrm>
          <a:off x="6661414" y="3307547"/>
          <a:ext cx="810000" cy="81000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93B37-5581-4523-B8A3-5CEA880A5B7F}">
      <dsp:nvSpPr>
        <dsp:cNvPr id="0" name=""/>
        <dsp:cNvSpPr/>
      </dsp:nvSpPr>
      <dsp:spPr>
        <a:xfrm>
          <a:off x="6166414" y="4487453"/>
          <a:ext cx="1800000" cy="94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-Healthy lifestyle</a:t>
          </a:r>
          <a:endParaRPr lang="en-US" sz="2000" kern="1200"/>
        </a:p>
      </dsp:txBody>
      <dsp:txXfrm>
        <a:off x="6166414" y="4487453"/>
        <a:ext cx="1800000" cy="94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450F4-81BE-4B2F-939B-B89DCB43A42D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74B3359-F5D0-4DA3-8BF2-BC377A839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31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759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494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28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585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759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491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85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002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60054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2519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80562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6265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379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942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108DB-E692-4D6F-BC1A-8A85C228CA3A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BF0C68C-B622-4559-8511-191C268C5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317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70" r:id="rId12"/>
    <p:sldLayoutId id="2147483771" r:id="rId13"/>
    <p:sldLayoutId id="2147483772" r:id="rId14"/>
    <p:sldLayoutId id="2147483773" r:id="rId15"/>
    <p:sldLayoutId id="214748377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52563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108/ijmpb-06-2020-0203" TargetMode="External"/><Relationship Id="rId2" Type="http://schemas.openxmlformats.org/officeDocument/2006/relationships/hyperlink" Target="https://doi.org/10.1504/IJLTM.2016.07712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x.doi.org/10.1108/ijmpb-02-2021-0031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F20203-64A5-6820-11BF-67A2F57ADE9D}"/>
              </a:ext>
            </a:extLst>
          </p:cNvPr>
          <p:cNvSpPr txBox="1"/>
          <p:nvPr/>
        </p:nvSpPr>
        <p:spPr>
          <a:xfrm>
            <a:off x="1132114" y="2503714"/>
            <a:ext cx="37664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FEM RESTAURANT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50CDDB-DD8C-30ED-6A25-6A042334C442}"/>
              </a:ext>
            </a:extLst>
          </p:cNvPr>
          <p:cNvSpPr txBox="1"/>
          <p:nvPr/>
        </p:nvSpPr>
        <p:spPr>
          <a:xfrm>
            <a:off x="6847114" y="359228"/>
            <a:ext cx="450668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Managing Projects in the   Organisation</a:t>
            </a:r>
          </a:p>
          <a:p>
            <a:r>
              <a:rPr lang="en-GB" sz="2800" dirty="0"/>
              <a:t>BMSW5104</a:t>
            </a:r>
          </a:p>
          <a:p>
            <a:r>
              <a:rPr lang="en-GB" sz="2800" dirty="0"/>
              <a:t>Lecturer: Alfred Mensah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396A8FC5-3EE0-B1BA-D3FC-79D3C6A8F5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84" y="5105400"/>
            <a:ext cx="4484915" cy="1317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28" name="TextBox 5">
            <a:extLst>
              <a:ext uri="{FF2B5EF4-FFF2-40B4-BE49-F238E27FC236}">
                <a16:creationId xmlns:a16="http://schemas.microsoft.com/office/drawing/2014/main" id="{4BB98C17-EF18-1247-5503-D6C91D1675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2558861"/>
              </p:ext>
            </p:extLst>
          </p:nvPr>
        </p:nvGraphicFramePr>
        <p:xfrm>
          <a:off x="5007428" y="2503714"/>
          <a:ext cx="6705600" cy="440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0C68BA6-A607-228A-4C45-DFE6B4C4F393}"/>
              </a:ext>
            </a:extLst>
          </p:cNvPr>
          <p:cNvSpPr txBox="1"/>
          <p:nvPr/>
        </p:nvSpPr>
        <p:spPr>
          <a:xfrm>
            <a:off x="3374572" y="6411138"/>
            <a:ext cx="20356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(Yahoo, 2023)</a:t>
            </a:r>
          </a:p>
        </p:txBody>
      </p:sp>
    </p:spTree>
    <p:extLst>
      <p:ext uri="{BB962C8B-B14F-4D97-AF65-F5344CB8AC3E}">
        <p14:creationId xmlns:p14="http://schemas.microsoft.com/office/powerpoint/2010/main" val="1294573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1C9422-0D0C-7708-6391-C2BA26C2DD27}"/>
              </a:ext>
            </a:extLst>
          </p:cNvPr>
          <p:cNvSpPr txBox="1"/>
          <p:nvPr/>
        </p:nvSpPr>
        <p:spPr>
          <a:xfrm>
            <a:off x="4419600" y="174171"/>
            <a:ext cx="3668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FEM RESTAURANT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BDC35C-98D3-AD88-AC8B-5D20E01CCB24}"/>
              </a:ext>
            </a:extLst>
          </p:cNvPr>
          <p:cNvSpPr txBox="1"/>
          <p:nvPr/>
        </p:nvSpPr>
        <p:spPr>
          <a:xfrm>
            <a:off x="1526724" y="1207568"/>
            <a:ext cx="3668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Table of Contents :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CF98FF-8A47-2239-629D-A3F80AD95CCE}"/>
              </a:ext>
            </a:extLst>
          </p:cNvPr>
          <p:cNvSpPr/>
          <p:nvPr/>
        </p:nvSpPr>
        <p:spPr>
          <a:xfrm>
            <a:off x="138796" y="2275111"/>
            <a:ext cx="2775857" cy="458288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Florentina</a:t>
            </a:r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Iron Triangle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Time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Budget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Goals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SWOT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Closure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47DA3F2-5A5D-5353-C9A0-79ADA9CBB44F}"/>
              </a:ext>
            </a:extLst>
          </p:cNvPr>
          <p:cNvSpPr/>
          <p:nvPr/>
        </p:nvSpPr>
        <p:spPr>
          <a:xfrm>
            <a:off x="9416143" y="2275114"/>
            <a:ext cx="2775857" cy="458288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Elena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Risk management strategies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Team building and motivation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Project Network Diagram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Stakeholders engagement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ED571-A893-D958-0511-7896867EA29A}"/>
              </a:ext>
            </a:extLst>
          </p:cNvPr>
          <p:cNvSpPr/>
          <p:nvPr/>
        </p:nvSpPr>
        <p:spPr>
          <a:xfrm>
            <a:off x="4708071" y="2275110"/>
            <a:ext cx="2775857" cy="4582887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Mihaita</a:t>
            </a:r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Work breakdown structure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Stakeholders</a:t>
            </a:r>
          </a:p>
          <a:p>
            <a:r>
              <a:rPr lang="en-GB" sz="2400" dirty="0"/>
              <a:t>   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Mendelow</a:t>
            </a:r>
            <a:r>
              <a:rPr lang="en-GB" sz="2400" dirty="0"/>
              <a:t> Matrix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36888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74F82E04-B52F-B4A0-AFE4-7803A1A0DAEA}"/>
              </a:ext>
            </a:extLst>
          </p:cNvPr>
          <p:cNvSpPr/>
          <p:nvPr/>
        </p:nvSpPr>
        <p:spPr>
          <a:xfrm>
            <a:off x="1491343" y="480182"/>
            <a:ext cx="2841172" cy="4148240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EA0B97-C07E-342B-E4CF-418558E6F480}"/>
              </a:ext>
            </a:extLst>
          </p:cNvPr>
          <p:cNvSpPr txBox="1"/>
          <p:nvPr/>
        </p:nvSpPr>
        <p:spPr>
          <a:xfrm>
            <a:off x="3894364" y="187794"/>
            <a:ext cx="3837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PROJECT SCOPE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6BC1BF-0F11-2255-134A-3CA5EDC14098}"/>
              </a:ext>
            </a:extLst>
          </p:cNvPr>
          <p:cNvSpPr txBox="1"/>
          <p:nvPr/>
        </p:nvSpPr>
        <p:spPr>
          <a:xfrm>
            <a:off x="2008415" y="365551"/>
            <a:ext cx="903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TIME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31C01E-E036-56FE-F1C3-74EFF391B804}"/>
              </a:ext>
            </a:extLst>
          </p:cNvPr>
          <p:cNvSpPr txBox="1"/>
          <p:nvPr/>
        </p:nvSpPr>
        <p:spPr>
          <a:xfrm>
            <a:off x="571501" y="3886871"/>
            <a:ext cx="1436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7C6400-ABCD-A658-6316-FE446BA032F4}"/>
              </a:ext>
            </a:extLst>
          </p:cNvPr>
          <p:cNvSpPr txBox="1"/>
          <p:nvPr/>
        </p:nvSpPr>
        <p:spPr>
          <a:xfrm>
            <a:off x="4523014" y="3825007"/>
            <a:ext cx="25799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QUALITY</a:t>
            </a:r>
          </a:p>
          <a:p>
            <a:r>
              <a:rPr lang="en-GB" sz="2400" dirty="0"/>
              <a:t>PERFORMANCE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723C5B-048B-16DA-7961-DC045AD76124}"/>
              </a:ext>
            </a:extLst>
          </p:cNvPr>
          <p:cNvSpPr txBox="1"/>
          <p:nvPr/>
        </p:nvSpPr>
        <p:spPr>
          <a:xfrm>
            <a:off x="2558142" y="2432569"/>
            <a:ext cx="10232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/>
              <a:t>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63A7BE-6240-18BB-7278-4C8245D4C701}"/>
              </a:ext>
            </a:extLst>
          </p:cNvPr>
          <p:cNvSpPr txBox="1"/>
          <p:nvPr/>
        </p:nvSpPr>
        <p:spPr>
          <a:xfrm>
            <a:off x="1289958" y="5232582"/>
            <a:ext cx="657497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scope of the FEM Restaurant is the work required to deliver the specified product, service, or result. (PMI, 2006)</a:t>
            </a:r>
          </a:p>
          <a:p>
            <a:r>
              <a:rPr lang="en-GB" dirty="0"/>
              <a:t> </a:t>
            </a:r>
          </a:p>
        </p:txBody>
      </p:sp>
      <p:pic>
        <p:nvPicPr>
          <p:cNvPr id="2050" name="Picture 2" descr="brown wooden tables and chairs inside building">
            <a:extLst>
              <a:ext uri="{FF2B5EF4-FFF2-40B4-BE49-F238E27FC236}">
                <a16:creationId xmlns:a16="http://schemas.microsoft.com/office/drawing/2014/main" id="{E60E0CC7-97B5-D044-1641-27065C3A7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3013" y="3886871"/>
            <a:ext cx="3858988" cy="2971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069D22-32A1-CDA0-D0D9-7C15E43A44B5}"/>
              </a:ext>
            </a:extLst>
          </p:cNvPr>
          <p:cNvSpPr txBox="1"/>
          <p:nvPr/>
        </p:nvSpPr>
        <p:spPr>
          <a:xfrm>
            <a:off x="8343899" y="85521"/>
            <a:ext cx="3837215" cy="452431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Project manager: Elena Radu</a:t>
            </a:r>
          </a:p>
          <a:p>
            <a:endParaRPr lang="en-GB" sz="2400" dirty="0"/>
          </a:p>
          <a:p>
            <a:r>
              <a:rPr lang="en-GB" sz="2400" dirty="0"/>
              <a:t>Objective: Restaurant</a:t>
            </a:r>
          </a:p>
          <a:p>
            <a:endParaRPr lang="en-GB" sz="2400" dirty="0"/>
          </a:p>
          <a:p>
            <a:r>
              <a:rPr lang="en-GB" sz="2400" dirty="0"/>
              <a:t>Time: 01 February 2024</a:t>
            </a:r>
          </a:p>
          <a:p>
            <a:endParaRPr lang="en-GB" sz="2400" dirty="0"/>
          </a:p>
          <a:p>
            <a:r>
              <a:rPr lang="en-GB" sz="2400" dirty="0"/>
              <a:t>Budget: £10.000</a:t>
            </a:r>
          </a:p>
          <a:p>
            <a:endParaRPr lang="en-GB" sz="2400" dirty="0"/>
          </a:p>
          <a:p>
            <a:r>
              <a:rPr lang="en-GB" sz="2400" dirty="0"/>
              <a:t>Quality: Fresh Food (</a:t>
            </a:r>
            <a:r>
              <a:rPr lang="en-GB" sz="2400" dirty="0" err="1"/>
              <a:t>Pennette</a:t>
            </a:r>
            <a:r>
              <a:rPr lang="en-GB" sz="2400" dirty="0"/>
              <a:t> and Keyser, 2015)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9D70AA-140B-2C14-8E68-A2CFC3E1F4AC}"/>
              </a:ext>
            </a:extLst>
          </p:cNvPr>
          <p:cNvSpPr txBox="1"/>
          <p:nvPr/>
        </p:nvSpPr>
        <p:spPr>
          <a:xfrm>
            <a:off x="10262506" y="6525244"/>
            <a:ext cx="2220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Unsplash</a:t>
            </a:r>
            <a:r>
              <a:rPr lang="en-GB" dirty="0"/>
              <a:t>, 2023)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E72F37-EFC5-7A36-665A-206E54C5645C}"/>
              </a:ext>
            </a:extLst>
          </p:cNvPr>
          <p:cNvSpPr txBox="1"/>
          <p:nvPr/>
        </p:nvSpPr>
        <p:spPr>
          <a:xfrm>
            <a:off x="201384" y="24219"/>
            <a:ext cx="195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FEM RESTAURANT</a:t>
            </a:r>
          </a:p>
        </p:txBody>
      </p:sp>
    </p:spTree>
    <p:extLst>
      <p:ext uri="{BB962C8B-B14F-4D97-AF65-F5344CB8AC3E}">
        <p14:creationId xmlns:p14="http://schemas.microsoft.com/office/powerpoint/2010/main" val="93293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alad and a toast on a plate&#10;&#10;Description automatically generated">
            <a:extLst>
              <a:ext uri="{FF2B5EF4-FFF2-40B4-BE49-F238E27FC236}">
                <a16:creationId xmlns:a16="http://schemas.microsoft.com/office/drawing/2014/main" id="{5F53BD9D-D7FF-5805-6C11-DE4A3C8F3A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9542" b="2"/>
          <a:stretch/>
        </p:blipFill>
        <p:spPr>
          <a:xfrm>
            <a:off x="7466428" y="3429000"/>
            <a:ext cx="4646985" cy="3429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3A7A73C-021B-80BF-57A8-D834C1CB70BE}"/>
              </a:ext>
            </a:extLst>
          </p:cNvPr>
          <p:cNvSpPr txBox="1"/>
          <p:nvPr/>
        </p:nvSpPr>
        <p:spPr>
          <a:xfrm>
            <a:off x="7545015" y="330010"/>
            <a:ext cx="4646985" cy="309899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spcBef>
                <a:spcPts val="1000"/>
              </a:spcBef>
              <a:buClr>
                <a:srgbClr val="BD8834"/>
              </a:buClr>
              <a:buFont typeface="Wingdings 3" charset="2"/>
              <a:buChar char=""/>
            </a:pPr>
            <a:r>
              <a:rPr lang="en-US" sz="4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GOALS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>
              <a:spcBef>
                <a:spcPts val="1000"/>
              </a:spcBef>
              <a:buClr>
                <a:srgbClr val="BD8834"/>
              </a:buClr>
              <a:buFont typeface="Wingdings 3" charset="2"/>
              <a:buChar char="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spcBef>
                <a:spcPts val="1000"/>
              </a:spcBef>
              <a:buClr>
                <a:srgbClr val="BD8834"/>
              </a:buClr>
              <a:buFont typeface="Wingdings 3" charset="2"/>
              <a:buChar char=""/>
            </a:pP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Satisfied employees</a:t>
            </a:r>
          </a:p>
          <a:p>
            <a:pPr marL="285750" indent="-285750">
              <a:spcBef>
                <a:spcPts val="1000"/>
              </a:spcBef>
              <a:buClr>
                <a:srgbClr val="BD8834"/>
              </a:buClr>
              <a:buFont typeface="Wingdings 3" charset="2"/>
              <a:buChar char=""/>
            </a:pPr>
            <a:endParaRPr lang="en-US" sz="3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spcBef>
                <a:spcPts val="1000"/>
              </a:spcBef>
              <a:buClr>
                <a:srgbClr val="BD8834"/>
              </a:buClr>
              <a:buFont typeface="Wingdings 3" charset="2"/>
              <a:buChar char=""/>
            </a:pP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Healthy food</a:t>
            </a:r>
          </a:p>
          <a:p>
            <a:pPr marL="285750" indent="-285750">
              <a:spcBef>
                <a:spcPts val="1000"/>
              </a:spcBef>
              <a:buClr>
                <a:srgbClr val="BD8834"/>
              </a:buClr>
              <a:buFont typeface="Wingdings 3" charset="2"/>
              <a:buChar char=""/>
            </a:pPr>
            <a:endParaRPr lang="en-US" sz="3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spcBef>
                <a:spcPts val="1000"/>
              </a:spcBef>
              <a:buClr>
                <a:srgbClr val="BD8834"/>
              </a:buClr>
              <a:buFont typeface="Wingdings 3" charset="2"/>
              <a:buChar char=""/>
            </a:pPr>
            <a:r>
              <a:rPr lang="en-US" sz="3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space</a:t>
            </a:r>
          </a:p>
          <a:p>
            <a:pPr marL="285750" indent="-285750">
              <a:spcBef>
                <a:spcPts val="1000"/>
              </a:spcBef>
              <a:buClr>
                <a:srgbClr val="BD8834"/>
              </a:buClr>
              <a:buFont typeface="Wingdings 3" charset="2"/>
              <a:buChar char="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spcBef>
                <a:spcPts val="1000"/>
              </a:spcBef>
              <a:buClr>
                <a:srgbClr val="BD8834"/>
              </a:buClr>
              <a:buFont typeface="Wingdings 3" charset="2"/>
              <a:buChar char="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95D283-D2A0-18C9-0329-75204D344470}"/>
              </a:ext>
            </a:extLst>
          </p:cNvPr>
          <p:cNvSpPr txBox="1"/>
          <p:nvPr/>
        </p:nvSpPr>
        <p:spPr>
          <a:xfrm>
            <a:off x="2862942" y="145344"/>
            <a:ext cx="3363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FEM RESTAURANT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B142A93-A0CE-6BE9-AFA3-1B36562A1E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717565"/>
              </p:ext>
            </p:extLst>
          </p:nvPr>
        </p:nvGraphicFramePr>
        <p:xfrm>
          <a:off x="1133329" y="734426"/>
          <a:ext cx="6333099" cy="62041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3584">
                  <a:extLst>
                    <a:ext uri="{9D8B030D-6E8A-4147-A177-3AD203B41FA5}">
                      <a16:colId xmlns:a16="http://schemas.microsoft.com/office/drawing/2014/main" val="1623596360"/>
                    </a:ext>
                  </a:extLst>
                </a:gridCol>
                <a:gridCol w="3189515">
                  <a:extLst>
                    <a:ext uri="{9D8B030D-6E8A-4147-A177-3AD203B41FA5}">
                      <a16:colId xmlns:a16="http://schemas.microsoft.com/office/drawing/2014/main" val="2308719215"/>
                    </a:ext>
                  </a:extLst>
                </a:gridCol>
              </a:tblGrid>
              <a:tr h="3186662">
                <a:tc>
                  <a:txBody>
                    <a:bodyPr/>
                    <a:lstStyle/>
                    <a:p>
                      <a:r>
                        <a:rPr lang="en-GB" sz="2400" dirty="0"/>
                        <a:t>Strengths:</a:t>
                      </a:r>
                    </a:p>
                    <a:p>
                      <a:endParaRPr lang="en-GB" sz="2400" dirty="0"/>
                    </a:p>
                    <a:p>
                      <a:r>
                        <a:rPr lang="en-GB" sz="1800" dirty="0"/>
                        <a:t>- conveniently located</a:t>
                      </a:r>
                    </a:p>
                    <a:p>
                      <a:r>
                        <a:rPr lang="en-GB" sz="1800" dirty="0"/>
                        <a:t>-fresh food</a:t>
                      </a:r>
                    </a:p>
                    <a:p>
                      <a:r>
                        <a:rPr lang="en-GB" sz="1800" dirty="0"/>
                        <a:t>-ordering through an app from your device</a:t>
                      </a:r>
                    </a:p>
                    <a:p>
                      <a:r>
                        <a:rPr lang="en-GB" sz="1800" dirty="0"/>
                        <a:t>-choosing the time slot to eat</a:t>
                      </a:r>
                    </a:p>
                    <a:p>
                      <a:r>
                        <a:rPr lang="en-GB" sz="1800" dirty="0"/>
                        <a:t>-reasonable prices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Weaknesses :</a:t>
                      </a:r>
                    </a:p>
                    <a:p>
                      <a:endParaRPr lang="en-GB" sz="2400" dirty="0"/>
                    </a:p>
                    <a:p>
                      <a:r>
                        <a:rPr lang="en-GB" sz="1800" dirty="0"/>
                        <a:t>-busy area</a:t>
                      </a:r>
                    </a:p>
                    <a:p>
                      <a:r>
                        <a:rPr lang="en-GB" sz="1800" dirty="0"/>
                        <a:t>-staff dependence</a:t>
                      </a:r>
                    </a:p>
                    <a:p>
                      <a:r>
                        <a:rPr lang="en-GB" sz="1800" dirty="0"/>
                        <a:t>- the quality of the staff performance (Andrews, 2022)</a:t>
                      </a:r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6342298"/>
                  </a:ext>
                </a:extLst>
              </a:tr>
              <a:tr h="2936912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Opportunities :</a:t>
                      </a:r>
                    </a:p>
                    <a:p>
                      <a:endParaRPr lang="en-GB" sz="2400" b="1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-different dishes in different seasons</a:t>
                      </a:r>
                    </a:p>
                    <a:p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-staff training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-free meal for employee of the month (Andrews, 2022)</a:t>
                      </a:r>
                    </a:p>
                    <a:p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Threats :</a:t>
                      </a:r>
                    </a:p>
                    <a:p>
                      <a:endParaRPr lang="en-GB" sz="2400" b="1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-many competitors</a:t>
                      </a:r>
                    </a:p>
                    <a:p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-suppliers might raise the price</a:t>
                      </a:r>
                    </a:p>
                    <a:p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-external factors e.g. Covid-19</a:t>
                      </a:r>
                    </a:p>
                    <a:p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4399612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DC6A245E-EFF5-B34C-4EC1-7191D3DA6B9D}"/>
              </a:ext>
            </a:extLst>
          </p:cNvPr>
          <p:cNvSpPr txBox="1"/>
          <p:nvPr/>
        </p:nvSpPr>
        <p:spPr>
          <a:xfrm>
            <a:off x="10276115" y="6491894"/>
            <a:ext cx="2196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Unsplash</a:t>
            </a:r>
            <a:r>
              <a:rPr lang="en-GB" dirty="0"/>
              <a:t>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644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176A8E6-3618-D956-F529-0A2F03FA06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8383204"/>
              </p:ext>
            </p:extLst>
          </p:nvPr>
        </p:nvGraphicFramePr>
        <p:xfrm>
          <a:off x="1251855" y="793630"/>
          <a:ext cx="10940145" cy="6064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8029">
                  <a:extLst>
                    <a:ext uri="{9D8B030D-6E8A-4147-A177-3AD203B41FA5}">
                      <a16:colId xmlns:a16="http://schemas.microsoft.com/office/drawing/2014/main" val="2480547049"/>
                    </a:ext>
                  </a:extLst>
                </a:gridCol>
                <a:gridCol w="2188029">
                  <a:extLst>
                    <a:ext uri="{9D8B030D-6E8A-4147-A177-3AD203B41FA5}">
                      <a16:colId xmlns:a16="http://schemas.microsoft.com/office/drawing/2014/main" val="2770325911"/>
                    </a:ext>
                  </a:extLst>
                </a:gridCol>
                <a:gridCol w="2188029">
                  <a:extLst>
                    <a:ext uri="{9D8B030D-6E8A-4147-A177-3AD203B41FA5}">
                      <a16:colId xmlns:a16="http://schemas.microsoft.com/office/drawing/2014/main" val="2642730799"/>
                    </a:ext>
                  </a:extLst>
                </a:gridCol>
                <a:gridCol w="2188029">
                  <a:extLst>
                    <a:ext uri="{9D8B030D-6E8A-4147-A177-3AD203B41FA5}">
                      <a16:colId xmlns:a16="http://schemas.microsoft.com/office/drawing/2014/main" val="4193518116"/>
                    </a:ext>
                  </a:extLst>
                </a:gridCol>
                <a:gridCol w="2188029">
                  <a:extLst>
                    <a:ext uri="{9D8B030D-6E8A-4147-A177-3AD203B41FA5}">
                      <a16:colId xmlns:a16="http://schemas.microsoft.com/office/drawing/2014/main" val="1788309871"/>
                    </a:ext>
                  </a:extLst>
                </a:gridCol>
              </a:tblGrid>
              <a:tr h="1212874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Sub-activity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Sub Sub-activity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Number of days/ Weeks/Months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Cost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6849111"/>
                  </a:ext>
                </a:extLst>
              </a:tr>
              <a:tr h="1212874">
                <a:tc>
                  <a:txBody>
                    <a:bodyPr/>
                    <a:lstStyle/>
                    <a:p>
                      <a:r>
                        <a:rPr lang="en-GB" sz="2000" dirty="0"/>
                        <a:t>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Resource </a:t>
                      </a:r>
                      <a:r>
                        <a:rPr lang="en-GB" sz="2000" dirty="0" err="1"/>
                        <a:t>alocation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2 Weeks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£1000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7266742"/>
                  </a:ext>
                </a:extLst>
              </a:tr>
              <a:tr h="1212874">
                <a:tc>
                  <a:txBody>
                    <a:bodyPr/>
                    <a:lstStyle/>
                    <a:p>
                      <a:r>
                        <a:rPr lang="en-GB" sz="2000" dirty="0"/>
                        <a:t>Facilities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Interior set-up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Ordering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1 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£5000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3972688"/>
                  </a:ext>
                </a:extLst>
              </a:tr>
              <a:tr h="1212874">
                <a:tc>
                  <a:txBody>
                    <a:bodyPr/>
                    <a:lstStyle/>
                    <a:p>
                      <a:r>
                        <a:rPr lang="en-GB" sz="2000" dirty="0"/>
                        <a:t>Operations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Restaurant opening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1 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6463731"/>
                  </a:ext>
                </a:extLst>
              </a:tr>
              <a:tr h="1212874">
                <a:tc>
                  <a:txBody>
                    <a:bodyPr/>
                    <a:lstStyle/>
                    <a:p>
                      <a:r>
                        <a:rPr lang="en-GB" sz="2000" dirty="0"/>
                        <a:t>Food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Material requirements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2 Weeks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68357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D474A39-FF26-3E50-B3CD-B560FCDD6947}"/>
              </a:ext>
            </a:extLst>
          </p:cNvPr>
          <p:cNvSpPr txBox="1"/>
          <p:nvPr/>
        </p:nvSpPr>
        <p:spPr>
          <a:xfrm>
            <a:off x="4495800" y="73967"/>
            <a:ext cx="57476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FEM RESTAURANT-BUDGET</a:t>
            </a:r>
          </a:p>
        </p:txBody>
      </p:sp>
    </p:spTree>
    <p:extLst>
      <p:ext uri="{BB962C8B-B14F-4D97-AF65-F5344CB8AC3E}">
        <p14:creationId xmlns:p14="http://schemas.microsoft.com/office/powerpoint/2010/main" val="951626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29066-B463-03D7-23D8-7F3914714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2479" y="274321"/>
            <a:ext cx="8605521" cy="812800"/>
          </a:xfrm>
        </p:spPr>
        <p:txBody>
          <a:bodyPr>
            <a:normAutofit fontScale="90000"/>
          </a:bodyPr>
          <a:lstStyle/>
          <a:p>
            <a:r>
              <a:rPr lang="en-GB" dirty="0"/>
              <a:t>Work Breakdown Structure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99812A-7BF9-6354-BB4B-3F335459BA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8400" y="1148080"/>
            <a:ext cx="9652000" cy="4643120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DD7B6C-2F94-175E-CAE7-AC868A1FDA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806585"/>
              </p:ext>
            </p:extLst>
          </p:nvPr>
        </p:nvGraphicFramePr>
        <p:xfrm>
          <a:off x="3840480" y="1156005"/>
          <a:ext cx="451104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11040">
                  <a:extLst>
                    <a:ext uri="{9D8B030D-6E8A-4147-A177-3AD203B41FA5}">
                      <a16:colId xmlns:a16="http://schemas.microsoft.com/office/drawing/2014/main" val="3031613114"/>
                    </a:ext>
                  </a:extLst>
                </a:gridCol>
              </a:tblGrid>
              <a:tr h="386080">
                <a:tc>
                  <a:txBody>
                    <a:bodyPr/>
                    <a:lstStyle/>
                    <a:p>
                      <a:r>
                        <a:rPr lang="en-GB" dirty="0"/>
                        <a:t>             </a:t>
                      </a:r>
                      <a:r>
                        <a:rPr lang="en-GB" sz="2400" dirty="0"/>
                        <a:t>PROJECT RESTAURANT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197834"/>
                  </a:ext>
                </a:extLst>
              </a:tr>
            </a:tbl>
          </a:graphicData>
        </a:graphic>
      </p:graphicFrame>
      <p:sp>
        <p:nvSpPr>
          <p:cNvPr id="5" name="Arrow: Down 4">
            <a:extLst>
              <a:ext uri="{FF2B5EF4-FFF2-40B4-BE49-F238E27FC236}">
                <a16:creationId xmlns:a16="http://schemas.microsoft.com/office/drawing/2014/main" id="{50A7EB34-E990-290E-124D-170BED472C63}"/>
              </a:ext>
            </a:extLst>
          </p:cNvPr>
          <p:cNvSpPr/>
          <p:nvPr/>
        </p:nvSpPr>
        <p:spPr>
          <a:xfrm>
            <a:off x="4859018" y="1988821"/>
            <a:ext cx="426721" cy="38608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D2BC09-29AA-1D01-4F03-E1B35E57A5AF}"/>
              </a:ext>
            </a:extLst>
          </p:cNvPr>
          <p:cNvSpPr/>
          <p:nvPr/>
        </p:nvSpPr>
        <p:spPr>
          <a:xfrm>
            <a:off x="4244340" y="2570480"/>
            <a:ext cx="1678941" cy="4775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FACILITIES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0FDBFED-4742-879B-7A1A-E5705910CDC8}"/>
              </a:ext>
            </a:extLst>
          </p:cNvPr>
          <p:cNvCxnSpPr>
            <a:cxnSpLocks/>
          </p:cNvCxnSpPr>
          <p:nvPr/>
        </p:nvCxnSpPr>
        <p:spPr>
          <a:xfrm>
            <a:off x="7609841" y="1920240"/>
            <a:ext cx="1711960" cy="6502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F628F3C-9F49-9E70-A16A-9755EABA84EE}"/>
              </a:ext>
            </a:extLst>
          </p:cNvPr>
          <p:cNvCxnSpPr/>
          <p:nvPr/>
        </p:nvCxnSpPr>
        <p:spPr>
          <a:xfrm flipH="1">
            <a:off x="2890519" y="1920240"/>
            <a:ext cx="1422401" cy="6502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D48F23FC-D3EC-9BFA-EE5E-9D48AB3CD7D5}"/>
              </a:ext>
            </a:extLst>
          </p:cNvPr>
          <p:cNvSpPr/>
          <p:nvPr/>
        </p:nvSpPr>
        <p:spPr>
          <a:xfrm>
            <a:off x="2062479" y="2570480"/>
            <a:ext cx="1591819" cy="4775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PLANNING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2CF7FC-36CF-703D-7EB6-AE05CCF8B8BE}"/>
              </a:ext>
            </a:extLst>
          </p:cNvPr>
          <p:cNvSpPr/>
          <p:nvPr/>
        </p:nvSpPr>
        <p:spPr>
          <a:xfrm>
            <a:off x="8465821" y="2570480"/>
            <a:ext cx="1544319" cy="4775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FOOD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A9EEAAAD-926D-6032-2153-24EFB412F3B6}"/>
              </a:ext>
            </a:extLst>
          </p:cNvPr>
          <p:cNvSpPr/>
          <p:nvPr/>
        </p:nvSpPr>
        <p:spPr>
          <a:xfrm>
            <a:off x="7183120" y="1988821"/>
            <a:ext cx="426721" cy="43941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E99032E-4C18-914A-E3E5-003B20ACAEEA}"/>
              </a:ext>
            </a:extLst>
          </p:cNvPr>
          <p:cNvSpPr/>
          <p:nvPr/>
        </p:nvSpPr>
        <p:spPr>
          <a:xfrm>
            <a:off x="6583679" y="2570480"/>
            <a:ext cx="1711960" cy="4775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OPERATIONS</a:t>
            </a:r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EE5C3432-F0C4-6E64-8FDC-178FC8A26856}"/>
              </a:ext>
            </a:extLst>
          </p:cNvPr>
          <p:cNvSpPr/>
          <p:nvPr/>
        </p:nvSpPr>
        <p:spPr>
          <a:xfrm>
            <a:off x="2490724" y="3048000"/>
            <a:ext cx="484632" cy="65024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BB499D-CE18-9C63-ED70-49D642A332DC}"/>
              </a:ext>
            </a:extLst>
          </p:cNvPr>
          <p:cNvSpPr/>
          <p:nvPr/>
        </p:nvSpPr>
        <p:spPr>
          <a:xfrm>
            <a:off x="1905251" y="3810001"/>
            <a:ext cx="1591819" cy="4775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RESOURCE</a:t>
            </a:r>
          </a:p>
          <a:p>
            <a:pPr algn="ctr"/>
            <a:r>
              <a:rPr lang="en-GB" dirty="0"/>
              <a:t>ALOCATION</a:t>
            </a: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D68B8D5F-C7A9-2D7E-05F9-2B8224B2B41E}"/>
              </a:ext>
            </a:extLst>
          </p:cNvPr>
          <p:cNvSpPr/>
          <p:nvPr/>
        </p:nvSpPr>
        <p:spPr>
          <a:xfrm>
            <a:off x="4947667" y="3026562"/>
            <a:ext cx="484632" cy="65024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FC69A43-E8A8-DD4B-D56B-E92B63810109}"/>
              </a:ext>
            </a:extLst>
          </p:cNvPr>
          <p:cNvSpPr/>
          <p:nvPr/>
        </p:nvSpPr>
        <p:spPr>
          <a:xfrm>
            <a:off x="4312919" y="3810001"/>
            <a:ext cx="1610361" cy="4775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INTERIOR</a:t>
            </a:r>
          </a:p>
          <a:p>
            <a:pPr algn="ctr"/>
            <a:r>
              <a:rPr lang="en-GB" dirty="0"/>
              <a:t>SET UP</a:t>
            </a:r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D6ADDB22-A847-7571-CAE0-7713C881804C}"/>
              </a:ext>
            </a:extLst>
          </p:cNvPr>
          <p:cNvSpPr/>
          <p:nvPr/>
        </p:nvSpPr>
        <p:spPr>
          <a:xfrm>
            <a:off x="4937760" y="4287521"/>
            <a:ext cx="484632" cy="65023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6E1C8DB-3CE5-2D5D-DA0B-AABFEF002201}"/>
              </a:ext>
            </a:extLst>
          </p:cNvPr>
          <p:cNvSpPr/>
          <p:nvPr/>
        </p:nvSpPr>
        <p:spPr>
          <a:xfrm>
            <a:off x="4312919" y="5120640"/>
            <a:ext cx="1610361" cy="5892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ORDERING</a:t>
            </a:r>
          </a:p>
          <a:p>
            <a:pPr algn="ctr"/>
            <a:r>
              <a:rPr lang="en-GB" dirty="0"/>
              <a:t>SYSTEM</a:t>
            </a:r>
          </a:p>
        </p:txBody>
      </p:sp>
      <p:sp>
        <p:nvSpPr>
          <p:cNvPr id="27" name="Arrow: Down 26">
            <a:extLst>
              <a:ext uri="{FF2B5EF4-FFF2-40B4-BE49-F238E27FC236}">
                <a16:creationId xmlns:a16="http://schemas.microsoft.com/office/drawing/2014/main" id="{0941205E-65E4-D6AE-2966-76657C12DC11}"/>
              </a:ext>
            </a:extLst>
          </p:cNvPr>
          <p:cNvSpPr/>
          <p:nvPr/>
        </p:nvSpPr>
        <p:spPr>
          <a:xfrm>
            <a:off x="7162294" y="2996903"/>
            <a:ext cx="484632" cy="68529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Down 27">
            <a:extLst>
              <a:ext uri="{FF2B5EF4-FFF2-40B4-BE49-F238E27FC236}">
                <a16:creationId xmlns:a16="http://schemas.microsoft.com/office/drawing/2014/main" id="{E616C6AB-2EF8-C0FC-4483-E722A6326986}"/>
              </a:ext>
            </a:extLst>
          </p:cNvPr>
          <p:cNvSpPr/>
          <p:nvPr/>
        </p:nvSpPr>
        <p:spPr>
          <a:xfrm>
            <a:off x="9042400" y="3048000"/>
            <a:ext cx="484632" cy="63271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7737C73-32D7-CE03-865A-3610F6E11951}"/>
              </a:ext>
            </a:extLst>
          </p:cNvPr>
          <p:cNvSpPr/>
          <p:nvPr/>
        </p:nvSpPr>
        <p:spPr>
          <a:xfrm>
            <a:off x="6548121" y="3810001"/>
            <a:ext cx="1549399" cy="4775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RESTAURANT</a:t>
            </a:r>
          </a:p>
          <a:p>
            <a:pPr algn="ctr"/>
            <a:r>
              <a:rPr lang="en-GB" dirty="0"/>
              <a:t>OPENING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B093CBD-D310-04A3-8C51-1B1CD76E7E84}"/>
              </a:ext>
            </a:extLst>
          </p:cNvPr>
          <p:cNvSpPr/>
          <p:nvPr/>
        </p:nvSpPr>
        <p:spPr>
          <a:xfrm>
            <a:off x="8575039" y="3810001"/>
            <a:ext cx="1842589" cy="4775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  <a:p>
            <a:pPr algn="ctr"/>
            <a:r>
              <a:rPr lang="en-GB" dirty="0"/>
              <a:t>REQUIREMENTS</a:t>
            </a:r>
          </a:p>
        </p:txBody>
      </p:sp>
      <p:sp>
        <p:nvSpPr>
          <p:cNvPr id="31" name="Arrow: Down 30">
            <a:extLst>
              <a:ext uri="{FF2B5EF4-FFF2-40B4-BE49-F238E27FC236}">
                <a16:creationId xmlns:a16="http://schemas.microsoft.com/office/drawing/2014/main" id="{5C9C1DFB-F544-5285-4EC4-58463D3DF67C}"/>
              </a:ext>
            </a:extLst>
          </p:cNvPr>
          <p:cNvSpPr/>
          <p:nvPr/>
        </p:nvSpPr>
        <p:spPr>
          <a:xfrm>
            <a:off x="7274560" y="4287521"/>
            <a:ext cx="484632" cy="65023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778A900-5F76-844F-680F-B9BD0167BA49}"/>
              </a:ext>
            </a:extLst>
          </p:cNvPr>
          <p:cNvSpPr/>
          <p:nvPr/>
        </p:nvSpPr>
        <p:spPr>
          <a:xfrm>
            <a:off x="6753352" y="5120640"/>
            <a:ext cx="1344168" cy="5892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STAFF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9F6CE5B-AEA5-DDAA-76F1-A1A3C85D73DF}"/>
              </a:ext>
            </a:extLst>
          </p:cNvPr>
          <p:cNvSpPr txBox="1"/>
          <p:nvPr/>
        </p:nvSpPr>
        <p:spPr>
          <a:xfrm>
            <a:off x="497840" y="0"/>
            <a:ext cx="4033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FEM RESTAURANT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E5C7F4-15E2-F85D-C794-DF1416F7C124}"/>
              </a:ext>
            </a:extLst>
          </p:cNvPr>
          <p:cNvSpPr txBox="1"/>
          <p:nvPr/>
        </p:nvSpPr>
        <p:spPr>
          <a:xfrm>
            <a:off x="1036320" y="5873598"/>
            <a:ext cx="111556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WBS helps visualize how a project will move along within a defined timeline set by the project manager and is an integral part of project planning. (Rajani &amp; Shobha, 2012)</a:t>
            </a:r>
          </a:p>
        </p:txBody>
      </p:sp>
    </p:spTree>
    <p:extLst>
      <p:ext uri="{BB962C8B-B14F-4D97-AF65-F5344CB8AC3E}">
        <p14:creationId xmlns:p14="http://schemas.microsoft.com/office/powerpoint/2010/main" val="1991622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BDB66-1B1A-66D4-F73B-FF9B928C60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7622" y="457200"/>
            <a:ext cx="4809373" cy="634073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STAKEHOLDERS:</a:t>
            </a:r>
            <a:br>
              <a:rPr lang="en-GB" sz="3100" dirty="0"/>
            </a:br>
            <a:br>
              <a:rPr lang="en-GB" sz="3100" dirty="0"/>
            </a:br>
            <a:r>
              <a:rPr lang="en-GB" sz="3100" dirty="0"/>
              <a:t>Intern:</a:t>
            </a:r>
            <a:br>
              <a:rPr lang="en-GB" sz="3100" dirty="0"/>
            </a:br>
            <a:r>
              <a:rPr lang="en-GB" sz="3100" dirty="0"/>
              <a:t>-Owner</a:t>
            </a:r>
            <a:br>
              <a:rPr lang="en-GB" sz="3100" dirty="0"/>
            </a:br>
            <a:r>
              <a:rPr lang="en-GB" sz="3100" dirty="0"/>
              <a:t>-Management</a:t>
            </a:r>
            <a:br>
              <a:rPr lang="en-GB" sz="3100" dirty="0"/>
            </a:br>
            <a:r>
              <a:rPr lang="en-GB" sz="3100" dirty="0"/>
              <a:t>-Staff</a:t>
            </a:r>
            <a:br>
              <a:rPr lang="en-GB" sz="3100" dirty="0"/>
            </a:br>
            <a:br>
              <a:rPr lang="en-GB" sz="3100" dirty="0"/>
            </a:br>
            <a:r>
              <a:rPr lang="en-GB" sz="3100" dirty="0"/>
              <a:t>Extern:</a:t>
            </a:r>
            <a:br>
              <a:rPr lang="en-GB" sz="3100" dirty="0"/>
            </a:br>
            <a:r>
              <a:rPr lang="en-GB" sz="3100" dirty="0"/>
              <a:t>-Suppliers</a:t>
            </a:r>
            <a:br>
              <a:rPr lang="en-GB" sz="3100" dirty="0"/>
            </a:br>
            <a:r>
              <a:rPr lang="en-GB" sz="3100" dirty="0"/>
              <a:t>-Competition</a:t>
            </a:r>
            <a:br>
              <a:rPr lang="en-GB" sz="3100" dirty="0"/>
            </a:br>
            <a:r>
              <a:rPr lang="en-GB" sz="3100" dirty="0"/>
              <a:t>-Council</a:t>
            </a:r>
            <a:br>
              <a:rPr lang="en-GB" sz="3100" dirty="0"/>
            </a:br>
            <a:r>
              <a:rPr lang="en-GB" sz="3100" dirty="0"/>
              <a:t>-HMRC</a:t>
            </a:r>
            <a:br>
              <a:rPr lang="en-GB" sz="3100" dirty="0"/>
            </a:br>
            <a:r>
              <a:rPr lang="en-GB" sz="3100" dirty="0"/>
              <a:t>-Food hygiene regulations</a:t>
            </a:r>
            <a:br>
              <a:rPr lang="en-GB" sz="3100" dirty="0"/>
            </a:br>
            <a:r>
              <a:rPr lang="en-GB" sz="2200" dirty="0"/>
              <a:t>(Duarte et al., 2016)</a:t>
            </a:r>
            <a:br>
              <a:rPr lang="en-GB" sz="3100" dirty="0"/>
            </a:br>
            <a:br>
              <a:rPr lang="en-GB" sz="3100" dirty="0"/>
            </a:br>
            <a:endParaRPr lang="en-GB" sz="3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E8D4F6-2928-C56C-2556-2FD428BDAD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0487" y="60067"/>
            <a:ext cx="3733800" cy="71841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+mj-lt"/>
              </a:rPr>
              <a:t>FEM RESTAURANT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E2D8512-3D52-7138-3335-81647A4AD5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690827"/>
              </p:ext>
            </p:extLst>
          </p:nvPr>
        </p:nvGraphicFramePr>
        <p:xfrm>
          <a:off x="6657828" y="1186349"/>
          <a:ext cx="5534172" cy="44428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7086">
                  <a:extLst>
                    <a:ext uri="{9D8B030D-6E8A-4147-A177-3AD203B41FA5}">
                      <a16:colId xmlns:a16="http://schemas.microsoft.com/office/drawing/2014/main" val="1772593513"/>
                    </a:ext>
                  </a:extLst>
                </a:gridCol>
                <a:gridCol w="2767086">
                  <a:extLst>
                    <a:ext uri="{9D8B030D-6E8A-4147-A177-3AD203B41FA5}">
                      <a16:colId xmlns:a16="http://schemas.microsoft.com/office/drawing/2014/main" val="635864704"/>
                    </a:ext>
                  </a:extLst>
                </a:gridCol>
              </a:tblGrid>
              <a:tr h="2275308">
                <a:tc>
                  <a:txBody>
                    <a:bodyPr/>
                    <a:lstStyle/>
                    <a:p>
                      <a:r>
                        <a:rPr lang="en-GB" dirty="0"/>
                        <a:t>Keep satisfied :</a:t>
                      </a:r>
                    </a:p>
                    <a:p>
                      <a:r>
                        <a:rPr lang="en-GB" dirty="0"/>
                        <a:t>-owner</a:t>
                      </a:r>
                    </a:p>
                    <a:p>
                      <a:r>
                        <a:rPr lang="en-GB" dirty="0"/>
                        <a:t>-staff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Actively engaged :</a:t>
                      </a:r>
                    </a:p>
                    <a:p>
                      <a:r>
                        <a:rPr lang="en-GB" dirty="0"/>
                        <a:t>-management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0089902"/>
                  </a:ext>
                </a:extLst>
              </a:tr>
              <a:tr h="216750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Monitor :</a:t>
                      </a:r>
                    </a:p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-competition</a:t>
                      </a:r>
                    </a:p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Keep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informed :</a:t>
                      </a:r>
                    </a:p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-suppliers</a:t>
                      </a:r>
                    </a:p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-food hygiene regulations</a:t>
                      </a:r>
                    </a:p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-HMRC</a:t>
                      </a:r>
                    </a:p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-Council</a:t>
                      </a:r>
                    </a:p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638655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29B974A-E005-C4B4-D8B2-D81564C575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604151"/>
              </p:ext>
            </p:extLst>
          </p:nvPr>
        </p:nvGraphicFramePr>
        <p:xfrm>
          <a:off x="6280094" y="1106050"/>
          <a:ext cx="372654" cy="4910232"/>
        </p:xfrm>
        <a:graphic>
          <a:graphicData uri="http://schemas.openxmlformats.org/drawingml/2006/table">
            <a:tbl>
              <a:tblPr/>
              <a:tblGrid>
                <a:gridCol w="372654">
                  <a:extLst>
                    <a:ext uri="{9D8B030D-6E8A-4147-A177-3AD203B41FA5}">
                      <a16:colId xmlns:a16="http://schemas.microsoft.com/office/drawing/2014/main" val="2034210219"/>
                    </a:ext>
                  </a:extLst>
                </a:gridCol>
              </a:tblGrid>
              <a:tr h="491023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4669179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47981C1-FB68-F1D1-66F6-28CA8D29BC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1091838"/>
              </p:ext>
            </p:extLst>
          </p:nvPr>
        </p:nvGraphicFramePr>
        <p:xfrm>
          <a:off x="6652748" y="5646167"/>
          <a:ext cx="5486400" cy="370115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774513324"/>
                    </a:ext>
                  </a:extLst>
                </a:gridCol>
              </a:tblGrid>
              <a:tr h="37011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8726913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3FE8290-27E0-FF3F-8F13-125B9B2066F4}"/>
              </a:ext>
            </a:extLst>
          </p:cNvPr>
          <p:cNvSpPr txBox="1"/>
          <p:nvPr/>
        </p:nvSpPr>
        <p:spPr>
          <a:xfrm>
            <a:off x="6987744" y="5710184"/>
            <a:ext cx="1938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 Interest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E59A84-3628-F0B2-15C4-3FD078B3F465}"/>
              </a:ext>
            </a:extLst>
          </p:cNvPr>
          <p:cNvSpPr txBox="1"/>
          <p:nvPr/>
        </p:nvSpPr>
        <p:spPr>
          <a:xfrm>
            <a:off x="10036629" y="5709457"/>
            <a:ext cx="2155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 Interest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AC9A15-387B-E973-C094-3E0E6D9AFC9A}"/>
              </a:ext>
            </a:extLst>
          </p:cNvPr>
          <p:cNvSpPr txBox="1"/>
          <p:nvPr/>
        </p:nvSpPr>
        <p:spPr>
          <a:xfrm>
            <a:off x="6298174" y="3645218"/>
            <a:ext cx="381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Low</a:t>
            </a:r>
          </a:p>
          <a:p>
            <a:r>
              <a:rPr lang="en-GB" sz="1400" dirty="0"/>
              <a:t> Powe</a:t>
            </a:r>
          </a:p>
          <a:p>
            <a:r>
              <a:rPr lang="en-GB" sz="1400" dirty="0"/>
              <a:t>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6581B2-3BF8-38A4-35ED-28F85CA25DBA}"/>
              </a:ext>
            </a:extLst>
          </p:cNvPr>
          <p:cNvSpPr txBox="1"/>
          <p:nvPr/>
        </p:nvSpPr>
        <p:spPr>
          <a:xfrm>
            <a:off x="6291517" y="1251857"/>
            <a:ext cx="2858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High</a:t>
            </a:r>
          </a:p>
          <a:p>
            <a:r>
              <a:rPr lang="en-GB" sz="1400" dirty="0"/>
              <a:t> Power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DD5AD3-9EF7-CB8B-D94C-064281C9CDE0}"/>
              </a:ext>
            </a:extLst>
          </p:cNvPr>
          <p:cNvSpPr txBox="1"/>
          <p:nvPr/>
        </p:nvSpPr>
        <p:spPr>
          <a:xfrm>
            <a:off x="8033657" y="653143"/>
            <a:ext cx="3973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Mendelow</a:t>
            </a:r>
            <a:r>
              <a:rPr lang="en-GB" sz="2400" dirty="0"/>
              <a:t> Matrix</a:t>
            </a:r>
          </a:p>
        </p:txBody>
      </p:sp>
    </p:spTree>
    <p:extLst>
      <p:ext uri="{BB962C8B-B14F-4D97-AF65-F5344CB8AC3E}">
        <p14:creationId xmlns:p14="http://schemas.microsoft.com/office/powerpoint/2010/main" val="1577822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43EF-C9CF-C9EA-659D-2C420DC5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EXECUTION</a:t>
            </a:r>
            <a:br>
              <a:rPr lang="en-GB" sz="2500"/>
            </a:br>
            <a:r>
              <a:rPr lang="en-GB" sz="2500" i="1"/>
              <a:t>Effective Risk Management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4FE96-DD23-8CA5-BB73-1EA59FB39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F9462E"/>
              </a:buClr>
            </a:pPr>
            <a:r>
              <a:rPr lang="en-GB" sz="1600" b="1" dirty="0">
                <a:solidFill>
                  <a:srgbClr val="000000"/>
                </a:solidFill>
              </a:rPr>
              <a:t>Identifying Risks </a:t>
            </a:r>
            <a:r>
              <a:rPr lang="en-GB" sz="1600" dirty="0">
                <a:solidFill>
                  <a:srgbClr val="000000"/>
                </a:solidFill>
              </a:rPr>
              <a:t>(e.g. supplier unreliability and kitchen safety hazards).</a:t>
            </a:r>
          </a:p>
          <a:p>
            <a:pPr>
              <a:lnSpc>
                <a:spcPct val="90000"/>
              </a:lnSpc>
              <a:buClr>
                <a:srgbClr val="F9462E"/>
              </a:buClr>
            </a:pPr>
            <a:r>
              <a:rPr lang="en-GB" sz="1600" b="1" dirty="0">
                <a:solidFill>
                  <a:srgbClr val="000000"/>
                </a:solidFill>
              </a:rPr>
              <a:t>Monitoring and Review</a:t>
            </a:r>
          </a:p>
          <a:p>
            <a:pPr>
              <a:lnSpc>
                <a:spcPct val="90000"/>
              </a:lnSpc>
              <a:buClr>
                <a:srgbClr val="F9462E"/>
              </a:buClr>
            </a:pPr>
            <a:r>
              <a:rPr lang="en-GB" sz="1600" b="1" dirty="0">
                <a:solidFill>
                  <a:srgbClr val="000000"/>
                </a:solidFill>
              </a:rPr>
              <a:t>Risk Assessment</a:t>
            </a:r>
          </a:p>
          <a:p>
            <a:pPr>
              <a:lnSpc>
                <a:spcPct val="90000"/>
              </a:lnSpc>
              <a:buClr>
                <a:srgbClr val="F9462E"/>
              </a:buClr>
            </a:pPr>
            <a:r>
              <a:rPr lang="en-GB" sz="1600" b="1" dirty="0">
                <a:solidFill>
                  <a:srgbClr val="000000"/>
                </a:solidFill>
              </a:rPr>
              <a:t>Mitigation Plans </a:t>
            </a:r>
            <a:r>
              <a:rPr lang="en-GB" sz="1600" dirty="0">
                <a:solidFill>
                  <a:srgbClr val="000000"/>
                </a:solidFill>
              </a:rPr>
              <a:t>(e.g. diversifying suppliers and enhancing kitchen safety protocols </a:t>
            </a:r>
            <a:r>
              <a:rPr lang="pt-BR" sz="1600" dirty="0">
                <a:solidFill>
                  <a:srgbClr val="000000"/>
                </a:solidFill>
              </a:rPr>
              <a:t>(Ferreira de Araújo Lima et al., 2021)</a:t>
            </a:r>
            <a:endParaRPr lang="en-GB" sz="1600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Clr>
                <a:srgbClr val="F9462E"/>
              </a:buClr>
            </a:pPr>
            <a:r>
              <a:rPr lang="en-GB" sz="1600" b="1" dirty="0">
                <a:solidFill>
                  <a:srgbClr val="000000"/>
                </a:solidFill>
              </a:rPr>
              <a:t>Strategy Highlight: </a:t>
            </a:r>
            <a:r>
              <a:rPr lang="en-GB" sz="1600" dirty="0">
                <a:solidFill>
                  <a:srgbClr val="000000"/>
                </a:solidFill>
              </a:rPr>
              <a:t>Activating a backup supplier arrangement to reduce project downtime due to equipment supply delays. (Clark et al., 2023)</a:t>
            </a:r>
          </a:p>
        </p:txBody>
      </p:sp>
      <p:pic>
        <p:nvPicPr>
          <p:cNvPr id="20" name="Picture 19" descr="A red squares with white text&#10;&#10;Description automatically generated">
            <a:extLst>
              <a:ext uri="{FF2B5EF4-FFF2-40B4-BE49-F238E27FC236}">
                <a16:creationId xmlns:a16="http://schemas.microsoft.com/office/drawing/2014/main" id="{D69CA532-5129-F134-B932-C5DDA29646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7274" y="1739957"/>
            <a:ext cx="5451627" cy="498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166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84FD149-94B6-4257-AB5B-C478E603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A269A-6451-AD61-D2F2-B7D68EAB6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5122652" cy="12598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Team Building and Motivation for Successful Execution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43F4F4-276D-4A4D-930A-0530386F9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9559EF46-51AA-A0F8-2CC9-5106046C25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0537332"/>
              </p:ext>
            </p:extLst>
          </p:nvPr>
        </p:nvGraphicFramePr>
        <p:xfrm>
          <a:off x="600429" y="1905000"/>
          <a:ext cx="5122652" cy="3759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diagram of a team structure&#10;&#10;Description automatically generated">
            <a:extLst>
              <a:ext uri="{FF2B5EF4-FFF2-40B4-BE49-F238E27FC236}">
                <a16:creationId xmlns:a16="http://schemas.microsoft.com/office/drawing/2014/main" id="{C5DFC3A6-2BFC-F410-9614-4977B01B93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916" y="1510830"/>
            <a:ext cx="5451627" cy="3516299"/>
          </a:xfrm>
          <a:prstGeom prst="rect">
            <a:avLst/>
          </a:prstGeom>
        </p:spPr>
      </p:pic>
      <p:sp>
        <p:nvSpPr>
          <p:cNvPr id="14" name="Freeform 10">
            <a:extLst>
              <a:ext uri="{FF2B5EF4-FFF2-40B4-BE49-F238E27FC236}">
                <a16:creationId xmlns:a16="http://schemas.microsoft.com/office/drawing/2014/main" id="{AA1386B8-14BD-4682-B537-BC9027D6E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E8F34F-CE2C-1CB8-3D57-A75D2D8DC6EB}"/>
              </a:ext>
            </a:extLst>
          </p:cNvPr>
          <p:cNvSpPr txBox="1"/>
          <p:nvPr/>
        </p:nvSpPr>
        <p:spPr>
          <a:xfrm>
            <a:off x="10227292" y="5000477"/>
            <a:ext cx="159282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/>
              <a:t>network graph</a:t>
            </a:r>
          </a:p>
        </p:txBody>
      </p:sp>
    </p:spTree>
    <p:extLst>
      <p:ext uri="{BB962C8B-B14F-4D97-AF65-F5344CB8AC3E}">
        <p14:creationId xmlns:p14="http://schemas.microsoft.com/office/powerpoint/2010/main" val="2246098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370D6-46A1-F17A-93AF-755B7AA35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/>
              <a:t>Project Network Diagram and Effective Stakeholder Engagement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56FFFF-21C5-C53B-D936-1EA9D3C22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787" y="2320413"/>
            <a:ext cx="6067420" cy="375458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3A35B8-9429-382C-D265-9A5AA0E491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7244950"/>
              </p:ext>
            </p:extLst>
          </p:nvPr>
        </p:nvGraphicFramePr>
        <p:xfrm>
          <a:off x="327793" y="1649361"/>
          <a:ext cx="5571562" cy="3875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68393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CA342E-901E-9BF5-59F5-D7793FDD9C5F}"/>
              </a:ext>
            </a:extLst>
          </p:cNvPr>
          <p:cNvSpPr txBox="1"/>
          <p:nvPr/>
        </p:nvSpPr>
        <p:spPr>
          <a:xfrm>
            <a:off x="5334000" y="83305"/>
            <a:ext cx="31568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FEM RESTAURANT</a:t>
            </a:r>
          </a:p>
        </p:txBody>
      </p:sp>
      <p:graphicFrame>
        <p:nvGraphicFramePr>
          <p:cNvPr id="10" name="TextBox 2">
            <a:extLst>
              <a:ext uri="{FF2B5EF4-FFF2-40B4-BE49-F238E27FC236}">
                <a16:creationId xmlns:a16="http://schemas.microsoft.com/office/drawing/2014/main" id="{4CB76314-E66A-78F0-7352-57D41CA0CF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0863620"/>
              </p:ext>
            </p:extLst>
          </p:nvPr>
        </p:nvGraphicFramePr>
        <p:xfrm>
          <a:off x="174171" y="609600"/>
          <a:ext cx="12017829" cy="6165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9811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0D619-525C-60B6-3698-580A3FB0A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14833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FBE09-536A-D3BB-B781-AF93D9376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338943"/>
            <a:ext cx="8915400" cy="5061857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Andrews, R. (2022) </a:t>
            </a:r>
            <a:r>
              <a:rPr lang="en-GB" i="1" dirty="0"/>
              <a:t>Restaurant SWOT Analysis </a:t>
            </a:r>
            <a:r>
              <a:rPr lang="en-GB" i="1" dirty="0" err="1"/>
              <a:t>Exemple</a:t>
            </a:r>
            <a:r>
              <a:rPr lang="en-GB" i="1" dirty="0"/>
              <a:t> you can use in 2023</a:t>
            </a:r>
            <a:r>
              <a:rPr lang="en-GB" dirty="0"/>
              <a:t>. Available at: https://restaurant.eatapp.co/blog/restaurant-swot-analysis. Accessed :[27 November 2023]</a:t>
            </a: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Burek, P. (2006) </a:t>
            </a:r>
            <a:r>
              <a:rPr lang="en-GB" sz="1800" i="1" dirty="0"/>
              <a:t>Developing a complete project scope statement in two days. </a:t>
            </a:r>
            <a:r>
              <a:rPr lang="en-GB" sz="1800" dirty="0"/>
              <a:t>North America, Seattle, WA. Newtown Square, PA: Project Management Institute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 err="1"/>
              <a:t>Buttrick</a:t>
            </a:r>
            <a:r>
              <a:rPr lang="en-GB" sz="1800" dirty="0"/>
              <a:t>, R. (2009) </a:t>
            </a:r>
            <a:r>
              <a:rPr lang="en-GB" sz="1800" i="1" dirty="0"/>
              <a:t>The project workout. The ultimate handbook of project and programme management. </a:t>
            </a:r>
            <a:r>
              <a:rPr lang="en-GB" sz="1800" dirty="0"/>
              <a:t>Pearson Prentice Hall. Fourth Edition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Duarte Alonso, A. et al. (2016) </a:t>
            </a:r>
            <a:r>
              <a:rPr lang="en-GB" sz="1800" i="1" dirty="0"/>
              <a:t>‘Value for money’ and the restaurant experience: a case study of supply and demand stakeholders. </a:t>
            </a:r>
            <a:r>
              <a:rPr lang="en-GB" sz="1800" dirty="0" err="1"/>
              <a:t>Inderscience</a:t>
            </a:r>
            <a:r>
              <a:rPr lang="en-GB" sz="1800" dirty="0"/>
              <a:t> Online. Pp. 44-65. At: </a:t>
            </a:r>
            <a:r>
              <a:rPr lang="en-GB" b="0" i="0" u="sng" dirty="0">
                <a:effectLst/>
                <a:latin typeface="Open Sans" panose="020B0606030504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https://doi.org/10.1504/IJLTM.2016.077129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Ferreira de Araújo Lima, P. et al. (2021) 'Successful implementation of project risk management in small and medium enterprises: a cross-case analysis’ In: International Journal of Managing Projects in Business 14 (4) pp.1023–1045. At: 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http://dx.doi.org/10.1108/ijmpb-06-2020-0203</a:t>
            </a:r>
            <a:endParaRPr lang="en-GB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Nauman, S. et al. (2021) 'Enhancing the impact of transformational leadership and team-building on project success: the moderating role of empowerment climate' In: International Journal of Managing Projects in Business 15 (2) pp.423–447. At: </a:t>
            </a:r>
            <a:r>
              <a:rPr lang="en-GB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http://dx.doi.org/10.1108/ijmpb-02-2021-0031</a:t>
            </a:r>
            <a:endParaRPr lang="en-GB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391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0E7C0F-2642-8C25-8328-36CDD6B92687}"/>
              </a:ext>
            </a:extLst>
          </p:cNvPr>
          <p:cNvSpPr txBox="1"/>
          <p:nvPr/>
        </p:nvSpPr>
        <p:spPr>
          <a:xfrm>
            <a:off x="2059820" y="696685"/>
            <a:ext cx="47679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2"/>
                </a:solidFill>
                <a:latin typeface="+mj-lt"/>
              </a:rPr>
              <a:t>References</a:t>
            </a:r>
          </a:p>
          <a:p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D5E71C-A30F-1F6D-4241-8F7AB11000BA}"/>
              </a:ext>
            </a:extLst>
          </p:cNvPr>
          <p:cNvSpPr txBox="1"/>
          <p:nvPr/>
        </p:nvSpPr>
        <p:spPr>
          <a:xfrm>
            <a:off x="1949752" y="1406676"/>
            <a:ext cx="85126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Pennette</a:t>
            </a:r>
            <a:r>
              <a:rPr lang="en-GB" dirty="0"/>
              <a:t>, J. and Keyser, E. (2015) </a:t>
            </a:r>
            <a:r>
              <a:rPr lang="en-GB" i="1" dirty="0"/>
              <a:t>Starting and Running a Restaurant.</a:t>
            </a:r>
            <a:r>
              <a:rPr lang="en-GB" dirty="0"/>
              <a:t> Penguin Random House LLC. New York.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Rajani Devi, T. and Shobha Reddy, V. (2012) </a:t>
            </a:r>
            <a:r>
              <a:rPr lang="en-GB" i="1" dirty="0"/>
              <a:t>Work breakdown Structure of the Project. </a:t>
            </a:r>
            <a:r>
              <a:rPr lang="en-GB" dirty="0"/>
              <a:t>In: International Journal of Engineering Research and Applications. Volume 2. Pp. 683-686. Available at: www.ijera.com, Accessed: [20 November 2023]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Roberts</a:t>
            </a:r>
            <a:r>
              <a:rPr lang="en-GB" sz="1800" i="1" dirty="0"/>
              <a:t>, </a:t>
            </a:r>
            <a:r>
              <a:rPr lang="en-GB" sz="1800" dirty="0"/>
              <a:t>P. (2011) </a:t>
            </a:r>
            <a:r>
              <a:rPr lang="en-GB" sz="1800" i="1" dirty="0"/>
              <a:t>Effective project management. </a:t>
            </a:r>
            <a:r>
              <a:rPr lang="en-GB" sz="1800" dirty="0"/>
              <a:t>Kogan Page. Philadelphia;</a:t>
            </a:r>
            <a:r>
              <a:rPr lang="en-GB" sz="1800" i="1" dirty="0"/>
              <a:t> </a:t>
            </a:r>
            <a:r>
              <a:rPr lang="en-GB" sz="1800" dirty="0"/>
              <a:t>London</a:t>
            </a:r>
            <a:r>
              <a:rPr lang="en-GB" sz="1800" i="1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i="1" dirty="0"/>
          </a:p>
          <a:p>
            <a:r>
              <a:rPr lang="en-GB" sz="1800" dirty="0"/>
              <a:t>Images: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Restaurant, (2023) Available at: https://unsplash.com/s/photos/restaurant, Accessed [18 November 2023]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UWTSD Logo, (2023) Available at: </a:t>
            </a:r>
            <a:r>
              <a:rPr lang="en-GB" dirty="0"/>
              <a:t>h</a:t>
            </a:r>
            <a:r>
              <a:rPr lang="en-GB" sz="1800" dirty="0"/>
              <a:t>ttps:// www.yahoo.com, Accessed [02 November 2023]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72477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1096</Words>
  <Application>Microsoft Office PowerPoint</Application>
  <PresentationFormat>Widescreen</PresentationFormat>
  <Paragraphs>201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Work Breakdown Structure</vt:lpstr>
      <vt:lpstr>STAKEHOLDERS:  Intern: -Owner -Management -Staff  Extern: -Suppliers -Competition -Council -HMRC -Food hygiene regulations (Duarte et al., 2016)  </vt:lpstr>
      <vt:lpstr>EXECUTION Effective Risk Management Strategies</vt:lpstr>
      <vt:lpstr>Team Building and Motivation for Successful Execution</vt:lpstr>
      <vt:lpstr>Project Network Diagram and Effective Stakeholder Engagement</vt:lpstr>
      <vt:lpstr>PowerPoint Presentation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FEM RESTAURANT</dc:title>
  <dc:creator>Florentina Stefan</dc:creator>
  <cp:lastModifiedBy>Mihaita Gheorghe</cp:lastModifiedBy>
  <cp:revision>16</cp:revision>
  <dcterms:created xsi:type="dcterms:W3CDTF">2023-11-12T10:59:43Z</dcterms:created>
  <dcterms:modified xsi:type="dcterms:W3CDTF">2023-12-08T19:17:38Z</dcterms:modified>
</cp:coreProperties>
</file>