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9" r:id="rId5"/>
    <p:sldId id="267" r:id="rId6"/>
    <p:sldId id="266" r:id="rId7"/>
    <p:sldId id="265" r:id="rId8"/>
    <p:sldId id="264" r:id="rId9"/>
    <p:sldId id="263" r:id="rId10"/>
    <p:sldId id="262" r:id="rId11"/>
    <p:sldId id="26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2273A-B383-FACB-87EC-16235E2515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8A12D9-5CFE-1F3C-65E0-33BFFD91ED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87135A-7239-001D-D97B-FC12B2E54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EA68BA-092A-81FB-F858-226197736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97851-CCFA-58CC-291E-5E4DF7F0C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902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0638D-60B5-E3EA-93CE-8CF73C5F8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9AEF3-903F-85B3-8B9E-44173B9FB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18D14-AD36-CDFA-FB33-FBD2066D6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BB70B-46A5-EFC9-56D7-5632FCED9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7B13B5-82E1-511B-A8C5-FE0B337A8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703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5E1C3-A354-6B08-E2B0-42339F09F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6343EE-CD4D-14A1-0A2F-2D3B7E7F4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A4654-A519-5C18-8957-147E99BEE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BA84F-94CA-EF21-9829-A39C94A9A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6FF8D-FB91-8E91-390F-37B9A3D58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717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2280B-085D-536A-2EA8-6BAF04474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56DD-E7EC-5D1A-D75B-33C5868868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A5BA2-E5DF-D4C7-CEC6-C8248E97AB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253470-9867-4CF5-CFBE-5D53B65B9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8936A-BC44-639C-4D54-5E5BB9D48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E55D8-FDDA-1216-1768-CB09B4571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546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907DE-B9E8-FF7F-5CCF-7DB38FABF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A5DE8C-D569-C3DC-3D2C-9E11B7B0B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2CA929-59A7-B2C8-960D-D819526676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E17570-729C-4C85-8B08-EDCB9B5C6D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7E25A4-5574-F944-9BDE-ED45774050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23FB66-5EED-4A62-6B7D-5FF4C2B8E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5F3366-029B-9E98-283E-FD67CFAC0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82B824-1241-60B4-5687-7460DFC60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284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F57AE-54DD-9909-4244-9338187C0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A70941-A1D3-800C-B936-3EC8C994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6002BE-F1FB-EDE6-94B7-1D51CEE06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9CB144-E5E2-BFF3-17B8-2A02E463A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672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1DF4DB-E46D-3710-E9EC-64F0AEFFF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DB10F1-FF8F-11DC-D050-2532FE5A5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EA36E7-3264-49F7-A5E1-27BA0FD68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207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4130E-9093-B20C-7EDD-49A484603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F952A-9F0D-D44F-6B8D-0704A17C1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A43F52-84F0-A852-1404-AF3407785F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C7CB2B-D50B-C46B-6A9C-10DBF58C9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DD1523-CA2B-76FD-B495-4F8353CEF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2CBB66-C81C-EE02-FB21-7DEAEAC8E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867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6BC6D-1FC0-6E98-484B-4784C5529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2D8DE4-9C94-8C52-D8F9-933E4EC7116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3DA0B5-BEC2-5BB6-CC91-BCC6879175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102589-2785-7FC7-0EB3-3181C4020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E50E52-E4A8-EC05-DE30-A8F43E723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E36A8-6333-C1CA-8F8B-891FDD505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21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B1090-8936-9B2E-ED1E-5F18F2B71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F48578-3DE9-A493-1B43-6C32D4B8C9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267D18-BECE-5869-D655-42A5CD686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739CF-B038-8A53-0628-BD48A5352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775DC-E6BC-03BC-CF6E-8993FBFEB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413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24A7FA-0F59-684F-4246-CE07FE7871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06DF54-8090-3F63-3122-2AC90DD77C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9E1F-6169-58B0-3CA4-5C488537B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D2BAA-20CD-C73E-03B5-38F230DE1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F3E18-4033-7F96-0D99-B7E5ADCE2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868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E3706B-0D26-5FD6-D572-490104495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E0A3E-BB44-FDE3-A5A6-7BB45DC5C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9CA14-D64F-A811-718F-A8B6FF1384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A324D0-C200-4E2C-BDB2-882DC0001D64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F9800B-FE03-041C-58A3-EEA5204BC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A0420-DC9B-8AC1-AEFA-D532F98548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4E76E2-7DCA-491E-854A-110C732BC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9261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812F1628-C43A-57E8-0215-5786DDC0D16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944" y="226923"/>
            <a:ext cx="11298111" cy="64041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29BD18-A704-8A52-48A4-17CE9774AE43}"/>
              </a:ext>
            </a:extLst>
          </p:cNvPr>
          <p:cNvSpPr txBox="1"/>
          <p:nvPr/>
        </p:nvSpPr>
        <p:spPr>
          <a:xfrm>
            <a:off x="1251857" y="618808"/>
            <a:ext cx="996042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Evaluating leadership during Samsung’s shift toward advanced semiconductors and AI</a:t>
            </a:r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50443D-37F4-0E6E-B36F-5A70D2AD3CE2}"/>
              </a:ext>
            </a:extLst>
          </p:cNvPr>
          <p:cNvSpPr txBox="1"/>
          <p:nvPr/>
        </p:nvSpPr>
        <p:spPr>
          <a:xfrm>
            <a:off x="1338943" y="2776201"/>
            <a:ext cx="73805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Programme:  BA (Hons) Business Management </a:t>
            </a:r>
            <a:endParaRPr lang="en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C1BCAA-8F31-5036-994D-7C0B7D9744DA}"/>
              </a:ext>
            </a:extLst>
          </p:cNvPr>
          <p:cNvSpPr txBox="1"/>
          <p:nvPr/>
        </p:nvSpPr>
        <p:spPr>
          <a:xfrm>
            <a:off x="1338943" y="3252444"/>
            <a:ext cx="87521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Module:  Leadership and Management Theory and Practice </a:t>
            </a:r>
            <a:endParaRPr lang="en-GB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5069D7-7A8D-D777-B3B3-F302531C748F}"/>
              </a:ext>
            </a:extLst>
          </p:cNvPr>
          <p:cNvSpPr txBox="1"/>
          <p:nvPr/>
        </p:nvSpPr>
        <p:spPr>
          <a:xfrm>
            <a:off x="1338943" y="374326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Module code:  LCBB6022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4AE1B8-F53F-AD02-B775-10E8B5D115D0}"/>
              </a:ext>
            </a:extLst>
          </p:cNvPr>
          <p:cNvSpPr txBox="1"/>
          <p:nvPr/>
        </p:nvSpPr>
        <p:spPr>
          <a:xfrm>
            <a:off x="1338943" y="4271835"/>
            <a:ext cx="3768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Student number: 2330278</a:t>
            </a:r>
          </a:p>
        </p:txBody>
      </p:sp>
    </p:spTree>
    <p:extLst>
      <p:ext uri="{BB962C8B-B14F-4D97-AF65-F5344CB8AC3E}">
        <p14:creationId xmlns:p14="http://schemas.microsoft.com/office/powerpoint/2010/main" val="2472526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67BCD1-3D61-5D27-D05E-A279FC87A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EC365A-482C-2A4A-4023-3687A1596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4683" y="768421"/>
            <a:ext cx="6351303" cy="364891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8F29085-4768-11DA-B532-41001DDE4779}"/>
              </a:ext>
            </a:extLst>
          </p:cNvPr>
          <p:cNvSpPr txBox="1"/>
          <p:nvPr/>
        </p:nvSpPr>
        <p:spPr>
          <a:xfrm>
            <a:off x="5988720" y="41817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Why Samsung Faced a Leadership Challenge</a:t>
            </a:r>
            <a:endParaRPr lang="en-GB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0C0C37-1643-0242-7A09-36907E60382E}"/>
              </a:ext>
            </a:extLst>
          </p:cNvPr>
          <p:cNvSpPr txBox="1"/>
          <p:nvPr/>
        </p:nvSpPr>
        <p:spPr>
          <a:xfrm>
            <a:off x="478972" y="768421"/>
            <a:ext cx="523191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Technology markets are rapidly evolving AI is driving up demand for high-bandwidth memory and sophisticated CPUs.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3A7E38-F1BD-097E-8E0C-0A4C5FD6DDC5}"/>
              </a:ext>
            </a:extLst>
          </p:cNvPr>
          <p:cNvSpPr txBox="1"/>
          <p:nvPr/>
        </p:nvSpPr>
        <p:spPr>
          <a:xfrm>
            <a:off x="478972" y="2338081"/>
            <a:ext cx="515571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Samsung competes in a number of challenging industries, such as consumer electronics, mobile devices, memory, and foundries.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93621D-3FA9-262C-FC04-33184014D6A9}"/>
              </a:ext>
            </a:extLst>
          </p:cNvPr>
          <p:cNvSpPr txBox="1"/>
          <p:nvPr/>
        </p:nvSpPr>
        <p:spPr>
          <a:xfrm>
            <a:off x="478972" y="3907741"/>
            <a:ext cx="507274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Key chip markets are under increased pressure from rivals like TSMC and SK Hynix.</a:t>
            </a:r>
            <a:endParaRPr lang="en-GB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521F14B-797F-35ED-8B81-0CD2A589BE36}"/>
              </a:ext>
            </a:extLst>
          </p:cNvPr>
          <p:cNvSpPr txBox="1"/>
          <p:nvPr/>
        </p:nvSpPr>
        <p:spPr>
          <a:xfrm>
            <a:off x="478972" y="5246132"/>
            <a:ext cx="1150701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Maintaining scale and execution while increasing speed, creativity, and coordination is a leadership challenge.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7754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46972-2CBC-12AC-FDED-B5D370A48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C6A693C-24EB-FD84-3B2E-4A97A5FCAD30}"/>
              </a:ext>
            </a:extLst>
          </p:cNvPr>
          <p:cNvSpPr txBox="1"/>
          <p:nvPr/>
        </p:nvSpPr>
        <p:spPr>
          <a:xfrm>
            <a:off x="4615543" y="0"/>
            <a:ext cx="75002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The Change: Strategic Priorities and Business Examples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ACE0D1-A2AA-AEAF-E74E-554530E7B589}"/>
              </a:ext>
            </a:extLst>
          </p:cNvPr>
          <p:cNvSpPr txBox="1"/>
          <p:nvPr/>
        </p:nvSpPr>
        <p:spPr>
          <a:xfrm>
            <a:off x="435428" y="615433"/>
            <a:ext cx="37338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Four examples for analysis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F64DAF-233C-F03D-A875-700849D7D519}"/>
              </a:ext>
            </a:extLst>
          </p:cNvPr>
          <p:cNvSpPr txBox="1"/>
          <p:nvPr/>
        </p:nvSpPr>
        <p:spPr>
          <a:xfrm>
            <a:off x="2590799" y="1316607"/>
            <a:ext cx="92637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AI and cutting-edge chips: Samsung has encouraged investment in cutting-edge semiconductor capabilities and AI-related technologies.</a:t>
            </a:r>
            <a:endParaRPr lang="en-GB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A08A73D-9EE0-9B04-569E-834F12326A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428" y="1219521"/>
            <a:ext cx="1600201" cy="10251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B9907C0-1DD5-5556-CA0E-3214671C91D2}"/>
              </a:ext>
            </a:extLst>
          </p:cNvPr>
          <p:cNvSpPr txBox="1"/>
          <p:nvPr/>
        </p:nvSpPr>
        <p:spPr>
          <a:xfrm>
            <a:off x="860230" y="2341778"/>
            <a:ext cx="90133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Competition from foundries: Samsung is attempting to fortify its contract chip manufacturing division against well-established rivals.</a:t>
            </a:r>
            <a:endParaRPr lang="en-GB" sz="24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D5EEC6B-86F1-1CE0-CF07-B95325B3BE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3602" y="2244691"/>
            <a:ext cx="1600201" cy="102517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34301FF-022F-0888-521C-6AF31ABE9882}"/>
              </a:ext>
            </a:extLst>
          </p:cNvPr>
          <p:cNvSpPr txBox="1"/>
          <p:nvPr/>
        </p:nvSpPr>
        <p:spPr>
          <a:xfrm>
            <a:off x="2590799" y="3381276"/>
            <a:ext cx="90024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Innovation in mobile devices: Foldable phones show ongoing investment in unique consumer goods.</a:t>
            </a:r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7581030-DC5C-07AC-E02C-7C3BFB7FC3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427" y="3284190"/>
            <a:ext cx="1600201" cy="102517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15DA36A-C950-5794-FA32-EDC502B55C51}"/>
              </a:ext>
            </a:extLst>
          </p:cNvPr>
          <p:cNvSpPr txBox="1"/>
          <p:nvPr/>
        </p:nvSpPr>
        <p:spPr>
          <a:xfrm>
            <a:off x="860230" y="4320960"/>
            <a:ext cx="90133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Governance and decision-making: Samsung's senior leadership group and board play a key role in supervision and important strategic decisions.</a:t>
            </a:r>
            <a:endParaRPr lang="en-GB" sz="24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F2B397B-22D5-CB5C-6115-66DE52E2C8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3083" y="4420774"/>
            <a:ext cx="1600201" cy="100070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D8C7B92-062A-F0BE-6A53-88A825CDF834}"/>
              </a:ext>
            </a:extLst>
          </p:cNvPr>
          <p:cNvSpPr txBox="1"/>
          <p:nvPr/>
        </p:nvSpPr>
        <p:spPr>
          <a:xfrm>
            <a:off x="272143" y="5711147"/>
            <a:ext cx="115823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Crucial query: Do strategy pronouncements and investments result in reliable execution and market outcomes?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03567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D33E6-F8F5-C7FA-FB34-B241B08BC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3672B3B-2568-05EA-DC4E-CFCF8A5AD5DA}"/>
              </a:ext>
            </a:extLst>
          </p:cNvPr>
          <p:cNvSpPr txBox="1"/>
          <p:nvPr/>
        </p:nvSpPr>
        <p:spPr>
          <a:xfrm>
            <a:off x="5312227" y="87477"/>
            <a:ext cx="74131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Leadership Theory 1: Transformational Leadership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9E64F-5230-FDBA-E8F1-5E506FF404A5}"/>
              </a:ext>
            </a:extLst>
          </p:cNvPr>
          <p:cNvSpPr txBox="1"/>
          <p:nvPr/>
        </p:nvSpPr>
        <p:spPr>
          <a:xfrm>
            <a:off x="819149" y="751505"/>
            <a:ext cx="53748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2400" dirty="0"/>
              <a:t>Bass &amp; Riggio (2006): four dimensions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8D60DC-7D8E-3506-0787-43F6006BBABB}"/>
              </a:ext>
            </a:extLst>
          </p:cNvPr>
          <p:cNvSpPr txBox="1"/>
          <p:nvPr/>
        </p:nvSpPr>
        <p:spPr>
          <a:xfrm>
            <a:off x="324855" y="1370759"/>
            <a:ext cx="87538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Idealized influence: leaders serve as respectable role models.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C7B371-F889-B020-3FD1-18C841E4C570}"/>
              </a:ext>
            </a:extLst>
          </p:cNvPr>
          <p:cNvSpPr txBox="1"/>
          <p:nvPr/>
        </p:nvSpPr>
        <p:spPr>
          <a:xfrm>
            <a:off x="324855" y="1971648"/>
            <a:ext cx="85425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Motivating inspiration: leaders convey a compelling path.</a:t>
            </a:r>
            <a:endParaRPr lang="en-GB" sz="2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1160292-6EAA-84BA-321A-60E826C374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7419" y="875400"/>
            <a:ext cx="3124912" cy="385315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5D6AD43-60AC-4912-4F77-3AFA8C23739C}"/>
              </a:ext>
            </a:extLst>
          </p:cNvPr>
          <p:cNvSpPr txBox="1"/>
          <p:nvPr/>
        </p:nvSpPr>
        <p:spPr>
          <a:xfrm>
            <a:off x="324855" y="2598164"/>
            <a:ext cx="921919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Intellectual stimulation: leaders promote original thought and question presumptions.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E3B2E15-A94C-5EFA-7FFC-A57D7721C51E}"/>
              </a:ext>
            </a:extLst>
          </p:cNvPr>
          <p:cNvSpPr txBox="1"/>
          <p:nvPr/>
        </p:nvSpPr>
        <p:spPr>
          <a:xfrm>
            <a:off x="324855" y="3475327"/>
            <a:ext cx="84054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Personalized attention: managers assist the requirements and growth of their staff.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F14EAC-6168-B750-2D3C-B80F6FADA658}"/>
              </a:ext>
            </a:extLst>
          </p:cNvPr>
          <p:cNvSpPr txBox="1"/>
          <p:nvPr/>
        </p:nvSpPr>
        <p:spPr>
          <a:xfrm>
            <a:off x="819149" y="4497720"/>
            <a:ext cx="63627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Application to Samsung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DBBCF09-A932-30B5-5824-80384EA3FF1E}"/>
              </a:ext>
            </a:extLst>
          </p:cNvPr>
          <p:cNvSpPr txBox="1"/>
          <p:nvPr/>
        </p:nvSpPr>
        <p:spPr>
          <a:xfrm>
            <a:off x="324855" y="5150782"/>
            <a:ext cx="1144260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Focus and urgency could be provided by a defined direction in AI and semiconductors. Significant investments may indicate a dedication to sustained technological leadership. The test is whether staff members are given the freedom to challenge accepted procedures rather than just being required to meet top-down goals.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72099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6A00D6-30ED-A36D-FDA4-8C01574E12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3653587-F27A-D0E8-D482-A47D55527941}"/>
              </a:ext>
            </a:extLst>
          </p:cNvPr>
          <p:cNvSpPr txBox="1"/>
          <p:nvPr/>
        </p:nvSpPr>
        <p:spPr>
          <a:xfrm>
            <a:off x="6411686" y="10924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Leadership Theory 2: Adaptive Leadership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E0B088-9257-25F9-600A-D98AE3313175}"/>
              </a:ext>
            </a:extLst>
          </p:cNvPr>
          <p:cNvSpPr txBox="1"/>
          <p:nvPr/>
        </p:nvSpPr>
        <p:spPr>
          <a:xfrm>
            <a:off x="1030971" y="711156"/>
            <a:ext cx="47216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Heifetz, </a:t>
            </a:r>
            <a:r>
              <a:rPr lang="en-GB" sz="2400" dirty="0" err="1"/>
              <a:t>Grashow</a:t>
            </a:r>
            <a:r>
              <a:rPr lang="en-GB" sz="2400" dirty="0"/>
              <a:t> &amp; Linsky (2009)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D09ADC-621E-F23C-73B6-D9EC9315EF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343" y="693035"/>
            <a:ext cx="4125686" cy="39862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79A234-EDCF-0832-C7E5-E2F154D7F36A}"/>
              </a:ext>
            </a:extLst>
          </p:cNvPr>
          <p:cNvSpPr txBox="1"/>
          <p:nvPr/>
        </p:nvSpPr>
        <p:spPr>
          <a:xfrm>
            <a:off x="413206" y="1154700"/>
            <a:ext cx="75551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Separates adaptive challenges from technical issues.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7A6B0C-AB62-614B-EB6D-75613A65DD20}"/>
              </a:ext>
            </a:extLst>
          </p:cNvPr>
          <p:cNvSpPr txBox="1"/>
          <p:nvPr/>
        </p:nvSpPr>
        <p:spPr>
          <a:xfrm>
            <a:off x="413206" y="1662531"/>
            <a:ext cx="625384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Technical issues can be resolved using current methods and skills.</a:t>
            </a:r>
            <a:endParaRPr lang="en-GB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F8E423-5685-B425-E2D1-4ABB5DD850F5}"/>
              </a:ext>
            </a:extLst>
          </p:cNvPr>
          <p:cNvSpPr txBox="1"/>
          <p:nvPr/>
        </p:nvSpPr>
        <p:spPr>
          <a:xfrm>
            <a:off x="413206" y="2447361"/>
            <a:ext cx="75551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Adaptive problems necessitate education, experimentation, and adjustments to beliefs or methods of operation.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6587CE-D20B-192E-955A-66EEA4EBA67D}"/>
              </a:ext>
            </a:extLst>
          </p:cNvPr>
          <p:cNvSpPr txBox="1"/>
          <p:nvPr/>
        </p:nvSpPr>
        <p:spPr>
          <a:xfrm>
            <a:off x="413206" y="3525127"/>
            <a:ext cx="765310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Leaders mobilize Instead than only offering solutions, leaders inspire others to learn. to learn rather than simply provide answers.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8B21D27-340F-14EE-F59B-B1E2D17D7FF7}"/>
              </a:ext>
            </a:extLst>
          </p:cNvPr>
          <p:cNvSpPr txBox="1"/>
          <p:nvPr/>
        </p:nvSpPr>
        <p:spPr>
          <a:xfrm>
            <a:off x="1030971" y="4725456"/>
            <a:ext cx="62538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Application to Samsung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F94BC8D-AC43-BF0D-C920-7D3777AA891C}"/>
              </a:ext>
            </a:extLst>
          </p:cNvPr>
          <p:cNvSpPr txBox="1"/>
          <p:nvPr/>
        </p:nvSpPr>
        <p:spPr>
          <a:xfrm>
            <a:off x="250371" y="5233288"/>
            <a:ext cx="1184365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One of the technological challenges is constructing or modernizing chip factories. Responding to evolving AI demand, client requirements and competition is adaptable. Investment may be coordinated by a highly centralized response, but local learning and quick experimentation may be hindered.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75939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799F8-10E5-C85B-443F-126DD415B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BA4D820-2E9B-D4F6-A985-CFCF0C5C6531}"/>
              </a:ext>
            </a:extLst>
          </p:cNvPr>
          <p:cNvSpPr txBox="1"/>
          <p:nvPr/>
        </p:nvSpPr>
        <p:spPr>
          <a:xfrm>
            <a:off x="6172200" y="109249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Evaluating Samsung’s Leadership Approach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B7398D-EA9E-FD9F-B17A-6BFCDFD6F3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386" y="714187"/>
            <a:ext cx="11027227" cy="171994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3D3E4F-AC91-AD68-53C3-8FB091AE5A40}"/>
              </a:ext>
            </a:extLst>
          </p:cNvPr>
          <p:cNvCxnSpPr/>
          <p:nvPr/>
        </p:nvCxnSpPr>
        <p:spPr>
          <a:xfrm>
            <a:off x="6096000" y="2917371"/>
            <a:ext cx="0" cy="351608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A949AF99-FB73-74E9-C4B3-021508D64F9D}"/>
              </a:ext>
            </a:extLst>
          </p:cNvPr>
          <p:cNvSpPr txBox="1"/>
          <p:nvPr/>
        </p:nvSpPr>
        <p:spPr>
          <a:xfrm>
            <a:off x="381002" y="2828835"/>
            <a:ext cx="571499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Aligning resources around key technology priorities is possible through strategic direction.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FF55DC-382D-E303-4129-C8FBEE0E9DEC}"/>
              </a:ext>
            </a:extLst>
          </p:cNvPr>
          <p:cNvSpPr txBox="1"/>
          <p:nvPr/>
        </p:nvSpPr>
        <p:spPr>
          <a:xfrm>
            <a:off x="582385" y="4182150"/>
            <a:ext cx="52142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Large, high-risk investments can be supported by central coordination.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97F3FA-7576-071A-7DB6-0F6E0A7E6A4A}"/>
              </a:ext>
            </a:extLst>
          </p:cNvPr>
          <p:cNvSpPr txBox="1"/>
          <p:nvPr/>
        </p:nvSpPr>
        <p:spPr>
          <a:xfrm>
            <a:off x="582386" y="5267037"/>
            <a:ext cx="541292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Samsung's diversity of operations offers resources and opportunities for cross-business cooperation.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3AEFF1-9796-10FB-8608-F3796AF53F66}"/>
              </a:ext>
            </a:extLst>
          </p:cNvPr>
          <p:cNvSpPr txBox="1"/>
          <p:nvPr/>
        </p:nvSpPr>
        <p:spPr>
          <a:xfrm>
            <a:off x="6294666" y="2828834"/>
            <a:ext cx="53122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Strong hierarchies might discourage challenge or slow down decision-making.</a:t>
            </a:r>
            <a:endParaRPr lang="en-GB" sz="2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73CCFD-680B-8141-C1F1-CD4AC309A3E2}"/>
              </a:ext>
            </a:extLst>
          </p:cNvPr>
          <p:cNvSpPr txBox="1"/>
          <p:nvPr/>
        </p:nvSpPr>
        <p:spPr>
          <a:xfrm>
            <a:off x="6294666" y="3997483"/>
            <a:ext cx="53122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Strategic objectives that are ambitious may not always translate into successful implementation.</a:t>
            </a:r>
            <a:endParaRPr lang="en-GB" sz="24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BD6DB5E-ACB7-6CDD-7F7E-1E0916A229CD}"/>
              </a:ext>
            </a:extLst>
          </p:cNvPr>
          <p:cNvSpPr txBox="1"/>
          <p:nvPr/>
        </p:nvSpPr>
        <p:spPr>
          <a:xfrm>
            <a:off x="6294666" y="5267037"/>
            <a:ext cx="54183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There may be competition among broad priorities for funding, senior attention, and qualified personnel.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47807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EB344-AE00-6300-AEB2-26DA8BAB11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409148F-CE8C-440B-6890-20AB55467451}"/>
              </a:ext>
            </a:extLst>
          </p:cNvPr>
          <p:cNvSpPr txBox="1"/>
          <p:nvPr/>
        </p:nvSpPr>
        <p:spPr>
          <a:xfrm>
            <a:off x="6770915" y="76591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Impact on Organisational Performance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DC5678-BB99-8A23-BB61-19EE568ADF60}"/>
              </a:ext>
            </a:extLst>
          </p:cNvPr>
          <p:cNvSpPr txBox="1"/>
          <p:nvPr/>
        </p:nvSpPr>
        <p:spPr>
          <a:xfrm>
            <a:off x="1104901" y="538256"/>
            <a:ext cx="64334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Business examples and performance questions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A95DE6-C33C-7C4D-3097-868C8FDFF2BC}"/>
              </a:ext>
            </a:extLst>
          </p:cNvPr>
          <p:cNvSpPr txBox="1"/>
          <p:nvPr/>
        </p:nvSpPr>
        <p:spPr>
          <a:xfrm>
            <a:off x="152404" y="1082542"/>
            <a:ext cx="78268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AI and advanced chips: Do investments result in better yields, competitive products, and consumer adoption?</a:t>
            </a:r>
            <a:endParaRPr lang="en-GB" sz="2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3377572-263A-4A59-52B3-D3FEF8D9E2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084" y="538256"/>
            <a:ext cx="3897086" cy="41121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0CB81D8-6F62-B4F0-D30C-0F96735A26EE}"/>
              </a:ext>
            </a:extLst>
          </p:cNvPr>
          <p:cNvSpPr txBox="1"/>
          <p:nvPr/>
        </p:nvSpPr>
        <p:spPr>
          <a:xfrm>
            <a:off x="152404" y="2365492"/>
            <a:ext cx="78268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Foundry: Can dependable execution and technological performance help Samsung gain and keep customers?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B6976D-D9CA-030F-C2BF-58B6D7A07D67}"/>
              </a:ext>
            </a:extLst>
          </p:cNvPr>
          <p:cNvSpPr txBox="1"/>
          <p:nvPr/>
        </p:nvSpPr>
        <p:spPr>
          <a:xfrm>
            <a:off x="152404" y="3279110"/>
            <a:ext cx="828402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Foldable devices: Has Samsung's leadership in high-end smartphones been reinforced by product differentiation?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98FEB35-650D-2E1C-5BA8-0BB5734842D3}"/>
              </a:ext>
            </a:extLst>
          </p:cNvPr>
          <p:cNvSpPr txBox="1"/>
          <p:nvPr/>
        </p:nvSpPr>
        <p:spPr>
          <a:xfrm>
            <a:off x="152404" y="4192728"/>
            <a:ext cx="816428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Governance: Does oversight enhance strategic focus and accountability without causing delays in decision-making?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B3AACAA-128B-35ED-7DD4-0F2B708066D1}"/>
              </a:ext>
            </a:extLst>
          </p:cNvPr>
          <p:cNvSpPr txBox="1"/>
          <p:nvPr/>
        </p:nvSpPr>
        <p:spPr>
          <a:xfrm>
            <a:off x="604157" y="5106346"/>
            <a:ext cx="64334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Critical evaluation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AC75220-13A1-C6B6-1685-44B4A4850B5E}"/>
              </a:ext>
            </a:extLst>
          </p:cNvPr>
          <p:cNvSpPr txBox="1"/>
          <p:nvPr/>
        </p:nvSpPr>
        <p:spPr>
          <a:xfrm>
            <a:off x="152404" y="5586604"/>
            <a:ext cx="1203959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Investment and scale are crucial components, not indicators of success. The following outcomes should be used to evaluate performance: market position, profitability, delivery, quality, and customer trust.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13886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7E4641-0322-7B15-ECC5-4737732DAE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C5E532A-342A-C9A3-740A-56622DEADD57}"/>
              </a:ext>
            </a:extLst>
          </p:cNvPr>
          <p:cNvSpPr txBox="1"/>
          <p:nvPr/>
        </p:nvSpPr>
        <p:spPr>
          <a:xfrm>
            <a:off x="8033657" y="76591"/>
            <a:ext cx="4267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Impact on People and Culture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115161-3418-92F4-DBA3-E5C40FEBB784}"/>
              </a:ext>
            </a:extLst>
          </p:cNvPr>
          <p:cNvSpPr txBox="1"/>
          <p:nvPr/>
        </p:nvSpPr>
        <p:spPr>
          <a:xfrm>
            <a:off x="1216476" y="675305"/>
            <a:ext cx="6150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Potential positive effects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5C4252-42ED-D12D-A900-FFEC88CC9A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7085" y="1747289"/>
            <a:ext cx="4377458" cy="397374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C49709-6B2F-1282-A64B-61CFA84BB726}"/>
              </a:ext>
            </a:extLst>
          </p:cNvPr>
          <p:cNvSpPr txBox="1"/>
          <p:nvPr/>
        </p:nvSpPr>
        <p:spPr>
          <a:xfrm>
            <a:off x="397328" y="1136970"/>
            <a:ext cx="1137012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 well-defined technology strategy may draw in specialized expertise and provide a sense of purpose.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1223AF-E872-95B0-FCDB-21890BD536FC}"/>
              </a:ext>
            </a:extLst>
          </p:cNvPr>
          <p:cNvSpPr txBox="1"/>
          <p:nvPr/>
        </p:nvSpPr>
        <p:spPr>
          <a:xfrm>
            <a:off x="397325" y="1923117"/>
            <a:ext cx="778872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Investing in new capabilities could help employees advance their careers and learn new skills.</a:t>
            </a:r>
            <a:endParaRPr lang="en-GB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5FB240-2592-6269-748D-970C4A46989F}"/>
              </a:ext>
            </a:extLst>
          </p:cNvPr>
          <p:cNvSpPr txBox="1"/>
          <p:nvPr/>
        </p:nvSpPr>
        <p:spPr>
          <a:xfrm>
            <a:off x="397325" y="2719610"/>
            <a:ext cx="730975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Collaboration can be expanded through cross-business projects.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3DD97B2-3252-3F18-DAE1-6643EFCB93F5}"/>
              </a:ext>
            </a:extLst>
          </p:cNvPr>
          <p:cNvSpPr txBox="1"/>
          <p:nvPr/>
        </p:nvSpPr>
        <p:spPr>
          <a:xfrm>
            <a:off x="1216475" y="3527528"/>
            <a:ext cx="6150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Potential negative effects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616EA19-A5F4-9E1F-69CD-846180F02F44}"/>
              </a:ext>
            </a:extLst>
          </p:cNvPr>
          <p:cNvSpPr txBox="1"/>
          <p:nvPr/>
        </p:nvSpPr>
        <p:spPr>
          <a:xfrm>
            <a:off x="397326" y="4038531"/>
            <a:ext cx="73097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Stress and workload can be increased by high-pressure goals and quick changes.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CBF4C5-D36A-68C2-1070-DBC6D809F055}"/>
              </a:ext>
            </a:extLst>
          </p:cNvPr>
          <p:cNvSpPr txBox="1"/>
          <p:nvPr/>
        </p:nvSpPr>
        <p:spPr>
          <a:xfrm>
            <a:off x="397325" y="5014379"/>
            <a:ext cx="74403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Upward feedback and psychological safety may be diminished in a hierarchical system.</a:t>
            </a:r>
            <a:endParaRPr lang="en-GB" sz="2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B751352-506E-7830-B4B4-13BCAA70B292}"/>
              </a:ext>
            </a:extLst>
          </p:cNvPr>
          <p:cNvSpPr txBox="1"/>
          <p:nvPr/>
        </p:nvSpPr>
        <p:spPr>
          <a:xfrm>
            <a:off x="397325" y="5915850"/>
            <a:ext cx="120668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Retention may become more challenging due to competition for semiconductor and AI talent.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62362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E1F1B-C726-640E-9DAB-5AF6AC0986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1647B6-A3B9-2691-461C-E87A3902E25B}"/>
              </a:ext>
            </a:extLst>
          </p:cNvPr>
          <p:cNvSpPr txBox="1"/>
          <p:nvPr/>
        </p:nvSpPr>
        <p:spPr>
          <a:xfrm>
            <a:off x="5497286" y="131019"/>
            <a:ext cx="68253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Could a Different Approach Have Worked Better?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E86B41-14DD-C258-BEFC-3445841ABA87}"/>
              </a:ext>
            </a:extLst>
          </p:cNvPr>
          <p:cNvSpPr txBox="1"/>
          <p:nvPr/>
        </p:nvSpPr>
        <p:spPr>
          <a:xfrm>
            <a:off x="163285" y="592684"/>
            <a:ext cx="7543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/>
              <a:t>Alternative: distributed and participative leadership</a:t>
            </a:r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535F53-B21D-4D6B-EC96-615B9B9999C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C773EBD-6036-ADCC-D48F-2FF5EE3A73BB}"/>
              </a:ext>
            </a:extLst>
          </p:cNvPr>
          <p:cNvSpPr txBox="1"/>
          <p:nvPr/>
        </p:nvSpPr>
        <p:spPr>
          <a:xfrm>
            <a:off x="435426" y="968077"/>
            <a:ext cx="110925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Give teams that deal with engineering, products, and customers more power to test solutions.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1AE7C1-EA14-22DF-96FD-EB8ADD61E932}"/>
              </a:ext>
            </a:extLst>
          </p:cNvPr>
          <p:cNvSpPr txBox="1"/>
          <p:nvPr/>
        </p:nvSpPr>
        <p:spPr>
          <a:xfrm>
            <a:off x="435427" y="1720431"/>
            <a:ext cx="110925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Provide staff with explicit avenues to question presumptions and report hazards.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89CE848-3F1F-9114-2DB6-C47FD5AB8AB7}"/>
              </a:ext>
            </a:extLst>
          </p:cNvPr>
          <p:cNvSpPr txBox="1"/>
          <p:nvPr/>
        </p:nvSpPr>
        <p:spPr>
          <a:xfrm>
            <a:off x="435424" y="2182504"/>
            <a:ext cx="110816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Connect chip design, manufacturing, and customer needs with cross-functional teams.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E781CEC-0EB7-CA4B-8FAF-47B61A884C6F}"/>
              </a:ext>
            </a:extLst>
          </p:cNvPr>
          <p:cNvSpPr txBox="1"/>
          <p:nvPr/>
        </p:nvSpPr>
        <p:spPr>
          <a:xfrm>
            <a:off x="429982" y="2960717"/>
            <a:ext cx="113973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Hold central leadership accountable for accountability, investment constraints, and strategic priorities.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45BD84-7B70-D0F2-1A22-8BC00B74CBEE}"/>
              </a:ext>
            </a:extLst>
          </p:cNvPr>
          <p:cNvSpPr txBox="1"/>
          <p:nvPr/>
        </p:nvSpPr>
        <p:spPr>
          <a:xfrm>
            <a:off x="163285" y="3811011"/>
            <a:ext cx="62157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Why it may help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607D3E1-9CD5-70FE-6B84-5D9E68164295}"/>
              </a:ext>
            </a:extLst>
          </p:cNvPr>
          <p:cNvSpPr txBox="1"/>
          <p:nvPr/>
        </p:nvSpPr>
        <p:spPr>
          <a:xfrm>
            <a:off x="429981" y="4291973"/>
            <a:ext cx="7668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Facilitates quicker local learning and decision-making.</a:t>
            </a:r>
            <a:endParaRPr lang="en-GB" sz="24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E7B93A8-E3EB-9742-F2E2-9D392E25BE44}"/>
              </a:ext>
            </a:extLst>
          </p:cNvPr>
          <p:cNvSpPr txBox="1"/>
          <p:nvPr/>
        </p:nvSpPr>
        <p:spPr>
          <a:xfrm>
            <a:off x="429982" y="4772935"/>
            <a:ext cx="9590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Can enhance psychological safety and employee voice.</a:t>
            </a:r>
            <a:endParaRPr lang="en-GB" sz="2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F889FDC-52F6-4E3D-C808-5F821F660FE2}"/>
              </a:ext>
            </a:extLst>
          </p:cNvPr>
          <p:cNvSpPr txBox="1"/>
          <p:nvPr/>
        </p:nvSpPr>
        <p:spPr>
          <a:xfrm>
            <a:off x="429982" y="5256270"/>
            <a:ext cx="91929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May reveal issues with design, production, or customers sooner.</a:t>
            </a:r>
            <a:endParaRPr lang="en-GB" sz="2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1FFBE72-B617-A868-B14F-4861E3054630}"/>
              </a:ext>
            </a:extLst>
          </p:cNvPr>
          <p:cNvSpPr txBox="1"/>
          <p:nvPr/>
        </p:nvSpPr>
        <p:spPr>
          <a:xfrm>
            <a:off x="332012" y="6000611"/>
            <a:ext cx="1209403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Risk: In the absence of defined priorities and responsibility, involvement may cause choices to be delayed or strategy to become fragmented.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86145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F413D7-2D60-23FF-4BAE-4B45532F4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8531F2B-7B4C-A0CC-AAFF-45BD40C09D60}"/>
              </a:ext>
            </a:extLst>
          </p:cNvPr>
          <p:cNvSpPr txBox="1"/>
          <p:nvPr/>
        </p:nvSpPr>
        <p:spPr>
          <a:xfrm>
            <a:off x="5290457" y="131020"/>
            <a:ext cx="75982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Conclusion: A Hybrid Approach Is Most Persuasive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D1B7B9-86C2-BD38-BEC5-B234A3306526}"/>
              </a:ext>
            </a:extLst>
          </p:cNvPr>
          <p:cNvSpPr txBox="1"/>
          <p:nvPr/>
        </p:nvSpPr>
        <p:spPr>
          <a:xfrm>
            <a:off x="892628" y="898519"/>
            <a:ext cx="104720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Transformational leadership facilitates resource mobilization and direction communication.</a:t>
            </a:r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17E4EC-0128-653E-682E-DB74C1AF3C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6795" y="1605584"/>
            <a:ext cx="4278519" cy="39639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2ECF019-EF4D-A24D-B463-AB4DBEF61747}"/>
              </a:ext>
            </a:extLst>
          </p:cNvPr>
          <p:cNvSpPr txBox="1"/>
          <p:nvPr/>
        </p:nvSpPr>
        <p:spPr>
          <a:xfrm>
            <a:off x="892628" y="1809415"/>
            <a:ext cx="75546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Adaptive leadership emphasizes the need of experimentation and ongoing education.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C179B5-12F0-A1DE-97CB-6AB6C8ED1B04}"/>
              </a:ext>
            </a:extLst>
          </p:cNvPr>
          <p:cNvSpPr txBox="1"/>
          <p:nvPr/>
        </p:nvSpPr>
        <p:spPr>
          <a:xfrm>
            <a:off x="892628" y="2720311"/>
            <a:ext cx="644434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Central coordination is beneficial due to Samsung's size, but hierarchy may limit voice and speed.</a:t>
            </a:r>
            <a:endParaRPr lang="en-GB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3CFA6A-5884-F98B-5453-36584F52E49D}"/>
              </a:ext>
            </a:extLst>
          </p:cNvPr>
          <p:cNvSpPr txBox="1"/>
          <p:nvPr/>
        </p:nvSpPr>
        <p:spPr>
          <a:xfrm>
            <a:off x="892628" y="3999842"/>
            <a:ext cx="644434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 hybrid approach that combines distributed, psychologically secure teams with strong strategic leadership could better balance productivity, creativity, and worker well-being.</a:t>
            </a:r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316CB7-163E-A12D-FDCC-72E1A37C52F2}"/>
              </a:ext>
            </a:extLst>
          </p:cNvPr>
          <p:cNvSpPr txBox="1"/>
          <p:nvPr/>
        </p:nvSpPr>
        <p:spPr>
          <a:xfrm>
            <a:off x="892628" y="5648704"/>
            <a:ext cx="103849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/>
              <a:t>Comparing strategy goals with delivery data, market results, and employee experience should remain a condition of the conclusion.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6563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114D9-237D-3516-A616-D31782477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AF8AC09-FD3A-EA4A-2EAE-7E653B2F28E8}"/>
              </a:ext>
            </a:extLst>
          </p:cNvPr>
          <p:cNvSpPr txBox="1"/>
          <p:nvPr/>
        </p:nvSpPr>
        <p:spPr>
          <a:xfrm>
            <a:off x="10069286" y="130628"/>
            <a:ext cx="19376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20531-ED8C-BE85-74E9-7CB7FB3E383B}"/>
              </a:ext>
            </a:extLst>
          </p:cNvPr>
          <p:cNvSpPr txBox="1"/>
          <p:nvPr/>
        </p:nvSpPr>
        <p:spPr>
          <a:xfrm>
            <a:off x="517071" y="683960"/>
            <a:ext cx="111578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Bass, B. M., &amp; Riggio, R. E. (2006). Transformational Leadership (2nd ed.). Lawrence Erlbaum Associates.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952987-C3CF-463C-FAB4-18BB7B74C077}"/>
              </a:ext>
            </a:extLst>
          </p:cNvPr>
          <p:cNvSpPr txBox="1"/>
          <p:nvPr/>
        </p:nvSpPr>
        <p:spPr>
          <a:xfrm>
            <a:off x="517070" y="1391846"/>
            <a:ext cx="1126127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Heifetz, R. A., </a:t>
            </a:r>
            <a:r>
              <a:rPr lang="en-US" sz="2000" dirty="0" err="1"/>
              <a:t>Grashow</a:t>
            </a:r>
            <a:r>
              <a:rPr lang="en-US" sz="2000" dirty="0"/>
              <a:t>, A., &amp; Linsky, M. (2009). The Practice of Adaptive Leadership. Harvard Business Press.</a:t>
            </a: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5A8F4E-BACA-B16B-EA23-59DDF142D044}"/>
              </a:ext>
            </a:extLst>
          </p:cNvPr>
          <p:cNvSpPr txBox="1"/>
          <p:nvPr/>
        </p:nvSpPr>
        <p:spPr>
          <a:xfrm>
            <a:off x="517070" y="2099732"/>
            <a:ext cx="1141367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Edmondson, A. (1999). Psychological safety and learning behavior in work teams. Administrative Science Quarterly, 44(2), 350–383.</a:t>
            </a:r>
            <a:endParaRPr lang="en-GB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65F37C-DBE6-F3A8-5041-2687595F82AE}"/>
              </a:ext>
            </a:extLst>
          </p:cNvPr>
          <p:cNvSpPr txBox="1"/>
          <p:nvPr/>
        </p:nvSpPr>
        <p:spPr>
          <a:xfrm>
            <a:off x="517071" y="2807618"/>
            <a:ext cx="1148987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Hoch, J. E., Bommer, W. H., Dulebohn, J. H., &amp; Wu, D. (2018). Do ethical, authentic, and servant leadership explain variance above and beyond transformational leadership? Journal of Management, 44(2), 501–529.</a:t>
            </a:r>
            <a:endParaRPr lang="en-GB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C726AC-CD20-E929-C447-7C7AC6B400BE}"/>
              </a:ext>
            </a:extLst>
          </p:cNvPr>
          <p:cNvSpPr txBox="1"/>
          <p:nvPr/>
        </p:nvSpPr>
        <p:spPr>
          <a:xfrm>
            <a:off x="517071" y="3823281"/>
            <a:ext cx="1148987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Pearce, C. L., &amp; Sims, H. P. (2002). The relative influence of vertical vs. shared leadership on the longitudinal effectiveness of change management teams. Group Dynamics: Theory, Research, and Practice, 6(2), 172–197.</a:t>
            </a:r>
            <a:endParaRPr lang="en-GB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D897A9-2D41-153C-3C70-AC324C4F98DC}"/>
              </a:ext>
            </a:extLst>
          </p:cNvPr>
          <p:cNvSpPr txBox="1"/>
          <p:nvPr/>
        </p:nvSpPr>
        <p:spPr>
          <a:xfrm>
            <a:off x="517070" y="4838944"/>
            <a:ext cx="1105444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Samsung Electronics. Annual Report and corporate governance information: Samsung Electronics Investor Relations.</a:t>
            </a:r>
            <a:endParaRPr lang="en-GB" sz="2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A29B839-D24D-9C37-FED6-66F8C1FC3878}"/>
              </a:ext>
            </a:extLst>
          </p:cNvPr>
          <p:cNvSpPr txBox="1"/>
          <p:nvPr/>
        </p:nvSpPr>
        <p:spPr>
          <a:xfrm>
            <a:off x="517069" y="5546830"/>
            <a:ext cx="1094558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Samsung Electronics Newsroom. Company announcements on AI, semiconductors and foldable devices.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29335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555</TotalTime>
  <Words>1139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Octavian-George Stoica (2330278)</dc:creator>
  <cp:lastModifiedBy>Octavian-George Stoica (2330278)</cp:lastModifiedBy>
  <cp:revision>2</cp:revision>
  <dcterms:created xsi:type="dcterms:W3CDTF">2026-10-13T10:57:26Z</dcterms:created>
  <dcterms:modified xsi:type="dcterms:W3CDTF">2026-10-21T10:34:47Z</dcterms:modified>
</cp:coreProperties>
</file>