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2.fntdata" ContentType="application/x-fontdata"/>
  <Override PartName="/ppt/fonts/font3.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3"/>
    <p:sldId id="257" r:id="rId4"/>
    <p:sldId id="258" r:id="rId5"/>
    <p:sldId id="282" r:id="rId6"/>
    <p:sldId id="294" r:id="rId7"/>
    <p:sldId id="295" r:id="rId8"/>
    <p:sldId id="296" r:id="rId9"/>
    <p:sldId id="298" r:id="rId10"/>
    <p:sldId id="261" r:id="rId11"/>
    <p:sldId id="301" r:id="rId12"/>
    <p:sldId id="313" r:id="rId13"/>
    <p:sldId id="302" r:id="rId14"/>
    <p:sldId id="303" r:id="rId16"/>
    <p:sldId id="304" r:id="rId17"/>
    <p:sldId id="305" r:id="rId18"/>
    <p:sldId id="306" r:id="rId19"/>
    <p:sldId id="307" r:id="rId20"/>
    <p:sldId id="308" r:id="rId21"/>
    <p:sldId id="309" r:id="rId22"/>
    <p:sldId id="312" r:id="rId23"/>
    <p:sldId id="270" r:id="rId24"/>
  </p:sldIdLst>
  <p:sldSz cx="12192000" cy="6858000"/>
  <p:notesSz cx="6858000" cy="9144000"/>
  <p:embeddedFontLst>
    <p:embeddedFont>
      <p:font typeface="方正粗黑宋简体" panose="02000000000000000000" pitchFamily="2" charset="-122"/>
      <p:regular r:id="rId29"/>
    </p:embeddedFont>
    <p:embeddedFont>
      <p:font typeface="Bookman Old Style" panose="02050604050505020204" pitchFamily="18" charset="0"/>
      <p:regular r:id="rId30"/>
    </p:embeddedFont>
    <p:embeddedFont>
      <p:font typeface="等线" charset="0"/>
      <p:regular r:id="rId31"/>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c"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AD8E5"/>
    <a:srgbClr val="A5B2C4"/>
    <a:srgbClr val="595959"/>
    <a:srgbClr val="4CAAC8"/>
    <a:srgbClr val="D8E8F8"/>
    <a:srgbClr val="F2B0BD"/>
    <a:srgbClr val="D88C87"/>
    <a:srgbClr val="FED9DD"/>
    <a:srgbClr val="F7ABBC"/>
    <a:srgbClr val="F7ABB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4" autoAdjust="0"/>
    <p:restoredTop sz="94660"/>
  </p:normalViewPr>
  <p:slideViewPr>
    <p:cSldViewPr snapToGrid="0">
      <p:cViewPr varScale="1">
        <p:scale>
          <a:sx n="64" d="100"/>
          <a:sy n="64" d="100"/>
        </p:scale>
        <p:origin x="7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1" Type="http://schemas.openxmlformats.org/officeDocument/2006/relationships/font" Target="fonts/font3.fntdata"/><Relationship Id="rId30" Type="http://schemas.openxmlformats.org/officeDocument/2006/relationships/font" Target="fonts/font2.fntdata"/><Relationship Id="rId3" Type="http://schemas.openxmlformats.org/officeDocument/2006/relationships/slide" Target="slides/slide1.xml"/><Relationship Id="rId29" Type="http://schemas.openxmlformats.org/officeDocument/2006/relationships/font" Target="fonts/font1.fntdata"/><Relationship Id="rId28" Type="http://schemas.openxmlformats.org/officeDocument/2006/relationships/commentAuthors" Target="commentAuthors.xml"/><Relationship Id="rId27" Type="http://schemas.openxmlformats.org/officeDocument/2006/relationships/tableStyles" Target="tableStyles.xml"/><Relationship Id="rId26" Type="http://schemas.openxmlformats.org/officeDocument/2006/relationships/viewProps" Target="viewProps.xml"/><Relationship Id="rId25" Type="http://schemas.openxmlformats.org/officeDocument/2006/relationships/presProps" Target="presProps.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48AD3F-3303-414A-9CB6-6BA090F1CA80}"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9AB01D-4EE3-46BF-AE21-B6624692C04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47BE1B5C-0834-47AF-9F01-C5AB23A0262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8FC930D-6106-4FE5-AA89-9EA23FD9259A}"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microsoft.com/office/2007/relationships/hdphoto" Target="../media/image2.wdp"/><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70000"/>
            <a:extLst>
              <a:ext uri="{BEBA8EAE-BF5A-486C-A8C5-ECC9F3942E4B}">
                <a14:imgProps xmlns:a14="http://schemas.microsoft.com/office/drawing/2010/main">
                  <a14:imgLayer r:embed="rId13">
                    <a14:imgEffect>
                      <a14:colorTemperature colorTemp="47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BE1B5C-0834-47AF-9F01-C5AB23A02628}"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FC930D-6106-4FE5-AA89-9EA23FD9259A}"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microsoft.com/office/2007/relationships/hdphoto" Target="../media/image2.wdp"/><Relationship Id="rId1"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hdphoto" Target="../media/image6.wdp"/><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7.xml"/><Relationship Id="rId4" Type="http://schemas.openxmlformats.org/officeDocument/2006/relationships/image" Target="../media/image11.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image" Target="../media/image12.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7.xml"/><Relationship Id="rId4" Type="http://schemas.openxmlformats.org/officeDocument/2006/relationships/image" Target="../media/image13.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openxmlformats.org/officeDocument/2006/relationships/image" Target="../media/image14.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6.xml.rels><?xml version="1.0" encoding="UTF-8" standalone="yes"?>
<Relationships xmlns="http://schemas.openxmlformats.org/package/2006/relationships"><Relationship Id="rId6" Type="http://schemas.openxmlformats.org/officeDocument/2006/relationships/notesSlide" Target="../notesSlides/notesSlide5.xml"/><Relationship Id="rId5" Type="http://schemas.openxmlformats.org/officeDocument/2006/relationships/slideLayout" Target="../slideLayouts/slideLayout7.xml"/><Relationship Id="rId4" Type="http://schemas.openxmlformats.org/officeDocument/2006/relationships/image" Target="../media/image15.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7.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7.xml"/><Relationship Id="rId4" Type="http://schemas.openxmlformats.org/officeDocument/2006/relationships/image" Target="../media/image16.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8.xml.rels><?xml version="1.0" encoding="UTF-8" standalone="yes"?>
<Relationships xmlns="http://schemas.openxmlformats.org/package/2006/relationships"><Relationship Id="rId6" Type="http://schemas.openxmlformats.org/officeDocument/2006/relationships/notesSlide" Target="../notesSlides/notesSlide7.xml"/><Relationship Id="rId5" Type="http://schemas.openxmlformats.org/officeDocument/2006/relationships/slideLayout" Target="../slideLayouts/slideLayout7.xml"/><Relationship Id="rId4" Type="http://schemas.openxmlformats.org/officeDocument/2006/relationships/image" Target="../media/image17.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19.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18.png"/><Relationship Id="rId3" Type="http://schemas.microsoft.com/office/2007/relationships/hdphoto" Target="../media/image10.wdp"/><Relationship Id="rId2" Type="http://schemas.openxmlformats.org/officeDocument/2006/relationships/image" Target="../media/image9.png"/><Relationship Id="rId1" Type="http://schemas.openxmlformats.org/officeDocument/2006/relationships/image" Target="../media/image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a:alphaModFix amt="80000"/>
            <a:extLst>
              <a:ext uri="{BEBA8EAE-BF5A-486C-A8C5-ECC9F3942E4B}">
                <a14:imgProps xmlns:a14="http://schemas.microsoft.com/office/drawing/2010/main">
                  <a14:imgLayer r:embed="rId2">
                    <a14:imgEffect>
                      <a14:brightnessContrast bright="2000" contrast="6000"/>
                    </a14:imgEffect>
                    <a14:imgEffect>
                      <a14:colorTemperature colorTemp="4700"/>
                    </a14:imgEffect>
                    <a14:imgEffect>
                      <a14:sharpenSoften amount="1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文本框 1"/>
          <p:cNvSpPr txBox="1"/>
          <p:nvPr/>
        </p:nvSpPr>
        <p:spPr>
          <a:xfrm>
            <a:off x="2758260" y="4293113"/>
            <a:ext cx="9850581" cy="706755"/>
          </a:xfrm>
          <a:prstGeom prst="rect">
            <a:avLst/>
          </a:prstGeom>
          <a:noFill/>
        </p:spPr>
        <p:txBody>
          <a:bodyPr wrap="square" rtlCol="0">
            <a:spAutoFit/>
          </a:bodyPr>
          <a:lstStyle/>
          <a:p>
            <a:pPr lvl="0"/>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Reporter：</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Jingran Zhang</a:t>
            </a:r>
            <a:endPar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a:p>
            <a:pPr lvl="0"/>
            <a:r>
              <a:rPr lang="zh-CN" altLang="en-US" sz="2000" b="1" spc="300" dirty="0">
                <a:solidFill>
                  <a:schemeClr val="accent1">
                    <a:lumMod val="50000"/>
                  </a:schemeClr>
                </a:solidFill>
                <a:latin typeface="Yu Gothic UI Light" panose="020B0300000000000000" pitchFamily="34" charset="-128"/>
                <a:ea typeface="Yu Gothic UI Light" panose="020B0300000000000000" pitchFamily="34" charset="-128"/>
              </a:rPr>
              <a:t>Student number：</a:t>
            </a:r>
            <a:r>
              <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rPr>
              <a:t>2203391</a:t>
            </a:r>
            <a:endParaRPr lang="en-US" altLang="zh-CN" sz="2000" b="1" spc="300" dirty="0">
              <a:solidFill>
                <a:schemeClr val="accent1">
                  <a:lumMod val="50000"/>
                </a:schemeClr>
              </a:solidFill>
              <a:latin typeface="Yu Gothic UI Light" panose="020B0300000000000000" pitchFamily="34" charset="-128"/>
              <a:ea typeface="Yu Gothic UI Light" panose="020B0300000000000000" pitchFamily="34" charset="-128"/>
            </a:endParaRPr>
          </a:p>
        </p:txBody>
      </p:sp>
      <p:sp>
        <p:nvSpPr>
          <p:cNvPr id="4" name="矩形 3"/>
          <p:cNvSpPr/>
          <p:nvPr/>
        </p:nvSpPr>
        <p:spPr>
          <a:xfrm>
            <a:off x="6003634" y="2967335"/>
            <a:ext cx="184730" cy="923330"/>
          </a:xfrm>
          <a:prstGeom prst="rect">
            <a:avLst/>
          </a:prstGeom>
          <a:noFill/>
        </p:spPr>
        <p:txBody>
          <a:bodyPr wrap="none" lIns="91440" tIns="45720" rIns="91440" bIns="45720">
            <a:spAutoFit/>
          </a:bodyPr>
          <a:lstStyle/>
          <a:p>
            <a:pPr algn="ctr"/>
            <a:endParaRPr lang="zh-CN" altLang="en-US" sz="5400" b="1" cap="none" spc="0" dirty="0">
              <a:ln w="0"/>
              <a:solidFill>
                <a:schemeClr val="bg1"/>
              </a:solidFill>
              <a:effectLst/>
            </a:endParaRPr>
          </a:p>
        </p:txBody>
      </p:sp>
      <p:cxnSp>
        <p:nvCxnSpPr>
          <p:cNvPr id="7" name="直接连接符 6"/>
          <p:cNvCxnSpPr/>
          <p:nvPr/>
        </p:nvCxnSpPr>
        <p:spPr>
          <a:xfrm rot="-120000" flipH="1">
            <a:off x="1955800" y="1369836"/>
            <a:ext cx="50451" cy="1597499"/>
          </a:xfrm>
          <a:prstGeom prst="line">
            <a:avLst/>
          </a:prstGeom>
          <a:ln w="85725">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框 4"/>
          <p:cNvSpPr txBox="1"/>
          <p:nvPr/>
        </p:nvSpPr>
        <p:spPr>
          <a:xfrm>
            <a:off x="2044700" y="1614170"/>
            <a:ext cx="10147300" cy="829945"/>
          </a:xfrm>
          <a:prstGeom prst="rect">
            <a:avLst/>
          </a:prstGeom>
          <a:noFill/>
        </p:spPr>
        <p:txBody>
          <a:bodyPr wrap="square" rtlCol="0">
            <a:spAutoFit/>
          </a:bodyPr>
          <a:lstStyle/>
          <a:p>
            <a:pPr algn="l"/>
            <a:r>
              <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rPr>
              <a:t>Change &amp; Stability Management</a:t>
            </a:r>
            <a:endParaRPr lang="zh-CN" altLang="en-US" sz="48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endParaRPr>
          </a:p>
        </p:txBody>
      </p:sp>
      <p:sp>
        <p:nvSpPr>
          <p:cNvPr id="3" name="文本框 2"/>
          <p:cNvSpPr txBox="1"/>
          <p:nvPr/>
        </p:nvSpPr>
        <p:spPr>
          <a:xfrm>
            <a:off x="6591300" y="2708910"/>
            <a:ext cx="8184515" cy="583565"/>
          </a:xfrm>
          <a:prstGeom prst="rect">
            <a:avLst/>
          </a:prstGeom>
          <a:noFill/>
        </p:spPr>
        <p:txBody>
          <a:bodyPr wrap="square" rtlCol="0">
            <a:spAutoFit/>
          </a:bodyPr>
          <a:p>
            <a:pPr algn="l"/>
            <a:r>
              <a:rPr lang="zh-CN" altLang="en-US" sz="32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rPr>
              <a:t>Huawei as an example</a:t>
            </a:r>
            <a:endParaRPr lang="zh-CN" altLang="en-US" sz="3200" b="1" dirty="0">
              <a:solidFill>
                <a:schemeClr val="accent1">
                  <a:lumMod val="50000"/>
                </a:schemeClr>
              </a:solidFill>
              <a:latin typeface="站酷高端黑" panose="02010600030101010101" pitchFamily="2" charset="-122"/>
              <a:ea typeface="站酷高端黑" panose="02010600030101010101" pitchFamily="2" charset="-122"/>
              <a:cs typeface="阿里巴巴普惠体 Heavy" panose="00020600040101010101" pitchFamily="18" charset="-122"/>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组合 7"/>
          <p:cNvGrpSpPr/>
          <p:nvPr/>
        </p:nvGrpSpPr>
        <p:grpSpPr>
          <a:xfrm>
            <a:off x="275024" y="294795"/>
            <a:ext cx="11641952" cy="6268064"/>
            <a:chOff x="275024" y="294968"/>
            <a:chExt cx="11641952" cy="6268064"/>
          </a:xfrm>
        </p:grpSpPr>
        <p:sp>
          <p:nvSpPr>
            <p:cNvPr id="14" name="矩形 13"/>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矩形 3"/>
            <p:cNvSpPr/>
            <p:nvPr/>
          </p:nvSpPr>
          <p:spPr>
            <a:xfrm>
              <a:off x="560214" y="539422"/>
              <a:ext cx="11071573" cy="5779157"/>
            </a:xfrm>
            <a:prstGeom prst="rect">
              <a:avLst/>
            </a:prstGeom>
            <a:noFill/>
            <a:ln w="57150" cap="rnd" cmpd="sng">
              <a:solidFill>
                <a:srgbClr val="CAD8E5"/>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5" name="文本框 4"/>
          <p:cNvSpPr txBox="1"/>
          <p:nvPr/>
        </p:nvSpPr>
        <p:spPr>
          <a:xfrm>
            <a:off x="4683125" y="735965"/>
            <a:ext cx="2862580" cy="706755"/>
          </a:xfrm>
          <a:prstGeom prst="rect">
            <a:avLst/>
          </a:prstGeom>
          <a:noFill/>
        </p:spPr>
        <p:txBody>
          <a:bodyPr wrap="square" rtlCol="0">
            <a:spAutoFit/>
          </a:bodyPr>
          <a:lstStyle/>
          <a:p>
            <a:pPr algn="ctr"/>
            <a:r>
              <a:rPr lang="en-US" altLang="zh-CN" sz="4000" i="1" spc="600" dirty="0" smtClean="0">
                <a:solidFill>
                  <a:schemeClr val="tx1">
                    <a:lumMod val="65000"/>
                    <a:lumOff val="35000"/>
                  </a:schemeClr>
                </a:solidFill>
                <a:latin typeface="Arial" panose="020B0604020202020204" pitchFamily="34" charset="0"/>
                <a:cs typeface="Arial" panose="020B0604020202020204" pitchFamily="34" charset="0"/>
                <a:sym typeface="+mn-ea"/>
              </a:rPr>
              <a:t>Content</a:t>
            </a:r>
            <a:endParaRPr lang="zh-CN" altLang="en-US" sz="4000" b="1" spc="6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cxnSp>
        <p:nvCxnSpPr>
          <p:cNvPr id="7" name="直接连接符 6"/>
          <p:cNvCxnSpPr/>
          <p:nvPr/>
        </p:nvCxnSpPr>
        <p:spPr>
          <a:xfrm flipV="1">
            <a:off x="4904314" y="1451029"/>
            <a:ext cx="2383372" cy="9561"/>
          </a:xfrm>
          <a:prstGeom prst="line">
            <a:avLst/>
          </a:prstGeom>
          <a:ln w="38100">
            <a:solidFill>
              <a:srgbClr val="CAD8E5"/>
            </a:solidFill>
          </a:ln>
        </p:spPr>
        <p:style>
          <a:lnRef idx="1">
            <a:schemeClr val="accent1"/>
          </a:lnRef>
          <a:fillRef idx="0">
            <a:schemeClr val="accent1"/>
          </a:fillRef>
          <a:effectRef idx="0">
            <a:schemeClr val="accent1"/>
          </a:effectRef>
          <a:fontRef idx="minor">
            <a:schemeClr val="tx1"/>
          </a:fontRef>
        </p:style>
      </p:cxnSp>
      <p:sp>
        <p:nvSpPr>
          <p:cNvPr id="24" name="六边形 23"/>
          <p:cNvSpPr/>
          <p:nvPr/>
        </p:nvSpPr>
        <p:spPr>
          <a:xfrm>
            <a:off x="2060641" y="2179771"/>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01</a:t>
            </a:r>
            <a:endParaRPr lang="zh-CN" altLang="en-US" sz="4000" b="1" dirty="0"/>
          </a:p>
        </p:txBody>
      </p:sp>
      <p:sp>
        <p:nvSpPr>
          <p:cNvPr id="33" name="六边形 32"/>
          <p:cNvSpPr/>
          <p:nvPr/>
        </p:nvSpPr>
        <p:spPr>
          <a:xfrm>
            <a:off x="2060297" y="4121598"/>
            <a:ext cx="1139442" cy="982759"/>
          </a:xfrm>
          <a:prstGeom prst="hexagon">
            <a:avLst>
              <a:gd name="adj" fmla="val 28231"/>
              <a:gd name="vf" fmla="val 115470"/>
            </a:avLst>
          </a:prstGeom>
          <a:solidFill>
            <a:srgbClr val="CAD8E5"/>
          </a:solidFill>
          <a:ln w="57150" cap="rnd" cmpd="sng">
            <a:noFill/>
            <a:prstDash val="sysDot"/>
            <a:miter lim="800000"/>
          </a:ln>
          <a:effectLst>
            <a:outerShdw blurRad="342900" dist="177800" sx="97000" sy="97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000" b="1" dirty="0" smtClean="0"/>
              <a:t>02</a:t>
            </a:r>
            <a:endParaRPr lang="zh-CN" altLang="en-US" sz="4000" b="1" dirty="0"/>
          </a:p>
        </p:txBody>
      </p:sp>
      <p:sp>
        <p:nvSpPr>
          <p:cNvPr id="15" name="文本框 14"/>
          <p:cNvSpPr txBox="1"/>
          <p:nvPr/>
        </p:nvSpPr>
        <p:spPr>
          <a:xfrm>
            <a:off x="3310890" y="2379980"/>
            <a:ext cx="6694805" cy="645160"/>
          </a:xfrm>
          <a:prstGeom prst="rect">
            <a:avLst/>
          </a:prstGeom>
          <a:noFill/>
        </p:spPr>
        <p:txBody>
          <a:bodyPr wrap="square" rtlCol="0">
            <a:spAutoFit/>
          </a:bodyPr>
          <a:lstStyle/>
          <a:p>
            <a:pPr>
              <a:buClr>
                <a:srgbClr val="DF8A9D"/>
              </a:buClr>
              <a:buSzPct val="200000"/>
            </a:pPr>
            <a:r>
              <a:rPr lang="zh-CN" altLang="en-US" sz="32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change management</a:t>
            </a:r>
            <a:r>
              <a:rPr lang="en-US" altLang="zh-CN"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models</a:t>
            </a:r>
            <a:endParaRPr lang="zh-CN" altLang="en-US" sz="36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3" name="文本框 2"/>
          <p:cNvSpPr txBox="1"/>
          <p:nvPr/>
        </p:nvSpPr>
        <p:spPr>
          <a:xfrm>
            <a:off x="3496192" y="4290984"/>
            <a:ext cx="3976914" cy="645160"/>
          </a:xfrm>
          <a:prstGeom prst="rect">
            <a:avLst/>
          </a:prstGeom>
          <a:noFill/>
        </p:spPr>
        <p:txBody>
          <a:bodyPr wrap="square" rtlCol="0">
            <a:spAutoFit/>
          </a:bodyPr>
          <a:p>
            <a:pPr>
              <a:buClr>
                <a:srgbClr val="DF8A9D"/>
              </a:buClr>
              <a:buSzPct val="200000"/>
            </a:pPr>
            <a:r>
              <a:rPr lang="zh-CN" altLang="en-US" sz="28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case study</a:t>
            </a:r>
            <a:endParaRPr lang="zh-CN" altLang="en-US" sz="36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五边形 17"/>
          <p:cNvSpPr/>
          <p:nvPr/>
        </p:nvSpPr>
        <p:spPr>
          <a:xfrm>
            <a:off x="560215" y="519162"/>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6" name="组合 45"/>
          <p:cNvGrpSpPr/>
          <p:nvPr/>
        </p:nvGrpSpPr>
        <p:grpSpPr>
          <a:xfrm>
            <a:off x="4017600" y="2300400"/>
            <a:ext cx="8065770" cy="1958340"/>
            <a:chOff x="3792511" y="1903752"/>
            <a:chExt cx="8065770" cy="1958340"/>
          </a:xfrm>
        </p:grpSpPr>
        <p:sp>
          <p:nvSpPr>
            <p:cNvPr id="6" name="文本框 5"/>
            <p:cNvSpPr txBox="1"/>
            <p:nvPr/>
          </p:nvSpPr>
          <p:spPr>
            <a:xfrm>
              <a:off x="4052226" y="2940072"/>
              <a:ext cx="6885305" cy="922020"/>
            </a:xfrm>
            <a:prstGeom prst="rect">
              <a:avLst/>
            </a:prstGeom>
            <a:noFill/>
            <a:effectLst>
              <a:outerShdw blurRad="76200" dist="63500" algn="l" rotWithShape="0">
                <a:schemeClr val="tx1">
                  <a:lumMod val="65000"/>
                  <a:lumOff val="35000"/>
                  <a:alpha val="40000"/>
                </a:schemeClr>
              </a:outerShdw>
            </a:effectLst>
          </p:spPr>
          <p:txBody>
            <a:bodyPr wrap="square" rtlCol="0">
              <a:spAutoFit/>
            </a:bodyPr>
            <a:lstStyle/>
            <a:p>
              <a:r>
                <a:rPr lang="en-US" altLang="zh-CN" b="1" spc="600" dirty="0" smtClean="0">
                  <a:solidFill>
                    <a:srgbClr val="A5B2C4"/>
                  </a:solidFill>
                  <a:latin typeface="+mn-ea"/>
                </a:rPr>
                <a:t>·Lewin’s Change Management Model</a:t>
              </a:r>
              <a:endParaRPr lang="en-US" altLang="zh-CN" b="1" spc="600" dirty="0" smtClean="0">
                <a:solidFill>
                  <a:srgbClr val="A5B2C4"/>
                </a:solidFill>
                <a:latin typeface="+mn-ea"/>
              </a:endParaRPr>
            </a:p>
            <a:p>
              <a:endParaRPr lang="en-US" altLang="zh-CN" b="1" spc="600" dirty="0" smtClean="0">
                <a:solidFill>
                  <a:srgbClr val="A5B2C4"/>
                </a:solidFill>
                <a:latin typeface="+mn-ea"/>
              </a:endParaRPr>
            </a:p>
            <a:p>
              <a:r>
                <a:rPr lang="en-US" altLang="zh-CN" b="1" spc="600" dirty="0" smtClean="0">
                  <a:solidFill>
                    <a:srgbClr val="A5B2C4"/>
                  </a:solidFill>
                  <a:latin typeface="+mn-ea"/>
                </a:rPr>
                <a:t>·Kotter’s Change Management Model</a:t>
              </a:r>
              <a:endParaRPr lang="en-US" altLang="zh-CN" b="1" spc="600" dirty="0" smtClean="0">
                <a:solidFill>
                  <a:srgbClr val="A5B2C4"/>
                </a:solidFill>
                <a:latin typeface="+mn-ea"/>
              </a:endParaRPr>
            </a:p>
          </p:txBody>
        </p:sp>
        <p:sp>
          <p:nvSpPr>
            <p:cNvPr id="7" name="矩形 6"/>
            <p:cNvSpPr/>
            <p:nvPr/>
          </p:nvSpPr>
          <p:spPr>
            <a:xfrm>
              <a:off x="3792511" y="1903752"/>
              <a:ext cx="8065770" cy="706755"/>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change management</a:t>
              </a:r>
              <a:r>
                <a:rPr lang="en-US" altLang="zh-CN"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a:t>
              </a:r>
              <a:r>
                <a:rPr lang="zh-CN" altLang="en-US" sz="4000" b="1"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models</a:t>
              </a:r>
              <a:endParaRPr lang="zh-CN" altLang="en-US" sz="4000" b="1" spc="600" dirty="0" smtClean="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grpSp>
        <p:nvGrpSpPr>
          <p:cNvPr id="43" name="组合 42"/>
          <p:cNvGrpSpPr/>
          <p:nvPr/>
        </p:nvGrpSpPr>
        <p:grpSpPr>
          <a:xfrm>
            <a:off x="1318506" y="2169601"/>
            <a:ext cx="3028956" cy="1949173"/>
            <a:chOff x="1098944" y="1621552"/>
            <a:chExt cx="3028956" cy="1949173"/>
          </a:xfrm>
        </p:grpSpPr>
        <p:sp>
          <p:nvSpPr>
            <p:cNvPr id="44" name="六边形 43"/>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45" name="文本框 44"/>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48" name="组合 47"/>
          <p:cNvGrpSpPr/>
          <p:nvPr/>
        </p:nvGrpSpPr>
        <p:grpSpPr>
          <a:xfrm>
            <a:off x="938296" y="929390"/>
            <a:ext cx="3940531" cy="4916774"/>
            <a:chOff x="938296" y="929390"/>
            <a:chExt cx="3940531" cy="4916774"/>
          </a:xfrm>
        </p:grpSpPr>
        <p:cxnSp>
          <p:nvCxnSpPr>
            <p:cNvPr id="49" name="直接连接符 48"/>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0" name="直接连接符 49"/>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直接连接符 50"/>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2" name="矩形 11"/>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663575" y="690245"/>
            <a:ext cx="7282180" cy="460375"/>
          </a:xfrm>
          <a:prstGeom prst="rect">
            <a:avLst/>
          </a:prstGeom>
          <a:noFill/>
        </p:spPr>
        <p:txBody>
          <a:bodyPr wrap="square" rtlCol="0">
            <a:spAutoFit/>
          </a:bodyPr>
          <a:lstStyle/>
          <a:p>
            <a:r>
              <a:rPr lang="en-US" altLang="zh-CN"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Lewin’s Change Management Model</a:t>
            </a:r>
            <a:endParaRPr lang="zh-CN" altLang="en-US" sz="24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5" name="文本框 14"/>
          <p:cNvSpPr txBox="1"/>
          <p:nvPr/>
        </p:nvSpPr>
        <p:spPr>
          <a:xfrm>
            <a:off x="1460500" y="4128135"/>
            <a:ext cx="9828530" cy="1198880"/>
          </a:xfrm>
          <a:prstGeom prst="rect">
            <a:avLst/>
          </a:prstGeom>
          <a:noFill/>
        </p:spPr>
        <p:txBody>
          <a:bodyPr wrap="square" rtlCol="0">
            <a:spAutoFit/>
          </a:bodyPr>
          <a:lstStyle/>
          <a:p>
            <a:pPr>
              <a:lnSpc>
                <a:spcPct val="150000"/>
              </a:lnSpc>
            </a:pPr>
            <a:r>
              <a:rPr lang="en-US" altLang="zh-CN"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This model uses an ice cube as a metaphor for organization. When you want to change the shape of an ice cube, you have to go through three stages</a:t>
            </a:r>
            <a:r>
              <a:rPr lang="zh-CN" altLang="en-US"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a:t>
            </a:r>
            <a:r>
              <a:rPr lang="en-US" altLang="zh-CN"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rPr>
              <a:t> unfreezing,changing, and refreezing.</a:t>
            </a:r>
            <a:r>
              <a:rPr lang="en-US" altLang="zh-CN" sz="1600" b="1" spc="300" dirty="0" smtClean="0">
                <a:solidFill>
                  <a:schemeClr val="tx1">
                    <a:lumMod val="65000"/>
                    <a:lumOff val="35000"/>
                  </a:schemeClr>
                </a:solidFill>
                <a:latin typeface="Yu Gothic UI Light" panose="020B0300000000000000" pitchFamily="34" charset="-128"/>
                <a:ea typeface="Yu Gothic UI Light" panose="020B0300000000000000" pitchFamily="34" charset="-128"/>
              </a:rPr>
              <a:t> </a:t>
            </a:r>
            <a:endParaRPr lang="zh-CN" altLang="en-US" sz="1600" b="1" spc="300" dirty="0">
              <a:solidFill>
                <a:schemeClr val="tx1">
                  <a:lumMod val="65000"/>
                  <a:lumOff val="35000"/>
                </a:schemeClr>
              </a:solidFill>
              <a:latin typeface="Yu Gothic UI Light" panose="020B0300000000000000" pitchFamily="34" charset="-128"/>
              <a:ea typeface="Yu Gothic UI Light" panose="020B0300000000000000" pitchFamily="34" charset="-128"/>
            </a:endParaRPr>
          </a:p>
        </p:txBody>
      </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4" name="图片 1" descr="IMG_256"/>
          <p:cNvPicPr>
            <a:picLocks noChangeAspect="1"/>
          </p:cNvPicPr>
          <p:nvPr/>
        </p:nvPicPr>
        <p:blipFill>
          <a:blip r:embed="rId1"/>
          <a:srcRect t="32494"/>
          <a:stretch>
            <a:fillRect/>
          </a:stretch>
        </p:blipFill>
        <p:spPr>
          <a:xfrm>
            <a:off x="2483485" y="1840230"/>
            <a:ext cx="7413625" cy="2400935"/>
          </a:xfrm>
          <a:prstGeom prst="rect">
            <a:avLst/>
          </a:prstGeom>
          <a:noFill/>
          <a:ln w="9525">
            <a:no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矩形 29"/>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六边形 26"/>
          <p:cNvSpPr/>
          <p:nvPr/>
        </p:nvSpPr>
        <p:spPr>
          <a:xfrm>
            <a:off x="803275" y="883089"/>
            <a:ext cx="716495" cy="648048"/>
          </a:xfrm>
          <a:prstGeom prst="hexagon">
            <a:avLst>
              <a:gd name="adj" fmla="val 28231"/>
              <a:gd name="vf" fmla="val 115470"/>
            </a:avLst>
          </a:prstGeom>
          <a:solidFill>
            <a:srgbClr val="CAD8E5"/>
          </a:solidFill>
          <a:ln w="57150" cap="rnd" cmpd="sng">
            <a:noFill/>
            <a:prstDash val="sysDot"/>
            <a:miter lim="800000"/>
          </a:ln>
          <a:effectLst>
            <a:outerShdw blurRad="342900" dist="203200" sx="102000" sy="102000" algn="tl" rotWithShape="0">
              <a:schemeClr val="accent5">
                <a:lumMod val="75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nvGrpSpPr>
          <p:cNvPr id="2" name="组合 1"/>
          <p:cNvGrpSpPr/>
          <p:nvPr/>
        </p:nvGrpSpPr>
        <p:grpSpPr>
          <a:xfrm>
            <a:off x="607627" y="619852"/>
            <a:ext cx="8258810" cy="34657665"/>
            <a:chOff x="465057" y="1320051"/>
            <a:chExt cx="8258810" cy="32674175"/>
          </a:xfrm>
        </p:grpSpPr>
        <p:sp>
          <p:nvSpPr>
            <p:cNvPr id="20" name="文本框 19"/>
            <p:cNvSpPr txBox="1"/>
            <p:nvPr/>
          </p:nvSpPr>
          <p:spPr>
            <a:xfrm>
              <a:off x="1376917" y="1699002"/>
              <a:ext cx="7346950" cy="32295224"/>
            </a:xfrm>
            <a:prstGeom prst="rect">
              <a:avLst/>
            </a:prstGeom>
            <a:noFill/>
          </p:spPr>
          <p:txBody>
            <a:bodyPr wrap="square" rtlCol="0">
              <a:spAutoFit/>
            </a:bodyPr>
            <a:lstStyle/>
            <a:p>
              <a:pPr algn="l"/>
              <a:endParaRPr lang="zh-CN" altLang="en-US" sz="222000" b="1" i="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13" name="图片 12"/>
            <p:cNvPicPr>
              <a:picLocks noChangeAspect="1"/>
            </p:cNvPicPr>
            <p:nvPr/>
          </p:nvPicPr>
          <p:blipFill>
            <a:blip r:embed="rId1">
              <a:extLst>
                <a:ext uri="{BEBA8EAE-BF5A-486C-A8C5-ECC9F3942E4B}">
                  <a14:imgProps xmlns:a14="http://schemas.microsoft.com/office/drawing/2010/main">
                    <a14:imgLayer r:embed="rId2">
                      <a14:imgEffect>
                        <a14:brightnessContrast bright="100000" contrast="100000"/>
                      </a14:imgEffect>
                      <a14:imgEffect>
                        <a14:sharpenSoften amount="100000"/>
                      </a14:imgEffect>
                    </a14:imgLayer>
                  </a14:imgProps>
                </a:ext>
                <a:ext uri="{28A0092B-C50C-407E-A947-70E740481C1C}">
                  <a14:useLocalDpi xmlns:a14="http://schemas.microsoft.com/office/drawing/2010/main" val="0"/>
                </a:ext>
              </a:extLst>
            </a:blip>
            <a:stretch>
              <a:fillRect/>
            </a:stretch>
          </p:blipFill>
          <p:spPr>
            <a:xfrm>
              <a:off x="465057" y="1320051"/>
              <a:ext cx="1107301" cy="1107302"/>
            </a:xfrm>
            <a:prstGeom prst="rect">
              <a:avLst/>
            </a:prstGeom>
          </p:spPr>
        </p:pic>
      </p:grpSp>
      <p:grpSp>
        <p:nvGrpSpPr>
          <p:cNvPr id="7" name="组合 6"/>
          <p:cNvGrpSpPr/>
          <p:nvPr/>
        </p:nvGrpSpPr>
        <p:grpSpPr>
          <a:xfrm>
            <a:off x="1519308" y="1021803"/>
            <a:ext cx="9608820" cy="1496694"/>
            <a:chOff x="2279048" y="-478418"/>
            <a:chExt cx="9257656" cy="1589840"/>
          </a:xfrm>
        </p:grpSpPr>
        <p:sp>
          <p:nvSpPr>
            <p:cNvPr id="22" name="文本框 21"/>
            <p:cNvSpPr txBox="1"/>
            <p:nvPr/>
          </p:nvSpPr>
          <p:spPr>
            <a:xfrm>
              <a:off x="2279048" y="197449"/>
              <a:ext cx="9257656" cy="913973"/>
            </a:xfrm>
            <a:prstGeom prst="rect">
              <a:avLst/>
            </a:prstGeom>
            <a:noFill/>
          </p:spPr>
          <p:txBody>
            <a:bodyPr wrap="square" rtlCol="0">
              <a:spAutoFit/>
            </a:bodyPr>
            <a:lstStyle/>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The main task of this stage is to identify the driving factors and impediments of change, draw a blueprint for change.</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23" name="文本框 22"/>
            <p:cNvSpPr txBox="1"/>
            <p:nvPr/>
          </p:nvSpPr>
          <p:spPr>
            <a:xfrm>
              <a:off x="2279048" y="-478418"/>
              <a:ext cx="9056376" cy="522078"/>
            </a:xfrm>
            <a:prstGeom prst="rect">
              <a:avLst/>
            </a:prstGeom>
            <a:noFill/>
          </p:spPr>
          <p:txBody>
            <a:bodyPr wrap="square" rtlCol="0">
              <a:spAutoFit/>
            </a:bodyPr>
            <a:lstStyle/>
            <a:p>
              <a:pPr lvl="0" algn="l"/>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1.</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unfreezing——Create momentum for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6" name="矩形 25"/>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文本框 2"/>
          <p:cNvSpPr txBox="1"/>
          <p:nvPr/>
        </p:nvSpPr>
        <p:spPr>
          <a:xfrm>
            <a:off x="1519308" y="2645498"/>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2</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——Implement change</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6" name="文本框 5"/>
          <p:cNvSpPr txBox="1"/>
          <p:nvPr/>
        </p:nvSpPr>
        <p:spPr>
          <a:xfrm>
            <a:off x="1714888" y="322906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enterprises need to adopt specific reform measures according to the proposed reform plan.</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
        <p:nvSpPr>
          <p:cNvPr id="9" name="文本框 8"/>
          <p:cNvSpPr txBox="1"/>
          <p:nvPr/>
        </p:nvSpPr>
        <p:spPr>
          <a:xfrm>
            <a:off x="1519308" y="4297133"/>
            <a:ext cx="9399905" cy="491490"/>
          </a:xfrm>
          <a:prstGeom prst="rect">
            <a:avLst/>
          </a:prstGeom>
          <a:noFill/>
        </p:spPr>
        <p:txBody>
          <a:bodyPr wrap="square" rtlCol="0">
            <a:spAutoFit/>
          </a:bodyPr>
          <a:p>
            <a:pPr lvl="0" algn="l"/>
            <a:r>
              <a:rPr lang="en-US" altLang="zh-CN"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3</a:t>
            </a:r>
            <a:r>
              <a:rPr lang="zh-CN" altLang="en-US" sz="22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refreezing</a:t>
            </a:r>
            <a:r>
              <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rPr>
              <a:t>——Stable change </a:t>
            </a:r>
            <a:endParaRPr lang="zh-CN" altLang="en-US" sz="2600" b="1" i="1" spc="3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0" name="文本框 9"/>
          <p:cNvSpPr txBox="1"/>
          <p:nvPr/>
        </p:nvSpPr>
        <p:spPr>
          <a:xfrm>
            <a:off x="1728223" y="4800052"/>
            <a:ext cx="9608820" cy="860425"/>
          </a:xfrm>
          <a:prstGeom prst="rect">
            <a:avLst/>
          </a:prstGeom>
          <a:noFill/>
        </p:spPr>
        <p:txBody>
          <a:bodyPr wrap="square" rtlCol="0">
            <a:spAutoFit/>
          </a:bodyPr>
          <a:p>
            <a:pPr indent="0" algn="just" fontAlgn="base">
              <a:lnSpc>
                <a:spcPts val="3000"/>
              </a:lnSpc>
            </a:pPr>
            <a:r>
              <a:rPr lang="en-US" altLang="zh-CN" dirty="0">
                <a:solidFill>
                  <a:schemeClr val="bg2">
                    <a:lumMod val="50000"/>
                  </a:schemeClr>
                </a:solidFill>
                <a:latin typeface="Yu Gothic UI Light" panose="020B0300000000000000" pitchFamily="34" charset="-128"/>
                <a:ea typeface="Yu Gothic UI Light" panose="020B0300000000000000" pitchFamily="34" charset="-128"/>
              </a:rPr>
              <a:t>Enterprises should take effective measures to consolidate the achievements of reform.</a:t>
            </a:r>
            <a:endParaRPr lang="en-US" altLang="zh-CN" dirty="0">
              <a:solidFill>
                <a:schemeClr val="bg2">
                  <a:lumMod val="50000"/>
                </a:schemeClr>
              </a:solidFill>
              <a:latin typeface="Yu Gothic UI Light" panose="020B0300000000000000" pitchFamily="34" charset="-128"/>
              <a:ea typeface="Yu Gothic UI Light" panose="020B0300000000000000" pitchFamily="34" charset="-128"/>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630045"/>
            <a:chOff x="1561139" y="1768631"/>
            <a:chExt cx="9921043" cy="1830071"/>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1</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1830071"/>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Establishing a Sense of Urgency</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Establishing</a:t>
              </a: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 a sense of urgency is the most important part of the change process, with common tools such as creating a sense of crisis and passing on pressure.</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314515"/>
            <a:ext cx="9566342" cy="1437640"/>
            <a:chOff x="1561139" y="1699479"/>
            <a:chExt cx="9921043" cy="1614056"/>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2</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614056"/>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Forming a Powerful Guiding Coalition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is not an easy task and requires a strong team to support it</a:t>
              </a:r>
              <a:r>
                <a:rPr lang="en-US" altLang="zh-CN"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a:t>
              </a:r>
              <a:endParaRPr lang="en-US" altLang="zh-CN"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endParaRPr lang="en-US" altLang="zh-CN"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743875"/>
            <a:chOff x="1561139" y="1729419"/>
            <a:chExt cx="9921043" cy="835157"/>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3</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807741"/>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Creating a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Change is massive and requires a vision to engage people in it</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9566342" cy="1245235"/>
            <a:chOff x="1561139" y="1768631"/>
            <a:chExt cx="9921043" cy="1398040"/>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4</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7384918" cy="139804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Communicating the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The vision of change needs to be recognized and accepted in communication.</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860425"/>
            <a:chOff x="1561139" y="1699479"/>
            <a:chExt cx="9921043" cy="966010"/>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5</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96601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Empowering Others to Act on the Vision</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Obstacles to change should be removed by delegating powe</a:t>
              </a:r>
              <a:endParaRPr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572751" y="4776429"/>
            <a:ext cx="9566342" cy="1040130"/>
            <a:chOff x="1561139" y="1729419"/>
            <a:chExt cx="9921043" cy="1167766"/>
          </a:xfrm>
        </p:grpSpPr>
        <p:grpSp>
          <p:nvGrpSpPr>
            <p:cNvPr id="33" name="组合 32"/>
            <p:cNvGrpSpPr/>
            <p:nvPr/>
          </p:nvGrpSpPr>
          <p:grpSpPr>
            <a:xfrm>
              <a:off x="1561139" y="1918245"/>
              <a:ext cx="9921043" cy="646331"/>
              <a:chOff x="1561139" y="1918245"/>
              <a:chExt cx="9921043" cy="646331"/>
            </a:xfrm>
          </p:grpSpPr>
          <p:sp>
            <p:nvSpPr>
              <p:cNvPr id="35" name="圆角矩形 34"/>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6</a:t>
                </a:r>
                <a:endParaRPr lang="en-US" altLang="zh-CN" b="1" dirty="0" smtClean="0">
                  <a:solidFill>
                    <a:schemeClr val="bg2">
                      <a:lumMod val="50000"/>
                    </a:schemeClr>
                  </a:solidFill>
                </a:endParaRPr>
              </a:p>
            </p:txBody>
          </p:sp>
          <p:sp>
            <p:nvSpPr>
              <p:cNvPr id="36" name="文本框 3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34" name="文本框 33"/>
            <p:cNvSpPr txBox="1"/>
            <p:nvPr/>
          </p:nvSpPr>
          <p:spPr>
            <a:xfrm>
              <a:off x="3894183" y="1729419"/>
              <a:ext cx="6658994" cy="1167766"/>
            </a:xfrm>
            <a:prstGeom prst="rect">
              <a:avLst/>
            </a:prstGeom>
            <a:noFill/>
          </p:spPr>
          <p:txBody>
            <a:bodyPr wrap="square" rtlCol="0">
              <a:spAutoFit/>
            </a:bodyPr>
            <a:lstStyle/>
            <a:p>
              <a:pPr indent="0" fontAlgn="auto"/>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Planning for and Creating Short Term Wins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25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Winning quickly is an important strategy for justifying change and continuing to push it forward.</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0-#ppt_w/2"/>
                                          </p:val>
                                        </p:tav>
                                        <p:tav tm="100000">
                                          <p:val>
                                            <p:strVal val="#ppt_x"/>
                                          </p:val>
                                        </p:tav>
                                      </p:tavLst>
                                    </p:anim>
                                    <p:anim calcmode="lin" valueType="num">
                                      <p:cBhvr additive="base">
                                        <p:cTn id="20" dur="500" fill="hold"/>
                                        <p:tgtEl>
                                          <p:spTgt spid="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矩形 1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 name="组合 2"/>
          <p:cNvGrpSpPr/>
          <p:nvPr/>
        </p:nvGrpSpPr>
        <p:grpSpPr>
          <a:xfrm>
            <a:off x="1572751" y="1492554"/>
            <a:ext cx="10059035" cy="1245235"/>
            <a:chOff x="1561139" y="1768631"/>
            <a:chExt cx="10432004" cy="1398040"/>
          </a:xfrm>
        </p:grpSpPr>
        <p:grpSp>
          <p:nvGrpSpPr>
            <p:cNvPr id="20" name="组合 19"/>
            <p:cNvGrpSpPr/>
            <p:nvPr/>
          </p:nvGrpSpPr>
          <p:grpSpPr>
            <a:xfrm>
              <a:off x="1561139" y="1918245"/>
              <a:ext cx="9921043" cy="698374"/>
              <a:chOff x="1561139" y="1918245"/>
              <a:chExt cx="9921043" cy="698374"/>
            </a:xfrm>
          </p:grpSpPr>
          <p:sp>
            <p:nvSpPr>
              <p:cNvPr id="12" name="圆角矩形 11"/>
              <p:cNvSpPr/>
              <p:nvPr/>
            </p:nvSpPr>
            <p:spPr>
              <a:xfrm>
                <a:off x="1561139" y="2048877"/>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7</a:t>
                </a:r>
                <a:endParaRPr lang="en-US" altLang="zh-CN" b="1" dirty="0" smtClean="0">
                  <a:solidFill>
                    <a:schemeClr val="bg2">
                      <a:lumMod val="50000"/>
                    </a:schemeClr>
                  </a:solidFill>
                </a:endParaRPr>
              </a:p>
            </p:txBody>
          </p:sp>
          <p:sp>
            <p:nvSpPr>
              <p:cNvPr id="16" name="文本框 15"/>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3" name="文本框 22"/>
            <p:cNvSpPr txBox="1"/>
            <p:nvPr/>
          </p:nvSpPr>
          <p:spPr>
            <a:xfrm>
              <a:off x="3894362" y="1768631"/>
              <a:ext cx="8098781" cy="1398040"/>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Consolidating improvements and producing still more change</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Quick wins must be structured around long-term change goals that drive change deeper and deeper.</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1" name="矩形 20"/>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9" name="组合 18"/>
          <p:cNvGrpSpPr/>
          <p:nvPr/>
        </p:nvGrpSpPr>
        <p:grpSpPr>
          <a:xfrm>
            <a:off x="1572751" y="3190690"/>
            <a:ext cx="9566342" cy="1630045"/>
            <a:chOff x="1561139" y="1699479"/>
            <a:chExt cx="9921043" cy="1830071"/>
          </a:xfrm>
        </p:grpSpPr>
        <p:grpSp>
          <p:nvGrpSpPr>
            <p:cNvPr id="22" name="组合 21"/>
            <p:cNvGrpSpPr/>
            <p:nvPr/>
          </p:nvGrpSpPr>
          <p:grpSpPr>
            <a:xfrm>
              <a:off x="1561139" y="1918245"/>
              <a:ext cx="9921043" cy="646331"/>
              <a:chOff x="1561139" y="1918245"/>
              <a:chExt cx="9921043" cy="646331"/>
            </a:xfrm>
          </p:grpSpPr>
          <p:sp>
            <p:nvSpPr>
              <p:cNvPr id="30" name="圆角矩形 29"/>
              <p:cNvSpPr/>
              <p:nvPr/>
            </p:nvSpPr>
            <p:spPr>
              <a:xfrm>
                <a:off x="1561139" y="1996834"/>
                <a:ext cx="2207843" cy="567742"/>
              </a:xfrm>
              <a:prstGeom prst="roundRect">
                <a:avLst>
                  <a:gd name="adj" fmla="val 32427"/>
                </a:avLst>
              </a:prstGeom>
              <a:solidFill>
                <a:srgbClr val="CAD8E5">
                  <a:alpha val="93000"/>
                </a:srgbClr>
              </a:solidFill>
              <a:ln w="57150" cap="rnd" cmpd="sng">
                <a:solidFill>
                  <a:schemeClr val="accent1">
                    <a:lumMod val="60000"/>
                    <a:lumOff val="40000"/>
                    <a:alpha val="58000"/>
                  </a:schemeClr>
                </a:solid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smtClean="0">
                    <a:solidFill>
                      <a:schemeClr val="bg2">
                        <a:lumMod val="50000"/>
                      </a:schemeClr>
                    </a:solidFill>
                  </a:rPr>
                  <a:t>Step 8</a:t>
                </a:r>
                <a:endParaRPr lang="en-US" altLang="zh-CN" b="1" dirty="0" smtClean="0">
                  <a:solidFill>
                    <a:schemeClr val="bg2">
                      <a:lumMod val="50000"/>
                    </a:schemeClr>
                  </a:solidFill>
                </a:endParaRPr>
              </a:p>
            </p:txBody>
          </p:sp>
          <p:sp>
            <p:nvSpPr>
              <p:cNvPr id="31" name="文本框 30"/>
              <p:cNvSpPr txBox="1"/>
              <p:nvPr/>
            </p:nvSpPr>
            <p:spPr>
              <a:xfrm>
                <a:off x="4388080" y="1918245"/>
                <a:ext cx="7094102" cy="587425"/>
              </a:xfrm>
              <a:prstGeom prst="rect">
                <a:avLst/>
              </a:prstGeom>
              <a:noFill/>
            </p:spPr>
            <p:txBody>
              <a:bodyPr wrap="square" rtlCol="0">
                <a:spAutoFit/>
              </a:bodyPr>
              <a:lstStyle/>
              <a:p>
                <a:pPr algn="ctr"/>
                <a:endParaRPr lang="en-US" altLang="zh-CN" sz="1400" spc="300" dirty="0" smtClean="0">
                  <a:solidFill>
                    <a:prstClr val="black">
                      <a:lumMod val="65000"/>
                      <a:lumOff val="35000"/>
                    </a:prstClr>
                  </a:solidFill>
                  <a:latin typeface="方正粗黑宋简体" panose="02000000000000000000" pitchFamily="2" charset="-122"/>
                  <a:ea typeface="方正粗黑宋简体" panose="02000000000000000000" pitchFamily="2" charset="-122"/>
                </a:endParaRPr>
              </a:p>
              <a:p>
                <a:pPr marL="71755" indent="457200"/>
                <a:endParaRPr lang="zh-CN" altLang="en-US" sz="1400" dirty="0"/>
              </a:p>
            </p:txBody>
          </p:sp>
        </p:grpSp>
        <p:sp>
          <p:nvSpPr>
            <p:cNvPr id="29" name="文本框 28"/>
            <p:cNvSpPr txBox="1"/>
            <p:nvPr/>
          </p:nvSpPr>
          <p:spPr>
            <a:xfrm>
              <a:off x="3894183" y="1699479"/>
              <a:ext cx="6658994" cy="1830071"/>
            </a:xfrm>
            <a:prstGeom prst="rect">
              <a:avLst/>
            </a:prstGeom>
            <a:noFill/>
          </p:spPr>
          <p:txBody>
            <a:bodyPr wrap="square" rtlCol="0">
              <a:spAutoFit/>
            </a:bodyPr>
            <a:lstStyle/>
            <a:p>
              <a:pPr indent="0" fontAlgn="auto">
                <a:lnSpc>
                  <a:spcPts val="3000"/>
                </a:lnSpc>
              </a:pPr>
              <a:r>
                <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rPr>
                <a:t>Institutionalizing New Approaches</a:t>
              </a:r>
              <a:endParaRPr lang="zh-CN" altLang="en-US" sz="20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indent="0" fontAlgn="auto">
                <a:lnSpc>
                  <a:spcPts val="3000"/>
                </a:lnSpc>
              </a:pPr>
              <a:r>
                <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rPr>
                <a:t>Not only to transform the results of change into part of the enterprise, but also to transform the change into an ongoing process.</a:t>
              </a:r>
              <a:endParaRPr lang="zh-CN" altLang="en-US" sz="16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 name="文本框 1"/>
          <p:cNvSpPr txBox="1"/>
          <p:nvPr/>
        </p:nvSpPr>
        <p:spPr>
          <a:xfrm>
            <a:off x="731520" y="760730"/>
            <a:ext cx="7912735" cy="521970"/>
          </a:xfrm>
          <a:prstGeom prst="rect">
            <a:avLst/>
          </a:prstGeom>
          <a:noFill/>
        </p:spPr>
        <p:txBody>
          <a:bodyPr wrap="none" rtlCol="0" anchor="t">
            <a:spAutoFit/>
          </a:bodyPr>
          <a:p>
            <a:r>
              <a:rPr lang="en-US" altLang="zh-CN"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Kotter’s Change Management Model</a:t>
            </a:r>
            <a:endPar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矩形 7"/>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五边形 15"/>
          <p:cNvSpPr/>
          <p:nvPr/>
        </p:nvSpPr>
        <p:spPr>
          <a:xfrm>
            <a:off x="560215" y="519162"/>
            <a:ext cx="5757461" cy="5779158"/>
          </a:xfrm>
          <a:prstGeom prst="homePlate">
            <a:avLst>
              <a:gd name="adj" fmla="val 25003"/>
            </a:avLst>
          </a:prstGeom>
          <a:solidFill>
            <a:srgbClr val="D8E8F8"/>
          </a:solidFill>
          <a:ln w="257175" cap="rnd" cmpd="dbl">
            <a:solidFill>
              <a:schemeClr val="bg1"/>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4017600" y="2340000"/>
            <a:ext cx="6791932" cy="1973406"/>
            <a:chOff x="3744407" y="1947686"/>
            <a:chExt cx="6791932" cy="1973406"/>
          </a:xfrm>
        </p:grpSpPr>
        <p:sp>
          <p:nvSpPr>
            <p:cNvPr id="19" name="文本框 18"/>
            <p:cNvSpPr txBox="1"/>
            <p:nvPr/>
          </p:nvSpPr>
          <p:spPr>
            <a:xfrm>
              <a:off x="3994124" y="2967957"/>
              <a:ext cx="6542215" cy="953135"/>
            </a:xfrm>
            <a:prstGeom prst="rect">
              <a:avLst/>
            </a:prstGeom>
            <a:noFill/>
            <a:effectLst>
              <a:outerShdw blurRad="76200" dist="63500" algn="l" rotWithShape="0">
                <a:schemeClr val="tx1">
                  <a:lumMod val="65000"/>
                  <a:lumOff val="35000"/>
                  <a:alpha val="40000"/>
                </a:schemeClr>
              </a:outerShdw>
            </a:effectLst>
          </p:spPr>
          <p:txBody>
            <a:bodyPr wrap="square" rtlCol="0">
              <a:spAutoFit/>
            </a:bodyPr>
            <a:lstStyle/>
            <a:p>
              <a:pPr algn="just"/>
              <a:r>
                <a:rPr lang="zh-CN" altLang="en-US" sz="2800" b="1" spc="600" dirty="0">
                  <a:solidFill>
                    <a:srgbClr val="A5B2C4"/>
                  </a:solidFill>
                  <a:latin typeface="+mn-ea"/>
                </a:rPr>
                <a:t>Take Huawei's change management as an example</a:t>
              </a:r>
              <a:endParaRPr lang="zh-CN" altLang="en-US" sz="2800" b="1" spc="600" dirty="0">
                <a:solidFill>
                  <a:srgbClr val="A5B2C4"/>
                </a:solidFill>
                <a:latin typeface="+mn-ea"/>
              </a:endParaRPr>
            </a:p>
          </p:txBody>
        </p:sp>
        <p:sp>
          <p:nvSpPr>
            <p:cNvPr id="31" name="矩形 30"/>
            <p:cNvSpPr/>
            <p:nvPr/>
          </p:nvSpPr>
          <p:spPr>
            <a:xfrm>
              <a:off x="3744407" y="1947686"/>
              <a:ext cx="5716918" cy="1014730"/>
            </a:xfrm>
            <a:prstGeom prst="rect">
              <a:avLst/>
            </a:prstGeom>
            <a:noFill/>
            <a:effectLst>
              <a:outerShdw blurRad="88900" dist="76200" algn="l" rotWithShape="0">
                <a:prstClr val="black">
                  <a:alpha val="40000"/>
                </a:prstClr>
              </a:outerShdw>
            </a:effectLst>
          </p:spPr>
          <p:txBody>
            <a:bodyPr wrap="square" lIns="91440" tIns="45720" rIns="91440" bIns="45720">
              <a:spAutoFit/>
            </a:bodyPr>
            <a:lstStyle/>
            <a:p>
              <a:pPr>
                <a:buClr>
                  <a:srgbClr val="DF8A9D"/>
                </a:buClr>
                <a:buSzPct val="200000"/>
              </a:pPr>
              <a:r>
                <a:rPr lang="zh-CN" altLang="en-US" sz="6000" b="1"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case study</a:t>
              </a:r>
              <a:endParaRPr lang="zh-CN" altLang="en-US" sz="6000" b="1" spc="6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2" name="组合 31"/>
          <p:cNvGrpSpPr/>
          <p:nvPr/>
        </p:nvGrpSpPr>
        <p:grpSpPr>
          <a:xfrm>
            <a:off x="1318506" y="2169601"/>
            <a:ext cx="3028956" cy="1949173"/>
            <a:chOff x="1098944" y="1621552"/>
            <a:chExt cx="3028956" cy="1949173"/>
          </a:xfrm>
        </p:grpSpPr>
        <p:sp>
          <p:nvSpPr>
            <p:cNvPr id="33" name="六边形 32"/>
            <p:cNvSpPr/>
            <p:nvPr/>
          </p:nvSpPr>
          <p:spPr>
            <a:xfrm>
              <a:off x="1482438" y="1621552"/>
              <a:ext cx="2261968" cy="1949173"/>
            </a:xfrm>
            <a:prstGeom prst="hexagon">
              <a:avLst>
                <a:gd name="adj" fmla="val 28601"/>
                <a:gd name="vf" fmla="val 115470"/>
              </a:avLst>
            </a:prstGeom>
            <a:noFill/>
            <a:ln w="177800" cap="rnd" cmpd="dbl">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34" name="文本框 33"/>
            <p:cNvSpPr txBox="1"/>
            <p:nvPr/>
          </p:nvSpPr>
          <p:spPr>
            <a:xfrm>
              <a:off x="1098944" y="1811308"/>
              <a:ext cx="3028956" cy="1569660"/>
            </a:xfrm>
            <a:prstGeom prst="rect">
              <a:avLst/>
            </a:prstGeom>
            <a:noFill/>
            <a:effectLst>
              <a:outerShdw blurRad="50800" dist="88900" algn="l" rotWithShape="0">
                <a:schemeClr val="bg2">
                  <a:lumMod val="50000"/>
                  <a:alpha val="40000"/>
                </a:schemeClr>
              </a:outerShdw>
            </a:effectLst>
          </p:spPr>
          <p:txBody>
            <a:bodyPr wrap="square" rtlCol="0">
              <a:spAutoFit/>
            </a:bodyPr>
            <a:lstStyle/>
            <a:p>
              <a:pPr algn="ctr"/>
              <a:r>
                <a:rPr lang="en-US" altLang="zh-CN" sz="9600" b="1" dirty="0" smtClean="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endParaRPr lang="zh-CN" altLang="en-US" sz="9600" b="1" dirty="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57" name="组合 56"/>
          <p:cNvGrpSpPr/>
          <p:nvPr/>
        </p:nvGrpSpPr>
        <p:grpSpPr>
          <a:xfrm>
            <a:off x="938296" y="929390"/>
            <a:ext cx="3940531" cy="4916774"/>
            <a:chOff x="938296" y="929390"/>
            <a:chExt cx="3940531" cy="4916774"/>
          </a:xfrm>
        </p:grpSpPr>
        <p:cxnSp>
          <p:nvCxnSpPr>
            <p:cNvPr id="35" name="直接连接符 34"/>
            <p:cNvCxnSpPr/>
            <p:nvPr/>
          </p:nvCxnSpPr>
          <p:spPr>
            <a:xfrm flipH="1">
              <a:off x="938296" y="1302027"/>
              <a:ext cx="756824" cy="935103"/>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7" name="直接连接符 36"/>
            <p:cNvCxnSpPr/>
            <p:nvPr/>
          </p:nvCxnSpPr>
          <p:spPr>
            <a:xfrm flipH="1">
              <a:off x="3552669" y="4594596"/>
              <a:ext cx="711999" cy="1251568"/>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p:nvPr/>
          </p:nvCxnSpPr>
          <p:spPr>
            <a:xfrm flipH="1">
              <a:off x="1601898" y="929390"/>
              <a:ext cx="946430" cy="112811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直接连接符 53"/>
            <p:cNvCxnSpPr/>
            <p:nvPr/>
          </p:nvCxnSpPr>
          <p:spPr>
            <a:xfrm flipH="1">
              <a:off x="4277427" y="4373283"/>
              <a:ext cx="601400" cy="1038144"/>
            </a:xfrm>
            <a:prstGeom prst="line">
              <a:avLst/>
            </a:prstGeom>
            <a:ln w="889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0" name="矩形 19"/>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文本框 8"/>
          <p:cNvSpPr txBox="1"/>
          <p:nvPr/>
        </p:nvSpPr>
        <p:spPr>
          <a:xfrm>
            <a:off x="708025" y="975995"/>
            <a:ext cx="10029825" cy="706755"/>
          </a:xfrm>
          <a:prstGeom prst="rect">
            <a:avLst/>
          </a:prstGeom>
          <a:noFill/>
        </p:spPr>
        <p:txBody>
          <a:bodyPr wrap="square" rtlCol="0">
            <a:spAutoFit/>
          </a:bodyPr>
          <a:lstStyle/>
          <a:p>
            <a:pPr algn="ctr"/>
            <a:r>
              <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rPr>
              <a:t>Huawei</a:t>
            </a:r>
            <a:endParaRPr sz="40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descr="WechatIMG1564"/>
          <p:cNvPicPr>
            <a:picLocks noChangeAspect="1"/>
          </p:cNvPicPr>
          <p:nvPr/>
        </p:nvPicPr>
        <p:blipFill>
          <a:blip r:embed="rId1"/>
          <a:srcRect l="2604" t="7347" r="-2604" b="-7719"/>
          <a:stretch>
            <a:fillRect/>
          </a:stretch>
        </p:blipFill>
        <p:spPr>
          <a:xfrm>
            <a:off x="7626985" y="1715770"/>
            <a:ext cx="3852545" cy="3426460"/>
          </a:xfrm>
          <a:prstGeom prst="rect">
            <a:avLst/>
          </a:prstGeom>
        </p:spPr>
      </p:pic>
      <p:grpSp>
        <p:nvGrpSpPr>
          <p:cNvPr id="34" name="组合 33"/>
          <p:cNvGrpSpPr/>
          <p:nvPr/>
        </p:nvGrpSpPr>
        <p:grpSpPr>
          <a:xfrm>
            <a:off x="708025" y="2373630"/>
            <a:ext cx="6918960" cy="2462767"/>
            <a:chOff x="461399" y="1509646"/>
            <a:chExt cx="7165485" cy="2250440"/>
          </a:xfrm>
        </p:grpSpPr>
        <p:sp>
          <p:nvSpPr>
            <p:cNvPr id="29" name="矩形 20"/>
            <p:cNvSpPr/>
            <p:nvPr/>
          </p:nvSpPr>
          <p:spPr>
            <a:xfrm>
              <a:off x="461399" y="1509646"/>
              <a:ext cx="7165485" cy="2250440"/>
            </a:xfrm>
            <a:custGeom>
              <a:avLst/>
              <a:gdLst>
                <a:gd name="connsiteX0" fmla="*/ 0 w 4071842"/>
                <a:gd name="connsiteY0" fmla="*/ 0 h 2175164"/>
                <a:gd name="connsiteX1" fmla="*/ 4071842 w 4071842"/>
                <a:gd name="connsiteY1" fmla="*/ 0 h 2175164"/>
                <a:gd name="connsiteX2" fmla="*/ 4071842 w 4071842"/>
                <a:gd name="connsiteY2" fmla="*/ 2175164 h 2175164"/>
                <a:gd name="connsiteX3" fmla="*/ 0 w 4071842"/>
                <a:gd name="connsiteY3" fmla="*/ 2175164 h 2175164"/>
                <a:gd name="connsiteX4" fmla="*/ 0 w 4071842"/>
                <a:gd name="connsiteY4" fmla="*/ 0 h 2175164"/>
                <a:gd name="connsiteX0-1" fmla="*/ 0 w 4071842"/>
                <a:gd name="connsiteY0-2" fmla="*/ 0 h 2175164"/>
                <a:gd name="connsiteX1-3" fmla="*/ 4071842 w 4071842"/>
                <a:gd name="connsiteY1-4" fmla="*/ 0 h 2175164"/>
                <a:gd name="connsiteX2-5" fmla="*/ 4071842 w 4071842"/>
                <a:gd name="connsiteY2-6" fmla="*/ 1156551 h 2175164"/>
                <a:gd name="connsiteX3-7" fmla="*/ 4071842 w 4071842"/>
                <a:gd name="connsiteY3-8" fmla="*/ 2175164 h 2175164"/>
                <a:gd name="connsiteX4-9" fmla="*/ 0 w 4071842"/>
                <a:gd name="connsiteY4-10" fmla="*/ 2175164 h 2175164"/>
                <a:gd name="connsiteX5" fmla="*/ 0 w 4071842"/>
                <a:gd name="connsiteY5" fmla="*/ 0 h 2175164"/>
                <a:gd name="connsiteX0-11" fmla="*/ 0 w 6239855"/>
                <a:gd name="connsiteY0-12" fmla="*/ 0 h 2175164"/>
                <a:gd name="connsiteX1-13" fmla="*/ 4071842 w 6239855"/>
                <a:gd name="connsiteY1-14" fmla="*/ 0 h 2175164"/>
                <a:gd name="connsiteX2-15" fmla="*/ 6239855 w 6239855"/>
                <a:gd name="connsiteY2-16" fmla="*/ 1127054 h 2175164"/>
                <a:gd name="connsiteX3-17" fmla="*/ 4071842 w 6239855"/>
                <a:gd name="connsiteY3-18" fmla="*/ 2175164 h 2175164"/>
                <a:gd name="connsiteX4-19" fmla="*/ 0 w 6239855"/>
                <a:gd name="connsiteY4-20" fmla="*/ 2175164 h 2175164"/>
                <a:gd name="connsiteX5-21" fmla="*/ 0 w 6239855"/>
                <a:gd name="connsiteY5-22" fmla="*/ 0 h 2175164"/>
                <a:gd name="connsiteX0-23" fmla="*/ 0 w 5546680"/>
                <a:gd name="connsiteY0-24" fmla="*/ 0 h 2175164"/>
                <a:gd name="connsiteX1-25" fmla="*/ 4071842 w 5546680"/>
                <a:gd name="connsiteY1-26" fmla="*/ 0 h 2175164"/>
                <a:gd name="connsiteX2-27" fmla="*/ 5546680 w 5546680"/>
                <a:gd name="connsiteY2-28" fmla="*/ 1097558 h 2175164"/>
                <a:gd name="connsiteX3-29" fmla="*/ 4071842 w 5546680"/>
                <a:gd name="connsiteY3-30" fmla="*/ 2175164 h 2175164"/>
                <a:gd name="connsiteX4-31" fmla="*/ 0 w 5546680"/>
                <a:gd name="connsiteY4-32" fmla="*/ 2175164 h 2175164"/>
                <a:gd name="connsiteX5-33" fmla="*/ 0 w 5546680"/>
                <a:gd name="connsiteY5-34" fmla="*/ 0 h 2175164"/>
                <a:gd name="connsiteX0-35" fmla="*/ 0 w 5782655"/>
                <a:gd name="connsiteY0-36" fmla="*/ 0 h 2175164"/>
                <a:gd name="connsiteX1-37" fmla="*/ 4071842 w 5782655"/>
                <a:gd name="connsiteY1-38" fmla="*/ 0 h 2175164"/>
                <a:gd name="connsiteX2-39" fmla="*/ 5782655 w 5782655"/>
                <a:gd name="connsiteY2-40" fmla="*/ 1009068 h 2175164"/>
                <a:gd name="connsiteX3-41" fmla="*/ 4071842 w 5782655"/>
                <a:gd name="connsiteY3-42" fmla="*/ 2175164 h 2175164"/>
                <a:gd name="connsiteX4-43" fmla="*/ 0 w 5782655"/>
                <a:gd name="connsiteY4-44" fmla="*/ 2175164 h 2175164"/>
                <a:gd name="connsiteX5-45" fmla="*/ 0 w 5782655"/>
                <a:gd name="connsiteY5-46" fmla="*/ 0 h 2175164"/>
                <a:gd name="connsiteX0-47" fmla="*/ 0 w 5479461"/>
                <a:gd name="connsiteY0-48" fmla="*/ 0 h 2175164"/>
                <a:gd name="connsiteX1-49" fmla="*/ 4071842 w 5479461"/>
                <a:gd name="connsiteY1-50" fmla="*/ 0 h 2175164"/>
                <a:gd name="connsiteX2-51" fmla="*/ 5479461 w 5479461"/>
                <a:gd name="connsiteY2-52" fmla="*/ 1023816 h 2175164"/>
                <a:gd name="connsiteX3-53" fmla="*/ 4071842 w 5479461"/>
                <a:gd name="connsiteY3-54" fmla="*/ 2175164 h 2175164"/>
                <a:gd name="connsiteX4-55" fmla="*/ 0 w 5479461"/>
                <a:gd name="connsiteY4-56" fmla="*/ 2175164 h 2175164"/>
                <a:gd name="connsiteX5-57" fmla="*/ 0 w 5479461"/>
                <a:gd name="connsiteY5-58" fmla="*/ 0 h 2175164"/>
                <a:gd name="connsiteX0-59" fmla="*/ 0 w 4071842"/>
                <a:gd name="connsiteY0-60" fmla="*/ 0 h 2175164"/>
                <a:gd name="connsiteX1-61" fmla="*/ 4071842 w 4071842"/>
                <a:gd name="connsiteY1-62" fmla="*/ 0 h 2175164"/>
                <a:gd name="connsiteX2-63" fmla="*/ 4071842 w 4071842"/>
                <a:gd name="connsiteY2-64" fmla="*/ 2175164 h 2175164"/>
                <a:gd name="connsiteX3-65" fmla="*/ 0 w 4071842"/>
                <a:gd name="connsiteY3-66" fmla="*/ 2175164 h 2175164"/>
                <a:gd name="connsiteX4-67" fmla="*/ 0 w 4071842"/>
                <a:gd name="connsiteY4-68" fmla="*/ 0 h 2175164"/>
                <a:gd name="connsiteX0-69" fmla="*/ 0 w 4075187"/>
                <a:gd name="connsiteY0-70" fmla="*/ 0 h 2175164"/>
                <a:gd name="connsiteX1-71" fmla="*/ 4071842 w 4075187"/>
                <a:gd name="connsiteY1-72" fmla="*/ 0 h 2175164"/>
                <a:gd name="connsiteX2-73" fmla="*/ 4075187 w 4075187"/>
                <a:gd name="connsiteY2-74" fmla="*/ 1113160 h 2175164"/>
                <a:gd name="connsiteX3-75" fmla="*/ 4071842 w 4075187"/>
                <a:gd name="connsiteY3-76" fmla="*/ 2175164 h 2175164"/>
                <a:gd name="connsiteX4-77" fmla="*/ 0 w 4075187"/>
                <a:gd name="connsiteY4-78" fmla="*/ 2175164 h 2175164"/>
                <a:gd name="connsiteX5-79" fmla="*/ 0 w 4075187"/>
                <a:gd name="connsiteY5-80" fmla="*/ 0 h 2175164"/>
                <a:gd name="connsiteX0-81" fmla="*/ 0 w 4821096"/>
                <a:gd name="connsiteY0-82" fmla="*/ 0 h 2175164"/>
                <a:gd name="connsiteX1-83" fmla="*/ 4071842 w 4821096"/>
                <a:gd name="connsiteY1-84" fmla="*/ 0 h 2175164"/>
                <a:gd name="connsiteX2-85" fmla="*/ 4821096 w 4821096"/>
                <a:gd name="connsiteY2-86" fmla="*/ 994955 h 2175164"/>
                <a:gd name="connsiteX3-87" fmla="*/ 4071842 w 4821096"/>
                <a:gd name="connsiteY3-88" fmla="*/ 2175164 h 2175164"/>
                <a:gd name="connsiteX4-89" fmla="*/ 0 w 4821096"/>
                <a:gd name="connsiteY4-90" fmla="*/ 2175164 h 2175164"/>
                <a:gd name="connsiteX5-91" fmla="*/ 0 w 4821096"/>
                <a:gd name="connsiteY5-92" fmla="*/ 0 h 2175164"/>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21" y="connsiteY5-22"/>
                </a:cxn>
              </a:cxnLst>
              <a:rect l="l" t="t" r="r" b="b"/>
              <a:pathLst>
                <a:path w="4821096" h="2175164">
                  <a:moveTo>
                    <a:pt x="0" y="0"/>
                  </a:moveTo>
                  <a:lnTo>
                    <a:pt x="4071842" y="0"/>
                  </a:lnTo>
                  <a:lnTo>
                    <a:pt x="4821096" y="994955"/>
                  </a:lnTo>
                  <a:lnTo>
                    <a:pt x="4071842" y="2175164"/>
                  </a:lnTo>
                  <a:lnTo>
                    <a:pt x="0" y="2175164"/>
                  </a:lnTo>
                  <a:lnTo>
                    <a:pt x="0" y="0"/>
                  </a:lnTo>
                  <a:close/>
                </a:path>
              </a:pathLst>
            </a:custGeom>
            <a:noFill/>
            <a:ln w="28575">
              <a:solidFill>
                <a:srgbClr val="A5B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2" name="文本框 31"/>
            <p:cNvSpPr txBox="1"/>
            <p:nvPr/>
          </p:nvSpPr>
          <p:spPr>
            <a:xfrm>
              <a:off x="496911" y="1520441"/>
              <a:ext cx="6829439" cy="2192779"/>
            </a:xfrm>
            <a:prstGeom prst="rect">
              <a:avLst/>
            </a:prstGeom>
            <a:noFill/>
            <a:ln>
              <a:noFill/>
            </a:ln>
          </p:spPr>
          <p:txBody>
            <a:bodyPr wrap="square" rtlCol="0">
              <a:spAutoFit/>
            </a:bodyPr>
            <a:lstStyle/>
            <a:p>
              <a:pPr algn="l">
                <a:lnSpc>
                  <a:spcPct val="150000"/>
                </a:lnSpc>
                <a:buClrTx/>
                <a:buSzTx/>
                <a:buFontTx/>
              </a:pPr>
              <a:r>
                <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rPr>
                <a:t>Huawei is the world's leading provider of information and communication infrastructure and intelligent terminals.</a:t>
              </a:r>
              <a:r>
                <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sym typeface="+mn-ea"/>
                </a:rPr>
                <a:t>Relying on changes, Huawei constantly makes new breakthroughs in the competition.</a:t>
              </a:r>
              <a:endParaRPr lang="en-US" altLang="zh-CN" sz="2000" dirty="0">
                <a:solidFill>
                  <a:prstClr val="black">
                    <a:lumMod val="65000"/>
                    <a:lumOff val="35000"/>
                  </a:prstClr>
                </a:solidFill>
                <a:latin typeface="Yu Gothic UI Light" panose="020B0300000000000000" pitchFamily="34" charset="-128"/>
                <a:ea typeface="Yu Gothic UI Light" panose="020B0300000000000000" pitchFamily="34" charset="-128"/>
                <a:sym typeface="+mn-ea"/>
              </a:endParaRPr>
            </a:p>
          </p:txBody>
        </p:sp>
      </p:grpSp>
      <p:sp>
        <p:nvSpPr>
          <p:cNvPr id="19" name="矩形 18"/>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0-#ppt_w/2"/>
                                          </p:val>
                                        </p:tav>
                                        <p:tav tm="100000">
                                          <p:val>
                                            <p:strVal val="#ppt_x"/>
                                          </p:val>
                                        </p:tav>
                                      </p:tavLst>
                                    </p:anim>
                                    <p:anim calcmode="lin" valueType="num">
                                      <p:cBhvr additive="base">
                                        <p:cTn id="8" dur="500" fill="hold"/>
                                        <p:tgtEl>
                                          <p:spTgt spid="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矩形 22"/>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任意多边形 10"/>
          <p:cNvSpPr/>
          <p:nvPr/>
        </p:nvSpPr>
        <p:spPr>
          <a:xfrm>
            <a:off x="712393" y="661649"/>
            <a:ext cx="3637934" cy="3311755"/>
          </a:xfrm>
          <a:custGeom>
            <a:avLst/>
            <a:gdLst>
              <a:gd name="connsiteX0" fmla="*/ 3376092 w 5271840"/>
              <a:gd name="connsiteY0" fmla="*/ 2220707 h 4899861"/>
              <a:gd name="connsiteX1" fmla="*/ 4892681 w 5271840"/>
              <a:gd name="connsiteY1" fmla="*/ 2220707 h 4899861"/>
              <a:gd name="connsiteX2" fmla="*/ 5271839 w 5271840"/>
              <a:gd name="connsiteY2" fmla="*/ 2599865 h 4899861"/>
              <a:gd name="connsiteX3" fmla="*/ 5271839 w 5271840"/>
              <a:gd name="connsiteY3" fmla="*/ 4520703 h 4899861"/>
              <a:gd name="connsiteX4" fmla="*/ 4892681 w 5271840"/>
              <a:gd name="connsiteY4" fmla="*/ 4899861 h 4899861"/>
              <a:gd name="connsiteX5" fmla="*/ 3376092 w 5271840"/>
              <a:gd name="connsiteY5" fmla="*/ 4899861 h 4899861"/>
              <a:gd name="connsiteX6" fmla="*/ 2996934 w 5271840"/>
              <a:gd name="connsiteY6" fmla="*/ 4520703 h 4899861"/>
              <a:gd name="connsiteX7" fmla="*/ 2996934 w 5271840"/>
              <a:gd name="connsiteY7" fmla="*/ 2599865 h 4899861"/>
              <a:gd name="connsiteX8" fmla="*/ 3376092 w 5271840"/>
              <a:gd name="connsiteY8" fmla="*/ 2220707 h 4899861"/>
              <a:gd name="connsiteX9" fmla="*/ 1406845 w 5271840"/>
              <a:gd name="connsiteY9" fmla="*/ 2220707 h 4899861"/>
              <a:gd name="connsiteX10" fmla="*/ 2580424 w 5271840"/>
              <a:gd name="connsiteY10" fmla="*/ 2220707 h 4899861"/>
              <a:gd name="connsiteX11" fmla="*/ 2873828 w 5271840"/>
              <a:gd name="connsiteY11" fmla="*/ 2514111 h 4899861"/>
              <a:gd name="connsiteX12" fmla="*/ 2873828 w 5271840"/>
              <a:gd name="connsiteY12" fmla="*/ 3692760 h 4899861"/>
              <a:gd name="connsiteX13" fmla="*/ 2580424 w 5271840"/>
              <a:gd name="connsiteY13" fmla="*/ 3986164 h 4899861"/>
              <a:gd name="connsiteX14" fmla="*/ 1406845 w 5271840"/>
              <a:gd name="connsiteY14" fmla="*/ 3986164 h 4899861"/>
              <a:gd name="connsiteX15" fmla="*/ 1113441 w 5271840"/>
              <a:gd name="connsiteY15" fmla="*/ 3692760 h 4899861"/>
              <a:gd name="connsiteX16" fmla="*/ 1113441 w 5271840"/>
              <a:gd name="connsiteY16" fmla="*/ 2514111 h 4899861"/>
              <a:gd name="connsiteX17" fmla="*/ 1406845 w 5271840"/>
              <a:gd name="connsiteY17" fmla="*/ 2220707 h 4899861"/>
              <a:gd name="connsiteX18" fmla="*/ 3351415 w 5271840"/>
              <a:gd name="connsiteY18" fmla="*/ 0 h 4899861"/>
              <a:gd name="connsiteX19" fmla="*/ 4917360 w 5271840"/>
              <a:gd name="connsiteY19" fmla="*/ 0 h 4899861"/>
              <a:gd name="connsiteX20" fmla="*/ 5271840 w 5271840"/>
              <a:gd name="connsiteY20" fmla="*/ 354480 h 4899861"/>
              <a:gd name="connsiteX21" fmla="*/ 5271840 w 5271840"/>
              <a:gd name="connsiteY21" fmla="*/ 1772358 h 4899861"/>
              <a:gd name="connsiteX22" fmla="*/ 4917360 w 5271840"/>
              <a:gd name="connsiteY22" fmla="*/ 2126838 h 4899861"/>
              <a:gd name="connsiteX23" fmla="*/ 3351415 w 5271840"/>
              <a:gd name="connsiteY23" fmla="*/ 2126838 h 4899861"/>
              <a:gd name="connsiteX24" fmla="*/ 2996935 w 5271840"/>
              <a:gd name="connsiteY24" fmla="*/ 1772358 h 4899861"/>
              <a:gd name="connsiteX25" fmla="*/ 2996935 w 5271840"/>
              <a:gd name="connsiteY25" fmla="*/ 354480 h 4899861"/>
              <a:gd name="connsiteX26" fmla="*/ 3351415 w 5271840"/>
              <a:gd name="connsiteY26" fmla="*/ 0 h 4899861"/>
              <a:gd name="connsiteX27" fmla="*/ 354480 w 5271840"/>
              <a:gd name="connsiteY27" fmla="*/ 0 h 4899861"/>
              <a:gd name="connsiteX28" fmla="*/ 2519348 w 5271840"/>
              <a:gd name="connsiteY28" fmla="*/ 0 h 4899861"/>
              <a:gd name="connsiteX29" fmla="*/ 2873828 w 5271840"/>
              <a:gd name="connsiteY29" fmla="*/ 354480 h 4899861"/>
              <a:gd name="connsiteX30" fmla="*/ 2873828 w 5271840"/>
              <a:gd name="connsiteY30" fmla="*/ 1772358 h 4899861"/>
              <a:gd name="connsiteX31" fmla="*/ 2519348 w 5271840"/>
              <a:gd name="connsiteY31" fmla="*/ 2126838 h 4899861"/>
              <a:gd name="connsiteX32" fmla="*/ 354480 w 5271840"/>
              <a:gd name="connsiteY32" fmla="*/ 2126838 h 4899861"/>
              <a:gd name="connsiteX33" fmla="*/ 0 w 5271840"/>
              <a:gd name="connsiteY33" fmla="*/ 1772358 h 4899861"/>
              <a:gd name="connsiteX34" fmla="*/ 0 w 5271840"/>
              <a:gd name="connsiteY34" fmla="*/ 354480 h 4899861"/>
              <a:gd name="connsiteX35" fmla="*/ 354480 w 5271840"/>
              <a:gd name="connsiteY35" fmla="*/ 0 h 4899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271840" h="4899861">
                <a:moveTo>
                  <a:pt x="3376092" y="2220707"/>
                </a:moveTo>
                <a:lnTo>
                  <a:pt x="4892681" y="2220707"/>
                </a:lnTo>
                <a:cubicBezTo>
                  <a:pt x="5102084" y="2220707"/>
                  <a:pt x="5271839" y="2390462"/>
                  <a:pt x="5271839" y="2599865"/>
                </a:cubicBezTo>
                <a:lnTo>
                  <a:pt x="5271839" y="4520703"/>
                </a:lnTo>
                <a:cubicBezTo>
                  <a:pt x="5271839" y="4730106"/>
                  <a:pt x="5102084" y="4899861"/>
                  <a:pt x="4892681" y="4899861"/>
                </a:cubicBezTo>
                <a:lnTo>
                  <a:pt x="3376092" y="4899861"/>
                </a:lnTo>
                <a:cubicBezTo>
                  <a:pt x="3166689" y="4899861"/>
                  <a:pt x="2996934" y="4730106"/>
                  <a:pt x="2996934" y="4520703"/>
                </a:cubicBezTo>
                <a:lnTo>
                  <a:pt x="2996934" y="2599865"/>
                </a:lnTo>
                <a:cubicBezTo>
                  <a:pt x="2996934" y="2390462"/>
                  <a:pt x="3166689" y="2220707"/>
                  <a:pt x="3376092" y="2220707"/>
                </a:cubicBezTo>
                <a:close/>
                <a:moveTo>
                  <a:pt x="1406845" y="2220707"/>
                </a:moveTo>
                <a:lnTo>
                  <a:pt x="2580424" y="2220707"/>
                </a:lnTo>
                <a:cubicBezTo>
                  <a:pt x="2742467" y="2220707"/>
                  <a:pt x="2873828" y="2352068"/>
                  <a:pt x="2873828" y="2514111"/>
                </a:cubicBezTo>
                <a:lnTo>
                  <a:pt x="2873828" y="3692760"/>
                </a:lnTo>
                <a:cubicBezTo>
                  <a:pt x="2873828" y="3854803"/>
                  <a:pt x="2742467" y="3986164"/>
                  <a:pt x="2580424" y="3986164"/>
                </a:cubicBezTo>
                <a:lnTo>
                  <a:pt x="1406845" y="3986164"/>
                </a:lnTo>
                <a:cubicBezTo>
                  <a:pt x="1244802" y="3986164"/>
                  <a:pt x="1113441" y="3854803"/>
                  <a:pt x="1113441" y="3692760"/>
                </a:cubicBezTo>
                <a:lnTo>
                  <a:pt x="1113441" y="2514111"/>
                </a:lnTo>
                <a:cubicBezTo>
                  <a:pt x="1113441" y="2352068"/>
                  <a:pt x="1244802" y="2220707"/>
                  <a:pt x="1406845" y="2220707"/>
                </a:cubicBezTo>
                <a:close/>
                <a:moveTo>
                  <a:pt x="3351415" y="0"/>
                </a:moveTo>
                <a:lnTo>
                  <a:pt x="4917360" y="0"/>
                </a:lnTo>
                <a:cubicBezTo>
                  <a:pt x="5113134" y="0"/>
                  <a:pt x="5271840" y="158706"/>
                  <a:pt x="5271840" y="354480"/>
                </a:cubicBezTo>
                <a:lnTo>
                  <a:pt x="5271840" y="1772358"/>
                </a:lnTo>
                <a:cubicBezTo>
                  <a:pt x="5271840" y="1968132"/>
                  <a:pt x="5113134" y="2126838"/>
                  <a:pt x="4917360" y="2126838"/>
                </a:cubicBezTo>
                <a:lnTo>
                  <a:pt x="3351415" y="2126838"/>
                </a:lnTo>
                <a:cubicBezTo>
                  <a:pt x="3155641" y="2126838"/>
                  <a:pt x="2996935" y="1968132"/>
                  <a:pt x="2996935" y="1772358"/>
                </a:cubicBezTo>
                <a:lnTo>
                  <a:pt x="2996935" y="354480"/>
                </a:lnTo>
                <a:cubicBezTo>
                  <a:pt x="2996935" y="158706"/>
                  <a:pt x="3155641" y="0"/>
                  <a:pt x="3351415" y="0"/>
                </a:cubicBezTo>
                <a:close/>
                <a:moveTo>
                  <a:pt x="354480" y="0"/>
                </a:moveTo>
                <a:lnTo>
                  <a:pt x="2519348" y="0"/>
                </a:lnTo>
                <a:cubicBezTo>
                  <a:pt x="2715122" y="0"/>
                  <a:pt x="2873828" y="158706"/>
                  <a:pt x="2873828" y="354480"/>
                </a:cubicBezTo>
                <a:lnTo>
                  <a:pt x="2873828" y="1772358"/>
                </a:lnTo>
                <a:cubicBezTo>
                  <a:pt x="2873828" y="1968132"/>
                  <a:pt x="2715122" y="2126838"/>
                  <a:pt x="2519348" y="2126838"/>
                </a:cubicBezTo>
                <a:lnTo>
                  <a:pt x="354480" y="2126838"/>
                </a:lnTo>
                <a:cubicBezTo>
                  <a:pt x="158706" y="2126838"/>
                  <a:pt x="0" y="1968132"/>
                  <a:pt x="0" y="1772358"/>
                </a:cubicBezTo>
                <a:lnTo>
                  <a:pt x="0" y="354480"/>
                </a:lnTo>
                <a:cubicBezTo>
                  <a:pt x="0" y="158706"/>
                  <a:pt x="158706" y="0"/>
                  <a:pt x="354480" y="0"/>
                </a:cubicBezTo>
                <a:close/>
              </a:path>
            </a:pathLst>
          </a:custGeom>
          <a:blipFill dpi="0" rotWithShape="1">
            <a:blip r:embed="rId1">
              <a:alphaModFix amt="65000"/>
              <a:extLst>
                <a:ext uri="{28A0092B-C50C-407E-A947-70E740481C1C}">
                  <a14:useLocalDpi xmlns:a14="http://schemas.microsoft.com/office/drawing/2010/main" val="0"/>
                </a:ext>
              </a:extLst>
            </a:blip>
            <a:srcRect/>
            <a:stretch>
              <a:fillRect/>
            </a:stretch>
          </a:blipFill>
          <a:ln>
            <a:noFill/>
          </a:ln>
          <a:effectLst>
            <a:outerShdw blurRad="50800" dist="38100" dir="2700000" sx="103000" sy="103000" algn="tl" rotWithShape="0">
              <a:schemeClr val="bg2">
                <a:lumMod val="2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zh-CN" altLang="en-US"/>
          </a:p>
        </p:txBody>
      </p:sp>
      <p:sp>
        <p:nvSpPr>
          <p:cNvPr id="9" name="任意多边形 8"/>
          <p:cNvSpPr/>
          <p:nvPr/>
        </p:nvSpPr>
        <p:spPr>
          <a:xfrm>
            <a:off x="741719" y="661649"/>
            <a:ext cx="3608608" cy="3311755"/>
          </a:xfrm>
          <a:custGeom>
            <a:avLst/>
            <a:gdLst>
              <a:gd name="connsiteX0" fmla="*/ 3360384 w 5298242"/>
              <a:gd name="connsiteY0" fmla="*/ 2235339 h 4920483"/>
              <a:gd name="connsiteX1" fmla="*/ 4910661 w 5298242"/>
              <a:gd name="connsiteY1" fmla="*/ 2235339 h 4920483"/>
              <a:gd name="connsiteX2" fmla="*/ 5298242 w 5298242"/>
              <a:gd name="connsiteY2" fmla="*/ 2622920 h 4920483"/>
              <a:gd name="connsiteX3" fmla="*/ 5298242 w 5298242"/>
              <a:gd name="connsiteY3" fmla="*/ 4532902 h 4920483"/>
              <a:gd name="connsiteX4" fmla="*/ 4910661 w 5298242"/>
              <a:gd name="connsiteY4" fmla="*/ 4920483 h 4920483"/>
              <a:gd name="connsiteX5" fmla="*/ 3360384 w 5298242"/>
              <a:gd name="connsiteY5" fmla="*/ 4920483 h 4920483"/>
              <a:gd name="connsiteX6" fmla="*/ 2972803 w 5298242"/>
              <a:gd name="connsiteY6" fmla="*/ 4532902 h 4920483"/>
              <a:gd name="connsiteX7" fmla="*/ 2972803 w 5298242"/>
              <a:gd name="connsiteY7" fmla="*/ 2622920 h 4920483"/>
              <a:gd name="connsiteX8" fmla="*/ 3360384 w 5298242"/>
              <a:gd name="connsiteY8" fmla="*/ 2235339 h 4920483"/>
              <a:gd name="connsiteX9" fmla="*/ 1393173 w 5298242"/>
              <a:gd name="connsiteY9" fmla="*/ 2235338 h 4920483"/>
              <a:gd name="connsiteX10" fmla="*/ 2563979 w 5298242"/>
              <a:gd name="connsiteY10" fmla="*/ 2235338 h 4920483"/>
              <a:gd name="connsiteX11" fmla="*/ 2856690 w 5298242"/>
              <a:gd name="connsiteY11" fmla="*/ 2528049 h 4920483"/>
              <a:gd name="connsiteX12" fmla="*/ 2856690 w 5298242"/>
              <a:gd name="connsiteY12" fmla="*/ 3742398 h 4920483"/>
              <a:gd name="connsiteX13" fmla="*/ 2563979 w 5298242"/>
              <a:gd name="connsiteY13" fmla="*/ 4035109 h 4920483"/>
              <a:gd name="connsiteX14" fmla="*/ 1393173 w 5298242"/>
              <a:gd name="connsiteY14" fmla="*/ 4035109 h 4920483"/>
              <a:gd name="connsiteX15" fmla="*/ 1100462 w 5298242"/>
              <a:gd name="connsiteY15" fmla="*/ 3742398 h 4920483"/>
              <a:gd name="connsiteX16" fmla="*/ 1100462 w 5298242"/>
              <a:gd name="connsiteY16" fmla="*/ 2528049 h 4920483"/>
              <a:gd name="connsiteX17" fmla="*/ 1393173 w 5298242"/>
              <a:gd name="connsiteY17" fmla="*/ 2235338 h 4920483"/>
              <a:gd name="connsiteX18" fmla="*/ 366600 w 5298242"/>
              <a:gd name="connsiteY18" fmla="*/ 0 h 4920483"/>
              <a:gd name="connsiteX19" fmla="*/ 4931642 w 5298242"/>
              <a:gd name="connsiteY19" fmla="*/ 0 h 4920483"/>
              <a:gd name="connsiteX20" fmla="*/ 5298242 w 5298242"/>
              <a:gd name="connsiteY20" fmla="*/ 366600 h 4920483"/>
              <a:gd name="connsiteX21" fmla="*/ 5298242 w 5298242"/>
              <a:gd name="connsiteY21" fmla="*/ 1832959 h 4920483"/>
              <a:gd name="connsiteX22" fmla="*/ 4931642 w 5298242"/>
              <a:gd name="connsiteY22" fmla="*/ 2199559 h 4920483"/>
              <a:gd name="connsiteX23" fmla="*/ 366600 w 5298242"/>
              <a:gd name="connsiteY23" fmla="*/ 2199559 h 4920483"/>
              <a:gd name="connsiteX24" fmla="*/ 0 w 5298242"/>
              <a:gd name="connsiteY24" fmla="*/ 1832959 h 4920483"/>
              <a:gd name="connsiteX25" fmla="*/ 0 w 5298242"/>
              <a:gd name="connsiteY25" fmla="*/ 366600 h 4920483"/>
              <a:gd name="connsiteX26" fmla="*/ 366600 w 5298242"/>
              <a:gd name="connsiteY26" fmla="*/ 0 h 4920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298242" h="4920483">
                <a:moveTo>
                  <a:pt x="3360384" y="2235339"/>
                </a:moveTo>
                <a:lnTo>
                  <a:pt x="4910661" y="2235339"/>
                </a:lnTo>
                <a:cubicBezTo>
                  <a:pt x="5124716" y="2235339"/>
                  <a:pt x="5298242" y="2408865"/>
                  <a:pt x="5298242" y="2622920"/>
                </a:cubicBezTo>
                <a:lnTo>
                  <a:pt x="5298242" y="4532902"/>
                </a:lnTo>
                <a:cubicBezTo>
                  <a:pt x="5298242" y="4746957"/>
                  <a:pt x="5124716" y="4920483"/>
                  <a:pt x="4910661" y="4920483"/>
                </a:cubicBezTo>
                <a:lnTo>
                  <a:pt x="3360384" y="4920483"/>
                </a:lnTo>
                <a:cubicBezTo>
                  <a:pt x="3146329" y="4920483"/>
                  <a:pt x="2972803" y="4746957"/>
                  <a:pt x="2972803" y="4532902"/>
                </a:cubicBezTo>
                <a:lnTo>
                  <a:pt x="2972803" y="2622920"/>
                </a:lnTo>
                <a:cubicBezTo>
                  <a:pt x="2972803" y="2408865"/>
                  <a:pt x="3146329" y="2235339"/>
                  <a:pt x="3360384" y="2235339"/>
                </a:cubicBezTo>
                <a:close/>
                <a:moveTo>
                  <a:pt x="1393173" y="2235338"/>
                </a:moveTo>
                <a:lnTo>
                  <a:pt x="2563979" y="2235338"/>
                </a:lnTo>
                <a:cubicBezTo>
                  <a:pt x="2725639" y="2235338"/>
                  <a:pt x="2856690" y="2366389"/>
                  <a:pt x="2856690" y="2528049"/>
                </a:cubicBezTo>
                <a:lnTo>
                  <a:pt x="2856690" y="3742398"/>
                </a:lnTo>
                <a:cubicBezTo>
                  <a:pt x="2856690" y="3904058"/>
                  <a:pt x="2725639" y="4035109"/>
                  <a:pt x="2563979" y="4035109"/>
                </a:cubicBezTo>
                <a:lnTo>
                  <a:pt x="1393173" y="4035109"/>
                </a:lnTo>
                <a:cubicBezTo>
                  <a:pt x="1231513" y="4035109"/>
                  <a:pt x="1100462" y="3904058"/>
                  <a:pt x="1100462" y="3742398"/>
                </a:cubicBezTo>
                <a:lnTo>
                  <a:pt x="1100462" y="2528049"/>
                </a:lnTo>
                <a:cubicBezTo>
                  <a:pt x="1100462" y="2366389"/>
                  <a:pt x="1231513" y="2235338"/>
                  <a:pt x="1393173" y="2235338"/>
                </a:cubicBezTo>
                <a:close/>
                <a:moveTo>
                  <a:pt x="366600" y="0"/>
                </a:moveTo>
                <a:lnTo>
                  <a:pt x="4931642" y="0"/>
                </a:lnTo>
                <a:cubicBezTo>
                  <a:pt x="5134110" y="0"/>
                  <a:pt x="5298242" y="164132"/>
                  <a:pt x="5298242" y="366600"/>
                </a:cubicBezTo>
                <a:lnTo>
                  <a:pt x="5298242" y="1832959"/>
                </a:lnTo>
                <a:cubicBezTo>
                  <a:pt x="5298242" y="2035427"/>
                  <a:pt x="5134110" y="2199559"/>
                  <a:pt x="4931642" y="2199559"/>
                </a:cubicBezTo>
                <a:lnTo>
                  <a:pt x="366600" y="2199559"/>
                </a:lnTo>
                <a:cubicBezTo>
                  <a:pt x="164132" y="2199559"/>
                  <a:pt x="0" y="2035427"/>
                  <a:pt x="0" y="1832959"/>
                </a:cubicBezTo>
                <a:lnTo>
                  <a:pt x="0" y="366600"/>
                </a:lnTo>
                <a:cubicBezTo>
                  <a:pt x="0" y="164132"/>
                  <a:pt x="164132" y="0"/>
                  <a:pt x="366600" y="0"/>
                </a:cubicBezTo>
                <a:close/>
              </a:path>
            </a:pathLst>
          </a:custGeom>
          <a:solidFill>
            <a:srgbClr val="0070C0">
              <a:alpha val="5000"/>
            </a:srgbClr>
          </a:solidFill>
          <a:ln>
            <a:noFill/>
          </a:ln>
          <a:effectLst>
            <a:outerShdw blurRad="50800" dist="50800" dir="5400000" algn="ctr" rotWithShape="0">
              <a:schemeClr val="bg1">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dirty="0"/>
          </a:p>
        </p:txBody>
      </p:sp>
      <p:sp>
        <p:nvSpPr>
          <p:cNvPr id="14" name="文本框 13"/>
          <p:cNvSpPr txBox="1"/>
          <p:nvPr/>
        </p:nvSpPr>
        <p:spPr>
          <a:xfrm>
            <a:off x="665356" y="4257802"/>
            <a:ext cx="4560539" cy="953135"/>
          </a:xfrm>
          <a:prstGeom prst="rect">
            <a:avLst/>
          </a:prstGeom>
          <a:noFill/>
        </p:spPr>
        <p:txBody>
          <a:bodyPr wrap="square" rtlCol="0">
            <a:spAutoFit/>
          </a:bodyPr>
          <a:lstStyle/>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Lewin’s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27" name="文本框 26"/>
          <p:cNvSpPr txBox="1"/>
          <p:nvPr/>
        </p:nvSpPr>
        <p:spPr>
          <a:xfrm>
            <a:off x="5226131" y="1003556"/>
            <a:ext cx="5635834" cy="1383665"/>
          </a:xfrm>
          <a:prstGeom prst="rect">
            <a:avLst/>
          </a:prstGeom>
          <a:noFill/>
        </p:spPr>
        <p:txBody>
          <a:bodyPr wrap="square" rtlCol="0">
            <a:spAutoFit/>
          </a:bodyPr>
          <a:lstStyle/>
          <a:p>
            <a:pPr lvl="0" indent="457200">
              <a:lnSpc>
                <a:spcPct val="150000"/>
              </a:lnSpc>
            </a:pPr>
            <a:r>
              <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rPr>
              <a:t>Huawei adheres to the principle of "first rigidity, then optimisation, then solidification" in its change process, and promotes change from shallow to deep, which is an innovative application of Lewin's change management model.</a:t>
            </a:r>
            <a:endParaRPr lang="zh-CN" altLang="en-US" sz="14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5" name="矩形 24"/>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文本框 17"/>
          <p:cNvSpPr txBox="1"/>
          <p:nvPr/>
        </p:nvSpPr>
        <p:spPr>
          <a:xfrm>
            <a:off x="5226050" y="2386965"/>
            <a:ext cx="6023610" cy="2676525"/>
          </a:xfrm>
          <a:prstGeom prst="rect">
            <a:avLst/>
          </a:prstGeom>
          <a:noFill/>
        </p:spPr>
        <p:txBody>
          <a:bodyPr wrap="square" rtlCol="0">
            <a:spAutoFit/>
          </a:bodyPr>
          <a:lstStyle/>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Rigidity first</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means taking on board suggestions for change with humility and an open mind.</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Post-optimization</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refers to the gradual "optimization" of change initiatives based on Huawei's actual situation</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457200" algn="just">
              <a:lnSpc>
                <a:spcPct val="150000"/>
              </a:lnSpc>
            </a:pP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en-US" altLang="zh-CN" sz="1600" b="1"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Re-consolidation</a:t>
            </a:r>
            <a:r>
              <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emphasises the need to consolidate the results of the reform in a system that can be used to guide future work.</a:t>
            </a:r>
            <a:endParaRPr lang="en-US" altLang="zh-CN" sz="1600" dirty="0" smtClean="0">
              <a:solidFill>
                <a:prstClr val="black">
                  <a:lumMod val="75000"/>
                  <a:lumOff val="25000"/>
                </a:prst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27"/>
                                        </p:tgtEl>
                                        <p:attrNameLst>
                                          <p:attrName>style.visibility</p:attrName>
                                        </p:attrNameLst>
                                      </p:cBhvr>
                                      <p:to>
                                        <p:strVal val="visible"/>
                                      </p:to>
                                    </p:set>
                                    <p:anim calcmode="lin" valueType="num">
                                      <p:cBhvr additive="base">
                                        <p:cTn id="10" dur="500" fill="hold"/>
                                        <p:tgtEl>
                                          <p:spTgt spid="27"/>
                                        </p:tgtEl>
                                        <p:attrNameLst>
                                          <p:attrName>ppt_x</p:attrName>
                                        </p:attrNameLst>
                                      </p:cBhvr>
                                      <p:tavLst>
                                        <p:tav tm="0">
                                          <p:val>
                                            <p:strVal val="#ppt_x"/>
                                          </p:val>
                                        </p:tav>
                                        <p:tav tm="100000">
                                          <p:val>
                                            <p:strVal val="#ppt_x"/>
                                          </p:val>
                                        </p:tav>
                                      </p:tavLst>
                                    </p:anim>
                                    <p:anim calcmode="lin" valueType="num">
                                      <p:cBhvr additive="base">
                                        <p:cTn id="11"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18"/>
                                        </p:tgtEl>
                                        <p:attrNameLst>
                                          <p:attrName>style.visibility</p:attrName>
                                        </p:attrNameLst>
                                      </p:cBhvr>
                                      <p:to>
                                        <p:strVal val="visible"/>
                                      </p:to>
                                    </p:set>
                                    <p:anim calcmode="lin" valueType="num">
                                      <p:cBhvr additive="base">
                                        <p:cTn id="16" dur="500" fill="hold"/>
                                        <p:tgtEl>
                                          <p:spTgt spid="18"/>
                                        </p:tgtEl>
                                        <p:attrNameLst>
                                          <p:attrName>ppt_x</p:attrName>
                                        </p:attrNameLst>
                                      </p:cBhvr>
                                      <p:tavLst>
                                        <p:tav tm="0">
                                          <p:val>
                                            <p:strVal val="#ppt_x"/>
                                          </p:val>
                                        </p:tav>
                                        <p:tav tm="100000">
                                          <p:val>
                                            <p:strVal val="#ppt_x"/>
                                          </p:val>
                                        </p:tav>
                                      </p:tavLst>
                                    </p:anim>
                                    <p:anim calcmode="lin" valueType="num">
                                      <p:cBhvr additive="base">
                                        <p:cTn id="1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7" grpId="0"/>
      <p:bldP spid="1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457950"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1.</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Establishing a Sense of Urgency</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076190" y="1962785"/>
            <a:ext cx="5800090" cy="2584450"/>
          </a:xfrm>
          <a:prstGeom prst="rect">
            <a:avLst/>
          </a:prstGeom>
          <a:noFill/>
        </p:spPr>
        <p:txBody>
          <a:bodyPr wrap="square" rtlCol="0">
            <a:spAutoFit/>
          </a:bodyPr>
          <a:lstStyle/>
          <a:p>
            <a:pPr lvl="0" indent="0" algn="just" fontAlgn="auto">
              <a:lnSpc>
                <a:spcPct val="150000"/>
              </a:lnSpc>
            </a:pPr>
            <a:r>
              <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From the perspective of industry environment, competitors continue to emerge, the competition is increasingly fierce;In terms of the international environment, with the rise of trade protectionism and increasing trade frictions, Huawei has deeply realized the urgency of change.</a:t>
            </a:r>
            <a:endParaRPr lang="zh-CN" altLang="en-US"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4" name="图片 3"/>
          <p:cNvPicPr>
            <a:picLocks noChangeAspect="1"/>
          </p:cNvPicPr>
          <p:nvPr/>
        </p:nvPicPr>
        <p:blipFill>
          <a:blip r:embed="rId4"/>
          <a:srcRect l="21852" t="-6638" r="41244" b="14826"/>
          <a:stretch>
            <a:fillRect/>
          </a:stretch>
        </p:blipFill>
        <p:spPr>
          <a:xfrm rot="20820000">
            <a:off x="965835" y="2548890"/>
            <a:ext cx="2143125" cy="2383790"/>
          </a:xfrm>
          <a:prstGeom prst="rect">
            <a:avLst/>
          </a:prstGeom>
        </p:spPr>
      </p:pic>
      <p:sp>
        <p:nvSpPr>
          <p:cNvPr id="14" name="文本框 13"/>
          <p:cNvSpPr txBox="1"/>
          <p:nvPr/>
        </p:nvSpPr>
        <p:spPr>
          <a:xfrm>
            <a:off x="725046" y="5254752"/>
            <a:ext cx="4560539" cy="953135"/>
          </a:xfrm>
          <a:prstGeom prst="rect">
            <a:avLst/>
          </a:prstGeom>
          <a:noFill/>
        </p:spPr>
        <p:txBody>
          <a:bodyPr wrap="square" rtlCol="0">
            <a:spAutoFit/>
          </a:bodyPr>
          <a:p>
            <a:pPr algn="ctr"/>
            <a:r>
              <a:rPr lang="en-US" altLang="zh-CN" sz="2800" i="1" dirty="0" smtClean="0">
                <a:solidFill>
                  <a:schemeClr val="tx1">
                    <a:lumMod val="75000"/>
                    <a:lumOff val="25000"/>
                  </a:schemeClr>
                </a:solidFill>
                <a:latin typeface="Bookman Old Style" panose="02050604050505020204" pitchFamily="18" charset="0"/>
              </a:rPr>
              <a:t> </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Kotter</a:t>
            </a:r>
            <a:r>
              <a:rPr lang="zh-CN" altLang="en-US" sz="2800" b="1" spc="300" dirty="0" smtClean="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’s Change Management Model</a:t>
            </a:r>
            <a:endParaRPr lang="zh-CN" altLang="en-US" sz="28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Forming a Powerful Guiding Coalition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193802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Huawei's senior leaders all have a deep understanding of change and fully support it. Huawei's change is collectively led by the senior management team.</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rcRect b="5226"/>
          <a:stretch>
            <a:fillRect/>
          </a:stretch>
        </p:blipFill>
        <p:spPr>
          <a:xfrm rot="20880000">
            <a:off x="1078865" y="2753995"/>
            <a:ext cx="2048510" cy="2178685"/>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Creating a Vision</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57495" y="1679575"/>
            <a:ext cx="5481955" cy="2861310"/>
          </a:xfrm>
          <a:prstGeom prst="rect">
            <a:avLst/>
          </a:prstGeom>
          <a:noFill/>
        </p:spPr>
        <p:txBody>
          <a:bodyPr wrap="square" rtlCol="0">
            <a:spAutoFit/>
          </a:bodyPr>
          <a:lstStyle/>
          <a:p>
            <a:pPr lvl="0" indent="0" algn="just" fontAlgn="auto">
              <a:lnSpc>
                <a:spcPct val="150000"/>
              </a:lnSpc>
            </a:pPr>
            <a:r>
              <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Huawei's reform has a grand, clear, achievable and unique vision. Take Huawei IFS reform as an example. Its vision is to build an international financial management system and promote the sustainable and profitable growth of the company.</a:t>
            </a:r>
            <a:endParaRPr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pic>
        <p:nvPicPr>
          <p:cNvPr id="3" name="图片 2"/>
          <p:cNvPicPr>
            <a:picLocks noChangeAspect="1"/>
          </p:cNvPicPr>
          <p:nvPr/>
        </p:nvPicPr>
        <p:blipFill>
          <a:blip r:embed="rId4"/>
          <a:srcRect l="60041"/>
          <a:stretch>
            <a:fillRect/>
          </a:stretch>
        </p:blipFill>
        <p:spPr>
          <a:xfrm rot="20880000">
            <a:off x="1082040" y="2752725"/>
            <a:ext cx="2044065" cy="2243455"/>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4.</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Communicating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286131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During the change process, Huawei attaches great importance to using various channels and formats to promote the change. For example, during the IPD reform process, all departments are required to learn about IPD and share their learning experiences.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03935" y="2781300"/>
            <a:ext cx="2115820" cy="2137410"/>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25741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5.</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Empowering Others to Act on the Vision</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34515"/>
            <a:ext cx="5481955" cy="193802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 is committed to removing barriers to change. For example, Ren Zhengfei suggests that if you don't change your mind, you will be replaced.</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120140" y="2762250"/>
            <a:ext cx="1997075" cy="2145665"/>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475615"/>
          </a:xfrm>
          <a:prstGeom prst="rect">
            <a:avLst/>
          </a:prstGeom>
          <a:noFill/>
        </p:spPr>
        <p:txBody>
          <a:bodyPr wrap="square" rtlCol="0">
            <a:spAutoFit/>
          </a:bodyPr>
          <a:lstStyle/>
          <a:p>
            <a:pPr indent="0" fontAlgn="auto">
              <a:lnSpc>
                <a:spcPts val="3000"/>
              </a:lnSpc>
            </a:pP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6.</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Planning for and Creating Short Term Wins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2861310"/>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Huawei's changes are mainly driven by pain points. Starting with the problem and solving it quickly. Rapid success not only maintains a sense of urgency for change, but also further strengthens the willingness to change.</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20000">
            <a:off x="1091565" y="2762250"/>
            <a:ext cx="2040255" cy="2157095"/>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7640955" cy="860425"/>
          </a:xfrm>
          <a:prstGeom prst="rect">
            <a:avLst/>
          </a:prstGeom>
          <a:noFill/>
        </p:spPr>
        <p:txBody>
          <a:bodyPr wrap="square" rtlCol="0">
            <a:spAutoFit/>
          </a:bodyPr>
          <a:lstStyle/>
          <a:p>
            <a:pPr indent="0" algn="ctr"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7.</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Consolidating improvements and producing still more change</a:t>
            </a:r>
            <a:endParaRPr lang="zh-CN" altLang="en-US" sz="2000" i="1" spc="300" dirty="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962785"/>
            <a:ext cx="5481955" cy="239966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Huawei has never been satisfied with what it has achieved and has never stopped to change. Rather, it uses change as a driving force to move forward and continuously improve its strength in the competition.</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20445" y="2760345"/>
            <a:ext cx="2110105" cy="2162175"/>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矩形 30"/>
          <p:cNvSpPr/>
          <p:nvPr/>
        </p:nvSpPr>
        <p:spPr>
          <a:xfrm>
            <a:off x="275024"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六边形 23"/>
          <p:cNvSpPr/>
          <p:nvPr/>
        </p:nvSpPr>
        <p:spPr>
          <a:xfrm>
            <a:off x="1660010" y="2113951"/>
            <a:ext cx="3078486" cy="2604547"/>
          </a:xfrm>
          <a:prstGeom prst="hexagon">
            <a:avLst>
              <a:gd name="adj" fmla="val 28231"/>
              <a:gd name="vf" fmla="val 115470"/>
            </a:avLst>
          </a:prstGeom>
          <a:noFill/>
          <a:ln w="57150" cap="rnd" cmpd="sng">
            <a:solidFill>
              <a:srgbClr val="A5B2C4"/>
            </a:solidFill>
            <a:prstDash val="solid"/>
            <a:miter lim="800000"/>
          </a:ln>
          <a:effectLst>
            <a:outerShdw blurRad="342900" dist="203200" sx="102000" sy="102000" algn="tl" rotWithShape="0">
              <a:schemeClr val="accent1">
                <a:lumMod val="50000"/>
                <a:alpha val="4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3235325" y="894715"/>
            <a:ext cx="6873875" cy="475615"/>
          </a:xfrm>
          <a:prstGeom prst="rect">
            <a:avLst/>
          </a:prstGeom>
          <a:noFill/>
        </p:spPr>
        <p:txBody>
          <a:bodyPr wrap="square" rtlCol="0">
            <a:spAutoFit/>
          </a:bodyPr>
          <a:lstStyle/>
          <a:p>
            <a:pPr indent="0" fontAlgn="auto">
              <a:lnSpc>
                <a:spcPts val="3000"/>
              </a:lnSpc>
            </a:pPr>
            <a:r>
              <a:rPr lang="en-US" altLang="zh-CN"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8.</a:t>
            </a:r>
            <a:r>
              <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Institutionalizing New Approaches</a:t>
            </a:r>
            <a:endParaRPr lang="zh-CN" altLang="en-US" sz="2800" dirty="0">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nvGrpSpPr>
          <p:cNvPr id="2" name="组合 1"/>
          <p:cNvGrpSpPr/>
          <p:nvPr/>
        </p:nvGrpSpPr>
        <p:grpSpPr>
          <a:xfrm>
            <a:off x="1058294" y="2283948"/>
            <a:ext cx="4426950" cy="2744666"/>
            <a:chOff x="615733" y="1968604"/>
            <a:chExt cx="4812605" cy="2630288"/>
          </a:xfrm>
        </p:grpSpPr>
        <p:sp>
          <p:nvSpPr>
            <p:cNvPr id="26" name="圆角矩形 25"/>
            <p:cNvSpPr/>
            <p:nvPr/>
          </p:nvSpPr>
          <p:spPr>
            <a:xfrm rot="20847488">
              <a:off x="662626" y="2422952"/>
              <a:ext cx="2194926" cy="2079380"/>
            </a:xfrm>
            <a:prstGeom prst="roundRect">
              <a:avLst>
                <a:gd name="adj" fmla="val 9551"/>
              </a:avLst>
            </a:prstGeom>
            <a:blipFill dpi="0" rotWithShape="1">
              <a:blip r:embed="rId1">
                <a:extLst>
                  <a:ext uri="{28A0092B-C50C-407E-A947-70E740481C1C}">
                    <a14:useLocalDpi xmlns:a14="http://schemas.microsoft.com/office/drawing/2010/main" val="0"/>
                  </a:ext>
                </a:extLst>
              </a:blip>
              <a:srcRect/>
              <a:stretch>
                <a:fillRect/>
              </a:stretch>
            </a:blipFill>
            <a:ln w="57150" cap="rnd" cmpd="sng">
              <a:solidFill>
                <a:srgbClr val="A5B2C4">
                  <a:alpha val="5800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0" name="组合 29"/>
            <p:cNvGrpSpPr/>
            <p:nvPr/>
          </p:nvGrpSpPr>
          <p:grpSpPr>
            <a:xfrm>
              <a:off x="615733" y="1968604"/>
              <a:ext cx="4812605" cy="2630288"/>
              <a:chOff x="562330" y="1179381"/>
              <a:chExt cx="5247927" cy="2916608"/>
            </a:xfrm>
          </p:grpSpPr>
          <p:grpSp>
            <p:nvGrpSpPr>
              <p:cNvPr id="22" name="组合 21"/>
              <p:cNvGrpSpPr/>
              <p:nvPr/>
            </p:nvGrpSpPr>
            <p:grpSpPr>
              <a:xfrm rot="16836591">
                <a:off x="2745143" y="1030874"/>
                <a:ext cx="2916608" cy="3213621"/>
                <a:chOff x="2388382" y="1255290"/>
                <a:chExt cx="3377211" cy="3924660"/>
              </a:xfrm>
            </p:grpSpPr>
            <p:sp>
              <p:nvSpPr>
                <p:cNvPr id="20" name="圆角矩形 19"/>
                <p:cNvSpPr/>
                <p:nvPr/>
              </p:nvSpPr>
              <p:spPr>
                <a:xfrm>
                  <a:off x="2799605" y="2006239"/>
                  <a:ext cx="2322450" cy="2374551"/>
                </a:xfrm>
                <a:prstGeom prst="roundRect">
                  <a:avLst>
                    <a:gd name="adj" fmla="val 8304"/>
                  </a:avLst>
                </a:prstGeom>
                <a:solidFill>
                  <a:srgbClr val="A5B2C4"/>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1" name="图片 20"/>
                <p:cNvPicPr>
                  <a:picLocks noChangeAspect="1"/>
                </p:cNvPicPr>
                <p:nvPr/>
              </p:nvPicPr>
              <p:blipFill>
                <a:blip r:embed="rId2">
                  <a:extLst>
                    <a:ext uri="{BEBA8EAE-BF5A-486C-A8C5-ECC9F3942E4B}">
                      <a14:imgProps xmlns:a14="http://schemas.microsoft.com/office/drawing/2010/main">
                        <a14:imgLayer r:embed="rId3">
                          <a14:imgEffect>
                            <a14:brightnessContrast bright="100000" contrast="1000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2388382" y="1255290"/>
                  <a:ext cx="3377211" cy="3924660"/>
                </a:xfrm>
                <a:prstGeom prst="rect">
                  <a:avLst/>
                </a:prstGeom>
              </p:spPr>
            </p:pic>
          </p:grpSp>
          <p:sp>
            <p:nvSpPr>
              <p:cNvPr id="27" name="圆角矩形 26"/>
              <p:cNvSpPr/>
              <p:nvPr/>
            </p:nvSpPr>
            <p:spPr>
              <a:xfrm rot="20969491">
                <a:off x="562330" y="1680959"/>
                <a:ext cx="2479344" cy="2338853"/>
              </a:xfrm>
              <a:prstGeom prst="roundRect">
                <a:avLst/>
              </a:prstGeom>
              <a:solidFill>
                <a:schemeClr val="bg1">
                  <a:lumMod val="65000"/>
                  <a:alpha val="21000"/>
                </a:schemeClr>
              </a:solidFill>
              <a:ln w="57150" cap="rnd" cmpd="sng">
                <a:noFill/>
                <a:prstDash val="sysDot"/>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sp>
        <p:nvSpPr>
          <p:cNvPr id="17" name="矩形 1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5394325" y="1814830"/>
            <a:ext cx="5481955" cy="3322955"/>
          </a:xfrm>
          <a:prstGeom prst="rect">
            <a:avLst/>
          </a:prstGeom>
          <a:noFill/>
        </p:spPr>
        <p:txBody>
          <a:bodyPr wrap="square" rtlCol="0">
            <a:spAutoFit/>
          </a:bodyPr>
          <a:lstStyle/>
          <a:p>
            <a:pPr lvl="0" indent="0" algn="just" fontAlgn="auto">
              <a:lnSpc>
                <a:spcPct val="150000"/>
              </a:lnSpc>
            </a:pPr>
            <a:r>
              <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Integrating change into the corporate culture is something Huawei has always pursued. Not only has Huawei's leadership maintained a strong tradition of self-criticism and self-change, but it also has a well-established internal platform for exposing problems.</a:t>
            </a:r>
            <a:endParaRPr lang="zh-CN" altLang="en-US" sz="20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3" name="图片 2"/>
          <p:cNvPicPr>
            <a:picLocks noChangeAspect="1"/>
          </p:cNvPicPr>
          <p:nvPr/>
        </p:nvPicPr>
        <p:blipFill>
          <a:blip r:embed="rId4"/>
          <a:stretch>
            <a:fillRect/>
          </a:stretch>
        </p:blipFill>
        <p:spPr>
          <a:xfrm rot="20880000">
            <a:off x="1041400" y="2760980"/>
            <a:ext cx="2080895" cy="216535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p:cNvSpPr/>
          <p:nvPr/>
        </p:nvSpPr>
        <p:spPr>
          <a:xfrm>
            <a:off x="-970915" y="650875"/>
            <a:ext cx="6830060" cy="829945"/>
          </a:xfrm>
          <a:prstGeom prst="rect">
            <a:avLst/>
          </a:prstGeom>
          <a:noFill/>
          <a:effectLst>
            <a:outerShdw blurRad="50800" dist="76200" algn="l" rotWithShape="0">
              <a:schemeClr val="tx1">
                <a:lumMod val="50000"/>
                <a:lumOff val="50000"/>
                <a:alpha val="40000"/>
              </a:schemeClr>
            </a:outerShdw>
          </a:effectLst>
        </p:spPr>
        <p:txBody>
          <a:bodyPr wrap="square" lIns="91440" tIns="45720" rIns="91440" bIns="45720">
            <a:spAutoFit/>
          </a:bodyPr>
          <a:lstStyle/>
          <a:p>
            <a:pPr algn="ctr"/>
            <a:r>
              <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rPr>
              <a:t>Reference</a:t>
            </a:r>
            <a:endParaRPr lang="zh-CN" altLang="en-US" sz="4800" b="1" cap="none" spc="600" dirty="0" smtClean="0">
              <a:ln w="0"/>
              <a:effectLst>
                <a:outerShdw blurRad="38100" dist="25400" dir="5400000" algn="ctr" rotWithShape="0">
                  <a:srgbClr val="6E747A">
                    <a:alpha val="43000"/>
                  </a:srgbClr>
                </a:outerShdw>
              </a:effectLst>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文本框 14"/>
          <p:cNvSpPr txBox="1"/>
          <p:nvPr/>
        </p:nvSpPr>
        <p:spPr>
          <a:xfrm>
            <a:off x="814070" y="1480820"/>
            <a:ext cx="10817860" cy="4523105"/>
          </a:xfrm>
          <a:prstGeom prst="rect">
            <a:avLst/>
          </a:prstGeom>
          <a:noFill/>
        </p:spPr>
        <p:txBody>
          <a:bodyPr wrap="square" rtlCol="0">
            <a:spAutoFit/>
          </a:bodyPr>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Ackroyd, S. and Crowdy, P. (1990). Can culture be managed? Working with "raw" </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material: the case of the English slaughtermen. Personnel Review, 19(5), pp.3-13.</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Cameron, E. &amp; Green, M., 2012. Making Sense of Change Management: A Complete Guide to the Models, Tools and Techniques of Organisational Change. 3 ed. Philadelphia : Kogan Page.</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Forbes (2021). The Silent Battle between Ali Cloud, Huawei Cloud and Tencent Cloud.  Available at: https://view.inews.qq.com/a/20211124A04RA700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23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About Huawei. Available at: https://www.huawei.com/cn/corporate-information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24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Huawei Ltd (2022) Annual Report 2021. Available at: https://www.huawei.com/cn/annual-report/2021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Hodges, J. &amp; Roger , G., 2015. Sustaining Change in Organizations. 1 ed. London: Sage Publications Ltd.</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Hundred Management (2021). The 17 Consulting Firms behind Huawei’s success!  Available at: https://baijiahao.baidu.com/s?id=1690123441149742407&amp;wfr=spider&amp;for=pc  (Accessed: </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25 </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February 202</a:t>
            </a:r>
            <a:r>
              <a:rPr lang="en-US" altLang="zh-CN"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3</a:t>
            </a: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1947. Frontiers in Group Dynamics. Human Relations, 1 6, pp. 5-41.</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Lewin, K., 1951. Field theory in social science. New York: Harper and Row.</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r>
              <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Nadler, D. A., Shaw, R. B. &amp; Walton, A. E., 1995. Discontinuous Change: Leading Organizational Transformation. San Francisco: Jossey Bass Publishers</a:t>
            </a: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lvl="0" indent="0" algn="l" fontAlgn="auto">
              <a:lnSpc>
                <a:spcPct val="150000"/>
              </a:lnSpc>
            </a:pPr>
            <a:endParaRPr lang="zh-CN" altLang="en-US" sz="1200" dirty="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矩形 12"/>
          <p:cNvSpPr/>
          <p:nvPr/>
        </p:nvSpPr>
        <p:spPr>
          <a:xfrm>
            <a:off x="275659" y="294968"/>
            <a:ext cx="11641952" cy="6268064"/>
          </a:xfrm>
          <a:prstGeom prst="rect">
            <a:avLst/>
          </a:prstGeom>
          <a:solidFill>
            <a:schemeClr val="bg1"/>
          </a:solidFill>
          <a:ln w="57150" cap="rnd" cmpd="sng">
            <a:no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文本框 3"/>
          <p:cNvSpPr txBox="1"/>
          <p:nvPr/>
        </p:nvSpPr>
        <p:spPr>
          <a:xfrm>
            <a:off x="0" y="3257956"/>
            <a:ext cx="12192000" cy="706755"/>
          </a:xfrm>
          <a:prstGeom prst="rect">
            <a:avLst/>
          </a:prstGeom>
          <a:noFill/>
          <a:effectLst>
            <a:outerShdw blurRad="50800" dist="50800" algn="l" rotWithShape="0">
              <a:prstClr val="black">
                <a:alpha val="40000"/>
              </a:prstClr>
            </a:outerShdw>
          </a:effectLst>
        </p:spPr>
        <p:txBody>
          <a:bodyPr wrap="square" rtlCol="0">
            <a:spAutoFit/>
          </a:bodyPr>
          <a:lstStyle/>
          <a:p>
            <a:pPr algn="ctr"/>
            <a:r>
              <a:rPr lang="en-US" altLang="zh-CN" sz="4000" b="1" i="1" spc="300" dirty="0" smtClean="0">
                <a:solidFill>
                  <a:srgbClr val="A5B2C4"/>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THANK YOU FOR </a:t>
            </a:r>
            <a:r>
              <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YOUR LISTENING</a:t>
            </a:r>
            <a:endParaRPr lang="en-US" altLang="zh-CN" sz="4000" b="1" i="1" spc="300" dirty="0" smtClean="0">
              <a:solidFill>
                <a:schemeClr val="tx1">
                  <a:lumMod val="65000"/>
                  <a:lumOff val="3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矩形 6"/>
          <p:cNvSpPr/>
          <p:nvPr/>
        </p:nvSpPr>
        <p:spPr>
          <a:xfrm>
            <a:off x="560214" y="539422"/>
            <a:ext cx="11071573" cy="5779157"/>
          </a:xfrm>
          <a:prstGeom prst="rect">
            <a:avLst/>
          </a:prstGeom>
          <a:noFill/>
          <a:ln w="57150" cap="rnd" cmpd="sng">
            <a:solidFill>
              <a:schemeClr val="accent1">
                <a:lumMod val="60000"/>
                <a:lumOff val="40000"/>
                <a:alpha val="58000"/>
              </a:scheme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alpha val="93000"/>
          </a:schemeClr>
        </a:solidFill>
        <a:ln w="57150" cap="rnd" cmpd="sng">
          <a:solidFill>
            <a:schemeClr val="bg1">
              <a:alpha val="58000"/>
            </a:schemeClr>
          </a:solidFill>
          <a:prstDash val="sysDot"/>
          <a:miter lim="800000"/>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6327</Words>
  <Application>WPS 文字</Application>
  <PresentationFormat>宽屏</PresentationFormat>
  <Paragraphs>173</Paragraphs>
  <Slides>21</Slides>
  <Notes>0</Notes>
  <HiddenSlides>0</HiddenSlides>
  <MMClips>0</MMClips>
  <ScaleCrop>false</ScaleCrop>
  <HeadingPairs>
    <vt:vector size="6" baseType="variant">
      <vt:variant>
        <vt:lpstr>已用的字体</vt:lpstr>
      </vt:variant>
      <vt:variant>
        <vt:i4>22</vt:i4>
      </vt:variant>
      <vt:variant>
        <vt:lpstr>主题</vt:lpstr>
      </vt:variant>
      <vt:variant>
        <vt:i4>1</vt:i4>
      </vt:variant>
      <vt:variant>
        <vt:lpstr>幻灯片标题</vt:lpstr>
      </vt:variant>
      <vt:variant>
        <vt:i4>21</vt:i4>
      </vt:variant>
    </vt:vector>
  </HeadingPairs>
  <TitlesOfParts>
    <vt:vector size="44" baseType="lpstr">
      <vt:lpstr>Arial</vt:lpstr>
      <vt:lpstr>宋体</vt:lpstr>
      <vt:lpstr>Wingdings</vt:lpstr>
      <vt:lpstr>Yu Gothic UI Light</vt:lpstr>
      <vt:lpstr>冬青黑体简体中文</vt:lpstr>
      <vt:lpstr>站酷高端黑</vt:lpstr>
      <vt:lpstr>阿里巴巴普惠体 Heavy</vt:lpstr>
      <vt:lpstr>阿里巴巴普惠体</vt:lpstr>
      <vt:lpstr>苹方-简</vt:lpstr>
      <vt:lpstr>方正粗黑宋简体</vt:lpstr>
      <vt:lpstr>Bookman Old Style</vt:lpstr>
      <vt:lpstr>等线</vt:lpstr>
      <vt:lpstr>汉仪中黑KW</vt:lpstr>
      <vt:lpstr>微软雅黑</vt:lpstr>
      <vt:lpstr>汉仪旗黑</vt:lpstr>
      <vt:lpstr>宋体</vt:lpstr>
      <vt:lpstr>Arial Unicode MS</vt:lpstr>
      <vt:lpstr>汉仪书宋二KW</vt:lpstr>
      <vt:lpstr>等线 Light</vt:lpstr>
      <vt:lpstr>汉仪中等线KW</vt:lpstr>
      <vt:lpstr>Calibri</vt:lpstr>
      <vt:lpstr>Helvetica Neue</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用户</dc:creator>
  <cp:lastModifiedBy>WPS_1634387776</cp:lastModifiedBy>
  <cp:revision>380</cp:revision>
  <dcterms:created xsi:type="dcterms:W3CDTF">2023-02-27T06:31:41Z</dcterms:created>
  <dcterms:modified xsi:type="dcterms:W3CDTF">2023-02-27T06:31:41Z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2052-4.6.1.7467</vt:lpwstr>
  </property>
  <property fmtid="{D5CDD505-2E9C-101B-9397-08002B2CF9AE}" pid="3" name="KSOTemplateUUID">
    <vt:lpwstr>v1.0_mb_MAMRcATBbzqSXODQERVrvw==</vt:lpwstr>
  </property>
  <property fmtid="{D5CDD505-2E9C-101B-9397-08002B2CF9AE}" pid="4" name="ICV">
    <vt:lpwstr>3C01338516B77B670617FB63CED566C3</vt:lpwstr>
  </property>
</Properties>
</file>