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handoutMasterIdLst>
    <p:handoutMasterId r:id="rId45"/>
  </p:handoutMasterIdLst>
  <p:sldIdLst>
    <p:sldId id="1002" r:id="rId2"/>
    <p:sldId id="961" r:id="rId3"/>
    <p:sldId id="962" r:id="rId4"/>
    <p:sldId id="963" r:id="rId5"/>
    <p:sldId id="964" r:id="rId6"/>
    <p:sldId id="965" r:id="rId7"/>
    <p:sldId id="966" r:id="rId8"/>
    <p:sldId id="967" r:id="rId9"/>
    <p:sldId id="968" r:id="rId10"/>
    <p:sldId id="969" r:id="rId11"/>
    <p:sldId id="970" r:id="rId12"/>
    <p:sldId id="971" r:id="rId13"/>
    <p:sldId id="972" r:id="rId14"/>
    <p:sldId id="973" r:id="rId15"/>
    <p:sldId id="974" r:id="rId16"/>
    <p:sldId id="975" r:id="rId17"/>
    <p:sldId id="976" r:id="rId18"/>
    <p:sldId id="977" r:id="rId19"/>
    <p:sldId id="978" r:id="rId20"/>
    <p:sldId id="979" r:id="rId21"/>
    <p:sldId id="980" r:id="rId22"/>
    <p:sldId id="981" r:id="rId23"/>
    <p:sldId id="982" r:id="rId24"/>
    <p:sldId id="983" r:id="rId25"/>
    <p:sldId id="984" r:id="rId26"/>
    <p:sldId id="985" r:id="rId27"/>
    <p:sldId id="986" r:id="rId28"/>
    <p:sldId id="987" r:id="rId29"/>
    <p:sldId id="988" r:id="rId30"/>
    <p:sldId id="989" r:id="rId31"/>
    <p:sldId id="990" r:id="rId32"/>
    <p:sldId id="991" r:id="rId33"/>
    <p:sldId id="992" r:id="rId34"/>
    <p:sldId id="993" r:id="rId35"/>
    <p:sldId id="994" r:id="rId36"/>
    <p:sldId id="995" r:id="rId37"/>
    <p:sldId id="996" r:id="rId38"/>
    <p:sldId id="997" r:id="rId39"/>
    <p:sldId id="998" r:id="rId40"/>
    <p:sldId id="999" r:id="rId41"/>
    <p:sldId id="1000" r:id="rId42"/>
    <p:sldId id="1001"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2546" autoAdjust="0"/>
    <p:restoredTop sz="94718"/>
  </p:normalViewPr>
  <p:slideViewPr>
    <p:cSldViewPr>
      <p:cViewPr varScale="1">
        <p:scale>
          <a:sx n="116" d="100"/>
          <a:sy n="116" d="100"/>
        </p:scale>
        <p:origin x="1086"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30/11/2017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30/11/2017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4286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Rot="1" noChangeAspect="1" noChangeArrowheads="1" noTextEdit="1"/>
          </p:cNvSpPr>
          <p:nvPr>
            <p:ph type="sldImg"/>
          </p:nvPr>
        </p:nvSpPr>
        <p:spPr>
          <a:ln/>
        </p:spPr>
      </p:sp>
      <p:sp>
        <p:nvSpPr>
          <p:cNvPr id="717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85399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Rot="1" noChangeAspect="1" noChangeArrowheads="1" noTextEdit="1"/>
          </p:cNvSpPr>
          <p:nvPr>
            <p:ph type="sldImg"/>
          </p:nvPr>
        </p:nvSpPr>
        <p:spPr>
          <a:ln/>
        </p:spPr>
      </p:sp>
      <p:sp>
        <p:nvSpPr>
          <p:cNvPr id="921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2911837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Rot="1" noChangeAspect="1" noChangeArrowheads="1" noTextEdit="1"/>
          </p:cNvSpPr>
          <p:nvPr>
            <p:ph type="sldImg"/>
          </p:nvPr>
        </p:nvSpPr>
        <p:spPr>
          <a:ln/>
        </p:spPr>
      </p:sp>
      <p:sp>
        <p:nvSpPr>
          <p:cNvPr id="1126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654680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Rot="1" noChangeAspect="1" noChangeArrowheads="1" noTextEdit="1"/>
          </p:cNvSpPr>
          <p:nvPr>
            <p:ph type="sldImg"/>
          </p:nvPr>
        </p:nvSpPr>
        <p:spPr>
          <a:ln/>
        </p:spPr>
      </p:sp>
      <p:sp>
        <p:nvSpPr>
          <p:cNvPr id="1331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250759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Rot="1" noChangeAspect="1" noChangeArrowheads="1" noTextEdit="1"/>
          </p:cNvSpPr>
          <p:nvPr>
            <p:ph type="sldImg"/>
          </p:nvPr>
        </p:nvSpPr>
        <p:spPr>
          <a:ln/>
        </p:spPr>
      </p:sp>
      <p:sp>
        <p:nvSpPr>
          <p:cNvPr id="1536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4136116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3791104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Rot="1" noChangeAspect="1" noChangeArrowheads="1" noTextEdit="1"/>
          </p:cNvSpPr>
          <p:nvPr>
            <p:ph type="sldImg"/>
          </p:nvPr>
        </p:nvSpPr>
        <p:spPr>
          <a:ln/>
        </p:spPr>
      </p:sp>
      <p:sp>
        <p:nvSpPr>
          <p:cNvPr id="2150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718390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ln/>
        </p:spPr>
      </p:sp>
      <p:sp>
        <p:nvSpPr>
          <p:cNvPr id="2560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652546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Rot="1" noChangeAspect="1" noChangeArrowheads="1" noTextEdit="1"/>
          </p:cNvSpPr>
          <p:nvPr>
            <p:ph type="sldImg"/>
          </p:nvPr>
        </p:nvSpPr>
        <p:spPr>
          <a:ln/>
        </p:spPr>
      </p:sp>
      <p:sp>
        <p:nvSpPr>
          <p:cNvPr id="2765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3900116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Rot="1" noChangeAspect="1" noChangeArrowheads="1" noTextEdit="1"/>
          </p:cNvSpPr>
          <p:nvPr>
            <p:ph type="sldImg"/>
          </p:nvPr>
        </p:nvSpPr>
        <p:spPr>
          <a:ln/>
        </p:spPr>
      </p:sp>
      <p:sp>
        <p:nvSpPr>
          <p:cNvPr id="2969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2767959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Rot="1" noChangeAspect="1" noChangeArrowheads="1" noTextEdit="1"/>
          </p:cNvSpPr>
          <p:nvPr>
            <p:ph type="sldImg"/>
          </p:nvPr>
        </p:nvSpPr>
        <p:spPr>
          <a:ln/>
        </p:spPr>
      </p:sp>
      <p:sp>
        <p:nvSpPr>
          <p:cNvPr id="3379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2454024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Rot="1" noChangeAspect="1" noChangeArrowheads="1" noTextEdit="1"/>
          </p:cNvSpPr>
          <p:nvPr>
            <p:ph type="sldImg"/>
          </p:nvPr>
        </p:nvSpPr>
        <p:spPr>
          <a:ln/>
        </p:spPr>
      </p:sp>
      <p:sp>
        <p:nvSpPr>
          <p:cNvPr id="3584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1540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Rot="1" noChangeAspect="1" noChangeArrowheads="1" noTextEdit="1"/>
          </p:cNvSpPr>
          <p:nvPr>
            <p:ph type="sldImg"/>
          </p:nvPr>
        </p:nvSpPr>
        <p:spPr>
          <a:ln/>
        </p:spPr>
      </p:sp>
      <p:sp>
        <p:nvSpPr>
          <p:cNvPr id="3789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290392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4519276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Rot="1" noChangeAspect="1" noChangeArrowheads="1" noTextEdit="1"/>
          </p:cNvSpPr>
          <p:nvPr>
            <p:ph type="sldImg"/>
          </p:nvPr>
        </p:nvSpPr>
        <p:spPr>
          <a:ln/>
        </p:spPr>
      </p:sp>
      <p:sp>
        <p:nvSpPr>
          <p:cNvPr id="4198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258516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16pt">
    <p:spTree>
      <p:nvGrpSpPr>
        <p:cNvPr id="1" name=""/>
        <p:cNvGrpSpPr/>
        <p:nvPr/>
      </p:nvGrpSpPr>
      <p:grpSpPr>
        <a:xfrm>
          <a:off x="0" y="0"/>
          <a:ext cx="0" cy="0"/>
          <a:chOff x="0" y="0"/>
          <a:chExt cx="0" cy="0"/>
        </a:xfrm>
      </p:grpSpPr>
      <p:sp>
        <p:nvSpPr>
          <p:cNvPr id="3" name="Content Placeholder 2"/>
          <p:cNvSpPr>
            <a:spLocks noGrp="1"/>
          </p:cNvSpPr>
          <p:nvPr>
            <p:ph idx="1"/>
          </p:nvPr>
        </p:nvSpPr>
        <p:spPr>
          <a:xfrm>
            <a:off x="785813" y="1790702"/>
            <a:ext cx="7900987" cy="4724399"/>
          </a:xfrm>
        </p:spPr>
        <p:txBody>
          <a:bodyPr/>
          <a:lstStyle>
            <a:lvl1pPr>
              <a:defRPr sz="1600">
                <a:latin typeface="Tahoma" pitchFamily="34" charset="0"/>
                <a:ea typeface="Tahoma" pitchFamily="34" charset="0"/>
                <a:cs typeface="Tahoma" pitchFamily="34" charset="0"/>
              </a:defRPr>
            </a:lvl1pPr>
            <a:lvl2pPr>
              <a:defRPr sz="1400">
                <a:latin typeface="Tahoma" pitchFamily="34" charset="0"/>
                <a:ea typeface="Tahoma" pitchFamily="34" charset="0"/>
                <a:cs typeface="Tahoma" pitchFamily="34" charset="0"/>
              </a:defRPr>
            </a:lvl2pPr>
            <a:lvl3pPr>
              <a:defRPr sz="1200">
                <a:latin typeface="Tahoma" pitchFamily="34" charset="0"/>
                <a:ea typeface="Tahoma" pitchFamily="34" charset="0"/>
                <a:cs typeface="Tahoma" pitchFamily="34" charset="0"/>
              </a:defRPr>
            </a:lvl3pPr>
            <a:lvl4pPr>
              <a:defRPr sz="1000">
                <a:latin typeface="Tahoma" pitchFamily="34" charset="0"/>
                <a:ea typeface="Tahoma" pitchFamily="34" charset="0"/>
                <a:cs typeface="Tahoma" pitchFamily="34" charset="0"/>
              </a:defRPr>
            </a:lvl4pPr>
            <a:lvl5pPr>
              <a:defRPr sz="8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itle Placeholder 1"/>
          <p:cNvSpPr>
            <a:spLocks noGrp="1"/>
          </p:cNvSpPr>
          <p:nvPr>
            <p:ph type="title"/>
          </p:nvPr>
        </p:nvSpPr>
        <p:spPr>
          <a:xfrm>
            <a:off x="460374" y="634999"/>
            <a:ext cx="8239127" cy="114300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124814157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FVKwbZOFh3o" TargetMode="External"/><Relationship Id="rId2" Type="http://schemas.openxmlformats.org/officeDocument/2006/relationships/hyperlink" Target="https://www.youtube.com/watch?v=BAhXK-ATKW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nitromedia.co.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QSIPNhOiMo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theguardian.com/technology/2015/nov/11/microsoft-guess-your-emotions-facial-recognition-softwar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s7wmiS2mSX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ico.org.uk/for-organisations/guide-to-pecr/introduction/what-are-pecr/"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simple.wikipedia.org/w/index.php?title=European_Economic_Area&amp;action=edit&amp;redlink=1" TargetMode="External"/><Relationship Id="rId2" Type="http://schemas.openxmlformats.org/officeDocument/2006/relationships/hyperlink" Target="https://simple.wiktionary.org/wiki/organiza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bbc.com/news/technology"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a:xfrm>
            <a:off x="1116013" y="2144713"/>
            <a:ext cx="6911975" cy="2339975"/>
          </a:xfrm>
        </p:spPr>
        <p:txBody>
          <a:bodyPr rtlCol="0">
            <a:normAutofit fontScale="90000"/>
          </a:bodyPr>
          <a:lstStyle/>
          <a:p>
            <a:pPr fontAlgn="auto">
              <a:spcAft>
                <a:spcPts val="0"/>
              </a:spcAft>
              <a:defRPr/>
            </a:pPr>
            <a:r>
              <a:rPr lang="en-US" altLang="en-US" dirty="0" smtClean="0">
                <a:solidFill>
                  <a:schemeClr val="bg1"/>
                </a:solidFill>
              </a:rPr>
              <a:t/>
            </a:r>
            <a:br>
              <a:rPr lang="en-US" altLang="en-US" dirty="0" smtClean="0">
                <a:solidFill>
                  <a:schemeClr val="bg1"/>
                </a:solidFill>
              </a:rPr>
            </a:br>
            <a:r>
              <a:rPr lang="en-US" altLang="en-US" dirty="0" smtClean="0">
                <a:solidFill>
                  <a:schemeClr val="bg1"/>
                </a:solidFill>
              </a:rPr>
              <a:t/>
            </a:r>
            <a:br>
              <a:rPr lang="en-US" altLang="en-US" dirty="0" smtClean="0">
                <a:solidFill>
                  <a:schemeClr val="bg1"/>
                </a:solidFill>
              </a:rPr>
            </a:br>
            <a:r>
              <a:rPr lang="en-US" altLang="en-US" sz="4000" dirty="0" smtClean="0">
                <a:solidFill>
                  <a:schemeClr val="bg1"/>
                </a:solidFill>
              </a:rPr>
              <a:t>Lecture  </a:t>
            </a:r>
            <a:r>
              <a:rPr lang="en-US" altLang="en-US" sz="4000" dirty="0" smtClean="0">
                <a:solidFill>
                  <a:schemeClr val="bg1"/>
                </a:solidFill>
              </a:rPr>
              <a:t>3</a:t>
            </a:r>
            <a:r>
              <a:rPr lang="en-US" altLang="en-US" sz="4000" dirty="0" smtClean="0">
                <a:solidFill>
                  <a:schemeClr val="bg1"/>
                </a:solidFill>
              </a:rPr>
              <a:t/>
            </a:r>
            <a:br>
              <a:rPr lang="en-US" altLang="en-US" sz="4000" dirty="0" smtClean="0">
                <a:solidFill>
                  <a:schemeClr val="bg1"/>
                </a:solidFill>
              </a:rPr>
            </a:br>
            <a:r>
              <a:rPr lang="en-US" altLang="en-US" sz="4000" dirty="0" smtClean="0">
                <a:solidFill>
                  <a:schemeClr val="bg1"/>
                </a:solidFill>
              </a:rPr>
              <a:t>The macro-environment</a:t>
            </a:r>
            <a:endParaRPr lang="en-US" altLang="en-US" sz="3600" dirty="0" smtClean="0">
              <a:solidFill>
                <a:schemeClr val="bg1"/>
              </a:solidFill>
            </a:endParaRPr>
          </a:p>
        </p:txBody>
      </p:sp>
    </p:spTree>
    <p:extLst>
      <p:ext uri="{BB962C8B-B14F-4D97-AF65-F5344CB8AC3E}">
        <p14:creationId xmlns:p14="http://schemas.microsoft.com/office/powerpoint/2010/main" val="39008162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Recap on last week…</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23661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457200" y="533401"/>
            <a:ext cx="8229600" cy="579439"/>
          </a:xfrm>
        </p:spPr>
        <p:txBody>
          <a:bodyPr/>
          <a:lstStyle/>
          <a:p>
            <a:r>
              <a:rPr lang="en-GB" altLang="en-US" sz="3200"/>
              <a:t>Learning objectives</a:t>
            </a:r>
            <a:endParaRPr lang="en-US" altLang="en-US" sz="3200"/>
          </a:p>
        </p:txBody>
      </p:sp>
      <p:sp>
        <p:nvSpPr>
          <p:cNvPr id="6146" name="Rectangle 3"/>
          <p:cNvSpPr>
            <a:spLocks noGrp="1" noChangeArrowheads="1"/>
          </p:cNvSpPr>
          <p:nvPr>
            <p:ph idx="1"/>
          </p:nvPr>
        </p:nvSpPr>
        <p:spPr>
          <a:xfrm>
            <a:off x="422275" y="1130301"/>
            <a:ext cx="8229600" cy="4525963"/>
          </a:xfrm>
        </p:spPr>
        <p:txBody>
          <a:bodyPr>
            <a:normAutofit fontScale="92500" lnSpcReduction="20000"/>
          </a:bodyPr>
          <a:lstStyle/>
          <a:p>
            <a:pPr marL="363530" indent="-363530"/>
            <a:r>
              <a:rPr lang="en-US" altLang="en-US"/>
              <a:t>Identify how the macro-environment might affect an organisation’s digital marketing strategy, planning, implementation and performance</a:t>
            </a:r>
            <a:endParaRPr lang="en-GB" altLang="en-US"/>
          </a:p>
          <a:p>
            <a:pPr marL="363530" indent="-363530"/>
            <a:r>
              <a:rPr lang="en-US" altLang="en-US"/>
              <a:t>Consider legal, moral and ethical constraints of digital marketing</a:t>
            </a:r>
            <a:endParaRPr lang="en-GB" altLang="en-US"/>
          </a:p>
          <a:p>
            <a:pPr marL="363530" indent="-363530"/>
            <a:r>
              <a:rPr lang="en-US" altLang="en-US"/>
              <a:t>Evaluate the wider significance of macro-environmental-forces </a:t>
            </a:r>
            <a:endParaRPr lang="en-GB" altLang="en-US"/>
          </a:p>
          <a:p>
            <a:pPr marL="363530" indent="-363530"/>
            <a:r>
              <a:rPr lang="en-US" altLang="en-US"/>
              <a:t>Identify aspects of each of the macro-environmental forces that are particularly relevant to digital marketing. </a:t>
            </a:r>
            <a:endParaRPr lang="en-GB" altLang="en-US"/>
          </a:p>
        </p:txBody>
      </p:sp>
    </p:spTree>
    <p:extLst>
      <p:ext uri="{BB962C8B-B14F-4D97-AF65-F5344CB8AC3E}">
        <p14:creationId xmlns:p14="http://schemas.microsoft.com/office/powerpoint/2010/main" val="2651057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p:cNvSpPr>
            <a:spLocks noGrp="1" noChangeArrowheads="1"/>
          </p:cNvSpPr>
          <p:nvPr>
            <p:ph type="title"/>
          </p:nvPr>
        </p:nvSpPr>
        <p:spPr>
          <a:xfrm>
            <a:off x="457200" y="542926"/>
            <a:ext cx="8229600" cy="579439"/>
          </a:xfrm>
        </p:spPr>
        <p:txBody>
          <a:bodyPr>
            <a:normAutofit/>
          </a:bodyPr>
          <a:lstStyle/>
          <a:p>
            <a:r>
              <a:rPr lang="en-GB" altLang="en-US" sz="3200"/>
              <a:t>Questions for marketers</a:t>
            </a:r>
            <a:endParaRPr lang="en-US" altLang="en-US" sz="3200"/>
          </a:p>
        </p:txBody>
      </p:sp>
      <p:sp>
        <p:nvSpPr>
          <p:cNvPr id="8194" name="Rectangle 3"/>
          <p:cNvSpPr>
            <a:spLocks noGrp="1" noChangeArrowheads="1"/>
          </p:cNvSpPr>
          <p:nvPr>
            <p:ph idx="1"/>
          </p:nvPr>
        </p:nvSpPr>
        <p:spPr>
          <a:xfrm>
            <a:off x="434976" y="1168400"/>
            <a:ext cx="8355013" cy="5500688"/>
          </a:xfrm>
        </p:spPr>
        <p:txBody>
          <a:bodyPr>
            <a:normAutofit lnSpcReduction="10000"/>
          </a:bodyPr>
          <a:lstStyle/>
          <a:p>
            <a:pPr marL="363530" indent="-363530"/>
            <a:r>
              <a:rPr lang="en-US" altLang="en-US" sz="2200"/>
              <a:t>How important are macro environmental changes to my digital marketing strategy?  </a:t>
            </a:r>
            <a:endParaRPr lang="en-GB" altLang="en-US" sz="2200"/>
          </a:p>
          <a:p>
            <a:pPr marL="363530" indent="-363530"/>
            <a:r>
              <a:rPr lang="en-US" altLang="en-US" sz="2200"/>
              <a:t>How can I ensure my online marketing activities are consistent with evolving culture and ethical standards of online communities?</a:t>
            </a:r>
            <a:endParaRPr lang="en-GB" altLang="en-US" sz="2200"/>
          </a:p>
          <a:p>
            <a:pPr marL="363530" indent="-363530"/>
            <a:r>
              <a:rPr lang="en-US" altLang="en-US" sz="2200"/>
              <a:t>How important is it for me to understand technological innovations?</a:t>
            </a:r>
            <a:endParaRPr lang="en-GB" altLang="en-US" sz="2200"/>
          </a:p>
          <a:p>
            <a:pPr marL="363530" indent="-363530"/>
            <a:r>
              <a:rPr lang="en-US" altLang="en-US" sz="2200"/>
              <a:t>Which laws am I subject to when marketing online?</a:t>
            </a:r>
            <a:endParaRPr lang="en-GB" altLang="en-US" sz="2200"/>
          </a:p>
          <a:p>
            <a:pPr marL="363530" indent="-363530"/>
            <a:r>
              <a:rPr lang="en-US" altLang="en-US" sz="2200"/>
              <a:t>How is social media marketing likely to impact on my business and  what changes do I need to make in order to react to social changes in the online market place?</a:t>
            </a:r>
            <a:endParaRPr lang="en-GB" altLang="en-US" sz="2200"/>
          </a:p>
          <a:p>
            <a:pPr marL="363530" indent="-363530"/>
            <a:r>
              <a:rPr lang="en-US" altLang="en-US" sz="2200"/>
              <a:t>What are the political influences which could influence my digital marketing planning? </a:t>
            </a:r>
            <a:endParaRPr lang="en-GB" altLang="en-US" sz="2200"/>
          </a:p>
          <a:p>
            <a:pPr marL="363530" indent="-363530"/>
            <a:r>
              <a:rPr lang="en-US" altLang="en-US" sz="2200"/>
              <a:t>How do I keep up in a constantly changing marketing environement?</a:t>
            </a:r>
            <a:endParaRPr lang="en-GB" altLang="en-US" sz="2200"/>
          </a:p>
        </p:txBody>
      </p:sp>
    </p:spTree>
    <p:extLst>
      <p:ext uri="{BB962C8B-B14F-4D97-AF65-F5344CB8AC3E}">
        <p14:creationId xmlns:p14="http://schemas.microsoft.com/office/powerpoint/2010/main" val="36755052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p:cNvSpPr>
            <a:spLocks noGrp="1"/>
          </p:cNvSpPr>
          <p:nvPr>
            <p:ph type="title"/>
          </p:nvPr>
        </p:nvSpPr>
        <p:spPr>
          <a:xfrm>
            <a:off x="457200" y="531814"/>
            <a:ext cx="8229600" cy="579437"/>
          </a:xfrm>
        </p:spPr>
        <p:txBody>
          <a:bodyPr>
            <a:normAutofit/>
          </a:bodyPr>
          <a:lstStyle/>
          <a:p>
            <a:r>
              <a:rPr lang="en-US" altLang="en-US" sz="3200" dirty="0"/>
              <a:t>Why review </a:t>
            </a:r>
            <a:r>
              <a:rPr lang="en-US" altLang="en-US" sz="3200"/>
              <a:t>the </a:t>
            </a:r>
            <a:r>
              <a:rPr lang="en-US" altLang="en-US" sz="3200"/>
              <a:t>macro-environment</a:t>
            </a:r>
            <a:r>
              <a:rPr lang="en-US" altLang="en-US" sz="3200" dirty="0"/>
              <a:t>?</a:t>
            </a:r>
          </a:p>
        </p:txBody>
      </p:sp>
      <p:sp>
        <p:nvSpPr>
          <p:cNvPr id="10242" name="Content Placeholder 2"/>
          <p:cNvSpPr>
            <a:spLocks noGrp="1"/>
          </p:cNvSpPr>
          <p:nvPr>
            <p:ph idx="1"/>
          </p:nvPr>
        </p:nvSpPr>
        <p:spPr>
          <a:xfrm>
            <a:off x="792163" y="1144587"/>
            <a:ext cx="8229600" cy="3954764"/>
          </a:xfrm>
        </p:spPr>
        <p:txBody>
          <a:bodyPr>
            <a:normAutofit/>
          </a:bodyPr>
          <a:lstStyle/>
          <a:p>
            <a:pPr marL="0" indent="0">
              <a:buNone/>
            </a:pPr>
            <a:r>
              <a:rPr lang="en-US" altLang="en-US" sz="2600" dirty="0"/>
              <a:t>“</a:t>
            </a:r>
            <a:r>
              <a:rPr lang="en-US" altLang="ja-JP" sz="2600" i="1" dirty="0"/>
              <a:t>The main reason for keeping track of changes in the macro-environment is to be aware of how changes in social </a:t>
            </a:r>
            <a:r>
              <a:rPr lang="en-US" altLang="ja-JP" sz="2600" i="1" dirty="0" err="1"/>
              <a:t>behaviour</a:t>
            </a:r>
            <a:r>
              <a:rPr lang="en-US" altLang="ja-JP" sz="2600" i="1" dirty="0"/>
              <a:t>, new laws,  technological innovation  can create opportunities or threats. </a:t>
            </a:r>
            <a:endParaRPr lang="en-US" altLang="ja-JP" sz="2600" i="1" dirty="0"/>
          </a:p>
          <a:p>
            <a:pPr marL="0" indent="0">
              <a:buNone/>
            </a:pPr>
            <a:r>
              <a:rPr lang="en-US" altLang="ja-JP" sz="2600" b="1" i="1" dirty="0"/>
              <a:t>Organisations </a:t>
            </a:r>
            <a:r>
              <a:rPr lang="en-US" altLang="ja-JP" sz="2600" b="1" i="1" dirty="0"/>
              <a:t>that monitor and respond effectively to their macro-environment can create differentiation and competitive advantages which enable the business to survive and prosper</a:t>
            </a:r>
            <a:r>
              <a:rPr lang="en-US" altLang="ja-JP" sz="2600" i="1" dirty="0"/>
              <a:t>.</a:t>
            </a:r>
            <a:endParaRPr lang="en-US" altLang="en-US" sz="2600" dirty="0"/>
          </a:p>
        </p:txBody>
      </p:sp>
    </p:spTree>
    <p:extLst>
      <p:ext uri="{BB962C8B-B14F-4D97-AF65-F5344CB8AC3E}">
        <p14:creationId xmlns:p14="http://schemas.microsoft.com/office/powerpoint/2010/main" val="1629248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tle 1"/>
          <p:cNvSpPr>
            <a:spLocks noGrp="1"/>
          </p:cNvSpPr>
          <p:nvPr>
            <p:ph type="title"/>
          </p:nvPr>
        </p:nvSpPr>
        <p:spPr>
          <a:xfrm>
            <a:off x="457200" y="531814"/>
            <a:ext cx="8229600" cy="579437"/>
          </a:xfrm>
        </p:spPr>
        <p:txBody>
          <a:bodyPr>
            <a:normAutofit/>
          </a:bodyPr>
          <a:lstStyle/>
          <a:p>
            <a:r>
              <a:rPr lang="en-US" altLang="en-US" sz="3200"/>
              <a:t>Key micro-environment factors</a:t>
            </a:r>
          </a:p>
        </p:txBody>
      </p:sp>
      <p:sp>
        <p:nvSpPr>
          <p:cNvPr id="12290" name="Content Placeholder 2"/>
          <p:cNvSpPr>
            <a:spLocks noGrp="1"/>
          </p:cNvSpPr>
          <p:nvPr>
            <p:ph idx="1"/>
          </p:nvPr>
        </p:nvSpPr>
        <p:spPr/>
        <p:txBody>
          <a:bodyPr>
            <a:normAutofit fontScale="92500" lnSpcReduction="20000"/>
          </a:bodyPr>
          <a:lstStyle/>
          <a:p>
            <a:pPr marL="373053" indent="-373053"/>
            <a:r>
              <a:rPr lang="en-GB" altLang="en-US"/>
              <a:t>Political forces</a:t>
            </a:r>
          </a:p>
          <a:p>
            <a:pPr marL="373053" indent="-373053"/>
            <a:r>
              <a:rPr lang="en-GB" altLang="en-US"/>
              <a:t>Economic forces </a:t>
            </a:r>
          </a:p>
          <a:p>
            <a:pPr marL="373053" indent="-373053"/>
            <a:r>
              <a:rPr lang="en-GB" altLang="en-US"/>
              <a:t>Social forces </a:t>
            </a:r>
          </a:p>
          <a:p>
            <a:pPr marL="373053" indent="-373053"/>
            <a:r>
              <a:rPr lang="en-GB" altLang="en-US"/>
              <a:t>Technological forces </a:t>
            </a:r>
          </a:p>
          <a:p>
            <a:pPr marL="373053" indent="-373053"/>
            <a:r>
              <a:rPr lang="en-GB" altLang="en-US"/>
              <a:t>Legal forces </a:t>
            </a:r>
          </a:p>
          <a:p>
            <a:pPr marL="373053" indent="-373053"/>
            <a:r>
              <a:rPr lang="en-GB" altLang="en-US"/>
              <a:t>Environmental forces</a:t>
            </a:r>
          </a:p>
          <a:p>
            <a:pPr marL="373053" indent="-373053"/>
            <a:endParaRPr lang="en-GB" altLang="en-US"/>
          </a:p>
          <a:p>
            <a:pPr marL="373053" indent="-373053">
              <a:buNone/>
            </a:pPr>
            <a:r>
              <a:rPr lang="en-GB" altLang="en-US"/>
              <a:t>Or PEST, SLEPT if you prefer</a:t>
            </a:r>
            <a:endParaRPr lang="en-US" altLang="en-US"/>
          </a:p>
        </p:txBody>
      </p:sp>
    </p:spTree>
    <p:extLst>
      <p:ext uri="{BB962C8B-B14F-4D97-AF65-F5344CB8AC3E}">
        <p14:creationId xmlns:p14="http://schemas.microsoft.com/office/powerpoint/2010/main" val="6235304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42913" y="5838825"/>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dirty="0"/>
              <a:t>Figure 3.1</a:t>
            </a:r>
            <a:r>
              <a:rPr lang="en-GB" altLang="en-US" sz="1800" dirty="0"/>
              <a:t>  Google </a:t>
            </a:r>
            <a:r>
              <a:rPr lang="en-GB" altLang="en-US" sz="1800" dirty="0"/>
              <a:t>Wallet: The rate of environmental change</a:t>
            </a:r>
            <a:endParaRPr lang="en-GB" altLang="en-US" sz="1800" dirty="0"/>
          </a:p>
        </p:txBody>
      </p:sp>
      <p:pic>
        <p:nvPicPr>
          <p:cNvPr id="14338" name="Picture 10" descr="M03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875" y="954089"/>
            <a:ext cx="5784851"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05711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www.youtube.com/watch?v=BAhXK-ATKWw</a:t>
            </a:r>
            <a:endParaRPr lang="en-GB" dirty="0" smtClean="0"/>
          </a:p>
          <a:p>
            <a:endParaRPr lang="en-GB" dirty="0"/>
          </a:p>
          <a:p>
            <a:r>
              <a:rPr lang="en-GB" dirty="0">
                <a:hlinkClick r:id="rId3"/>
              </a:rPr>
              <a:t>https://</a:t>
            </a:r>
            <a:r>
              <a:rPr lang="en-GB" dirty="0" smtClean="0">
                <a:hlinkClick r:id="rId3"/>
              </a:rPr>
              <a:t>www.youtube.com/watch?v=FVKwbZOFh3o</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4028094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sz="2133" dirty="0"/>
              <a:t>New technologies and changes in their popularity tend to occur frequently</a:t>
            </a:r>
          </a:p>
          <a:p>
            <a:endParaRPr lang="en-GB" sz="2133" dirty="0"/>
          </a:p>
          <a:p>
            <a:r>
              <a:rPr lang="en-GB" sz="2133" dirty="0"/>
              <a:t>Government and legal changes tend to happen over longer time scales.</a:t>
            </a:r>
          </a:p>
          <a:p>
            <a:endParaRPr lang="en-GB" sz="2133" dirty="0"/>
          </a:p>
          <a:p>
            <a:r>
              <a:rPr lang="en-GB" sz="2133" dirty="0"/>
              <a:t>Digital marketers need to be alert to changes in the environment to stay competitive.</a:t>
            </a:r>
          </a:p>
          <a:p>
            <a:pPr lvl="1"/>
            <a:r>
              <a:rPr lang="en-GB" sz="1933" dirty="0"/>
              <a:t>Develop the ability to respond</a:t>
            </a:r>
          </a:p>
          <a:p>
            <a:pPr lvl="2"/>
            <a:r>
              <a:rPr lang="en-GB" sz="1733" dirty="0"/>
              <a:t>Collect information</a:t>
            </a:r>
          </a:p>
          <a:p>
            <a:pPr lvl="2"/>
            <a:r>
              <a:rPr lang="en-GB" sz="1733" dirty="0"/>
              <a:t>Review the information</a:t>
            </a:r>
          </a:p>
          <a:p>
            <a:pPr lvl="2"/>
            <a:endParaRPr lang="en-GB" sz="1733" dirty="0"/>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53902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44500" y="5838825"/>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dirty="0"/>
              <a:t>Figure 3.3</a:t>
            </a:r>
            <a:r>
              <a:rPr lang="en-GB" altLang="en-US" sz="1800" dirty="0"/>
              <a:t>  </a:t>
            </a:r>
            <a:r>
              <a:rPr lang="en-GB" altLang="en-US" sz="1800" dirty="0" err="1"/>
              <a:t>Nitromedia</a:t>
            </a:r>
            <a:r>
              <a:rPr lang="en-GB" altLang="en-US" sz="1800" dirty="0"/>
              <a:t> (www.nitromedia.co.uk)</a:t>
            </a:r>
          </a:p>
        </p:txBody>
      </p:sp>
      <p:pic>
        <p:nvPicPr>
          <p:cNvPr id="18434" name="Picture 7" descr="M03NF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2414" y="619126"/>
            <a:ext cx="6073775" cy="498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551538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Visit: </a:t>
            </a:r>
            <a:r>
              <a:rPr lang="en-GB" dirty="0" smtClean="0">
                <a:hlinkClick r:id="rId2"/>
              </a:rPr>
              <a:t>www.nitromedia.co.uk</a:t>
            </a:r>
            <a:r>
              <a:rPr lang="en-GB" dirty="0" smtClean="0"/>
              <a:t> and watch film clip on home page:</a:t>
            </a:r>
          </a:p>
          <a:p>
            <a:endParaRPr lang="en-GB" dirty="0"/>
          </a:p>
          <a:p>
            <a:r>
              <a:rPr lang="en-GB" dirty="0" smtClean="0"/>
              <a:t>How does Nigel Douglas suggest digital marketers might use film to enhance the performance of a website?</a:t>
            </a:r>
          </a:p>
          <a:p>
            <a:r>
              <a:rPr lang="en-GB" dirty="0" smtClean="0"/>
              <a:t>What are the wider implications of using film rather than text-based content in a company website?</a:t>
            </a:r>
            <a:endParaRPr lang="en-GB" dirty="0"/>
          </a:p>
        </p:txBody>
      </p:sp>
    </p:spTree>
    <p:extLst>
      <p:ext uri="{BB962C8B-B14F-4D97-AF65-F5344CB8AC3E}">
        <p14:creationId xmlns:p14="http://schemas.microsoft.com/office/powerpoint/2010/main" val="1084030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42913" y="5838825"/>
            <a:ext cx="8229600" cy="66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Figure 3.4</a:t>
            </a:r>
            <a:r>
              <a:rPr lang="en-GB" altLang="en-US" sz="1800"/>
              <a:t>  The relationship between access to intranets, extranets and the</a:t>
            </a:r>
          </a:p>
          <a:p>
            <a:pPr eaLnBrk="1" hangingPunct="1">
              <a:lnSpc>
                <a:spcPct val="90000"/>
              </a:lnSpc>
              <a:buFontTx/>
              <a:buNone/>
              <a:defRPr/>
            </a:pPr>
            <a:r>
              <a:rPr lang="en-GB" altLang="en-US" sz="1800"/>
              <a:t>Internet text editor</a:t>
            </a:r>
          </a:p>
        </p:txBody>
      </p:sp>
      <p:pic>
        <p:nvPicPr>
          <p:cNvPr id="20482" name="Picture 8" descr="M03NF0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765" y="781051"/>
            <a:ext cx="7337425" cy="466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02745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based software</a:t>
            </a:r>
            <a:endParaRPr lang="en-GB" dirty="0"/>
          </a:p>
        </p:txBody>
      </p:sp>
      <p:sp>
        <p:nvSpPr>
          <p:cNvPr id="3" name="Content Placeholder 2"/>
          <p:cNvSpPr>
            <a:spLocks noGrp="1"/>
          </p:cNvSpPr>
          <p:nvPr>
            <p:ph idx="1"/>
          </p:nvPr>
        </p:nvSpPr>
        <p:spPr/>
        <p:txBody>
          <a:bodyPr/>
          <a:lstStyle/>
          <a:p>
            <a:r>
              <a:rPr lang="en-GB" dirty="0" smtClean="0"/>
              <a:t>G-mail</a:t>
            </a:r>
          </a:p>
          <a:p>
            <a:r>
              <a:rPr lang="en-GB" dirty="0" smtClean="0"/>
              <a:t>Adobe</a:t>
            </a:r>
          </a:p>
          <a:p>
            <a:endParaRPr lang="en-GB" dirty="0"/>
          </a:p>
          <a:p>
            <a:r>
              <a:rPr lang="en-GB" dirty="0" smtClean="0"/>
              <a:t>List other examples and think why companies are keen to use them</a:t>
            </a:r>
            <a:endParaRPr lang="en-GB" dirty="0"/>
          </a:p>
        </p:txBody>
      </p:sp>
    </p:spTree>
    <p:extLst>
      <p:ext uri="{BB962C8B-B14F-4D97-AF65-F5344CB8AC3E}">
        <p14:creationId xmlns:p14="http://schemas.microsoft.com/office/powerpoint/2010/main" val="1988639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Internet of Things</a:t>
            </a:r>
            <a:endParaRPr lang="en-GB" dirty="0"/>
          </a:p>
        </p:txBody>
      </p:sp>
      <p:sp>
        <p:nvSpPr>
          <p:cNvPr id="3" name="Content Placeholder 2"/>
          <p:cNvSpPr>
            <a:spLocks noGrp="1"/>
          </p:cNvSpPr>
          <p:nvPr>
            <p:ph idx="1"/>
          </p:nvPr>
        </p:nvSpPr>
        <p:spPr/>
        <p:txBody>
          <a:bodyPr/>
          <a:lstStyle/>
          <a:p>
            <a:r>
              <a:rPr lang="en-GB" altLang="en-US" dirty="0">
                <a:hlinkClick r:id="rId2"/>
              </a:rPr>
              <a:t>https://</a:t>
            </a:r>
            <a:r>
              <a:rPr lang="en-GB" altLang="en-US" dirty="0" smtClean="0">
                <a:hlinkClick r:id="rId2"/>
              </a:rPr>
              <a:t>www.youtube.com/watch?v=QSIPNhOiMoE</a:t>
            </a:r>
            <a:endParaRPr lang="en-GB" altLang="en-US" dirty="0" smtClean="0"/>
          </a:p>
          <a:p>
            <a:endParaRPr lang="en-GB" dirty="0"/>
          </a:p>
        </p:txBody>
      </p:sp>
    </p:spTree>
    <p:extLst>
      <p:ext uri="{BB962C8B-B14F-4D97-AF65-F5344CB8AC3E}">
        <p14:creationId xmlns:p14="http://schemas.microsoft.com/office/powerpoint/2010/main" val="1431788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Guessing peoples emotions through facial recognition software</a:t>
            </a:r>
          </a:p>
          <a:p>
            <a:endParaRPr lang="en-GB" dirty="0"/>
          </a:p>
          <a:p>
            <a:r>
              <a:rPr lang="en-GB" dirty="0">
                <a:hlinkClick r:id="rId2"/>
              </a:rPr>
              <a:t>http://</a:t>
            </a:r>
            <a:r>
              <a:rPr lang="en-GB" dirty="0" smtClean="0">
                <a:hlinkClick r:id="rId2"/>
              </a:rPr>
              <a:t>www.theguardian.com/technology/2015/nov/11/microsoft-guess-your-emotions-facial-recognition-software</a:t>
            </a:r>
            <a:endParaRPr lang="en-GB" dirty="0" smtClean="0"/>
          </a:p>
          <a:p>
            <a:endParaRPr lang="en-GB" dirty="0"/>
          </a:p>
        </p:txBody>
      </p:sp>
    </p:spTree>
    <p:extLst>
      <p:ext uri="{BB962C8B-B14F-4D97-AF65-F5344CB8AC3E}">
        <p14:creationId xmlns:p14="http://schemas.microsoft.com/office/powerpoint/2010/main" val="4169915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API?</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www.youtube.com/watch?v=s7wmiS2mSXY</a:t>
            </a:r>
            <a:endParaRPr lang="en-GB" dirty="0" smtClean="0"/>
          </a:p>
          <a:p>
            <a:endParaRPr lang="en-GB" dirty="0"/>
          </a:p>
        </p:txBody>
      </p:sp>
    </p:spTree>
    <p:extLst>
      <p:ext uri="{BB962C8B-B14F-4D97-AF65-F5344CB8AC3E}">
        <p14:creationId xmlns:p14="http://schemas.microsoft.com/office/powerpoint/2010/main" val="1272738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Location based marketing through mobile apps </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50470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42913" y="5838825"/>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Figure 3.6</a:t>
            </a:r>
            <a:r>
              <a:rPr lang="en-GB" altLang="en-US" sz="1800"/>
              <a:t>  QR Codes</a:t>
            </a:r>
          </a:p>
        </p:txBody>
      </p:sp>
      <p:pic>
        <p:nvPicPr>
          <p:cNvPr id="24578" name="Picture 8" descr="M03NF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8876" y="1065214"/>
            <a:ext cx="6797675" cy="394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39818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42913" y="5838825"/>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Figure 3.7</a:t>
            </a:r>
            <a:r>
              <a:rPr lang="en-GB" altLang="en-US" sz="1800"/>
              <a:t>  Diffusion–adoption curve</a:t>
            </a:r>
          </a:p>
        </p:txBody>
      </p:sp>
      <p:pic>
        <p:nvPicPr>
          <p:cNvPr id="26626" name="Picture 8" descr="M03NF00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251" y="1008063"/>
            <a:ext cx="7658100" cy="407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87948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44500" y="5843589"/>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Figure 3.8</a:t>
            </a:r>
            <a:r>
              <a:rPr lang="en-GB" altLang="en-US" sz="1800"/>
              <a:t>  Different stages of a Gartner hype cycle</a:t>
            </a:r>
          </a:p>
          <a:p>
            <a:pPr eaLnBrk="1" hangingPunct="1">
              <a:lnSpc>
                <a:spcPct val="90000"/>
              </a:lnSpc>
              <a:buFontTx/>
              <a:buNone/>
              <a:defRPr/>
            </a:pPr>
            <a:r>
              <a:rPr lang="en-GB" altLang="en-US" sz="800" i="1"/>
              <a:t>Source: </a:t>
            </a:r>
            <a:r>
              <a:rPr lang="en-GB" altLang="en-US" sz="800"/>
              <a:t>Gartner Group</a:t>
            </a:r>
          </a:p>
        </p:txBody>
      </p:sp>
      <p:pic>
        <p:nvPicPr>
          <p:cNvPr id="28674" name="Picture 9" descr="M03NF0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913" y="646114"/>
            <a:ext cx="6950075" cy="486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46987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p:nvPr>
        </p:nvSpPr>
        <p:spPr>
          <a:xfrm>
            <a:off x="457200" y="542926"/>
            <a:ext cx="8229600" cy="579439"/>
          </a:xfrm>
        </p:spPr>
        <p:txBody>
          <a:bodyPr>
            <a:normAutofit/>
          </a:bodyPr>
          <a:lstStyle/>
          <a:p>
            <a:r>
              <a:rPr lang="en-GB" altLang="en-US" sz="3200"/>
              <a:t>Ethical issues</a:t>
            </a:r>
            <a:endParaRPr lang="en-US" altLang="en-US" sz="3200"/>
          </a:p>
        </p:txBody>
      </p:sp>
      <p:sp>
        <p:nvSpPr>
          <p:cNvPr id="32770" name="Rectangle 3"/>
          <p:cNvSpPr>
            <a:spLocks noGrp="1" noChangeArrowheads="1"/>
          </p:cNvSpPr>
          <p:nvPr>
            <p:ph idx="1"/>
          </p:nvPr>
        </p:nvSpPr>
        <p:spPr>
          <a:xfrm>
            <a:off x="422275" y="1179514"/>
            <a:ext cx="8229600" cy="4479925"/>
          </a:xfrm>
        </p:spPr>
        <p:txBody>
          <a:bodyPr>
            <a:normAutofit fontScale="92500" lnSpcReduction="10000"/>
          </a:bodyPr>
          <a:lstStyle/>
          <a:p>
            <a:pPr marL="357179" indent="-357179">
              <a:lnSpc>
                <a:spcPct val="90000"/>
              </a:lnSpc>
            </a:pPr>
            <a:r>
              <a:rPr lang="en-US" altLang="en-US"/>
              <a:t>Ethical issues concerned with personal information ownership have been usefully summarised by Mason (1986) into four areas:</a:t>
            </a:r>
          </a:p>
          <a:p>
            <a:pPr marL="357179" indent="-357179">
              <a:lnSpc>
                <a:spcPct val="90000"/>
              </a:lnSpc>
            </a:pPr>
            <a:r>
              <a:rPr lang="en-US" altLang="en-US" b="1"/>
              <a:t>Privacy</a:t>
            </a:r>
            <a:r>
              <a:rPr lang="en-US" altLang="en-US"/>
              <a:t> – what information is held about the individual?</a:t>
            </a:r>
          </a:p>
          <a:p>
            <a:pPr marL="357179" indent="-357179">
              <a:lnSpc>
                <a:spcPct val="90000"/>
              </a:lnSpc>
            </a:pPr>
            <a:r>
              <a:rPr lang="en-US" altLang="en-US" b="1"/>
              <a:t>Accuracy</a:t>
            </a:r>
            <a:r>
              <a:rPr lang="en-US" altLang="en-US"/>
              <a:t> – is it correct?</a:t>
            </a:r>
          </a:p>
          <a:p>
            <a:pPr marL="357179" indent="-357179">
              <a:lnSpc>
                <a:spcPct val="90000"/>
              </a:lnSpc>
            </a:pPr>
            <a:r>
              <a:rPr lang="en-US" altLang="en-US" b="1"/>
              <a:t>Property</a:t>
            </a:r>
            <a:r>
              <a:rPr lang="en-US" altLang="en-US"/>
              <a:t> – who owns it and how can ownership be transferred?</a:t>
            </a:r>
          </a:p>
          <a:p>
            <a:pPr marL="357179" indent="-357179">
              <a:lnSpc>
                <a:spcPct val="90000"/>
              </a:lnSpc>
            </a:pPr>
            <a:r>
              <a:rPr lang="en-US" altLang="en-US" b="1"/>
              <a:t>Accessibility</a:t>
            </a:r>
            <a:r>
              <a:rPr lang="en-US" altLang="en-US"/>
              <a:t> – who is allowed to access this information, and under which conditions?</a:t>
            </a:r>
          </a:p>
        </p:txBody>
      </p:sp>
    </p:spTree>
    <p:extLst>
      <p:ext uri="{BB962C8B-B14F-4D97-AF65-F5344CB8AC3E}">
        <p14:creationId xmlns:p14="http://schemas.microsoft.com/office/powerpoint/2010/main" val="31693676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a:xfrm>
            <a:off x="457200" y="454026"/>
            <a:ext cx="8229600" cy="579439"/>
          </a:xfrm>
        </p:spPr>
        <p:txBody>
          <a:bodyPr/>
          <a:lstStyle/>
          <a:p>
            <a:r>
              <a:rPr lang="en-US" altLang="en-US" sz="3200"/>
              <a:t>Digital laws</a:t>
            </a:r>
          </a:p>
        </p:txBody>
      </p:sp>
      <p:sp>
        <p:nvSpPr>
          <p:cNvPr id="307203" name="Rectangle 3"/>
          <p:cNvSpPr>
            <a:spLocks noChangeArrowheads="1"/>
          </p:cNvSpPr>
          <p:nvPr/>
        </p:nvSpPr>
        <p:spPr bwMode="auto">
          <a:xfrm>
            <a:off x="430213" y="5838825"/>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Table 3.1</a:t>
            </a:r>
            <a:r>
              <a:rPr lang="en-GB" altLang="en-US" sz="1800"/>
              <a:t>  Significant laws which control digital marketing</a:t>
            </a:r>
          </a:p>
        </p:txBody>
      </p:sp>
      <p:pic>
        <p:nvPicPr>
          <p:cNvPr id="34819" name="Picture 6" descr="ta_3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49" y="998010"/>
            <a:ext cx="5113339" cy="48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63880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a:xfrm>
            <a:off x="457200" y="450850"/>
            <a:ext cx="8229600" cy="579439"/>
          </a:xfrm>
        </p:spPr>
        <p:txBody>
          <a:bodyPr/>
          <a:lstStyle/>
          <a:p>
            <a:r>
              <a:rPr lang="en-US" altLang="en-US" sz="3200"/>
              <a:t>Information collected online</a:t>
            </a:r>
          </a:p>
        </p:txBody>
      </p:sp>
      <p:sp>
        <p:nvSpPr>
          <p:cNvPr id="307203" name="Rectangle 3"/>
          <p:cNvSpPr>
            <a:spLocks noChangeArrowheads="1"/>
          </p:cNvSpPr>
          <p:nvPr/>
        </p:nvSpPr>
        <p:spPr bwMode="auto">
          <a:xfrm>
            <a:off x="428625" y="5838825"/>
            <a:ext cx="8229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Table 3.2</a:t>
            </a:r>
            <a:r>
              <a:rPr lang="en-GB" altLang="en-US" sz="1800"/>
              <a:t>  Types of information collected online and the related technologies</a:t>
            </a:r>
          </a:p>
        </p:txBody>
      </p:sp>
      <p:pic>
        <p:nvPicPr>
          <p:cNvPr id="36867" name="Picture 6" descr="ta_3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4076" y="908051"/>
            <a:ext cx="4968875" cy="491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16377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a:xfrm>
            <a:off x="457200" y="530226"/>
            <a:ext cx="8229600" cy="579439"/>
          </a:xfrm>
        </p:spPr>
        <p:txBody>
          <a:bodyPr/>
          <a:lstStyle/>
          <a:p>
            <a:r>
              <a:rPr lang="en-GB" altLang="en-US" sz="3200" dirty="0"/>
              <a:t>PECR legislation summary</a:t>
            </a:r>
          </a:p>
        </p:txBody>
      </p:sp>
      <p:sp>
        <p:nvSpPr>
          <p:cNvPr id="38914" name="Rectangle 3"/>
          <p:cNvSpPr>
            <a:spLocks noGrp="1" noChangeArrowheads="1"/>
          </p:cNvSpPr>
          <p:nvPr>
            <p:ph idx="1"/>
          </p:nvPr>
        </p:nvSpPr>
        <p:spPr>
          <a:xfrm>
            <a:off x="428625" y="1176339"/>
            <a:ext cx="8229600" cy="4953528"/>
          </a:xfrm>
        </p:spPr>
        <p:txBody>
          <a:bodyPr>
            <a:normAutofit fontScale="85000" lnSpcReduction="20000"/>
          </a:bodyPr>
          <a:lstStyle/>
          <a:p>
            <a:pPr marL="380990" indent="-380990">
              <a:lnSpc>
                <a:spcPct val="90000"/>
              </a:lnSpc>
            </a:pPr>
            <a:r>
              <a:rPr lang="en-GB" altLang="en-US" dirty="0"/>
              <a:t>Applies to consumer marketing using e-mail or SMS messages</a:t>
            </a:r>
          </a:p>
          <a:p>
            <a:pPr marL="380990" indent="-380990">
              <a:lnSpc>
                <a:spcPct val="90000"/>
              </a:lnSpc>
            </a:pPr>
            <a:r>
              <a:rPr lang="en-GB" altLang="en-US" dirty="0"/>
              <a:t>Is an opt-in regime (consent required)</a:t>
            </a:r>
          </a:p>
          <a:p>
            <a:pPr marL="380990" indent="-380990">
              <a:lnSpc>
                <a:spcPct val="90000"/>
              </a:lnSpc>
            </a:pPr>
            <a:r>
              <a:rPr lang="en-GB" altLang="en-US" dirty="0"/>
              <a:t>Requires an opt-out option for all communications</a:t>
            </a:r>
          </a:p>
          <a:p>
            <a:pPr marL="380990" indent="-380990">
              <a:lnSpc>
                <a:spcPct val="90000"/>
              </a:lnSpc>
            </a:pPr>
            <a:r>
              <a:rPr lang="en-GB" altLang="en-US" dirty="0"/>
              <a:t>Does not apply to existing customers when marketing similar products</a:t>
            </a:r>
          </a:p>
          <a:p>
            <a:pPr marL="380990" indent="-380990">
              <a:lnSpc>
                <a:spcPct val="90000"/>
              </a:lnSpc>
            </a:pPr>
            <a:r>
              <a:rPr lang="en-GB" altLang="en-US" dirty="0"/>
              <a:t>Requires that contact details must be provided</a:t>
            </a:r>
          </a:p>
          <a:p>
            <a:pPr marL="380990" indent="-380990">
              <a:lnSpc>
                <a:spcPct val="90000"/>
              </a:lnSpc>
            </a:pPr>
            <a:r>
              <a:rPr lang="en-GB" altLang="en-US" dirty="0"/>
              <a:t>Requires clear From</a:t>
            </a:r>
          </a:p>
          <a:p>
            <a:pPr marL="380990" indent="-380990">
              <a:lnSpc>
                <a:spcPct val="90000"/>
              </a:lnSpc>
            </a:pPr>
            <a:r>
              <a:rPr lang="en-GB" altLang="en-US" dirty="0"/>
              <a:t>Applies to direct marketing communications</a:t>
            </a:r>
          </a:p>
          <a:p>
            <a:pPr marL="380990" indent="-380990">
              <a:lnSpc>
                <a:spcPct val="90000"/>
              </a:lnSpc>
            </a:pPr>
            <a:r>
              <a:rPr lang="en-GB" altLang="en-US" dirty="0"/>
              <a:t>Restricts the use of cookies </a:t>
            </a:r>
            <a:endParaRPr lang="en-GB" altLang="en-US" dirty="0" smtClean="0"/>
          </a:p>
          <a:p>
            <a:pPr marL="380990" indent="-380990">
              <a:lnSpc>
                <a:spcPct val="90000"/>
              </a:lnSpc>
            </a:pPr>
            <a:endParaRPr lang="en-GB" altLang="en-US" dirty="0"/>
          </a:p>
          <a:p>
            <a:pPr marL="380990" indent="-380990">
              <a:lnSpc>
                <a:spcPct val="90000"/>
              </a:lnSpc>
            </a:pPr>
            <a:r>
              <a:rPr lang="en-GB" altLang="en-US" dirty="0">
                <a:hlinkClick r:id="rId3"/>
              </a:rPr>
              <a:t>https://ico.org.uk/for-organisations/guide-to-pecr/introduction/what-are-pecr</a:t>
            </a:r>
            <a:r>
              <a:rPr lang="en-GB" altLang="en-US" dirty="0" smtClean="0">
                <a:hlinkClick r:id="rId3"/>
              </a:rPr>
              <a:t>/</a:t>
            </a:r>
            <a:endParaRPr lang="en-GB" altLang="en-US" dirty="0" smtClean="0"/>
          </a:p>
          <a:p>
            <a:pPr marL="380990" indent="-380990">
              <a:lnSpc>
                <a:spcPct val="90000"/>
              </a:lnSpc>
            </a:pPr>
            <a:endParaRPr lang="en-GB" altLang="en-US" dirty="0"/>
          </a:p>
        </p:txBody>
      </p:sp>
    </p:spTree>
    <p:extLst>
      <p:ext uri="{BB962C8B-B14F-4D97-AF65-F5344CB8AC3E}">
        <p14:creationId xmlns:p14="http://schemas.microsoft.com/office/powerpoint/2010/main" val="22933748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Protect Act 1998</a:t>
            </a:r>
            <a:endParaRPr lang="en-GB" dirty="0"/>
          </a:p>
        </p:txBody>
      </p:sp>
      <p:sp>
        <p:nvSpPr>
          <p:cNvPr id="3" name="Content Placeholder 2"/>
          <p:cNvSpPr>
            <a:spLocks noGrp="1"/>
          </p:cNvSpPr>
          <p:nvPr>
            <p:ph idx="1"/>
          </p:nvPr>
        </p:nvSpPr>
        <p:spPr/>
        <p:txBody>
          <a:bodyPr>
            <a:normAutofit fontScale="47500" lnSpcReduction="20000"/>
          </a:bodyPr>
          <a:lstStyle/>
          <a:p>
            <a:r>
              <a:rPr lang="en-GB" dirty="0"/>
              <a:t>If you collect data about people for one reason, you must not use it for a different reason;</a:t>
            </a:r>
          </a:p>
          <a:p>
            <a:r>
              <a:rPr lang="en-GB" dirty="0"/>
              <a:t>You must not give people's data to other people or </a:t>
            </a:r>
            <a:r>
              <a:rPr lang="en-GB" dirty="0">
                <a:hlinkClick r:id="rId2" tooltip="wikt:organization"/>
              </a:rPr>
              <a:t>organisations</a:t>
            </a:r>
            <a:r>
              <a:rPr lang="en-GB" dirty="0"/>
              <a:t> unless they agree;</a:t>
            </a:r>
          </a:p>
          <a:p>
            <a:r>
              <a:rPr lang="en-GB" dirty="0"/>
              <a:t>People have the right to look at data that any organisations store about them;</a:t>
            </a:r>
          </a:p>
          <a:p>
            <a:r>
              <a:rPr lang="en-GB" dirty="0"/>
              <a:t>You must not keep the data for longer than you need to and it must be kept up to date;</a:t>
            </a:r>
          </a:p>
          <a:p>
            <a:r>
              <a:rPr lang="en-GB" dirty="0"/>
              <a:t>You must not send the data to places outside of the </a:t>
            </a:r>
            <a:r>
              <a:rPr lang="en-GB" dirty="0">
                <a:hlinkClick r:id="rId3" tooltip="European Economic Area (not yet started)"/>
              </a:rPr>
              <a:t>European Economic Area</a:t>
            </a:r>
            <a:r>
              <a:rPr lang="en-GB" dirty="0"/>
              <a:t> unless adequate levels of protection exist;</a:t>
            </a:r>
          </a:p>
          <a:p>
            <a:r>
              <a:rPr lang="en-GB" dirty="0"/>
              <a:t>Organisations that store data about people must register with the Information Commissioner’s Office;</a:t>
            </a:r>
          </a:p>
          <a:p>
            <a:r>
              <a:rPr lang="en-GB" dirty="0"/>
              <a:t>If you store data about people you must make sure that it is secure and well protected;</a:t>
            </a:r>
          </a:p>
          <a:p>
            <a:r>
              <a:rPr lang="en-GB" dirty="0"/>
              <a:t>If an organisation has data about you that is wrong, then you have a right to ask them to change it.</a:t>
            </a:r>
          </a:p>
          <a:p>
            <a:endParaRPr lang="en-GB" dirty="0"/>
          </a:p>
        </p:txBody>
      </p:sp>
    </p:spTree>
    <p:extLst>
      <p:ext uri="{BB962C8B-B14F-4D97-AF65-F5344CB8AC3E}">
        <p14:creationId xmlns:p14="http://schemas.microsoft.com/office/powerpoint/2010/main" val="124732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31800" y="5838825"/>
            <a:ext cx="8229600" cy="66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Figure 3.10</a:t>
            </a:r>
            <a:r>
              <a:rPr lang="en-GB" altLang="en-US" sz="1800"/>
              <a:t>  Information flows that need to be understood for compliance with data protection legislation</a:t>
            </a:r>
          </a:p>
        </p:txBody>
      </p:sp>
      <p:pic>
        <p:nvPicPr>
          <p:cNvPr id="40962" name="Picture 8" descr="M03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413" y="561977"/>
            <a:ext cx="7086600" cy="498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79342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Using the Internet and sites such as:</a:t>
            </a:r>
          </a:p>
          <a:p>
            <a:r>
              <a:rPr lang="en-US" dirty="0">
                <a:hlinkClick r:id="rId2"/>
              </a:rPr>
              <a:t>http://</a:t>
            </a:r>
            <a:r>
              <a:rPr lang="en-US" dirty="0" smtClean="0">
                <a:hlinkClick r:id="rId2"/>
              </a:rPr>
              <a:t>www.bbc.com/news/technology</a:t>
            </a:r>
            <a:endParaRPr lang="en-US" dirty="0" smtClean="0"/>
          </a:p>
          <a:p>
            <a:r>
              <a:rPr lang="en-US" dirty="0" smtClean="0"/>
              <a:t>Find some </a:t>
            </a:r>
            <a:r>
              <a:rPr lang="en-US" dirty="0" err="1" smtClean="0"/>
              <a:t>uptodate</a:t>
            </a:r>
            <a:r>
              <a:rPr lang="en-US" dirty="0" smtClean="0"/>
              <a:t> examples of </a:t>
            </a:r>
            <a:endParaRPr lang="en-US" dirty="0"/>
          </a:p>
          <a:p>
            <a:r>
              <a:rPr lang="en-US" dirty="0" smtClean="0"/>
              <a:t> PEST factors</a:t>
            </a:r>
            <a:endParaRPr lang="en-US" dirty="0"/>
          </a:p>
        </p:txBody>
      </p:sp>
    </p:spTree>
    <p:extLst>
      <p:ext uri="{BB962C8B-B14F-4D97-AF65-F5344CB8AC3E}">
        <p14:creationId xmlns:p14="http://schemas.microsoft.com/office/powerpoint/2010/main" val="1178873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Macro Environment</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PESTEL</a:t>
            </a:r>
            <a:br>
              <a:rPr lang="en-GB" dirty="0" smtClean="0"/>
            </a:br>
            <a:endParaRPr lang="en-GB" dirty="0" smtClean="0"/>
          </a:p>
          <a:p>
            <a:r>
              <a:rPr lang="en-GB" dirty="0" smtClean="0"/>
              <a:t>Beyond an organisation’s control</a:t>
            </a:r>
          </a:p>
          <a:p>
            <a:endParaRPr lang="en-GB" dirty="0"/>
          </a:p>
          <a:p>
            <a:r>
              <a:rPr lang="en-GB" dirty="0"/>
              <a:t>Organisations should monitor, understand and respond to the changes in the environment to utilise opportunities and overcome threat that are created by the environment,</a:t>
            </a:r>
          </a:p>
          <a:p>
            <a:r>
              <a:rPr lang="en-GB" dirty="0"/>
              <a:t>Monitor trends </a:t>
            </a:r>
            <a:r>
              <a:rPr lang="en-GB" dirty="0" err="1"/>
              <a:t>trends</a:t>
            </a:r>
            <a:r>
              <a:rPr lang="en-GB" dirty="0"/>
              <a:t>, where people are going. You are responding not leading if you don’t</a:t>
            </a:r>
            <a:r>
              <a:rPr lang="en-GB" dirty="0" smtClean="0"/>
              <a:t>.</a:t>
            </a:r>
          </a:p>
          <a:p>
            <a:r>
              <a:rPr lang="en-GB" dirty="0"/>
              <a:t>Since these factors are uncontrollable , it is important that organisations adjust their decision as per the changes in the environment</a:t>
            </a:r>
          </a:p>
          <a:p>
            <a:endParaRPr lang="en-GB" dirty="0"/>
          </a:p>
          <a:p>
            <a:endParaRPr lang="en-GB" dirty="0"/>
          </a:p>
        </p:txBody>
      </p:sp>
    </p:spTree>
    <p:extLst>
      <p:ext uri="{BB962C8B-B14F-4D97-AF65-F5344CB8AC3E}">
        <p14:creationId xmlns:p14="http://schemas.microsoft.com/office/powerpoint/2010/main" val="366848761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factors</a:t>
            </a:r>
            <a:endParaRPr lang="en-GB" dirty="0"/>
          </a:p>
        </p:txBody>
      </p:sp>
      <p:sp>
        <p:nvSpPr>
          <p:cNvPr id="3" name="Content Placeholder 2"/>
          <p:cNvSpPr>
            <a:spLocks noGrp="1"/>
          </p:cNvSpPr>
          <p:nvPr>
            <p:ph idx="1"/>
          </p:nvPr>
        </p:nvSpPr>
        <p:spPr/>
        <p:txBody>
          <a:bodyPr>
            <a:normAutofit fontScale="77500" lnSpcReduction="20000"/>
          </a:bodyPr>
          <a:lstStyle/>
          <a:p>
            <a:pPr fontAlgn="t"/>
            <a:r>
              <a:rPr lang="en-GB" dirty="0"/>
              <a:t>These are all about how and to what degree a government intervenes in the economy. This can include – government policy, political stability or instability in overseas markets, foreign trade policy, tax policy, labour law, environmental law, trade restrictions and so on.</a:t>
            </a:r>
          </a:p>
          <a:p>
            <a:pPr fontAlgn="t"/>
            <a:r>
              <a:rPr lang="en-GB" dirty="0"/>
              <a:t>It is clear from the list above that political factors often have an impact on organisations and how they do business. Organisations need to be able to respond to the current and anticipated future legislation, and adjust their marketing policy accordingly</a:t>
            </a:r>
            <a:r>
              <a:rPr lang="en-GB" dirty="0" smtClean="0"/>
              <a:t>.</a:t>
            </a:r>
            <a:endParaRPr lang="en-GB" dirty="0"/>
          </a:p>
        </p:txBody>
      </p:sp>
    </p:spTree>
    <p:extLst>
      <p:ext uri="{BB962C8B-B14F-4D97-AF65-F5344CB8AC3E}">
        <p14:creationId xmlns:p14="http://schemas.microsoft.com/office/powerpoint/2010/main" val="139266631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smtClean="0"/>
              <a:t>Governments </a:t>
            </a:r>
            <a:r>
              <a:rPr lang="en-GB" dirty="0"/>
              <a:t>can ban or block </a:t>
            </a:r>
            <a:r>
              <a:rPr lang="en-GB" dirty="0" smtClean="0"/>
              <a:t>activities For </a:t>
            </a:r>
            <a:r>
              <a:rPr lang="en-GB" dirty="0"/>
              <a:t>example, Facebook has been blocked in Iran, Vietnam and North Korea. Twitter is currently banned in several other countries. </a:t>
            </a:r>
            <a:endParaRPr lang="en-GB" dirty="0" smtClean="0"/>
          </a:p>
          <a:p>
            <a:r>
              <a:rPr lang="en-GB" dirty="0"/>
              <a:t>This means if you're a business using Facebook in these areas, you cannot use these advertising options and it is less likely that your target audience can see your updates. It also means you need to consider local alternatives, for example, </a:t>
            </a:r>
            <a:r>
              <a:rPr lang="en-GB" dirty="0" err="1"/>
              <a:t>Sina</a:t>
            </a:r>
            <a:r>
              <a:rPr lang="en-GB" dirty="0"/>
              <a:t> Weibo in China and </a:t>
            </a:r>
            <a:r>
              <a:rPr lang="en-GB" dirty="0" err="1"/>
              <a:t>Facenama</a:t>
            </a:r>
            <a:r>
              <a:rPr lang="en-GB" dirty="0"/>
              <a:t> in Iran and Afghanistan.</a:t>
            </a:r>
          </a:p>
        </p:txBody>
      </p:sp>
    </p:spTree>
    <p:extLst>
      <p:ext uri="{BB962C8B-B14F-4D97-AF65-F5344CB8AC3E}">
        <p14:creationId xmlns:p14="http://schemas.microsoft.com/office/powerpoint/2010/main" val="383433332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Factors</a:t>
            </a:r>
            <a:endParaRPr lang="en-GB" dirty="0"/>
          </a:p>
        </p:txBody>
      </p:sp>
      <p:sp>
        <p:nvSpPr>
          <p:cNvPr id="3" name="Content Placeholder 2"/>
          <p:cNvSpPr>
            <a:spLocks noGrp="1"/>
          </p:cNvSpPr>
          <p:nvPr>
            <p:ph idx="1"/>
          </p:nvPr>
        </p:nvSpPr>
        <p:spPr/>
        <p:txBody>
          <a:bodyPr>
            <a:normAutofit fontScale="62500" lnSpcReduction="20000"/>
          </a:bodyPr>
          <a:lstStyle/>
          <a:p>
            <a:pPr fontAlgn="t"/>
            <a:r>
              <a:rPr lang="en-GB" dirty="0"/>
              <a:t>Economic factors have a significant impact on how an organisation does business and also how profitable they are. </a:t>
            </a:r>
            <a:endParaRPr lang="en-GB" dirty="0" smtClean="0"/>
          </a:p>
          <a:p>
            <a:pPr fontAlgn="t"/>
            <a:r>
              <a:rPr lang="en-GB" dirty="0" smtClean="0"/>
              <a:t>Factors </a:t>
            </a:r>
            <a:r>
              <a:rPr lang="en-GB" dirty="0"/>
              <a:t>include – economic growth, interest rates, exchange rates, inflation, disposable income of consumers and businesses and so on.</a:t>
            </a:r>
          </a:p>
          <a:p>
            <a:pPr fontAlgn="t"/>
            <a:r>
              <a:rPr lang="en-GB" dirty="0"/>
              <a:t>These factors can be further broken down into macro-economical and micro-economical factors. </a:t>
            </a:r>
            <a:endParaRPr lang="en-GB" dirty="0" smtClean="0"/>
          </a:p>
          <a:p>
            <a:pPr fontAlgn="t"/>
            <a:r>
              <a:rPr lang="en-GB" dirty="0" smtClean="0"/>
              <a:t>Macro-economical</a:t>
            </a:r>
            <a:r>
              <a:rPr lang="en-GB" dirty="0"/>
              <a:t>  factors deal with the management of demand in any given economy. Governments use interest rate control, taxation policy and government expenditure as their main mechanisms they use for this</a:t>
            </a:r>
            <a:r>
              <a:rPr lang="en-GB" dirty="0" smtClean="0"/>
              <a:t>.</a:t>
            </a:r>
            <a:r>
              <a:rPr lang="en-GB" dirty="0"/>
              <a:t> </a:t>
            </a:r>
            <a:endParaRPr lang="en-GB" dirty="0" smtClean="0"/>
          </a:p>
          <a:p>
            <a:pPr fontAlgn="t"/>
            <a:r>
              <a:rPr lang="en-GB" dirty="0" smtClean="0"/>
              <a:t>Micro-economic </a:t>
            </a:r>
            <a:r>
              <a:rPr lang="en-GB" dirty="0"/>
              <a:t>factors are all about the way people spend their incomes. This has a large impact on B2C organisations in particular.</a:t>
            </a:r>
          </a:p>
          <a:p>
            <a:pPr fontAlgn="t"/>
            <a:endParaRPr lang="en-GB" dirty="0"/>
          </a:p>
          <a:p>
            <a:endParaRPr lang="en-GB" dirty="0"/>
          </a:p>
        </p:txBody>
      </p:sp>
    </p:spTree>
    <p:extLst>
      <p:ext uri="{BB962C8B-B14F-4D97-AF65-F5344CB8AC3E}">
        <p14:creationId xmlns:p14="http://schemas.microsoft.com/office/powerpoint/2010/main" val="19228976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Factors</a:t>
            </a: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r>
              <a:rPr lang="en-US" dirty="0"/>
              <a:t>The arrival of the Internet created many pricing options that would have previously been impossible to imagine. For example</a:t>
            </a:r>
            <a:r>
              <a:rPr lang="en-US" dirty="0" smtClean="0"/>
              <a:t>:</a:t>
            </a:r>
          </a:p>
          <a:p>
            <a:pPr marL="0" indent="0">
              <a:buNone/>
            </a:pPr>
            <a:endParaRPr lang="en-GB" dirty="0"/>
          </a:p>
          <a:p>
            <a:pPr lvl="0"/>
            <a:r>
              <a:rPr lang="en-US" dirty="0"/>
              <a:t>First visitor and return visitor pricing is available through the use of cookies</a:t>
            </a:r>
            <a:endParaRPr lang="en-GB" dirty="0"/>
          </a:p>
          <a:p>
            <a:pPr lvl="0"/>
            <a:r>
              <a:rPr lang="en-US" dirty="0"/>
              <a:t>24 hour sales are easier to accommodate with a code to enter at checkout, "only available until midnight"</a:t>
            </a:r>
            <a:endParaRPr lang="en-GB" dirty="0"/>
          </a:p>
          <a:p>
            <a:pPr lvl="0"/>
            <a:r>
              <a:rPr lang="en-US" dirty="0"/>
              <a:t>Dynamic pricing based on availability and quantity is now used by most airlines and by many hotel groups and hotel chains</a:t>
            </a:r>
            <a:endParaRPr lang="en-GB" dirty="0"/>
          </a:p>
          <a:p>
            <a:pPr lvl="0"/>
            <a:r>
              <a:rPr lang="en-US" dirty="0"/>
              <a:t>Auction pricing focused on highest and lowest offers (reverse auctions) is used by eBay, Priceline and many others</a:t>
            </a:r>
            <a:endParaRPr lang="en-GB" dirty="0"/>
          </a:p>
          <a:p>
            <a:pPr lvl="0"/>
            <a:r>
              <a:rPr lang="en-US" dirty="0"/>
              <a:t>Software being sold as a service, with monthly payments rather than an upfront fee for a box of disks!</a:t>
            </a:r>
            <a:endParaRPr lang="en-GB" dirty="0"/>
          </a:p>
          <a:p>
            <a:pPr lvl="0"/>
            <a:r>
              <a:rPr lang="en-US" dirty="0"/>
              <a:t>Free, freemium and premium services have evolved with some services such as games, being free, but showing ads and premium options available for ad-free services</a:t>
            </a:r>
            <a:endParaRPr lang="en-GB" dirty="0"/>
          </a:p>
          <a:p>
            <a:endParaRPr lang="en-GB" dirty="0"/>
          </a:p>
        </p:txBody>
      </p:sp>
    </p:spTree>
    <p:extLst>
      <p:ext uri="{BB962C8B-B14F-4D97-AF65-F5344CB8AC3E}">
        <p14:creationId xmlns:p14="http://schemas.microsoft.com/office/powerpoint/2010/main" val="15688791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US" dirty="0"/>
              <a:t>A major challenge to many businesses are price comparison websites, where the prices are compared in a situation that isn't always accurate as delivery charge may be excluded.</a:t>
            </a:r>
            <a:endParaRPr lang="en-GB" dirty="0"/>
          </a:p>
          <a:p>
            <a:r>
              <a:rPr lang="en-US" dirty="0" smtClean="0"/>
              <a:t>In </a:t>
            </a:r>
            <a:r>
              <a:rPr lang="en-US" dirty="0"/>
              <a:t>the future, most delivery charges will be removed as free delivery becomes the norm. The difference may be the speed of delivery with options for premium charges for super-fast delivery.</a:t>
            </a:r>
            <a:endParaRPr lang="en-GB" dirty="0"/>
          </a:p>
          <a:p>
            <a:endParaRPr lang="en-GB" dirty="0"/>
          </a:p>
        </p:txBody>
      </p:sp>
    </p:spTree>
    <p:extLst>
      <p:ext uri="{BB962C8B-B14F-4D97-AF65-F5344CB8AC3E}">
        <p14:creationId xmlns:p14="http://schemas.microsoft.com/office/powerpoint/2010/main" val="12725879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Social/Cultural Factors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a:t>
            </a:r>
            <a:r>
              <a:rPr lang="en-GB" dirty="0"/>
              <a:t>areas that involve the shared belief and attitudes of the population. </a:t>
            </a:r>
            <a:endParaRPr lang="en-GB" dirty="0" smtClean="0"/>
          </a:p>
          <a:p>
            <a:r>
              <a:rPr lang="en-GB" dirty="0" smtClean="0"/>
              <a:t>These </a:t>
            </a:r>
            <a:r>
              <a:rPr lang="en-GB" dirty="0"/>
              <a:t>factors include – population growth, age distribution, health consciousness, career attitudes </a:t>
            </a:r>
            <a:r>
              <a:rPr lang="en-GB" dirty="0" smtClean="0"/>
              <a:t>etc. </a:t>
            </a:r>
          </a:p>
          <a:p>
            <a:r>
              <a:rPr lang="en-GB" dirty="0" smtClean="0"/>
              <a:t>These </a:t>
            </a:r>
            <a:r>
              <a:rPr lang="en-GB" dirty="0"/>
              <a:t>factors are of particular interest as they have a direct effect on how marketers understand customers and what drives them.</a:t>
            </a:r>
          </a:p>
          <a:p>
            <a:endParaRPr lang="en-GB" dirty="0"/>
          </a:p>
        </p:txBody>
      </p:sp>
    </p:spTree>
    <p:extLst>
      <p:ext uri="{BB962C8B-B14F-4D97-AF65-F5344CB8AC3E}">
        <p14:creationId xmlns:p14="http://schemas.microsoft.com/office/powerpoint/2010/main" val="96196436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 good example </a:t>
            </a:r>
            <a:r>
              <a:rPr lang="en-GB" dirty="0"/>
              <a:t>is  </a:t>
            </a:r>
            <a:r>
              <a:rPr lang="en-GB" dirty="0" err="1"/>
              <a:t>Moonpig</a:t>
            </a:r>
            <a:r>
              <a:rPr lang="en-GB" dirty="0"/>
              <a:t>. There may have been a time where they offered cards for birthdays, weddings and events like Christmas. Today they offer a wide range of cards for all occasions and religions.</a:t>
            </a:r>
          </a:p>
          <a:p>
            <a:r>
              <a:rPr lang="en-GB" dirty="0"/>
              <a:t> </a:t>
            </a:r>
            <a:r>
              <a:rPr lang="en-GB" dirty="0" smtClean="0"/>
              <a:t>	Christmas, Chinese New Year, Diwali, Easter, Eid </a:t>
            </a:r>
            <a:r>
              <a:rPr lang="en-GB" dirty="0" err="1" smtClean="0"/>
              <a:t>etc</a:t>
            </a:r>
            <a:r>
              <a:rPr lang="en-GB" dirty="0" smtClean="0"/>
              <a:t> </a:t>
            </a:r>
            <a:r>
              <a:rPr lang="en-GB" dirty="0" err="1" smtClean="0"/>
              <a:t>etc</a:t>
            </a:r>
            <a:endParaRPr lang="en-GB" dirty="0"/>
          </a:p>
          <a:p>
            <a:endParaRPr lang="en-GB" dirty="0"/>
          </a:p>
        </p:txBody>
      </p:sp>
    </p:spTree>
    <p:extLst>
      <p:ext uri="{BB962C8B-B14F-4D97-AF65-F5344CB8AC3E}">
        <p14:creationId xmlns:p14="http://schemas.microsoft.com/office/powerpoint/2010/main" val="270783881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US" dirty="0"/>
              <a:t>Other issues on a socio cultural level include</a:t>
            </a:r>
            <a:endParaRPr lang="en-GB" dirty="0"/>
          </a:p>
          <a:p>
            <a:pPr lvl="0"/>
            <a:r>
              <a:rPr lang="en-US" dirty="0"/>
              <a:t>Access to internet – surprising as it may seem, not everyone has access to the internet. This is especially true of the 80+ demographic, as well as those on lower incomes.</a:t>
            </a:r>
            <a:endParaRPr lang="en-GB" dirty="0"/>
          </a:p>
          <a:p>
            <a:pPr lvl="0"/>
            <a:r>
              <a:rPr lang="en-US" dirty="0"/>
              <a:t>Acceptance of the technology – as the age profile in Facebook grows with more parents and grandparents adopting the platform, younger users are finding it less socially acceptable and are moving towards </a:t>
            </a:r>
            <a:r>
              <a:rPr lang="en-US" dirty="0" smtClean="0"/>
              <a:t>other social platforms.</a:t>
            </a:r>
            <a:endParaRPr lang="en-GB" dirty="0"/>
          </a:p>
          <a:p>
            <a:endParaRPr lang="en-GB" dirty="0"/>
          </a:p>
        </p:txBody>
      </p:sp>
    </p:spTree>
    <p:extLst>
      <p:ext uri="{BB962C8B-B14F-4D97-AF65-F5344CB8AC3E}">
        <p14:creationId xmlns:p14="http://schemas.microsoft.com/office/powerpoint/2010/main" val="320222373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Factors</a:t>
            </a:r>
            <a:endParaRPr lang="en-GB" dirty="0"/>
          </a:p>
        </p:txBody>
      </p:sp>
      <p:sp>
        <p:nvSpPr>
          <p:cNvPr id="3" name="Content Placeholder 2"/>
          <p:cNvSpPr>
            <a:spLocks noGrp="1"/>
          </p:cNvSpPr>
          <p:nvPr>
            <p:ph idx="1"/>
          </p:nvPr>
        </p:nvSpPr>
        <p:spPr/>
        <p:txBody>
          <a:bodyPr>
            <a:normAutofit fontScale="62500" lnSpcReduction="20000"/>
          </a:bodyPr>
          <a:lstStyle/>
          <a:p>
            <a:pPr marL="0" indent="0" fontAlgn="t">
              <a:buNone/>
            </a:pPr>
            <a:r>
              <a:rPr lang="en-GB" dirty="0"/>
              <a:t>We all know how fast the technological landscape changes and how this impacts the way we market our products. Technological factors affect marketing and the management thereof in three distinct ways:</a:t>
            </a:r>
          </a:p>
          <a:p>
            <a:pPr lvl="0" fontAlgn="t"/>
            <a:r>
              <a:rPr lang="en-GB" dirty="0"/>
              <a:t>New ways of producing goods and services</a:t>
            </a:r>
          </a:p>
          <a:p>
            <a:pPr lvl="0" fontAlgn="t"/>
            <a:r>
              <a:rPr lang="en-GB" dirty="0"/>
              <a:t>New ways of distributing goods and services</a:t>
            </a:r>
          </a:p>
          <a:p>
            <a:pPr lvl="0" fontAlgn="t"/>
            <a:r>
              <a:rPr lang="en-GB" dirty="0"/>
              <a:t>New ways of communicating with target markets</a:t>
            </a:r>
          </a:p>
          <a:p>
            <a:pPr marL="0" indent="0">
              <a:buNone/>
            </a:pPr>
            <a:r>
              <a:rPr lang="en-US" dirty="0"/>
              <a:t>It's all about the technology being used, whether that's desktop or mobile, tablets or wearables.</a:t>
            </a:r>
            <a:endParaRPr lang="en-GB" dirty="0"/>
          </a:p>
          <a:p>
            <a:pPr marL="0" indent="0">
              <a:buNone/>
            </a:pPr>
            <a:r>
              <a:rPr lang="en-US" dirty="0"/>
              <a:t>Issues for your business include:</a:t>
            </a:r>
            <a:endParaRPr lang="en-GB" dirty="0"/>
          </a:p>
          <a:p>
            <a:pPr lvl="0"/>
            <a:r>
              <a:rPr lang="en-US" dirty="0"/>
              <a:t>Screen size and where the internet is accessed</a:t>
            </a:r>
            <a:endParaRPr lang="en-GB" dirty="0"/>
          </a:p>
          <a:p>
            <a:pPr lvl="0"/>
            <a:r>
              <a:rPr lang="en-US" dirty="0"/>
              <a:t>How you can make your user journeys easier</a:t>
            </a:r>
            <a:endParaRPr lang="en-GB" dirty="0"/>
          </a:p>
          <a:p>
            <a:pPr lvl="0"/>
            <a:r>
              <a:rPr lang="en-US" dirty="0"/>
              <a:t>Whether new technology makes elements of your marketing mix redundant</a:t>
            </a:r>
            <a:endParaRPr lang="en-GB" dirty="0"/>
          </a:p>
          <a:p>
            <a:endParaRPr lang="en-GB" dirty="0"/>
          </a:p>
        </p:txBody>
      </p:sp>
    </p:spTree>
    <p:extLst>
      <p:ext uri="{BB962C8B-B14F-4D97-AF65-F5344CB8AC3E}">
        <p14:creationId xmlns:p14="http://schemas.microsoft.com/office/powerpoint/2010/main" val="130800469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 factors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These </a:t>
            </a:r>
            <a:r>
              <a:rPr lang="en-GB" dirty="0"/>
              <a:t>have become important due to the increasing scarcity of raw materials, </a:t>
            </a:r>
            <a:r>
              <a:rPr lang="en-GB" dirty="0" smtClean="0"/>
              <a:t>pollution </a:t>
            </a:r>
            <a:r>
              <a:rPr lang="en-GB" dirty="0"/>
              <a:t>targets, doing business as an ethical and sustainable company, carbon footprint targets set by </a:t>
            </a:r>
            <a:r>
              <a:rPr lang="en-GB" dirty="0" smtClean="0"/>
              <a:t>governments.</a:t>
            </a:r>
          </a:p>
          <a:p>
            <a:r>
              <a:rPr lang="en-GB" dirty="0"/>
              <a:t>More and more consumers are demanding that the products they buy are sourced ethically, and if possible from a sustainable source.</a:t>
            </a:r>
          </a:p>
          <a:p>
            <a:endParaRPr lang="en-GB" dirty="0"/>
          </a:p>
        </p:txBody>
      </p:sp>
    </p:spTree>
    <p:extLst>
      <p:ext uri="{BB962C8B-B14F-4D97-AF65-F5344CB8AC3E}">
        <p14:creationId xmlns:p14="http://schemas.microsoft.com/office/powerpoint/2010/main" val="24217227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factors</a:t>
            </a:r>
            <a:endParaRPr lang="en-GB" dirty="0"/>
          </a:p>
        </p:txBody>
      </p:sp>
      <p:sp>
        <p:nvSpPr>
          <p:cNvPr id="3" name="Content Placeholder 2"/>
          <p:cNvSpPr>
            <a:spLocks noGrp="1"/>
          </p:cNvSpPr>
          <p:nvPr>
            <p:ph idx="1"/>
          </p:nvPr>
        </p:nvSpPr>
        <p:spPr/>
        <p:txBody>
          <a:bodyPr>
            <a:normAutofit fontScale="92500" lnSpcReduction="10000"/>
          </a:bodyPr>
          <a:lstStyle/>
          <a:p>
            <a:r>
              <a:rPr lang="en-GB" dirty="0"/>
              <a:t>Legal factors include - health and safety, equal opportunities, advertising standards, consumer rights and laws, product labelling and product safety. It is clear that companies need to know what is and what is not legal in order to trade successfully. If an organisation trades globally this becomes a very tricky area to get right as each country has its own set of rules and regulations.</a:t>
            </a:r>
          </a:p>
          <a:p>
            <a:endParaRPr lang="en-GB" dirty="0"/>
          </a:p>
        </p:txBody>
      </p:sp>
    </p:spTree>
    <p:extLst>
      <p:ext uri="{BB962C8B-B14F-4D97-AF65-F5344CB8AC3E}">
        <p14:creationId xmlns:p14="http://schemas.microsoft.com/office/powerpoint/2010/main" val="19319958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marL="0" indent="0">
              <a:buNone/>
            </a:pPr>
            <a:r>
              <a:rPr lang="en-US" dirty="0"/>
              <a:t>Legal issues online are a major consideration. Here are some issues that you may need to consider within your local laws:</a:t>
            </a:r>
            <a:endParaRPr lang="en-GB" dirty="0"/>
          </a:p>
          <a:p>
            <a:pPr lvl="0"/>
            <a:r>
              <a:rPr lang="en-US" dirty="0"/>
              <a:t>Bloggers being paid, but not disclosing that they are promoting a business (misleading practices)</a:t>
            </a:r>
            <a:endParaRPr lang="en-GB" dirty="0"/>
          </a:p>
          <a:p>
            <a:pPr lvl="0"/>
            <a:r>
              <a:rPr lang="en-US" dirty="0"/>
              <a:t>Product placement including verbal mentions during ‘editorial content’</a:t>
            </a:r>
            <a:endParaRPr lang="en-GB" dirty="0"/>
          </a:p>
          <a:p>
            <a:pPr lvl="0"/>
            <a:r>
              <a:rPr lang="en-US" dirty="0"/>
              <a:t>Stealing images from other websites (copyright infringement)</a:t>
            </a:r>
            <a:endParaRPr lang="en-GB" dirty="0"/>
          </a:p>
          <a:p>
            <a:pPr lvl="0"/>
            <a:r>
              <a:rPr lang="en-US" dirty="0"/>
              <a:t>Using well-known brand names on your own website (passing off – common tort)</a:t>
            </a:r>
            <a:endParaRPr lang="en-GB" dirty="0"/>
          </a:p>
          <a:p>
            <a:pPr lvl="0"/>
            <a:r>
              <a:rPr lang="en-US" dirty="0"/>
              <a:t>Paying commissions direct to staff (Bribery Act)</a:t>
            </a:r>
            <a:endParaRPr lang="en-GB" dirty="0"/>
          </a:p>
          <a:p>
            <a:pPr lvl="0"/>
            <a:r>
              <a:rPr lang="en-US" dirty="0"/>
              <a:t>Selling customer data (Data Protection)</a:t>
            </a:r>
            <a:endParaRPr lang="en-GB" dirty="0"/>
          </a:p>
          <a:p>
            <a:endParaRPr lang="en-GB" dirty="0"/>
          </a:p>
        </p:txBody>
      </p:sp>
    </p:spTree>
    <p:extLst>
      <p:ext uri="{BB962C8B-B14F-4D97-AF65-F5344CB8AC3E}">
        <p14:creationId xmlns:p14="http://schemas.microsoft.com/office/powerpoint/2010/main" val="422259614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US" dirty="0"/>
              <a:t>Plus, when setting up social media pages, you may need to adapt to meet different laws in different places. </a:t>
            </a:r>
            <a:endParaRPr lang="en-US" dirty="0" smtClean="0"/>
          </a:p>
          <a:p>
            <a:r>
              <a:rPr lang="en-US" dirty="0" smtClean="0"/>
              <a:t>For </a:t>
            </a:r>
            <a:r>
              <a:rPr lang="en-US" dirty="0"/>
              <a:t>example, if you’re setting up a Facebook page to promote alcoholic drinks, it’s essential to age-gate and country-gate; ensuring your page is only available to those aged over 18 and those in the UK. If you ignore this, you could be breaking laws in other jurisdictions and this could have a negative impact on your business.</a:t>
            </a:r>
            <a:endParaRPr lang="en-GB" dirty="0"/>
          </a:p>
          <a:p>
            <a:endParaRPr lang="en-GB" dirty="0"/>
          </a:p>
        </p:txBody>
      </p:sp>
    </p:spTree>
    <p:extLst>
      <p:ext uri="{BB962C8B-B14F-4D97-AF65-F5344CB8AC3E}">
        <p14:creationId xmlns:p14="http://schemas.microsoft.com/office/powerpoint/2010/main" val="13763823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5058" y="274637"/>
            <a:ext cx="7149351" cy="6583363"/>
          </a:xfrm>
        </p:spPr>
      </p:pic>
    </p:spTree>
    <p:extLst>
      <p:ext uri="{BB962C8B-B14F-4D97-AF65-F5344CB8AC3E}">
        <p14:creationId xmlns:p14="http://schemas.microsoft.com/office/powerpoint/2010/main" val="67515762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16124</TotalTime>
  <Words>1619</Words>
  <Application>Microsoft Office PowerPoint</Application>
  <PresentationFormat>On-screen Show (4:3)</PresentationFormat>
  <Paragraphs>162</Paragraphs>
  <Slides>42</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ＭＳ Ｐゴシック</vt:lpstr>
      <vt:lpstr>Arial</vt:lpstr>
      <vt:lpstr>Calibri</vt:lpstr>
      <vt:lpstr>Myriad Pro</vt:lpstr>
      <vt:lpstr>Tahoma</vt:lpstr>
      <vt:lpstr>20140311PresentationUWTSDTemplate</vt:lpstr>
      <vt:lpstr>  Lecture  3 The macro-environment</vt:lpstr>
      <vt:lpstr>Recap on last week…</vt:lpstr>
      <vt:lpstr>Learning objectives</vt:lpstr>
      <vt:lpstr>Questions for marketers</vt:lpstr>
      <vt:lpstr>Why review the macro-environment?</vt:lpstr>
      <vt:lpstr>Key micro-environment factors</vt:lpstr>
      <vt:lpstr>PowerPoint Presentation</vt:lpstr>
      <vt:lpstr>PowerPoint Presentation</vt:lpstr>
      <vt:lpstr>PowerPoint Presentation</vt:lpstr>
      <vt:lpstr>PowerPoint Presentation</vt:lpstr>
      <vt:lpstr>Technology</vt:lpstr>
      <vt:lpstr>PowerPoint Presentation</vt:lpstr>
      <vt:lpstr>Cloud based software</vt:lpstr>
      <vt:lpstr>The Internet of Things</vt:lpstr>
      <vt:lpstr>PowerPoint Presentation</vt:lpstr>
      <vt:lpstr>What is an API?</vt:lpstr>
      <vt:lpstr>Location based marketing through mobile apps </vt:lpstr>
      <vt:lpstr>PowerPoint Presentation</vt:lpstr>
      <vt:lpstr>PowerPoint Presentation</vt:lpstr>
      <vt:lpstr>PowerPoint Presentation</vt:lpstr>
      <vt:lpstr>Ethical issues</vt:lpstr>
      <vt:lpstr>Digital laws</vt:lpstr>
      <vt:lpstr>Information collected online</vt:lpstr>
      <vt:lpstr>PECR legislation summary</vt:lpstr>
      <vt:lpstr>Data Protect Act 1998</vt:lpstr>
      <vt:lpstr>PowerPoint Presentation</vt:lpstr>
      <vt:lpstr>PowerPoint Presentation</vt:lpstr>
      <vt:lpstr>The Macro Environment</vt:lpstr>
      <vt:lpstr>Political factors</vt:lpstr>
      <vt:lpstr>PowerPoint Presentation</vt:lpstr>
      <vt:lpstr>Economic Factors</vt:lpstr>
      <vt:lpstr>Economic Factors</vt:lpstr>
      <vt:lpstr>PowerPoint Presentation</vt:lpstr>
      <vt:lpstr>Social/Cultural Factors</vt:lpstr>
      <vt:lpstr>PowerPoint Presentation</vt:lpstr>
      <vt:lpstr>PowerPoint Presentation</vt:lpstr>
      <vt:lpstr>Technological Factors</vt:lpstr>
      <vt:lpstr>Environment factors</vt:lpstr>
      <vt:lpstr>Legal factors</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Christopher Thomas (Business)</cp:lastModifiedBy>
  <cp:revision>421</cp:revision>
  <cp:lastPrinted>2016-02-08T18:19:33Z</cp:lastPrinted>
  <dcterms:created xsi:type="dcterms:W3CDTF">2015-05-19T15:55:27Z</dcterms:created>
  <dcterms:modified xsi:type="dcterms:W3CDTF">2017-11-30T11:18:58Z</dcterms:modified>
</cp:coreProperties>
</file>