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:LCLM 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NAME:ALI KALIISA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:2441780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LECTURER:MOHAMMAD RAHMAN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in....2016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en-GB" b="1" dirty="0" err="1"/>
              <a:t>liam</a:t>
            </a:r>
            <a:r>
              <a:rPr lang="en-GB" b="1" dirty="0"/>
              <a:t> and </a:t>
            </a:r>
            <a:r>
              <a:rPr lang="en-GB" b="1" dirty="0" err="1"/>
              <a:t>patel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</a:t>
            </a:r>
            <a:r>
              <a:rPr lang="en-GB" b="1" dirty="0" err="1">
                <a:ea typeface="+mn-lt"/>
                <a:cs typeface="+mn-lt"/>
              </a:rPr>
              <a:t>ties:Local</a:t>
            </a:r>
            <a:r>
              <a:rPr lang="en-GB" b="1" dirty="0">
                <a:ea typeface="+mn-lt"/>
                <a:cs typeface="+mn-lt"/>
              </a:rPr>
              <a:t> area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200" dirty="0">
                <a:solidFill>
                  <a:schemeClr val="tx1"/>
                </a:solidFill>
              </a:rPr>
              <a:t>Who: </a:t>
            </a:r>
            <a:r>
              <a:rPr lang="en-GB" sz="22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200" dirty="0">
                <a:solidFill>
                  <a:schemeClr val="tx1"/>
                </a:solidFill>
              </a:rPr>
              <a:t>What:….:30%declinein </a:t>
            </a:r>
            <a:r>
              <a:rPr lang="en-GB" sz="2200" dirty="0" err="1">
                <a:solidFill>
                  <a:schemeClr val="tx1"/>
                </a:solidFill>
              </a:rPr>
              <a:t>storesales;minimalonline</a:t>
            </a:r>
            <a:r>
              <a:rPr lang="en-GB" sz="2200" dirty="0">
                <a:solidFill>
                  <a:schemeClr val="tx1"/>
                </a:solidFill>
              </a:rPr>
              <a:t> </a:t>
            </a:r>
            <a:r>
              <a:rPr lang="en-GB" sz="2200" dirty="0" err="1">
                <a:solidFill>
                  <a:schemeClr val="tx1"/>
                </a:solidFill>
              </a:rPr>
              <a:t>growth;rising</a:t>
            </a:r>
            <a:r>
              <a:rPr lang="en-GB" sz="2200" dirty="0">
                <a:solidFill>
                  <a:schemeClr val="tx1"/>
                </a:solidFill>
              </a:rPr>
              <a:t> costs.</a:t>
            </a:r>
          </a:p>
          <a:p>
            <a:r>
              <a:rPr lang="en-GB" sz="2200" dirty="0">
                <a:solidFill>
                  <a:schemeClr val="tx1"/>
                </a:solidFill>
              </a:rPr>
              <a:t>Where:….;Norwich high street( declining local </a:t>
            </a:r>
            <a:r>
              <a:rPr lang="en-GB" sz="2200" dirty="0" err="1">
                <a:solidFill>
                  <a:schemeClr val="tx1"/>
                </a:solidFill>
              </a:rPr>
              <a:t>businessarea</a:t>
            </a:r>
            <a:r>
              <a:rPr lang="en-GB" sz="2200" dirty="0">
                <a:solidFill>
                  <a:schemeClr val="tx1"/>
                </a:solidFill>
              </a:rPr>
              <a:t>)</a:t>
            </a:r>
          </a:p>
          <a:p>
            <a:r>
              <a:rPr lang="en-GB" sz="2200" dirty="0">
                <a:solidFill>
                  <a:schemeClr val="tx1"/>
                </a:solidFill>
              </a:rPr>
              <a:t>Who: Green Haven Florists</a:t>
            </a:r>
          </a:p>
          <a:p>
            <a:r>
              <a:rPr lang="en-GB" sz="2200" dirty="0">
                <a:solidFill>
                  <a:schemeClr val="tx1"/>
                </a:solidFill>
              </a:rPr>
              <a:t>When :past 12 months</a:t>
            </a:r>
          </a:p>
          <a:p>
            <a:r>
              <a:rPr lang="en-GB" sz="2200" dirty="0" err="1">
                <a:solidFill>
                  <a:schemeClr val="tx1"/>
                </a:solidFill>
              </a:rPr>
              <a:t>Why:Shift</a:t>
            </a:r>
            <a:r>
              <a:rPr lang="en-GB" sz="2200" dirty="0">
                <a:solidFill>
                  <a:schemeClr val="tx1"/>
                </a:solidFill>
              </a:rPr>
              <a:t> to </a:t>
            </a:r>
            <a:r>
              <a:rPr lang="en-GB" sz="2200" dirty="0" err="1">
                <a:solidFill>
                  <a:schemeClr val="tx1"/>
                </a:solidFill>
              </a:rPr>
              <a:t>onlineshopping;outdated</a:t>
            </a:r>
            <a:r>
              <a:rPr lang="en-GB" sz="2200" dirty="0">
                <a:solidFill>
                  <a:schemeClr val="tx1"/>
                </a:solidFill>
              </a:rPr>
              <a:t> website; competition</a:t>
            </a: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 err="1">
                <a:solidFill>
                  <a:schemeClr val="tx1"/>
                </a:solidFill>
              </a:rPr>
              <a:t>How;Limited</a:t>
            </a:r>
            <a:r>
              <a:rPr lang="en-GB" sz="2200" dirty="0">
                <a:solidFill>
                  <a:schemeClr val="tx1"/>
                </a:solidFill>
              </a:rPr>
              <a:t> </a:t>
            </a:r>
            <a:r>
              <a:rPr lang="en-GB" sz="2200" dirty="0" err="1">
                <a:solidFill>
                  <a:schemeClr val="tx1"/>
                </a:solidFill>
              </a:rPr>
              <a:t>marketing,high</a:t>
            </a:r>
            <a:r>
              <a:rPr lang="en-GB" sz="2200" dirty="0">
                <a:solidFill>
                  <a:schemeClr val="tx1"/>
                </a:solidFill>
              </a:rPr>
              <a:t> costs, reduced local demand</a:t>
            </a:r>
          </a:p>
          <a:p>
            <a:r>
              <a:rPr lang="en-GB" sz="2200" dirty="0">
                <a:solidFill>
                  <a:schemeClr val="tx1"/>
                </a:solidFill>
              </a:rPr>
              <a:t>How much:30%revenuedeclinewith rising supply and operational costs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 err="1"/>
              <a:t>POLITICAL:Post-Brexit</a:t>
            </a:r>
            <a:r>
              <a:rPr lang="en-GB" b="1" dirty="0"/>
              <a:t> import challenges increasing flower costs</a:t>
            </a:r>
          </a:p>
          <a:p>
            <a:r>
              <a:rPr lang="en-GB" b="1" dirty="0"/>
              <a:t>(Business regulation in the UK, 2025)</a:t>
            </a:r>
          </a:p>
          <a:p>
            <a:endParaRPr lang="en-GB" b="1" dirty="0"/>
          </a:p>
          <a:p>
            <a:r>
              <a:rPr lang="en-GB" b="1" dirty="0" err="1"/>
              <a:t>ECONOMIC:Inflation</a:t>
            </a:r>
            <a:r>
              <a:rPr lang="en-GB" b="1" dirty="0"/>
              <a:t> and lower consumer </a:t>
            </a:r>
            <a:r>
              <a:rPr lang="en-GB" b="1" dirty="0" err="1"/>
              <a:t>spending;higher</a:t>
            </a:r>
            <a:r>
              <a:rPr lang="en-GB" b="1" dirty="0"/>
              <a:t> material costs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 err="1"/>
              <a:t>SOCIAL:Shift</a:t>
            </a:r>
            <a:r>
              <a:rPr lang="en-GB" b="1" dirty="0"/>
              <a:t> to </a:t>
            </a:r>
            <a:r>
              <a:rPr lang="en-GB" b="1" dirty="0" err="1"/>
              <a:t>onlineshopping</a:t>
            </a:r>
            <a:r>
              <a:rPr lang="en-GB" b="1" dirty="0"/>
              <a:t>; eco-conscious but convenience- driven customers.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3306" y="615145"/>
            <a:ext cx="9921394" cy="50146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 err="1"/>
              <a:t>TECHNOLOGICAL:Competitors</a:t>
            </a:r>
            <a:r>
              <a:rPr lang="en-GB" b="1" dirty="0"/>
              <a:t> </a:t>
            </a:r>
            <a:r>
              <a:rPr lang="en-GB" b="1" dirty="0" err="1"/>
              <a:t>excelonline;outdated</a:t>
            </a:r>
            <a:r>
              <a:rPr lang="en-GB" b="1" dirty="0"/>
              <a:t> website and weak digital marketing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 err="1"/>
              <a:t>LEGAL:Packing</a:t>
            </a:r>
            <a:r>
              <a:rPr lang="en-GB" b="1" dirty="0"/>
              <a:t>; waste and employment regulations increase costs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;Sustainability valued but costly to maintain.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6F810F-56B8-EFB7-242C-CF190299F6DF}"/>
              </a:ext>
            </a:extLst>
          </p:cNvPr>
          <p:cNvSpPr/>
          <p:nvPr/>
        </p:nvSpPr>
        <p:spPr>
          <a:xfrm>
            <a:off x="10094258" y="2752165"/>
            <a:ext cx="1281953" cy="107576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 percent drop in sales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277918F-51DF-A49A-5E62-4525D301DF2C}"/>
              </a:ext>
            </a:extLst>
          </p:cNvPr>
          <p:cNvCxnSpPr/>
          <p:nvPr/>
        </p:nvCxnSpPr>
        <p:spPr>
          <a:xfrm>
            <a:off x="6302188" y="1568824"/>
            <a:ext cx="2303930" cy="1246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8350A69-B1BE-BA0E-5691-44739A1C9BF3}"/>
              </a:ext>
            </a:extLst>
          </p:cNvPr>
          <p:cNvCxnSpPr/>
          <p:nvPr/>
        </p:nvCxnSpPr>
        <p:spPr>
          <a:xfrm>
            <a:off x="4509247" y="1864659"/>
            <a:ext cx="2339788" cy="13088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8B72A5-DC6A-7DC3-1EAA-41482A8A4990}"/>
              </a:ext>
            </a:extLst>
          </p:cNvPr>
          <p:cNvCxnSpPr/>
          <p:nvPr/>
        </p:nvCxnSpPr>
        <p:spPr>
          <a:xfrm>
            <a:off x="2841812" y="2124635"/>
            <a:ext cx="2644588" cy="13043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73BA533-5459-64F7-5FED-4E5BEFFB9DF1}"/>
              </a:ext>
            </a:extLst>
          </p:cNvPr>
          <p:cNvCxnSpPr/>
          <p:nvPr/>
        </p:nvCxnSpPr>
        <p:spPr>
          <a:xfrm>
            <a:off x="1694329" y="3429000"/>
            <a:ext cx="8238565" cy="76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E9B974D-654A-BA2E-56E9-D76BBFC7C376}"/>
              </a:ext>
            </a:extLst>
          </p:cNvPr>
          <p:cNvCxnSpPr/>
          <p:nvPr/>
        </p:nvCxnSpPr>
        <p:spPr>
          <a:xfrm flipV="1">
            <a:off x="3155576" y="3711388"/>
            <a:ext cx="2097742" cy="15508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BF308EE-086A-0E84-E9AA-5FC27A7B4433}"/>
              </a:ext>
            </a:extLst>
          </p:cNvPr>
          <p:cNvCxnSpPr/>
          <p:nvPr/>
        </p:nvCxnSpPr>
        <p:spPr>
          <a:xfrm flipV="1">
            <a:off x="5611906" y="3612776"/>
            <a:ext cx="1237129" cy="17212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FAE1E9C7-CB01-8F24-B569-B959D94E3C2D}"/>
              </a:ext>
            </a:extLst>
          </p:cNvPr>
          <p:cNvSpPr/>
          <p:nvPr/>
        </p:nvSpPr>
        <p:spPr>
          <a:xfrm>
            <a:off x="4885765" y="5011271"/>
            <a:ext cx="1730187" cy="12371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flexible delivery options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4956E4-2164-B980-3BAD-52776B1C11F9}"/>
              </a:ext>
            </a:extLst>
          </p:cNvPr>
          <p:cNvSpPr/>
          <p:nvPr/>
        </p:nvSpPr>
        <p:spPr>
          <a:xfrm>
            <a:off x="1694329" y="4930587"/>
            <a:ext cx="1927412" cy="14535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Aggressive pricing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94AF68-0645-8F58-BFD1-0D3DA60F0796}"/>
              </a:ext>
            </a:extLst>
          </p:cNvPr>
          <p:cNvSpPr/>
          <p:nvPr/>
        </p:nvSpPr>
        <p:spPr>
          <a:xfrm>
            <a:off x="4509247" y="1757083"/>
            <a:ext cx="1380566" cy="10219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Pestel analysis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66037-5318-22A6-947E-9A4FAAFD71F7}"/>
              </a:ext>
            </a:extLst>
          </p:cNvPr>
          <p:cNvSpPr/>
          <p:nvPr/>
        </p:nvSpPr>
        <p:spPr>
          <a:xfrm>
            <a:off x="977153" y="1465668"/>
            <a:ext cx="2644588" cy="15106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Outdated technology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FD2EC5D-48CA-A711-037D-68F197721452}"/>
              </a:ext>
            </a:extLst>
          </p:cNvPr>
          <p:cNvSpPr/>
          <p:nvPr/>
        </p:nvSpPr>
        <p:spPr>
          <a:xfrm>
            <a:off x="6284258" y="1474631"/>
            <a:ext cx="2294965" cy="5424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 from other companies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062BD58-0625-1EDF-7D2B-2F0831756B88}"/>
              </a:ext>
            </a:extLst>
          </p:cNvPr>
          <p:cNvCxnSpPr>
            <a:cxnSpLocks/>
          </p:cNvCxnSpPr>
          <p:nvPr/>
        </p:nvCxnSpPr>
        <p:spPr>
          <a:xfrm flipV="1">
            <a:off x="8175812" y="4007224"/>
            <a:ext cx="430306" cy="268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353668C-9692-084A-EA1A-E9B676F24A4E}"/>
              </a:ext>
            </a:extLst>
          </p:cNvPr>
          <p:cNvCxnSpPr/>
          <p:nvPr/>
        </p:nvCxnSpPr>
        <p:spPr>
          <a:xfrm flipV="1">
            <a:off x="8041341" y="3836894"/>
            <a:ext cx="1416424" cy="16584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28872230-C487-AE55-43DE-DC863011BDCD}"/>
              </a:ext>
            </a:extLst>
          </p:cNvPr>
          <p:cNvSpPr/>
          <p:nvPr/>
        </p:nvSpPr>
        <p:spPr>
          <a:xfrm>
            <a:off x="8041341" y="5495365"/>
            <a:ext cx="2348753" cy="566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 costs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1A0758-2F18-85D1-25DB-08A8CAD52B47}"/>
              </a:ext>
            </a:extLst>
          </p:cNvPr>
          <p:cNvSpPr txBox="1"/>
          <p:nvPr/>
        </p:nvSpPr>
        <p:spPr>
          <a:xfrm>
            <a:off x="3048000" y="324881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BGMC(2024)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Green Haven Florists have got to spend more on digital marketing to improve their sales.</a:t>
            </a:r>
          </a:p>
          <a:p>
            <a:r>
              <a:rPr lang="en-GB" dirty="0"/>
              <a:t>Brexit has also been a challenge as there is now a lot of red tape. </a:t>
            </a:r>
          </a:p>
          <a:p>
            <a:r>
              <a:rPr lang="en-GB" dirty="0"/>
              <a:t>Also the company has got to look for more suppliers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BGMC(2024) Exploring the Fishbone Diagram: Types, Advantages, Drawbacks, and Revealing the Six M’s of Change Available at: https://bgmcgroup.com/exploring-the-fishbone-diagram-types-advantages-drawbacks-and-revealing-the-six-ms-of-change/ (Accessed: 9 NOVENBER 2025)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Business regulation in the UK 2025)https://www.gov.uk/guidance/business-regulation-guidance-and-tools Consequences of not following business regulations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341</TotalTime>
  <Words>449</Words>
  <Application>Microsoft Office PowerPoint</Application>
  <PresentationFormat>Widescreen</PresentationFormat>
  <Paragraphs>69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NAME:PROBLEM SOLVING AND DECISION MAKING MODULE CODE :LCLM 4004 STUDENT NAME:ALI KALIISA  STUDENT ID :2441780 LECTURER:MOHAMMAD RAHMAN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Ali Kaliisa (2441780)</cp:lastModifiedBy>
  <cp:revision>96</cp:revision>
  <dcterms:created xsi:type="dcterms:W3CDTF">2024-10-08T15:58:04Z</dcterms:created>
  <dcterms:modified xsi:type="dcterms:W3CDTF">2025-11-09T10:11:36Z</dcterms:modified>
</cp:coreProperties>
</file>