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215" r:id="rId1"/>
  </p:sldMasterIdLst>
  <p:notesMasterIdLst>
    <p:notesMasterId r:id="rId25"/>
  </p:notesMasterIdLst>
  <p:sldIdLst>
    <p:sldId id="256" r:id="rId2"/>
    <p:sldId id="649" r:id="rId3"/>
    <p:sldId id="650" r:id="rId4"/>
    <p:sldId id="667" r:id="rId5"/>
    <p:sldId id="651" r:id="rId6"/>
    <p:sldId id="668" r:id="rId7"/>
    <p:sldId id="652" r:id="rId8"/>
    <p:sldId id="669" r:id="rId9"/>
    <p:sldId id="638" r:id="rId10"/>
    <p:sldId id="625" r:id="rId11"/>
    <p:sldId id="626" r:id="rId12"/>
    <p:sldId id="673" r:id="rId13"/>
    <p:sldId id="670" r:id="rId14"/>
    <p:sldId id="627" r:id="rId15"/>
    <p:sldId id="671" r:id="rId16"/>
    <p:sldId id="574" r:id="rId17"/>
    <p:sldId id="628" r:id="rId18"/>
    <p:sldId id="629" r:id="rId19"/>
    <p:sldId id="672" r:id="rId20"/>
    <p:sldId id="630" r:id="rId21"/>
    <p:sldId id="575" r:id="rId22"/>
    <p:sldId id="631" r:id="rId23"/>
    <p:sldId id="602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無樣式、表格格線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856" autoAdjust="0"/>
    <p:restoredTop sz="82902" autoAdjust="0"/>
  </p:normalViewPr>
  <p:slideViewPr>
    <p:cSldViewPr snapToGrid="0">
      <p:cViewPr varScale="1">
        <p:scale>
          <a:sx n="63" d="100"/>
          <a:sy n="63" d="100"/>
        </p:scale>
        <p:origin x="80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2019/2/27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681B95-0470-4F5E-8D3E-5FA551FA390F}" type="slidenum">
              <a:rPr kumimoji="0" lang="zh-TW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新細明體" panose="02020500000000000000" pitchFamily="18" charset="-120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zh-TW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新細明體" panose="02020500000000000000" pitchFamily="18" charset="-12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3765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26786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奇數六律為陽律，叫做“六律”；偶數六律為陰律，叫做“六呂”。合稱為六律六呂，簡稱律呂。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49421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奇數六律為陽律，叫做“六律”；偶數六律為陰律，叫做“六呂”。合稱為六律六呂，簡稱律呂。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94277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937739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06623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2144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565178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703252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543216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94900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565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>
                <a:latin typeface="+mj-ea"/>
                <a:ea typeface="+mj-ea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lnSpc>
                <a:spcPts val="4800"/>
              </a:lnSpc>
              <a:defRPr sz="3200"/>
            </a:lvl1pPr>
            <a:lvl2pPr>
              <a:lnSpc>
                <a:spcPts val="4800"/>
              </a:lnSpc>
              <a:defRPr sz="2800"/>
            </a:lvl2pPr>
            <a:lvl3pPr>
              <a:lnSpc>
                <a:spcPts val="4800"/>
              </a:lnSpc>
              <a:defRPr sz="2400"/>
            </a:lvl3pPr>
            <a:lvl4pPr>
              <a:lnSpc>
                <a:spcPts val="4800"/>
              </a:lnSpc>
              <a:defRPr sz="2400"/>
            </a:lvl4pPr>
            <a:lvl5pPr>
              <a:lnSpc>
                <a:spcPts val="4800"/>
              </a:lnSpc>
              <a:defRPr sz="24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9184640" y="6307672"/>
            <a:ext cx="2743200" cy="27432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82880" y="6307672"/>
            <a:ext cx="609600" cy="274320"/>
          </a:xfrm>
        </p:spPr>
        <p:txBody>
          <a:bodyPr/>
          <a:lstStyle>
            <a:lvl1pPr>
              <a:defRPr sz="2400"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3176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8035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246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457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088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892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99594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6897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794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182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65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6" r:id="rId1"/>
    <p:sldLayoutId id="2147484217" r:id="rId2"/>
    <p:sldLayoutId id="2147484218" r:id="rId3"/>
    <p:sldLayoutId id="2147484219" r:id="rId4"/>
    <p:sldLayoutId id="2147484220" r:id="rId5"/>
    <p:sldLayoutId id="2147484221" r:id="rId6"/>
    <p:sldLayoutId id="2147484222" r:id="rId7"/>
    <p:sldLayoutId id="2147484223" r:id="rId8"/>
    <p:sldLayoutId id="2147484224" r:id="rId9"/>
    <p:sldLayoutId id="2147484225" r:id="rId10"/>
    <p:sldLayoutId id="21474842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249379" y="1435755"/>
            <a:ext cx="2048302" cy="1041400"/>
          </a:xfrm>
        </p:spPr>
        <p:txBody>
          <a:bodyPr>
            <a:normAutofit/>
          </a:bodyPr>
          <a:lstStyle/>
          <a:p>
            <a:r>
              <a:rPr lang="en-US" altLang="zh-TW" sz="4400" dirty="0" smtClean="0"/>
              <a:t>《</a:t>
            </a:r>
            <a:r>
              <a:rPr lang="zh-TW" altLang="en-US" sz="4400" dirty="0" smtClean="0"/>
              <a:t>論語</a:t>
            </a:r>
            <a:r>
              <a:rPr lang="en-US" altLang="zh-TW" sz="4800" dirty="0" smtClean="0"/>
              <a:t>》</a:t>
            </a:r>
            <a:endParaRPr lang="zh-TW" altLang="en-US" sz="4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6498" y="2355235"/>
            <a:ext cx="3850925" cy="286493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2880" y="2711698"/>
            <a:ext cx="3810000" cy="26193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文字方塊 5"/>
          <p:cNvSpPr txBox="1"/>
          <p:nvPr/>
        </p:nvSpPr>
        <p:spPr>
          <a:xfrm>
            <a:off x="5638800" y="1330960"/>
            <a:ext cx="116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b="1" dirty="0" smtClean="0">
                <a:solidFill>
                  <a:srgbClr val="FF0000"/>
                </a:solidFill>
                <a:latin typeface="+mj-ea"/>
                <a:ea typeface="+mj-ea"/>
              </a:rPr>
              <a:t>八 佾</a:t>
            </a:r>
            <a:endParaRPr lang="zh-TW" altLang="en-US" sz="2800" b="1" dirty="0">
              <a:solidFill>
                <a:srgbClr val="FF0000"/>
              </a:solidFill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sz="3600" dirty="0"/>
              <a:t>哀公問社於宰我。宰我對曰：夏后氏以松，殷人以柏，周人以栗，曰，使民戰栗。子聞之，曰：成事不說，遂事不諫，既往不咎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90880" y="2103120"/>
            <a:ext cx="11054080" cy="393192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宰我對哀公說：「做社主所用的木料，夏代用松，殷代用柏，周代用栗。」宰我又說：「用栗的意思，在使人民戰栗。」栗解釋為慄。戰慄，即恐懼之意。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哀公問社，程氏集釋引蘇子由古史，意為哀公想除去三家權臣，而不敢明說，因此問社，暗示欲誅三桓之家。宰我即知其意，亦以隱語答復哀公。「使民戰栗」一語，即是答以可誅。</a:t>
            </a:r>
          </a:p>
        </p:txBody>
      </p:sp>
    </p:spTree>
    <p:extLst>
      <p:ext uri="{BB962C8B-B14F-4D97-AF65-F5344CB8AC3E}">
        <p14:creationId xmlns:p14="http://schemas.microsoft.com/office/powerpoint/2010/main" val="308510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sz="3600" dirty="0" smtClean="0"/>
              <a:t>子</a:t>
            </a:r>
            <a:r>
              <a:rPr lang="zh-TW" altLang="en-US" sz="3600" dirty="0"/>
              <a:t>聞之，曰：成事不說，遂事不諫，既往不咎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孔子聽悉哀公與宰我此一問答，便說：「成事不說。」凡事已成定局，就不必說了。此指哀公失政而言。三家專權的局勢，形成已久，再說無用，故不需說。「遂事不諫。」遂事，是指三家已經遂心成事。宰我今對哀公進諫，為時已晚，不如不諫。「既往不咎。」既往，是指宰我對哀公之言，雖不適當，然而已經說出，孔子亦不追咎宰我了，故云不咎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63334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sz="3600" dirty="0" smtClean="0"/>
              <a:t>子</a:t>
            </a:r>
            <a:r>
              <a:rPr lang="zh-TW" altLang="en-US" sz="3600" dirty="0"/>
              <a:t>聞之，曰：成事不說，遂事不諫，既往不咎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問</a:t>
            </a:r>
            <a:r>
              <a:rPr lang="zh-TW" altLang="en-US" sz="3200" dirty="0"/>
              <a:t>，孔子亦曾言於魯定公，以孟孫氏等三家的都城超過制度，下令墮三家之都，為何不許宰我說使民戰栗。答，孔子墮三都，是適時之舉，宰我之言，不適時宜。</a:t>
            </a:r>
          </a:p>
        </p:txBody>
      </p:sp>
    </p:spTree>
    <p:extLst>
      <p:ext uri="{BB962C8B-B14F-4D97-AF65-F5344CB8AC3E}">
        <p14:creationId xmlns:p14="http://schemas.microsoft.com/office/powerpoint/2010/main" val="6566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66800" y="794994"/>
            <a:ext cx="10739120" cy="1371600"/>
          </a:xfrm>
        </p:spPr>
        <p:txBody>
          <a:bodyPr>
            <a:noAutofit/>
          </a:bodyPr>
          <a:lstStyle/>
          <a:p>
            <a:r>
              <a:rPr lang="zh-TW" altLang="en-US" sz="3600" dirty="0"/>
              <a:t>子曰：管仲之器小哉。或曰：管仲儉乎？曰：管氏有三歸，官事不攝，焉得儉？然則管仲知禮乎？曰：邦君樹塞門，管氏亦樹塞門。邦君為兩君之好，有反坫，管氏亦有反坫。管氏而知禮，孰不知禮</a:t>
            </a:r>
            <a:r>
              <a:rPr lang="zh-TW" altLang="en-US" sz="3600" dirty="0" smtClean="0"/>
              <a:t>？</a:t>
            </a:r>
            <a:endParaRPr lang="zh-TW" altLang="en-US" sz="36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79120" y="2712720"/>
            <a:ext cx="11470640" cy="332232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管子小匡篇記載：「施伯謂魯侯曰，管仲者，天下之賢人也，大器也。」惠棟九經古義乃說：「蓋當時有以管仲為大器者，故夫子辨之。」孔子謂管仲之器量小。或人聞之，誤以為儉。孔子曰：管氏有三歸，官事不攝，安得謂之儉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10983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79120" y="975360"/>
            <a:ext cx="11470640" cy="505968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三</a:t>
            </a:r>
            <a:r>
              <a:rPr lang="zh-TW" altLang="en-US" sz="3200" dirty="0"/>
              <a:t>歸者，包注謂娶三姓女，朱子據說苑以為三臺，韓非子外儲說謂管子家有三處，晏子春秋謂管仲身老，桓公賜之以三歸。據清儒考，管仲築三臺之事不見他書。又在身老始受三歸之賜，則非娶三姓女。惟依韓非子謂其所歸之家有三處，庶幾近之。然不若從三歸為三庫藏之說為愈。武億群經義證謂臺為府庫之屬，古以藏泉布，甚符桓公之賜。故可從。</a:t>
            </a:r>
          </a:p>
        </p:txBody>
      </p:sp>
    </p:spTree>
    <p:extLst>
      <p:ext uri="{BB962C8B-B14F-4D97-AF65-F5344CB8AC3E}">
        <p14:creationId xmlns:p14="http://schemas.microsoft.com/office/powerpoint/2010/main" val="241152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66800" y="883920"/>
            <a:ext cx="10058400" cy="551688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官事不攝者，管氏家臣各有專職，不兼餘事也。此皆奢侈。三歸是國君所賜。依禮，長者所賜，不能不受。或人又以為管仲知禮。孔子遂辨其不知禮。國君為別於內外，樹屏於門以蔽之，謂之塞門。兩君宴會，在兩楹之間設坫，皇疏：「坫者，築土為之，形如土堆。」獻酢更酌，酌畢，各將其空酒杯反置於坫上，謂之反坫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9544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66800" y="883920"/>
            <a:ext cx="10058400" cy="551688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塞</a:t>
            </a:r>
            <a:r>
              <a:rPr lang="zh-TW" altLang="en-US" sz="3200" dirty="0"/>
              <a:t>門，反坫，皆是人君享有者，而管仲皆僭為之，是不知禮也。故云，管氏如知禮，則誰是不知禮者耶。雖然，孔子亦曾贊曰：微管仲，吾其被髮左衽矣。此謂其器小哉。乃責其奢侈越禮。如劉氏正義引董仲舒春秋繁露精華篇，以及揚雄法言先知篇，皆以管仲驕矜失禮為器小。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孔子之論管仲，此處謂其器小，他處又有稱許之辭，皆是</a:t>
            </a:r>
            <a:r>
              <a:rPr lang="zh-TW" altLang="en-US" sz="3200" b="1" u="sng" dirty="0"/>
              <a:t>就事而論</a:t>
            </a:r>
            <a:r>
              <a:rPr lang="zh-TW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07336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2519491"/>
              </p:ext>
            </p:extLst>
          </p:nvPr>
        </p:nvGraphicFramePr>
        <p:xfrm>
          <a:off x="357352" y="346842"/>
          <a:ext cx="11477296" cy="62479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539">
                  <a:extLst>
                    <a:ext uri="{9D8B030D-6E8A-4147-A177-3AD203B41FA5}">
                      <a16:colId xmlns:a16="http://schemas.microsoft.com/office/drawing/2014/main" val="3678442765"/>
                    </a:ext>
                  </a:extLst>
                </a:gridCol>
                <a:gridCol w="3124757">
                  <a:extLst>
                    <a:ext uri="{9D8B030D-6E8A-4147-A177-3AD203B41FA5}">
                      <a16:colId xmlns:a16="http://schemas.microsoft.com/office/drawing/2014/main" val="3331741557"/>
                    </a:ext>
                  </a:extLst>
                </a:gridCol>
              </a:tblGrid>
              <a:tr h="117628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內容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摘要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90618893"/>
                  </a:ext>
                </a:extLst>
              </a:tr>
              <a:tr h="226544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哀公問社於宰我。宰我對曰：夏后氏以松，殷人以柏，周人以栗，曰，使民戰栗。子聞之，曰：成事不說，遂事不諫，既往不咎。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0918276"/>
                  </a:ext>
                </a:extLst>
              </a:tr>
              <a:tr h="2806190">
                <a:tc>
                  <a:txBody>
                    <a:bodyPr/>
                    <a:lstStyle/>
                    <a:p>
                      <a:pPr algn="l"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子曰：管仲之器小哉。或曰：管仲儉乎？曰：管氏有三歸，官事不攝，焉得儉？然則管仲知禮乎？曰：邦君樹塞門，管氏亦樹塞門。邦君為兩君之好，有反坫，管氏亦有反坫。管氏而知禮，孰不知禮？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4398320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8696960" y="1518290"/>
            <a:ext cx="3137688" cy="22612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</a:rPr>
              <a:t>夏后社以松</a:t>
            </a:r>
            <a:endParaRPr lang="en-US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</a:rPr>
              <a:t>殷柏周栗使戰栗成事不說遂不諫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既往不咎</a:t>
            </a:r>
            <a:endParaRPr lang="zh-TW" altLang="en-US" sz="3200" dirty="0">
              <a:solidFill>
                <a:schemeClr val="bg1"/>
              </a:solidFill>
              <a:latin typeface="Arial" panose="020B0604020202020204" pitchFamily="34" charset="0"/>
              <a:ea typeface="微軟正黑體" panose="020B0604030504040204" pitchFamily="34" charset="-12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696960" y="3820353"/>
            <a:ext cx="3137688" cy="277441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</a:rPr>
              <a:t>管仲器小焉得儉官事不攝有三歸反坫塞門不知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禮</a:t>
            </a:r>
            <a:endParaRPr lang="zh-TW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400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6482633"/>
              </p:ext>
            </p:extLst>
          </p:nvPr>
        </p:nvGraphicFramePr>
        <p:xfrm>
          <a:off x="357352" y="346842"/>
          <a:ext cx="11477296" cy="62479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30357">
                  <a:extLst>
                    <a:ext uri="{9D8B030D-6E8A-4147-A177-3AD203B41FA5}">
                      <a16:colId xmlns:a16="http://schemas.microsoft.com/office/drawing/2014/main" val="3678442765"/>
                    </a:ext>
                  </a:extLst>
                </a:gridCol>
                <a:gridCol w="1646939">
                  <a:extLst>
                    <a:ext uri="{9D8B030D-6E8A-4147-A177-3AD203B41FA5}">
                      <a16:colId xmlns:a16="http://schemas.microsoft.com/office/drawing/2014/main" val="3331741557"/>
                    </a:ext>
                  </a:extLst>
                </a:gridCol>
              </a:tblGrid>
              <a:tr h="117628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內容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/>
                        <a:t>類別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90618893"/>
                  </a:ext>
                </a:extLst>
              </a:tr>
              <a:tr h="226544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哀公問社於宰我。宰我對曰：夏后氏以松，殷人以柏，周人以栗，曰，使民戰栗。子聞之，曰：成事不說，遂事不諫，既往不咎。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0918276"/>
                  </a:ext>
                </a:extLst>
              </a:tr>
              <a:tr h="2806190">
                <a:tc>
                  <a:txBody>
                    <a:bodyPr/>
                    <a:lstStyle/>
                    <a:p>
                      <a:pPr algn="l"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子曰：管仲之器小哉。或曰：管仲儉乎？曰：管氏有三歸，官事不攝，焉得儉？然則管仲知禮乎？曰：邦君樹塞門，管氏亦樹塞門。邦君為兩君之好，有反坫，管氏亦有反坫。管氏而知禮，孰不知禮？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4398320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10190480" y="1544320"/>
            <a:ext cx="1644168" cy="224536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政</a:t>
            </a:r>
            <a:endParaRPr lang="zh-TW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0190480" y="3789679"/>
            <a:ext cx="1644168" cy="280508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政、禮</a:t>
            </a:r>
            <a:endParaRPr lang="zh-TW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411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sz="4000" dirty="0">
                <a:latin typeface="+mj-ea"/>
                <a:ea typeface="+mj-ea"/>
              </a:rPr>
              <a:t>子語魯大師樂，曰：樂其可知也：始作，翕如也；從之，純如也</a:t>
            </a:r>
            <a:r>
              <a:rPr lang="zh-TW" altLang="en-US" sz="4000" dirty="0" smtClean="0">
                <a:latin typeface="+mj-ea"/>
                <a:ea typeface="+mj-ea"/>
              </a:rPr>
              <a:t>，</a:t>
            </a:r>
            <a:r>
              <a:rPr lang="zh-TW" altLang="en-US" sz="4000" dirty="0"/>
              <a:t>皦</a:t>
            </a:r>
            <a:r>
              <a:rPr lang="zh-TW" altLang="en-US" sz="4000" dirty="0" smtClean="0">
                <a:latin typeface="+mj-ea"/>
                <a:ea typeface="+mj-ea"/>
              </a:rPr>
              <a:t>如</a:t>
            </a:r>
            <a:r>
              <a:rPr lang="zh-TW" altLang="en-US" sz="4000" dirty="0">
                <a:latin typeface="+mj-ea"/>
                <a:ea typeface="+mj-ea"/>
              </a:rPr>
              <a:t>也，繹如也，以成</a:t>
            </a:r>
            <a:r>
              <a:rPr lang="zh-TW" altLang="en-US" sz="4000" dirty="0" smtClean="0">
                <a:latin typeface="+mj-ea"/>
                <a:ea typeface="+mj-ea"/>
              </a:rPr>
              <a:t>。</a:t>
            </a:r>
            <a:endParaRPr lang="zh-TW" altLang="en-US" dirty="0">
              <a:latin typeface="+mj-ea"/>
              <a:ea typeface="+mj-ea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66800" y="2103120"/>
            <a:ext cx="10515600" cy="475488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大師，樂官名</a:t>
            </a:r>
            <a:r>
              <a:rPr lang="zh-TW" altLang="en-US" sz="3200" dirty="0" smtClean="0"/>
              <a:t>。「</a:t>
            </a:r>
            <a:r>
              <a:rPr lang="zh-TW" altLang="en-US" sz="3200" dirty="0"/>
              <a:t>樂其可知也。」此句為總綱，以下二段，分述其要義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始</a:t>
            </a:r>
            <a:r>
              <a:rPr lang="zh-TW" altLang="en-US" sz="3200" dirty="0"/>
              <a:t>作謂始為此樂。集注引謝氏曰：</a:t>
            </a:r>
            <a:r>
              <a:rPr lang="zh-TW" altLang="en-US" sz="3200" b="1" u="sng" dirty="0"/>
              <a:t>五音六律</a:t>
            </a:r>
            <a:r>
              <a:rPr lang="zh-TW" altLang="en-US" sz="3200" dirty="0"/>
              <a:t>不具，不</a:t>
            </a:r>
            <a:r>
              <a:rPr lang="zh-TW" altLang="en-US" sz="3200" dirty="0" smtClean="0"/>
              <a:t>足以為</a:t>
            </a:r>
            <a:r>
              <a:rPr lang="zh-TW" altLang="en-US" sz="3200" dirty="0"/>
              <a:t>樂，翕如，言其合也。如，似也，合者具備之義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54731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38480" y="1381760"/>
            <a:ext cx="11081385" cy="4399280"/>
          </a:xfrm>
        </p:spPr>
        <p:txBody>
          <a:bodyPr>
            <a:noAutofit/>
          </a:bodyPr>
          <a:lstStyle/>
          <a:p>
            <a:pPr lvl="1"/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五音：宮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(Do)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商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(Re)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角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Mi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徵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(Sol)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羽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(La)</a:t>
            </a:r>
          </a:p>
          <a:p>
            <a:pPr lvl="1"/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十二律（六律六呂）：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:1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黃鐘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C),2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大呂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(#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C),3.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太簇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(D),4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夾鐘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(#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D),5.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姑洗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(E),6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中呂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F),7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蕤賓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(#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F),8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林鐘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G),9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夷則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(#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G),10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南呂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A),11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無射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(#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A),12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應鐘</a:t>
            </a:r>
            <a:r>
              <a:rPr lang="en-US" altLang="zh-CN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B),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三分損益法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五度相生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1049972" y="96520"/>
            <a:ext cx="10058400" cy="1371600"/>
          </a:xfrm>
        </p:spPr>
        <p:txBody>
          <a:bodyPr/>
          <a:lstStyle/>
          <a:p>
            <a:r>
              <a:rPr lang="zh-TW" altLang="en-US" sz="4000" b="1" dirty="0"/>
              <a:t>五音六律</a:t>
            </a:r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1957" y="4236720"/>
            <a:ext cx="5606415" cy="23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71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sz="4000" dirty="0">
                <a:latin typeface="+mj-ea"/>
                <a:ea typeface="+mj-ea"/>
              </a:rPr>
              <a:t>子語魯大師樂，曰：樂其可知也：始作，翕如也；從之，純如也</a:t>
            </a:r>
            <a:r>
              <a:rPr lang="zh-TW" altLang="en-US" sz="4000" dirty="0" smtClean="0">
                <a:latin typeface="+mj-ea"/>
                <a:ea typeface="+mj-ea"/>
              </a:rPr>
              <a:t>，</a:t>
            </a:r>
            <a:r>
              <a:rPr lang="zh-TW" altLang="en-US" sz="4000" dirty="0"/>
              <a:t>皦</a:t>
            </a:r>
            <a:r>
              <a:rPr lang="zh-TW" altLang="en-US" sz="4000" dirty="0" smtClean="0">
                <a:latin typeface="+mj-ea"/>
                <a:ea typeface="+mj-ea"/>
              </a:rPr>
              <a:t>如</a:t>
            </a:r>
            <a:r>
              <a:rPr lang="zh-TW" altLang="en-US" sz="4000" dirty="0">
                <a:latin typeface="+mj-ea"/>
                <a:ea typeface="+mj-ea"/>
              </a:rPr>
              <a:t>也，繹如也，以成</a:t>
            </a:r>
            <a:r>
              <a:rPr lang="zh-TW" altLang="en-US" sz="4000" dirty="0" smtClean="0">
                <a:latin typeface="+mj-ea"/>
                <a:ea typeface="+mj-ea"/>
              </a:rPr>
              <a:t>。</a:t>
            </a:r>
            <a:endParaRPr lang="zh-TW" altLang="en-US" dirty="0">
              <a:latin typeface="+mj-ea"/>
              <a:ea typeface="+mj-ea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66800" y="2103120"/>
            <a:ext cx="10515600" cy="393192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從，集解讀曰縱，縱者，放開也。純如者，宮商角徵羽和諧如一也。皦如者，鐘鼓笙瑟等無相奪倫也。繹如者，餘音嫋嫋，相續不絕也。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成者，奏樂完成。吳季札聞各國之樂，而知各國之興亡。</a:t>
            </a:r>
          </a:p>
        </p:txBody>
      </p:sp>
    </p:spTree>
    <p:extLst>
      <p:ext uri="{BB962C8B-B14F-4D97-AF65-F5344CB8AC3E}">
        <p14:creationId xmlns:p14="http://schemas.microsoft.com/office/powerpoint/2010/main" val="96467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sz="3600" dirty="0">
                <a:latin typeface="+mj-ea"/>
                <a:ea typeface="+mj-ea"/>
              </a:rPr>
              <a:t>儀封人請見，曰：君子之至於斯也，吾未嘗不得見也。從者見之。出曰：二三子何患於喪乎？天下之無道也久矣，天將以夫子為木鐸</a:t>
            </a:r>
            <a:r>
              <a:rPr lang="zh-TW" altLang="en-US" sz="3600" dirty="0" smtClean="0">
                <a:latin typeface="+mj-ea"/>
                <a:ea typeface="+mj-ea"/>
              </a:rPr>
              <a:t>。</a:t>
            </a:r>
            <a:endParaRPr lang="zh-TW" altLang="en-US" sz="3600" dirty="0">
              <a:latin typeface="+mj-ea"/>
              <a:ea typeface="+mj-ea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3119" y="2327563"/>
            <a:ext cx="10932161" cy="414712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鄭康成注：「儀，蓋衛邑。封人，官名。」皇疏：「封人，守衛邑之界吏。周人謂守封疆之人為封人。</a:t>
            </a:r>
            <a:r>
              <a:rPr lang="zh-TW" altLang="en-US" sz="3200" dirty="0" smtClean="0"/>
              <a:t>」</a:t>
            </a:r>
            <a:endParaRPr lang="en-US" altLang="zh-TW" sz="3200" dirty="0"/>
          </a:p>
        </p:txBody>
      </p:sp>
    </p:spTree>
    <p:extLst>
      <p:ext uri="{BB962C8B-B14F-4D97-AF65-F5344CB8AC3E}">
        <p14:creationId xmlns:p14="http://schemas.microsoft.com/office/powerpoint/2010/main" val="229125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47963" y="579120"/>
            <a:ext cx="9562090" cy="589556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孔安國</a:t>
            </a:r>
            <a:r>
              <a:rPr lang="zh-TW" altLang="en-US" sz="3200" dirty="0"/>
              <a:t>注：「言何患於夫子聖德之將喪亡耶。」孔注之義，就是「天之將喪斯文」之喪。孔子在魯國辭了官位，周遊列國，宣傳聖人之道，無人能用，好像天之將喪斯文。封人認為，聖人之道不會喪亡，故說「何必憂患。」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孔安國注：「天下之無道已久矣。極衰必盛。木鐸，施政教時所振也。言天將命孔子制作法度，以號令於天下。」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0053" y="2750745"/>
            <a:ext cx="1971675" cy="1800225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10266217" y="4681832"/>
            <a:ext cx="14593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400" dirty="0" smtClean="0">
                <a:solidFill>
                  <a:srgbClr val="FF0000"/>
                </a:solidFill>
              </a:rPr>
              <a:t>木鐸：</a:t>
            </a:r>
            <a:endParaRPr lang="en-US" altLang="zh-TW" sz="2400" dirty="0" smtClean="0">
              <a:solidFill>
                <a:srgbClr val="FF0000"/>
              </a:solidFill>
            </a:endParaRPr>
          </a:p>
          <a:p>
            <a:r>
              <a:rPr lang="zh-TW" altLang="en-US" sz="2400" dirty="0" smtClean="0">
                <a:solidFill>
                  <a:srgbClr val="FF0000"/>
                </a:solidFill>
              </a:rPr>
              <a:t>金口木舌</a:t>
            </a:r>
            <a:endParaRPr lang="zh-TW" alt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43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1433199"/>
              </p:ext>
            </p:extLst>
          </p:nvPr>
        </p:nvGraphicFramePr>
        <p:xfrm>
          <a:off x="252663" y="300789"/>
          <a:ext cx="11670632" cy="5503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36305">
                  <a:extLst>
                    <a:ext uri="{9D8B030D-6E8A-4147-A177-3AD203B41FA5}">
                      <a16:colId xmlns:a16="http://schemas.microsoft.com/office/drawing/2014/main" val="3678442765"/>
                    </a:ext>
                  </a:extLst>
                </a:gridCol>
                <a:gridCol w="3934327">
                  <a:extLst>
                    <a:ext uri="{9D8B030D-6E8A-4147-A177-3AD203B41FA5}">
                      <a16:colId xmlns:a16="http://schemas.microsoft.com/office/drawing/2014/main" val="3331741557"/>
                    </a:ext>
                  </a:extLst>
                </a:gridCol>
              </a:tblGrid>
              <a:tr h="132481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內容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摘要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90618893"/>
                  </a:ext>
                </a:extLst>
              </a:tr>
              <a:tr h="180614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子語魯大師樂，曰：樂其可知也：始作，翕如也；從之，純如也</a:t>
                      </a:r>
                      <a:r>
                        <a:rPr lang="zh-TW" altLang="en-US" sz="3200" dirty="0" smtClean="0"/>
                        <a:t>，皦如</a:t>
                      </a:r>
                      <a:r>
                        <a:rPr lang="zh-TW" altLang="en-US" sz="3200" dirty="0" smtClean="0"/>
                        <a:t>也，繹如也，以成。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093149"/>
                  </a:ext>
                </a:extLst>
              </a:tr>
              <a:tr h="2372421">
                <a:tc>
                  <a:txBody>
                    <a:bodyPr/>
                    <a:lstStyle/>
                    <a:p>
                      <a:pPr algn="l"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儀封人請見，曰：君子之至於斯也，吾未嘗不得見也。從者見之。出曰：二三子何患於喪乎？天下之無道也久矣，天將以夫子為木鐸。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0918276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7985760" y="1650394"/>
            <a:ext cx="3937535" cy="174752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樂</a:t>
            </a: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其可知，始作翕如從之純如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，</a:t>
            </a:r>
            <a:r>
              <a:rPr lang="zh-TW" altLang="en-US" sz="3200" dirty="0"/>
              <a:t>皦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繹</a:t>
            </a: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以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成</a:t>
            </a:r>
            <a:endParaRPr lang="zh-TW" altLang="en-US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985759" y="3418235"/>
            <a:ext cx="3937535" cy="237296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君子至斯，儀封必見何患喪乎，夫子木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  <a:ea typeface="微軟正黑體" panose="020B0604030504040204" pitchFamily="34" charset="-120"/>
              </a:rPr>
              <a:t>鐸</a:t>
            </a:r>
            <a:endParaRPr lang="zh-TW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33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4902990"/>
              </p:ext>
            </p:extLst>
          </p:nvPr>
        </p:nvGraphicFramePr>
        <p:xfrm>
          <a:off x="252663" y="300789"/>
          <a:ext cx="11670632" cy="5503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90464">
                  <a:extLst>
                    <a:ext uri="{9D8B030D-6E8A-4147-A177-3AD203B41FA5}">
                      <a16:colId xmlns:a16="http://schemas.microsoft.com/office/drawing/2014/main" val="3678442765"/>
                    </a:ext>
                  </a:extLst>
                </a:gridCol>
                <a:gridCol w="1680168">
                  <a:extLst>
                    <a:ext uri="{9D8B030D-6E8A-4147-A177-3AD203B41FA5}">
                      <a16:colId xmlns:a16="http://schemas.microsoft.com/office/drawing/2014/main" val="3331741557"/>
                    </a:ext>
                  </a:extLst>
                </a:gridCol>
              </a:tblGrid>
              <a:tr h="132481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內容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類別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90618893"/>
                  </a:ext>
                </a:extLst>
              </a:tr>
              <a:tr h="180614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子語魯大師樂，曰：樂其可知也：始作，翕如也；從之，純如也</a:t>
                      </a:r>
                      <a:r>
                        <a:rPr lang="zh-TW" altLang="en-US" sz="3200" dirty="0" smtClean="0"/>
                        <a:t>，皦如</a:t>
                      </a:r>
                      <a:r>
                        <a:rPr lang="zh-TW" altLang="en-US" sz="3200" dirty="0" smtClean="0"/>
                        <a:t>也，繹如也，以成。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093149"/>
                  </a:ext>
                </a:extLst>
              </a:tr>
              <a:tr h="2372421">
                <a:tc>
                  <a:txBody>
                    <a:bodyPr/>
                    <a:lstStyle/>
                    <a:p>
                      <a:pPr algn="l"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儀封人請見，曰：君子之至於斯也，吾未嘗不得見也。從者見之。出曰：二三子何患於喪乎？天下之無道也久矣，天將以夫子為木鐸。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0918276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10271760" y="1656080"/>
            <a:ext cx="1651535" cy="174752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樂</a:t>
            </a:r>
            <a:endParaRPr lang="zh-TW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0271759" y="3433881"/>
            <a:ext cx="1651535" cy="234000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政</a:t>
            </a:r>
            <a:endParaRPr lang="zh-TW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412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600" dirty="0">
                <a:latin typeface="+mj-ea"/>
                <a:ea typeface="+mj-ea"/>
              </a:rPr>
              <a:t>子謂韶，盡美矣，又盡善也。謂武，盡美矣，未盡善也</a:t>
            </a:r>
            <a:r>
              <a:rPr lang="zh-TW" altLang="en-US" sz="3600" dirty="0" smtClean="0">
                <a:latin typeface="+mj-ea"/>
                <a:ea typeface="+mj-ea"/>
              </a:rPr>
              <a:t>。</a:t>
            </a:r>
            <a:endParaRPr lang="zh-TW" altLang="en-US" sz="4400" dirty="0">
              <a:latin typeface="+mj-ea"/>
              <a:ea typeface="+mj-ea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66800" y="2103120"/>
            <a:ext cx="10627360" cy="393192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禮記樂</a:t>
            </a:r>
            <a:r>
              <a:rPr lang="zh-TW" altLang="en-US" sz="3200" dirty="0" smtClean="0"/>
              <a:t>記：</a:t>
            </a:r>
            <a:r>
              <a:rPr lang="zh-TW" altLang="en-US" sz="3200" dirty="0"/>
              <a:t>「王者功成作樂。」漢書禮樂</a:t>
            </a:r>
            <a:r>
              <a:rPr lang="zh-TW" altLang="en-US" sz="3200" dirty="0" smtClean="0"/>
              <a:t>志：</a:t>
            </a:r>
            <a:r>
              <a:rPr lang="zh-TW" altLang="en-US" sz="3200" dirty="0"/>
              <a:t>「易曰，先王以作樂崇德，殷薦之上帝，以配祖考。」作樂崇德，是崇表王者得天下的功德，必與事實相符。舜的天下，受禪於堯，其樂和平，所以盡美盡善。武王之有天下，由於伐紂而得，其樂演奏起來，猶有殺伐之聲。因此，他的音樂不如舜的音樂那樣調和，故云未盡善。</a:t>
            </a:r>
          </a:p>
        </p:txBody>
      </p:sp>
    </p:spTree>
    <p:extLst>
      <p:ext uri="{BB962C8B-B14F-4D97-AF65-F5344CB8AC3E}">
        <p14:creationId xmlns:p14="http://schemas.microsoft.com/office/powerpoint/2010/main" val="379901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66800" y="1209040"/>
            <a:ext cx="10058400" cy="4826000"/>
          </a:xfrm>
        </p:spPr>
        <p:txBody>
          <a:bodyPr>
            <a:normAutofit/>
          </a:bodyPr>
          <a:lstStyle/>
          <a:p>
            <a:r>
              <a:rPr lang="zh-TW" altLang="en-US" dirty="0"/>
              <a:t>古注，「武王以征伐取天下，故未盡善。」然而，武王伐紂，深受孔子、孟子稱讚。孔子在周易革卦彖傳中說：「湯武革命，順乎天而應乎人。」孟子梁惠王篇，齊宣王以武王伐紂問孟子：「臣弒其君可乎。」孟子說：「殘賊之人，謂之一夫。聞誅一夫紂矣，未聞弒君也。」足證孔子所說的「未盡善」之意，是指武王之樂，非指武王之德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1822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600" dirty="0">
                <a:latin typeface="+mj-ea"/>
                <a:ea typeface="+mj-ea"/>
              </a:rPr>
              <a:t>子曰：居上不寬，為禮不敬，臨喪不哀，吾何以觀之哉？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寬者，鄭注謂度量寬宏。居上位者，不寬則不得眾。曲禮云：毋不敬。又云：臨喪則必有哀色。不敬，不哀，皆失其本，其人何如，可知也。故曰：「吾何以觀之哉。」謂不足觀也。</a:t>
            </a:r>
          </a:p>
        </p:txBody>
      </p:sp>
    </p:spTree>
    <p:extLst>
      <p:ext uri="{BB962C8B-B14F-4D97-AF65-F5344CB8AC3E}">
        <p14:creationId xmlns:p14="http://schemas.microsoft.com/office/powerpoint/2010/main" val="103841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1428217"/>
              </p:ext>
            </p:extLst>
          </p:nvPr>
        </p:nvGraphicFramePr>
        <p:xfrm>
          <a:off x="428536" y="367902"/>
          <a:ext cx="11374581" cy="46357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01064">
                  <a:extLst>
                    <a:ext uri="{9D8B030D-6E8A-4147-A177-3AD203B41FA5}">
                      <a16:colId xmlns:a16="http://schemas.microsoft.com/office/drawing/2014/main" val="3678442765"/>
                    </a:ext>
                  </a:extLst>
                </a:gridCol>
                <a:gridCol w="3573517">
                  <a:extLst>
                    <a:ext uri="{9D8B030D-6E8A-4147-A177-3AD203B41FA5}">
                      <a16:colId xmlns:a16="http://schemas.microsoft.com/office/drawing/2014/main" val="3331741557"/>
                    </a:ext>
                  </a:extLst>
                </a:gridCol>
              </a:tblGrid>
              <a:tr h="116305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內容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摘要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90618893"/>
                  </a:ext>
                </a:extLst>
              </a:tr>
              <a:tr h="173635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子謂韶，盡美矣，又盡善也。謂武，盡美矣，未盡善也。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093149"/>
                  </a:ext>
                </a:extLst>
              </a:tr>
              <a:tr h="17363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子曰：居上不寬，為禮不敬，臨喪不哀，吾何以觀之哉？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0918276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8209280" y="1548794"/>
            <a:ext cx="3593837" cy="167192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</a:rPr>
              <a:t>子謂韶盡美善</a:t>
            </a:r>
            <a:endParaRPr lang="en-US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</a:rPr>
              <a:t>武盡美未盡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善</a:t>
            </a:r>
            <a:endParaRPr lang="zh-TW" altLang="en-US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209280" y="3251199"/>
            <a:ext cx="3593837" cy="175246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</a:rPr>
              <a:t>居上不寬禮不敬</a:t>
            </a:r>
            <a:endParaRPr lang="en-US" altLang="zh-TW" sz="3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>
              <a:lnSpc>
                <a:spcPts val="4320"/>
              </a:lnSpc>
            </a:pPr>
            <a:r>
              <a:rPr lang="zh-TW" altLang="zh-TW" sz="3200" dirty="0">
                <a:solidFill>
                  <a:schemeClr val="bg1"/>
                </a:solidFill>
                <a:latin typeface="Arial" panose="020B0604020202020204" pitchFamily="34" charset="0"/>
              </a:rPr>
              <a:t>臨喪不哀何以</a:t>
            </a:r>
            <a:r>
              <a:rPr lang="zh-TW" altLang="zh-TW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觀</a:t>
            </a:r>
            <a:endParaRPr lang="zh-TW" altLang="en-US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13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046228"/>
              </p:ext>
            </p:extLst>
          </p:nvPr>
        </p:nvGraphicFramePr>
        <p:xfrm>
          <a:off x="277092" y="367902"/>
          <a:ext cx="11526026" cy="46357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32954">
                  <a:extLst>
                    <a:ext uri="{9D8B030D-6E8A-4147-A177-3AD203B41FA5}">
                      <a16:colId xmlns:a16="http://schemas.microsoft.com/office/drawing/2014/main" val="3678442765"/>
                    </a:ext>
                  </a:extLst>
                </a:gridCol>
                <a:gridCol w="1693072">
                  <a:extLst>
                    <a:ext uri="{9D8B030D-6E8A-4147-A177-3AD203B41FA5}">
                      <a16:colId xmlns:a16="http://schemas.microsoft.com/office/drawing/2014/main" val="3331741557"/>
                    </a:ext>
                  </a:extLst>
                </a:gridCol>
              </a:tblGrid>
              <a:tr h="116305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內容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TW" altLang="en-US" sz="3200" dirty="0" smtClean="0"/>
                        <a:t>類別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90618893"/>
                  </a:ext>
                </a:extLst>
              </a:tr>
              <a:tr h="173635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子謂韶，盡美矣，又盡善也。謂武，盡美矣，未盡善也。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</a:pP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093149"/>
                  </a:ext>
                </a:extLst>
              </a:tr>
              <a:tr h="17363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子曰：居上不寬，為禮不敬，臨喪不哀，吾何以觀之哉？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</a:pP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0918276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10119360" y="1534159"/>
            <a:ext cx="1683758" cy="171704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樂</a:t>
            </a:r>
            <a:endParaRPr lang="zh-TW" altLang="en-US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0119360" y="3268909"/>
            <a:ext cx="1683758" cy="171704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320"/>
              </a:lnSpc>
            </a:pPr>
            <a:r>
              <a:rPr lang="zh-TW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禮</a:t>
            </a:r>
          </a:p>
        </p:txBody>
      </p:sp>
    </p:spTree>
    <p:extLst>
      <p:ext uri="{BB962C8B-B14F-4D97-AF65-F5344CB8AC3E}">
        <p14:creationId xmlns:p14="http://schemas.microsoft.com/office/powerpoint/2010/main" val="396737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4207489"/>
              </p:ext>
            </p:extLst>
          </p:nvPr>
        </p:nvGraphicFramePr>
        <p:xfrm>
          <a:off x="1079732" y="296783"/>
          <a:ext cx="10116588" cy="63498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32548">
                  <a:extLst>
                    <a:ext uri="{9D8B030D-6E8A-4147-A177-3AD203B41FA5}">
                      <a16:colId xmlns:a16="http://schemas.microsoft.com/office/drawing/2014/main" val="242393110"/>
                    </a:ext>
                  </a:extLst>
                </a:gridCol>
                <a:gridCol w="4584040">
                  <a:extLst>
                    <a:ext uri="{9D8B030D-6E8A-4147-A177-3AD203B41FA5}">
                      <a16:colId xmlns:a16="http://schemas.microsoft.com/office/drawing/2014/main" val="3678442765"/>
                    </a:ext>
                  </a:extLst>
                </a:gridCol>
              </a:tblGrid>
              <a:tr h="75998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類別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章數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90618893"/>
                  </a:ext>
                </a:extLst>
              </a:tr>
              <a:tr h="110538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禮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dirty="0" smtClean="0"/>
                        <a:t>15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093149"/>
                  </a:ext>
                </a:extLst>
              </a:tr>
              <a:tr h="110538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政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dirty="0" smtClean="0"/>
                        <a:t>5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31910026"/>
                  </a:ext>
                </a:extLst>
              </a:tr>
              <a:tr h="110538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dirty="0" smtClean="0"/>
                        <a:t>2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4194419"/>
                  </a:ext>
                </a:extLst>
              </a:tr>
              <a:tr h="110538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詩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dirty="0" smtClean="0"/>
                        <a:t>2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0918276"/>
                  </a:ext>
                </a:extLst>
              </a:tr>
              <a:tr h="110538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仁</a:t>
                      </a:r>
                      <a:endParaRPr lang="zh-TW" altLang="en-US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dirty="0" smtClean="0"/>
                        <a:t>1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19754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688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肥皂">
  <a:themeElements>
    <a:clrScheme name="綠黃色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自訂 1">
      <a:majorFont>
        <a:latin typeface="Arial"/>
        <a:ea typeface="微軟正黑體"/>
        <a:cs typeface=""/>
      </a:majorFont>
      <a:minorFont>
        <a:latin typeface="Arial"/>
        <a:ea typeface="微軟正黑體 Light"/>
        <a:cs typeface=""/>
      </a:minorFont>
    </a:fontScheme>
    <a:fmtScheme name="精細單色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6102</TotalTime>
  <Words>2653</Words>
  <Application>Microsoft Office PowerPoint</Application>
  <PresentationFormat>寬螢幕</PresentationFormat>
  <Paragraphs>100</Paragraphs>
  <Slides>23</Slides>
  <Notes>11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23</vt:i4>
      </vt:variant>
    </vt:vector>
  </HeadingPairs>
  <TitlesOfParts>
    <vt:vector size="32" baseType="lpstr">
      <vt:lpstr>等线</vt:lpstr>
      <vt:lpstr>微軟正黑體</vt:lpstr>
      <vt:lpstr>微軟正黑體 Light</vt:lpstr>
      <vt:lpstr>新細明體</vt:lpstr>
      <vt:lpstr>標楷體</vt:lpstr>
      <vt:lpstr>Arial</vt:lpstr>
      <vt:lpstr>Calibri</vt:lpstr>
      <vt:lpstr>Garamond</vt:lpstr>
      <vt:lpstr>肥皂</vt:lpstr>
      <vt:lpstr>《論語》</vt:lpstr>
      <vt:lpstr>哀公問社於宰我。宰我對曰：夏后氏以松，殷人以柏，周人以栗，曰，使民戰栗。子聞之，曰：成事不說，遂事不諫，既往不咎。</vt:lpstr>
      <vt:lpstr>子聞之，曰：成事不說，遂事不諫，既往不咎。</vt:lpstr>
      <vt:lpstr>子聞之，曰：成事不說，遂事不諫，既往不咎。</vt:lpstr>
      <vt:lpstr>子曰：管仲之器小哉。或曰：管仲儉乎？曰：管氏有三歸，官事不攝，焉得儉？然則管仲知禮乎？曰：邦君樹塞門，管氏亦樹塞門。邦君為兩君之好，有反坫，管氏亦有反坫。管氏而知禮，孰不知禮？</vt:lpstr>
      <vt:lpstr>PowerPoint 簡報</vt:lpstr>
      <vt:lpstr>PowerPoint 簡報</vt:lpstr>
      <vt:lpstr>PowerPoint 簡報</vt:lpstr>
      <vt:lpstr>PowerPoint 簡報</vt:lpstr>
      <vt:lpstr>PowerPoint 簡報</vt:lpstr>
      <vt:lpstr>子語魯大師樂，曰：樂其可知也：始作，翕如也；從之，純如也，皦如也，繹如也，以成。</vt:lpstr>
      <vt:lpstr>五音六律</vt:lpstr>
      <vt:lpstr>子語魯大師樂，曰：樂其可知也：始作，翕如也；從之，純如也，皦如也，繹如也，以成。</vt:lpstr>
      <vt:lpstr>儀封人請見，曰：君子之至於斯也，吾未嘗不得見也。從者見之。出曰：二三子何患於喪乎？天下之無道也久矣，天將以夫子為木鐸。</vt:lpstr>
      <vt:lpstr>PowerPoint 簡報</vt:lpstr>
      <vt:lpstr>PowerPoint 簡報</vt:lpstr>
      <vt:lpstr>PowerPoint 簡報</vt:lpstr>
      <vt:lpstr>子謂韶，盡美矣，又盡善也。謂武，盡美矣，未盡善也。</vt:lpstr>
      <vt:lpstr>PowerPoint 簡報</vt:lpstr>
      <vt:lpstr>子曰：居上不寬，為禮不敬，臨喪不哀，吾何以觀之哉？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486</cp:revision>
  <dcterms:created xsi:type="dcterms:W3CDTF">2018-06-08T14:12:39Z</dcterms:created>
  <dcterms:modified xsi:type="dcterms:W3CDTF">2019-02-27T14:54:11Z</dcterms:modified>
</cp:coreProperties>
</file>