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sldIdLst>
    <p:sldId id="257" r:id="rId2"/>
    <p:sldId id="258" r:id="rId3"/>
    <p:sldId id="259" r:id="rId4"/>
    <p:sldId id="260" r:id="rId5"/>
    <p:sldId id="261" r:id="rId6"/>
    <p:sldId id="263" r:id="rId7"/>
    <p:sldId id="264" r:id="rId8"/>
    <p:sldId id="265" r:id="rId9"/>
    <p:sldId id="266" r:id="rId10"/>
    <p:sldId id="268" r:id="rId11"/>
    <p:sldId id="262" r:id="rId12"/>
    <p:sldId id="267"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A671DF-8091-72EF-BB30-36CB75823813}" v="1509" dt="2025-11-18T21:15:00.216"/>
    <p1510:client id="{90A3C261-86EE-9980-30A8-6367FC4E915D}" v="325" dt="2025-11-18T20:16:46.154"/>
    <p1510:client id="{D49048DB-62C2-73A9-18CB-57847D17BDAE}" v="4184" dt="2025-11-17T19:54:47.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0029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85386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86614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36895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16717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5364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2284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6081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558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9776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9387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1902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4611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98330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9137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01661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2117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11/18/2025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14694804"/>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miramonticorteno.com/blog/2019/9/9/northern-vs-southern-italy-attitudes-and-culture" TargetMode="External"/><Relationship Id="rId7" Type="http://schemas.openxmlformats.org/officeDocument/2006/relationships/hyperlink" Target="https://www.worldbusinessculture.com/country-profiles/italy/business-communication-styles/" TargetMode="External"/><Relationship Id="rId2" Type="http://schemas.openxmlformats.org/officeDocument/2006/relationships/hyperlink" Target="https://corporatefinanceinstitute.com/resources/management/hofstedes-cultural-dimensions-theory/" TargetMode="External"/><Relationship Id="rId1" Type="http://schemas.openxmlformats.org/officeDocument/2006/relationships/slideLayout" Target="../slideLayouts/slideLayout7.xml"/><Relationship Id="rId6" Type="http://schemas.openxmlformats.org/officeDocument/2006/relationships/hyperlink" Target="https://www.businessitaly.uk/business/work-culture-in-italy/" TargetMode="External"/><Relationship Id="rId5" Type="http://schemas.openxmlformats.org/officeDocument/2006/relationships/hyperlink" Target="https://www.expatica.com/it/working/employment-basics/business-etiquette-in-italy-80089/" TargetMode="External"/><Relationship Id="rId4" Type="http://schemas.openxmlformats.org/officeDocument/2006/relationships/hyperlink" Target="https://www.simplypsychology.org/hofstedes-cultural-dimensions-theory.htm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orbes.com/councils/forbesbusinesscouncil/2023/12/19/managing-global-teams-navigating-opportunities-and-challenges/" TargetMode="External"/><Relationship Id="rId2" Type="http://schemas.openxmlformats.org/officeDocument/2006/relationships/hyperlink" Target="https://ebookcentral.proquest.com/lib/trinity/detail.action?docID=5186007" TargetMode="External"/><Relationship Id="rId1" Type="http://schemas.openxmlformats.org/officeDocument/2006/relationships/slideLayout" Target="../slideLayouts/slideLayout7.xml"/><Relationship Id="rId5" Type="http://schemas.openxmlformats.org/officeDocument/2006/relationships/hyperlink" Target="https://www.businessnewsdaily.com/9402-artificial-intelligence-business-trends.html" TargetMode="External"/><Relationship Id="rId4" Type="http://schemas.openxmlformats.org/officeDocument/2006/relationships/hyperlink" Target="https://lattice.com/articles/6-people-management-tips-that-will-make-you-a-bett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15BE19-754E-A4F5-6A17-4FBC363AF77B}"/>
              </a:ext>
            </a:extLst>
          </p:cNvPr>
          <p:cNvSpPr txBox="1"/>
          <p:nvPr/>
        </p:nvSpPr>
        <p:spPr>
          <a:xfrm>
            <a:off x="1740089" y="318447"/>
            <a:ext cx="10167582" cy="58457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B4FD9297-D93B-8CC3-903E-53C2AFF991D1}"/>
              </a:ext>
            </a:extLst>
          </p:cNvPr>
          <p:cNvSpPr txBox="1"/>
          <p:nvPr/>
        </p:nvSpPr>
        <p:spPr>
          <a:xfrm>
            <a:off x="1740242" y="501644"/>
            <a:ext cx="974124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Name : </a:t>
            </a:r>
            <a:r>
              <a:rPr lang="en-US" dirty="0" err="1">
                <a:latin typeface="Calibri"/>
                <a:ea typeface="Calibri"/>
                <a:cs typeface="Calibri"/>
              </a:rPr>
              <a:t>Pruthuvi</a:t>
            </a:r>
            <a:r>
              <a:rPr lang="en-US" dirty="0">
                <a:latin typeface="Calibri"/>
                <a:ea typeface="Calibri"/>
                <a:cs typeface="Calibri"/>
              </a:rPr>
              <a:t> Ranasinghe </a:t>
            </a:r>
            <a:r>
              <a:rPr lang="en-US" dirty="0" err="1">
                <a:latin typeface="Calibri"/>
                <a:ea typeface="Calibri"/>
                <a:cs typeface="Calibri"/>
              </a:rPr>
              <a:t>Ararchchige</a:t>
            </a:r>
            <a:r>
              <a:rPr lang="en-US" dirty="0">
                <a:latin typeface="Calibri"/>
                <a:ea typeface="Calibri"/>
                <a:cs typeface="Calibri"/>
              </a:rPr>
              <a:t> </a:t>
            </a:r>
          </a:p>
          <a:p>
            <a:r>
              <a:rPr lang="en-US" dirty="0">
                <a:latin typeface="Calibri"/>
                <a:ea typeface="Calibri"/>
                <a:cs typeface="Calibri"/>
              </a:rPr>
              <a:t>Student ID: 2318359</a:t>
            </a:r>
          </a:p>
          <a:p>
            <a:r>
              <a:rPr lang="en-US" dirty="0">
                <a:latin typeface="Calibri"/>
                <a:ea typeface="Calibri"/>
                <a:cs typeface="Calibri"/>
              </a:rPr>
              <a:t>Lecturer : Gregory Cowan </a:t>
            </a:r>
          </a:p>
          <a:p>
            <a:r>
              <a:rPr lang="en-US" dirty="0">
                <a:latin typeface="Calibri"/>
                <a:ea typeface="Calibri"/>
                <a:cs typeface="Calibri"/>
              </a:rPr>
              <a:t>Module Code : LCBB6023</a:t>
            </a:r>
          </a:p>
          <a:p>
            <a:r>
              <a:rPr lang="en-US" dirty="0">
                <a:latin typeface="Calibri"/>
                <a:ea typeface="Calibri"/>
                <a:cs typeface="Calibri"/>
              </a:rPr>
              <a:t>University of Wales Trinity Saint David- London  </a:t>
            </a:r>
          </a:p>
        </p:txBody>
      </p:sp>
    </p:spTree>
    <p:extLst>
      <p:ext uri="{BB962C8B-B14F-4D97-AF65-F5344CB8AC3E}">
        <p14:creationId xmlns:p14="http://schemas.microsoft.com/office/powerpoint/2010/main" val="2086063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D50989-FF1A-CE7B-082E-A1FCFCCD2F02}"/>
              </a:ext>
            </a:extLst>
          </p:cNvPr>
          <p:cNvSpPr txBox="1"/>
          <p:nvPr/>
        </p:nvSpPr>
        <p:spPr>
          <a:xfrm>
            <a:off x="1409653" y="422188"/>
            <a:ext cx="1030405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 Introduction </a:t>
            </a:r>
          </a:p>
          <a:p>
            <a:endParaRPr lang="en-US">
              <a:latin typeface="Calibri"/>
              <a:ea typeface="Calibri"/>
              <a:cs typeface="Calibri"/>
            </a:endParaRPr>
          </a:p>
          <a:p>
            <a:pPr marL="285750" indent="-285750">
              <a:buFont typeface="Arial"/>
              <a:buChar char="•"/>
            </a:pPr>
            <a:r>
              <a:rPr lang="en-US" dirty="0">
                <a:latin typeface="Calibri"/>
                <a:ea typeface="Calibri"/>
                <a:cs typeface="Calibri"/>
              </a:rPr>
              <a:t>This presentation will contain Hofstede's cultural dimension theory and also  how Hofstede's cultural dimension theory applies to real world business scenarios This project will also examine Hofstede's cultural dimension theory and how it influences businesses practices and decisions (Wale, ND). </a:t>
            </a:r>
          </a:p>
          <a:p>
            <a:pPr marL="285750" indent="-285750">
              <a:buFont typeface="Arial"/>
              <a:buChar char="•"/>
            </a:pPr>
            <a:endParaRPr lang="en-US">
              <a:latin typeface="Calibri"/>
              <a:ea typeface="Calibri"/>
              <a:cs typeface="Calibri"/>
            </a:endParaRPr>
          </a:p>
          <a:p>
            <a:pPr marL="285750" indent="-285750">
              <a:buFont typeface="Arial"/>
              <a:buChar char="•"/>
            </a:pPr>
            <a:r>
              <a:rPr lang="en-US" dirty="0">
                <a:latin typeface="Calibri"/>
                <a:ea typeface="Calibri"/>
                <a:cs typeface="Calibri"/>
              </a:rPr>
              <a:t> The country/region selected for this project is northern Italy (Miramonti,2019). </a:t>
            </a:r>
          </a:p>
          <a:p>
            <a:pPr marL="285750" indent="-285750">
              <a:buFont typeface="Arial"/>
              <a:buChar char="•"/>
            </a:pPr>
            <a:endParaRPr lang="en-US">
              <a:latin typeface="Calibri"/>
              <a:ea typeface="Calibri"/>
              <a:cs typeface="Calibri"/>
            </a:endParaRPr>
          </a:p>
          <a:p>
            <a:pPr marL="285750" indent="-285750">
              <a:buFont typeface="Arial"/>
              <a:buChar char="•"/>
            </a:pPr>
            <a:r>
              <a:rPr lang="en-US" dirty="0">
                <a:latin typeface="Calibri"/>
                <a:ea typeface="Calibri"/>
                <a:cs typeface="Calibri"/>
              </a:rPr>
              <a:t>Italy is well known for their food like pizza and its majestic landscapes like lake Como (Miramonti,2019).</a:t>
            </a:r>
          </a:p>
          <a:p>
            <a:pPr marL="285750" indent="-285750">
              <a:buFont typeface="Arial"/>
              <a:buChar char="•"/>
            </a:pPr>
            <a:endParaRPr lang="en-US">
              <a:latin typeface="Calibri"/>
              <a:ea typeface="Calibri"/>
              <a:cs typeface="Calibri"/>
            </a:endParaRPr>
          </a:p>
          <a:p>
            <a:pPr marL="285750" indent="-285750">
              <a:buFont typeface="Arial"/>
              <a:buChar char="•"/>
            </a:pPr>
            <a:r>
              <a:rPr lang="en-US" dirty="0">
                <a:latin typeface="Calibri"/>
                <a:ea typeface="Calibri"/>
                <a:cs typeface="Calibri"/>
              </a:rPr>
              <a:t>Northern Italy is the business center of Italy specifically regions like Lombardy . Northern Italian work culture is more work- ordinated than southern Italy.  According to Italian national labor laws the standard work week is 40 hours and anything above this time is considered overtime and all employees must be compensated for it (Miramonti , 2019).      </a:t>
            </a:r>
          </a:p>
          <a:p>
            <a:r>
              <a:rPr lang="en-US" dirty="0"/>
              <a:t>    </a:t>
            </a:r>
            <a:endParaRPr lang="en-US" dirty="0">
              <a:latin typeface="Calibri"/>
              <a:ea typeface="Calibri"/>
              <a:cs typeface="Calibri"/>
            </a:endParaRPr>
          </a:p>
        </p:txBody>
      </p:sp>
    </p:spTree>
    <p:extLst>
      <p:ext uri="{BB962C8B-B14F-4D97-AF65-F5344CB8AC3E}">
        <p14:creationId xmlns:p14="http://schemas.microsoft.com/office/powerpoint/2010/main" val="778030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DF0B35-B3A3-34ED-CDB5-61267EC95E51}"/>
              </a:ext>
            </a:extLst>
          </p:cNvPr>
          <p:cNvSpPr txBox="1"/>
          <p:nvPr/>
        </p:nvSpPr>
        <p:spPr>
          <a:xfrm>
            <a:off x="1824507" y="246845"/>
            <a:ext cx="986307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Hofstede cultural dimension theory </a:t>
            </a:r>
          </a:p>
          <a:p>
            <a:endParaRPr lang="en-US"/>
          </a:p>
          <a:p>
            <a:pPr marL="285750" indent="-285750">
              <a:buFont typeface="Arial"/>
              <a:buChar char="•"/>
            </a:pPr>
            <a:r>
              <a:rPr lang="en-US" dirty="0"/>
              <a:t>Hofstede cultural dimension theory is a framework that provides individuals or organization the ability to comprehend how exactly cultural values  shape beliefs, communication and how organizations  operate in different cultures (Nickerson,2025).</a:t>
            </a:r>
          </a:p>
          <a:p>
            <a:pPr marL="285750" indent="-285750">
              <a:buFont typeface="Arial"/>
              <a:buChar char="•"/>
            </a:pPr>
            <a:endParaRPr lang="en-US"/>
          </a:p>
          <a:p>
            <a:pPr marL="285750" indent="-285750">
              <a:buFont typeface="Arial"/>
              <a:buChar char="•"/>
            </a:pPr>
            <a:r>
              <a:rPr lang="en-US" dirty="0"/>
              <a:t>Hofstede cultural dimensions contains six key dimensions which is:</a:t>
            </a:r>
          </a:p>
          <a:p>
            <a:pPr marL="285750" indent="-285750">
              <a:buFont typeface="Arial"/>
              <a:buChar char="•"/>
            </a:pPr>
            <a:endParaRPr lang="en-US"/>
          </a:p>
          <a:p>
            <a:pPr marL="285750" indent="-285750">
              <a:buFont typeface="Arial"/>
              <a:buChar char="•"/>
            </a:pPr>
            <a:r>
              <a:rPr lang="en-US" dirty="0"/>
              <a:t>Power distance (Nickerson, 2025).</a:t>
            </a:r>
          </a:p>
          <a:p>
            <a:pPr marL="285750" indent="-285750">
              <a:buFont typeface="Arial"/>
              <a:buChar char="•"/>
            </a:pPr>
            <a:r>
              <a:rPr lang="en-US" dirty="0"/>
              <a:t>Individualism vs collectivism (Nickerson , 2025).</a:t>
            </a:r>
          </a:p>
          <a:p>
            <a:pPr marL="285750" indent="-285750">
              <a:buFont typeface="Arial"/>
              <a:buChar char="•"/>
            </a:pPr>
            <a:r>
              <a:rPr lang="en-US" dirty="0"/>
              <a:t>Masculinity vs femininity (Nickerson , 2025).</a:t>
            </a:r>
          </a:p>
          <a:p>
            <a:pPr marL="285750" indent="-285750">
              <a:buFont typeface="Arial"/>
              <a:buChar char="•"/>
            </a:pPr>
            <a:r>
              <a:rPr lang="en-US" dirty="0"/>
              <a:t>Uncertainty avoidance (Nickerson , 2025).</a:t>
            </a:r>
          </a:p>
          <a:p>
            <a:pPr marL="285750" indent="-285750">
              <a:buFont typeface="Arial"/>
              <a:buChar char="•"/>
            </a:pPr>
            <a:r>
              <a:rPr lang="en-US" dirty="0"/>
              <a:t>Long term orientation vs short term orientation (Nickerson, 2025). </a:t>
            </a:r>
          </a:p>
          <a:p>
            <a:pPr marL="285750" indent="-285750">
              <a:buFont typeface="Arial"/>
              <a:buChar char="•"/>
            </a:pPr>
            <a:r>
              <a:rPr lang="en-US" dirty="0"/>
              <a:t>Indulgence vs restraint (Nickerson , 2025). </a:t>
            </a:r>
          </a:p>
        </p:txBody>
      </p:sp>
    </p:spTree>
    <p:extLst>
      <p:ext uri="{BB962C8B-B14F-4D97-AF65-F5344CB8AC3E}">
        <p14:creationId xmlns:p14="http://schemas.microsoft.com/office/powerpoint/2010/main" val="1715010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730F6C-1697-2EEE-FBB5-38DB69B7CA56}"/>
              </a:ext>
            </a:extLst>
          </p:cNvPr>
          <p:cNvSpPr txBox="1"/>
          <p:nvPr/>
        </p:nvSpPr>
        <p:spPr>
          <a:xfrm>
            <a:off x="1490311" y="738608"/>
            <a:ext cx="1025610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Applying Hofstede cultural dimensions to northern Italy </a:t>
            </a:r>
          </a:p>
          <a:p>
            <a:pPr marL="285750" indent="-285750">
              <a:buFont typeface="Arial"/>
              <a:buChar char="•"/>
            </a:pPr>
            <a:endParaRPr lang="en-US"/>
          </a:p>
          <a:p>
            <a:pPr marL="285750" indent="-285750">
              <a:buFont typeface="Arial"/>
              <a:buChar char="•"/>
            </a:pPr>
            <a:endParaRPr lang="en-US"/>
          </a:p>
          <a:p>
            <a:pPr marL="285750" indent="-285750">
              <a:buFont typeface="Arial"/>
              <a:buChar char="•"/>
            </a:pPr>
            <a:r>
              <a:rPr lang="en-US" dirty="0"/>
              <a:t>Northern Italian work culture often prefer collaboration than to strict hierarchal structures. Younger workers specifically gen z prefer open and team centered work environments.  This mirrors less power  (Buswell ,2025)</a:t>
            </a:r>
          </a:p>
          <a:p>
            <a:pPr marL="285750" indent="-285750">
              <a:buFont typeface="Arial"/>
              <a:buChar char="•"/>
            </a:pPr>
            <a:endParaRPr lang="en-US"/>
          </a:p>
          <a:p>
            <a:pPr marL="285750" indent="-285750">
              <a:buFont typeface="Arial"/>
              <a:buChar char="•"/>
            </a:pPr>
            <a:r>
              <a:rPr lang="en-US" dirty="0"/>
              <a:t> Northern Italian  culture highlights independence and personal achievement. Time spent with family and friends is still considered important  although people are still more careers focused than in southern Italy. This reflects more individualism  (Buswell, 2025)</a:t>
            </a:r>
          </a:p>
          <a:p>
            <a:pPr marL="285750" indent="-285750">
              <a:buFont typeface="Arial"/>
              <a:buChar char="•"/>
            </a:pPr>
            <a:endParaRPr lang="en-US"/>
          </a:p>
          <a:p>
            <a:pPr marL="285750" indent="-285750">
              <a:buFont typeface="Arial"/>
              <a:buChar char="•"/>
            </a:pPr>
            <a:r>
              <a:rPr lang="en-US" dirty="0"/>
              <a:t> People in Northern Italy tend to more competitive more than their southern </a:t>
            </a:r>
            <a:r>
              <a:rPr lang="en-US" dirty="0" err="1"/>
              <a:t>italian</a:t>
            </a:r>
            <a:r>
              <a:rPr lang="en-US" dirty="0"/>
              <a:t>  counterparts. People in Northern Italy are often pushed by ambition, and this aspect would drive business interaction like meetings in northern Italy. This reflects masculinity  (Buswell, 2025)                   </a:t>
            </a:r>
          </a:p>
        </p:txBody>
      </p:sp>
    </p:spTree>
    <p:extLst>
      <p:ext uri="{BB962C8B-B14F-4D97-AF65-F5344CB8AC3E}">
        <p14:creationId xmlns:p14="http://schemas.microsoft.com/office/powerpoint/2010/main" val="55793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1784E1-FB36-29C6-AB8F-E24709DC2BA5}"/>
              </a:ext>
            </a:extLst>
          </p:cNvPr>
          <p:cNvSpPr txBox="1"/>
          <p:nvPr/>
        </p:nvSpPr>
        <p:spPr>
          <a:xfrm>
            <a:off x="1593792" y="1104607"/>
            <a:ext cx="970005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 People in northern Italy tend to avoid uncertainty and being vague. This is because rules and precision is considered very important in northern Italy. Organizations and employees prefer clear rules and procedures. This mirrors uncertainty avoidance (Buswell,2025). </a:t>
            </a:r>
          </a:p>
          <a:p>
            <a:pPr marL="285750" indent="-285750">
              <a:buFont typeface="Arial"/>
              <a:buChar char="•"/>
            </a:pPr>
            <a:endParaRPr lang="en-US"/>
          </a:p>
          <a:p>
            <a:pPr marL="285750" indent="-285750">
              <a:buFont typeface="Arial"/>
              <a:buChar char="•"/>
            </a:pPr>
            <a:r>
              <a:rPr lang="en-US" dirty="0"/>
              <a:t>Northern Italian people tend to prefer long term goals than to short term goals. This is because people in northern Italy often plan years into the future specifically in careers goals and invest in long term gains rather than short term gains. This reflects more long-term orientation (Buswell,2025). </a:t>
            </a:r>
          </a:p>
          <a:p>
            <a:pPr marL="285750" indent="-285750">
              <a:buFont typeface="Arial"/>
              <a:buChar char="•"/>
            </a:pPr>
            <a:endParaRPr lang="en-US"/>
          </a:p>
          <a:p>
            <a:pPr marL="285750" indent="-285750">
              <a:buFont typeface="Arial"/>
              <a:buChar char="•"/>
            </a:pPr>
            <a:r>
              <a:rPr lang="en-US" dirty="0"/>
              <a:t> Northern Italian culture often give importance to self-control rather than compulsive enjoyment. People in northern Italy tend to be responsible for their decisions. Which mirrors a more disciplined approach to social norms and life in general. This reflects more restraint (Buswell , 2025).     </a:t>
            </a:r>
          </a:p>
          <a:p>
            <a:endParaRPr lang="en-US"/>
          </a:p>
          <a:p>
            <a:endParaRPr lang="en-US"/>
          </a:p>
        </p:txBody>
      </p:sp>
    </p:spTree>
    <p:extLst>
      <p:ext uri="{BB962C8B-B14F-4D97-AF65-F5344CB8AC3E}">
        <p14:creationId xmlns:p14="http://schemas.microsoft.com/office/powerpoint/2010/main" val="2672303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173CB1-A3D9-2B01-51F1-94C44A12C3A7}"/>
              </a:ext>
            </a:extLst>
          </p:cNvPr>
          <p:cNvSpPr txBox="1"/>
          <p:nvPr/>
        </p:nvSpPr>
        <p:spPr>
          <a:xfrm>
            <a:off x="1678459" y="1535569"/>
            <a:ext cx="1006045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Case study </a:t>
            </a:r>
          </a:p>
          <a:p>
            <a:endParaRPr lang="en-US" dirty="0"/>
          </a:p>
          <a:p>
            <a:pPr marL="285750" indent="-285750">
              <a:buFont typeface="Arial"/>
              <a:buChar char="•"/>
            </a:pPr>
            <a:r>
              <a:rPr lang="en-US" dirty="0"/>
              <a:t>A UK businessman named Simon in 2014 worked with a real estate company in Tuscany northern Italy to buy multiple homes  to rent out. Simon was irritated with the employees in the real estate company because they were unable to speak English very well and which made communication very difficult. The real state agency in Tuscany had a lot more polices than Simon had expected.  Simon stopped working with the real state agency and left to go work with an UK agency (Warburton, ND).     </a:t>
            </a:r>
          </a:p>
        </p:txBody>
      </p:sp>
    </p:spTree>
    <p:extLst>
      <p:ext uri="{BB962C8B-B14F-4D97-AF65-F5344CB8AC3E}">
        <p14:creationId xmlns:p14="http://schemas.microsoft.com/office/powerpoint/2010/main" val="862462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5D8629-7C48-6AD5-779C-990933083140}"/>
              </a:ext>
            </a:extLst>
          </p:cNvPr>
          <p:cNvSpPr txBox="1"/>
          <p:nvPr/>
        </p:nvSpPr>
        <p:spPr>
          <a:xfrm>
            <a:off x="2317272" y="138823"/>
            <a:ext cx="8965131"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Applying Hofstede cultural dimension to the case study </a:t>
            </a: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The real state agency in Tuscany had stricter hierarchy than what the UK businessman expected. This reflected more power (</a:t>
            </a:r>
            <a:r>
              <a:rPr lang="en-US" err="1">
                <a:latin typeface="Calibri"/>
                <a:ea typeface="Calibri"/>
                <a:cs typeface="Calibri"/>
              </a:rPr>
              <a:t>Derseky</a:t>
            </a:r>
            <a:r>
              <a:rPr lang="en-US" dirty="0">
                <a:latin typeface="Calibri"/>
                <a:ea typeface="Calibri"/>
                <a:cs typeface="Calibri"/>
              </a:rPr>
              <a:t> , 2016).   </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While both countries are individualist. The UK encourages far stronger individualism than in northern Italy as shown in the case study (</a:t>
            </a:r>
            <a:r>
              <a:rPr lang="en-US" err="1">
                <a:latin typeface="Calibri"/>
                <a:ea typeface="Calibri"/>
                <a:cs typeface="Calibri"/>
              </a:rPr>
              <a:t>Dreseky</a:t>
            </a:r>
            <a:r>
              <a:rPr lang="en-US" dirty="0">
                <a:latin typeface="Calibri"/>
                <a:ea typeface="Calibri"/>
                <a:cs typeface="Calibri"/>
              </a:rPr>
              <a:t> ,2016).     </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The northern Italian real state agency was more hesitant than what Simon has expected. This reflects less masculinity  (</a:t>
            </a:r>
            <a:r>
              <a:rPr lang="en-US" err="1">
                <a:latin typeface="Calibri"/>
                <a:ea typeface="Calibri"/>
                <a:cs typeface="Calibri"/>
              </a:rPr>
              <a:t>Dreseky</a:t>
            </a:r>
            <a:r>
              <a:rPr lang="en-US" dirty="0">
                <a:latin typeface="Calibri"/>
                <a:ea typeface="Calibri"/>
                <a:cs typeface="Calibri"/>
              </a:rPr>
              <a:t> , 2016). </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Employees in northern Italy prefer clear rules and procedures which might have made Simon irritated. This reflects uncertainty avoidance (</a:t>
            </a:r>
            <a:r>
              <a:rPr lang="en-US" err="1">
                <a:latin typeface="Calibri"/>
                <a:ea typeface="Calibri"/>
                <a:cs typeface="Calibri"/>
              </a:rPr>
              <a:t>Dreseky</a:t>
            </a:r>
            <a:r>
              <a:rPr lang="en-US" dirty="0">
                <a:latin typeface="Calibri"/>
                <a:ea typeface="Calibri"/>
                <a:cs typeface="Calibri"/>
              </a:rPr>
              <a:t>, 2016)</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Northern Italians tend be more patient than the British .  Simon might have wanted to focus on quicker results . This reflects long term orientation (</a:t>
            </a:r>
            <a:r>
              <a:rPr lang="en-US" err="1">
                <a:latin typeface="Calibri"/>
                <a:ea typeface="Calibri"/>
                <a:cs typeface="Calibri"/>
              </a:rPr>
              <a:t>Dreseky</a:t>
            </a:r>
            <a:r>
              <a:rPr lang="en-US" dirty="0">
                <a:latin typeface="Calibri"/>
                <a:ea typeface="Calibri"/>
                <a:cs typeface="Calibri"/>
              </a:rPr>
              <a:t> , 2016).</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Northern Italians often are more restraint than the British . Simon most likely found the Italian employees more reserved than the British (</a:t>
            </a:r>
            <a:r>
              <a:rPr lang="en-US" err="1">
                <a:latin typeface="Calibri"/>
                <a:ea typeface="Calibri"/>
                <a:cs typeface="Calibri"/>
              </a:rPr>
              <a:t>Dreseky</a:t>
            </a:r>
            <a:r>
              <a:rPr lang="en-US" dirty="0">
                <a:latin typeface="Calibri"/>
                <a:ea typeface="Calibri"/>
                <a:cs typeface="Calibri"/>
              </a:rPr>
              <a:t> ,2016).  </a:t>
            </a:r>
          </a:p>
          <a:p>
            <a:pPr marL="285750" indent="-285750">
              <a:buFont typeface="Arial"/>
              <a:buChar char="•"/>
            </a:pPr>
            <a:endParaRPr lang="en-US" dirty="0"/>
          </a:p>
          <a:p>
            <a:pPr marL="285750" indent="-285750">
              <a:buFont typeface="Arial"/>
              <a:buChar char="•"/>
            </a:pPr>
            <a:endParaRPr lang="en-US" dirty="0"/>
          </a:p>
          <a:p>
            <a:endParaRPr lang="en-US"/>
          </a:p>
          <a:p>
            <a:endParaRPr lang="en-US" dirty="0"/>
          </a:p>
        </p:txBody>
      </p:sp>
    </p:spTree>
    <p:extLst>
      <p:ext uri="{BB962C8B-B14F-4D97-AF65-F5344CB8AC3E}">
        <p14:creationId xmlns:p14="http://schemas.microsoft.com/office/powerpoint/2010/main" val="1311042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99B751-9290-61FE-920C-DD0B20BBFF46}"/>
              </a:ext>
            </a:extLst>
          </p:cNvPr>
          <p:cNvSpPr txBox="1"/>
          <p:nvPr/>
        </p:nvSpPr>
        <p:spPr>
          <a:xfrm>
            <a:off x="1660534" y="545120"/>
            <a:ext cx="997808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Key challenges and opportunities </a:t>
            </a: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The key challenges in the case study is the Italian employees not understanding English as efficiently as a second language (Pauley,2023) .</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The other key challenge was the slow bureaucracy in northern Italy (Pauley, 2023)</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The first opportunity is for to find a translator to act as a lingual intermediaries so communication would be naturally effective (Pauley , 2023).</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The second opportunity is for Simon to hire a lawyer to handle the slow bureaucracy in northern Italy so he would not be Overwhelmed  (Pauley,2023).   </a:t>
            </a:r>
          </a:p>
          <a:p>
            <a:endParaRPr lang="en-US" dirty="0"/>
          </a:p>
          <a:p>
            <a:endParaRPr lang="en-US" dirty="0"/>
          </a:p>
        </p:txBody>
      </p:sp>
    </p:spTree>
    <p:extLst>
      <p:ext uri="{BB962C8B-B14F-4D97-AF65-F5344CB8AC3E}">
        <p14:creationId xmlns:p14="http://schemas.microsoft.com/office/powerpoint/2010/main" val="1589835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E39905-C52E-3E42-061F-D718321D6E8F}"/>
              </a:ext>
            </a:extLst>
          </p:cNvPr>
          <p:cNvSpPr txBox="1"/>
          <p:nvPr/>
        </p:nvSpPr>
        <p:spPr>
          <a:xfrm>
            <a:off x="1669941" y="407569"/>
            <a:ext cx="1012224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My practical recommendations for international managers</a:t>
            </a: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My first recommendations for any international managers is to hire a translator when interacting with employees who work In different countries during meetings to avoid miscommunication (Morris ,2019). </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My second recommendation for any international managers is to leverage artificial intelligence. This is because AI could be used to translate important speech or documents (Morris, 2019). </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My third recommendation for any international managers is to build trust and respect. This can be shown by accepting local customs and traditions in order to build more trust between international managers and foreign employees (Morris , 2019).    </a:t>
            </a:r>
          </a:p>
        </p:txBody>
      </p:sp>
    </p:spTree>
    <p:extLst>
      <p:ext uri="{BB962C8B-B14F-4D97-AF65-F5344CB8AC3E}">
        <p14:creationId xmlns:p14="http://schemas.microsoft.com/office/powerpoint/2010/main" val="794027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9FABD2-D8DC-BF2A-A743-FEEE35D941A8}"/>
              </a:ext>
            </a:extLst>
          </p:cNvPr>
          <p:cNvSpPr txBox="1"/>
          <p:nvPr/>
        </p:nvSpPr>
        <p:spPr>
          <a:xfrm>
            <a:off x="1699054" y="113270"/>
            <a:ext cx="9895702"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latin typeface="Calibri"/>
                <a:ea typeface="Calibri"/>
                <a:cs typeface="Calibri"/>
              </a:rPr>
              <a:t>Conclusion</a:t>
            </a: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In conclusion Hofstede cultural dimension is very useful for organizations to see how cultural values shape traditions and beliefs and communication. It also contains six dimensions (Flynn , 2024))</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Northern Italy is business center of Italy and is more work oriented than southern Italy (Flynn ,2024).</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Artificial intelligence or translators could be used to translate foreign languages and translate documents so anyone could avoid miscommunication (Flynn , 2024).  </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My final insight is that Artificial intelligence is going to change how businesses interact globally. This is because Artificial intelligence will demolish language barriers and Artificial intelligence will play a vital role in developing and training teams in organizations regardless of language barriers (Uzialko, 2025).  </a:t>
            </a:r>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p:txBody>
      </p:sp>
    </p:spTree>
    <p:extLst>
      <p:ext uri="{BB962C8B-B14F-4D97-AF65-F5344CB8AC3E}">
        <p14:creationId xmlns:p14="http://schemas.microsoft.com/office/powerpoint/2010/main" val="2101919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62D288-D580-00DA-FCF5-448F0B89FCB3}"/>
              </a:ext>
            </a:extLst>
          </p:cNvPr>
          <p:cNvSpPr txBox="1"/>
          <p:nvPr/>
        </p:nvSpPr>
        <p:spPr>
          <a:xfrm>
            <a:off x="1740243" y="185351"/>
            <a:ext cx="9813324"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References </a:t>
            </a:r>
          </a:p>
          <a:p>
            <a:endParaRPr lang="en-US" dirty="0">
              <a:latin typeface="Calibri"/>
              <a:ea typeface="Calibri"/>
              <a:cs typeface="Calibri"/>
            </a:endParaRPr>
          </a:p>
          <a:p>
            <a:r>
              <a:rPr lang="en-US" dirty="0">
                <a:latin typeface="Calibri"/>
                <a:ea typeface="Calibri"/>
                <a:cs typeface="Calibri"/>
              </a:rPr>
              <a:t>Wale, H.,(ND). </a:t>
            </a:r>
            <a:r>
              <a:rPr lang="en-US" b="1" dirty="0">
                <a:latin typeface="Calibri"/>
                <a:ea typeface="Calibri"/>
                <a:cs typeface="Calibri"/>
              </a:rPr>
              <a:t>Hofstede's cultural dimensions theory</a:t>
            </a:r>
            <a:r>
              <a:rPr lang="en-US" dirty="0">
                <a:latin typeface="Calibri"/>
                <a:ea typeface="Calibri"/>
                <a:cs typeface="Calibri"/>
              </a:rPr>
              <a:t>. </a:t>
            </a:r>
            <a:r>
              <a:rPr lang="en-US" dirty="0">
                <a:latin typeface="Calibri"/>
                <a:ea typeface="+mn-lt"/>
                <a:cs typeface="+mn-lt"/>
                <a:hlinkClick r:id="rId2"/>
              </a:rPr>
              <a:t>Hofstede’s Cultural Dimensions Theory - Overview and Categories (corporatefinanceinstitute.com)</a:t>
            </a:r>
            <a:r>
              <a:rPr lang="en-US" dirty="0">
                <a:latin typeface="Calibri"/>
                <a:ea typeface="+mn-lt"/>
                <a:cs typeface="+mn-lt"/>
              </a:rPr>
              <a:t> . (Accessed on 12/11/2025)</a:t>
            </a:r>
          </a:p>
          <a:p>
            <a:endParaRPr lang="en-US" dirty="0">
              <a:latin typeface="Calibri"/>
              <a:ea typeface="Calibri"/>
              <a:cs typeface="Calibri"/>
            </a:endParaRPr>
          </a:p>
          <a:p>
            <a:r>
              <a:rPr lang="en-US" dirty="0">
                <a:latin typeface="Calibri"/>
                <a:ea typeface="Calibri"/>
                <a:cs typeface="Calibri"/>
              </a:rPr>
              <a:t>Miramonti .,(ND). </a:t>
            </a:r>
            <a:r>
              <a:rPr lang="en-US" b="1" dirty="0">
                <a:latin typeface="Calibri"/>
                <a:ea typeface="Calibri"/>
                <a:cs typeface="Calibri"/>
              </a:rPr>
              <a:t>Northern vs southern Italy: Attitudes and cultures</a:t>
            </a:r>
            <a:r>
              <a:rPr lang="en-US" dirty="0">
                <a:latin typeface="Calibri"/>
                <a:ea typeface="Calibri"/>
                <a:cs typeface="Calibri"/>
              </a:rPr>
              <a:t>. </a:t>
            </a:r>
            <a:r>
              <a:rPr lang="en-US" dirty="0">
                <a:latin typeface="Calibri"/>
                <a:ea typeface="+mn-lt"/>
                <a:cs typeface="+mn-lt"/>
                <a:hlinkClick r:id="rId3"/>
              </a:rPr>
              <a:t>Northern vs Southern Italy: Attitudes and Culture — Miramonti Corteno</a:t>
            </a:r>
            <a:r>
              <a:rPr lang="en-US" dirty="0">
                <a:latin typeface="Calibri"/>
                <a:ea typeface="Calibri"/>
                <a:cs typeface="Calibri"/>
              </a:rPr>
              <a:t> . (Accessed on 12/11/2025)</a:t>
            </a:r>
          </a:p>
          <a:p>
            <a:endParaRPr lang="en-US" dirty="0">
              <a:latin typeface="Calibri"/>
              <a:ea typeface="Calibri"/>
              <a:cs typeface="Calibri"/>
            </a:endParaRPr>
          </a:p>
          <a:p>
            <a:r>
              <a:rPr lang="en-US" dirty="0">
                <a:latin typeface="Calibri"/>
                <a:ea typeface="Calibri"/>
                <a:cs typeface="Calibri"/>
              </a:rPr>
              <a:t>Nickerson, C.,(2025). </a:t>
            </a:r>
            <a:r>
              <a:rPr lang="en-US" b="1" dirty="0">
                <a:latin typeface="Calibri"/>
                <a:ea typeface="Calibri"/>
                <a:cs typeface="Calibri"/>
              </a:rPr>
              <a:t>Hofstede's cultural dimensions theory</a:t>
            </a:r>
            <a:r>
              <a:rPr lang="en-US" dirty="0">
                <a:latin typeface="Calibri"/>
                <a:ea typeface="Calibri"/>
                <a:cs typeface="Calibri"/>
              </a:rPr>
              <a:t> . </a:t>
            </a:r>
            <a:r>
              <a:rPr lang="en-US" dirty="0">
                <a:latin typeface="Calibri"/>
                <a:ea typeface="+mn-lt"/>
                <a:cs typeface="+mn-lt"/>
                <a:hlinkClick r:id="rId4"/>
              </a:rPr>
              <a:t>Hofstede’s Cultural Dimensions Theory (simplypsychology.org)</a:t>
            </a:r>
            <a:r>
              <a:rPr lang="en-US" dirty="0">
                <a:latin typeface="Calibri"/>
                <a:ea typeface="+mn-lt"/>
                <a:cs typeface="+mn-lt"/>
              </a:rPr>
              <a:t> . (Assessed on 12/11/ 2025)</a:t>
            </a:r>
            <a:endParaRPr lang="en-US">
              <a:latin typeface="Calibri"/>
              <a:ea typeface="Calibri"/>
              <a:cs typeface="Calibri"/>
            </a:endParaRPr>
          </a:p>
          <a:p>
            <a:endParaRPr lang="en-US" dirty="0">
              <a:latin typeface="Calibri"/>
              <a:ea typeface="Calibri"/>
              <a:cs typeface="Calibri"/>
            </a:endParaRPr>
          </a:p>
          <a:p>
            <a:r>
              <a:rPr lang="en-US" dirty="0">
                <a:latin typeface="Calibri"/>
                <a:ea typeface="Calibri"/>
                <a:cs typeface="Calibri"/>
              </a:rPr>
              <a:t>Buswell , G.,(2025).</a:t>
            </a:r>
            <a:r>
              <a:rPr lang="en-US" b="1" dirty="0">
                <a:latin typeface="Calibri"/>
                <a:ea typeface="Calibri"/>
                <a:cs typeface="Calibri"/>
              </a:rPr>
              <a:t> work culture and business etiquette in Italy</a:t>
            </a:r>
            <a:r>
              <a:rPr lang="en-US" dirty="0">
                <a:latin typeface="Calibri"/>
                <a:ea typeface="Calibri"/>
                <a:cs typeface="Calibri"/>
              </a:rPr>
              <a:t>. </a:t>
            </a:r>
            <a:r>
              <a:rPr lang="en-US" dirty="0">
                <a:latin typeface="Calibri"/>
                <a:ea typeface="+mn-lt"/>
                <a:cs typeface="+mn-lt"/>
                <a:hlinkClick r:id="rId5"/>
              </a:rPr>
              <a:t>Work culture and business etiquette in Italy | Expatica</a:t>
            </a:r>
            <a:r>
              <a:rPr lang="en-US" dirty="0">
                <a:latin typeface="Calibri"/>
                <a:ea typeface="+mn-lt"/>
                <a:cs typeface="+mn-lt"/>
              </a:rPr>
              <a:t> . (Assessed on 12/11/2025) </a:t>
            </a:r>
            <a:endParaRPr lang="en-US">
              <a:latin typeface="Calibri"/>
              <a:ea typeface="Calibri"/>
              <a:cs typeface="Calibri"/>
            </a:endParaRPr>
          </a:p>
          <a:p>
            <a:endParaRPr lang="en-US" dirty="0">
              <a:latin typeface="Calibri"/>
              <a:ea typeface="Calibri"/>
              <a:cs typeface="Calibri"/>
            </a:endParaRPr>
          </a:p>
          <a:p>
            <a:r>
              <a:rPr lang="en-US" dirty="0">
                <a:latin typeface="Calibri"/>
                <a:ea typeface="Calibri"/>
                <a:cs typeface="Calibri"/>
              </a:rPr>
              <a:t>Business Italy., (2024). </a:t>
            </a:r>
            <a:r>
              <a:rPr lang="en-US" b="1" dirty="0">
                <a:latin typeface="Calibri"/>
                <a:ea typeface="Calibri"/>
                <a:cs typeface="Calibri"/>
              </a:rPr>
              <a:t>Navigating Italian work culture: Insights  &amp; Tips</a:t>
            </a:r>
            <a:r>
              <a:rPr lang="en-US" dirty="0">
                <a:latin typeface="Calibri"/>
                <a:ea typeface="Calibri"/>
                <a:cs typeface="Calibri"/>
              </a:rPr>
              <a:t>.  </a:t>
            </a:r>
            <a:r>
              <a:rPr lang="en-US" dirty="0">
                <a:latin typeface="Calibri"/>
                <a:ea typeface="+mn-lt"/>
                <a:cs typeface="+mn-lt"/>
                <a:hlinkClick r:id="rId6"/>
              </a:rPr>
              <a:t>Navigating Italian Work Culture: Insights &amp; Tips (businessitaly.uk)</a:t>
            </a:r>
            <a:r>
              <a:rPr lang="en-US" dirty="0">
                <a:latin typeface="Calibri"/>
                <a:ea typeface="+mn-lt"/>
                <a:cs typeface="+mn-lt"/>
              </a:rPr>
              <a:t> . (Assessed on 12/11/2025) </a:t>
            </a:r>
            <a:endParaRPr lang="en-US">
              <a:latin typeface="Calibri"/>
              <a:ea typeface="Calibri"/>
              <a:cs typeface="Calibri"/>
            </a:endParaRPr>
          </a:p>
          <a:p>
            <a:endParaRPr lang="en-US" dirty="0">
              <a:latin typeface="Calibri"/>
              <a:ea typeface="Calibri"/>
              <a:cs typeface="Calibri"/>
            </a:endParaRPr>
          </a:p>
          <a:p>
            <a:r>
              <a:rPr lang="en-US" dirty="0">
                <a:latin typeface="Calibri"/>
                <a:ea typeface="Calibri"/>
                <a:cs typeface="Calibri"/>
              </a:rPr>
              <a:t>Warburton , K.,(ND). </a:t>
            </a:r>
            <a:r>
              <a:rPr lang="en-US" b="1" dirty="0">
                <a:latin typeface="Calibri"/>
                <a:ea typeface="Calibri"/>
                <a:cs typeface="Calibri"/>
              </a:rPr>
              <a:t>Italian communication style</a:t>
            </a:r>
            <a:r>
              <a:rPr lang="en-US" dirty="0">
                <a:latin typeface="Calibri"/>
                <a:ea typeface="Calibri"/>
                <a:cs typeface="Calibri"/>
              </a:rPr>
              <a:t>. </a:t>
            </a:r>
            <a:r>
              <a:rPr lang="en-US" dirty="0">
                <a:latin typeface="Calibri"/>
                <a:ea typeface="+mn-lt"/>
                <a:cs typeface="+mn-lt"/>
                <a:hlinkClick r:id="rId7"/>
              </a:rPr>
              <a:t>Italian Communication Styles | World Business Culture</a:t>
            </a:r>
            <a:r>
              <a:rPr lang="en-US" dirty="0">
                <a:latin typeface="Calibri"/>
                <a:ea typeface="+mn-lt"/>
                <a:cs typeface="+mn-lt"/>
              </a:rPr>
              <a:t> . (Accessed on 16/11/2025)</a:t>
            </a:r>
          </a:p>
          <a:p>
            <a:endParaRPr lang="en-US"/>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727163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07F122-9586-3313-DA05-89A7B9493FD7}"/>
              </a:ext>
            </a:extLst>
          </p:cNvPr>
          <p:cNvSpPr txBox="1"/>
          <p:nvPr/>
        </p:nvSpPr>
        <p:spPr>
          <a:xfrm>
            <a:off x="1521711" y="480159"/>
            <a:ext cx="983391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latin typeface="Calibri"/>
                <a:ea typeface="+mn-lt"/>
                <a:cs typeface="+mn-lt"/>
              </a:rPr>
              <a:t>Deresky</a:t>
            </a:r>
            <a:r>
              <a:rPr lang="en-US" dirty="0">
                <a:latin typeface="Calibri"/>
                <a:ea typeface="+mn-lt"/>
                <a:cs typeface="+mn-lt"/>
              </a:rPr>
              <a:t>, Helen. </a:t>
            </a:r>
            <a:r>
              <a:rPr lang="en-US" i="1" dirty="0">
                <a:latin typeface="Calibri"/>
                <a:ea typeface="+mn-lt"/>
                <a:cs typeface="+mn-lt"/>
              </a:rPr>
              <a:t>International Management: Managing Across Borders and Cultures, Text and Cases, Global Edition</a:t>
            </a:r>
            <a:r>
              <a:rPr lang="en-US" dirty="0">
                <a:latin typeface="Calibri"/>
                <a:ea typeface="+mn-lt"/>
                <a:cs typeface="+mn-lt"/>
              </a:rPr>
              <a:t>, Pearson Education, Limited, 2016.</a:t>
            </a:r>
            <a:r>
              <a:rPr lang="en-US" i="1" dirty="0">
                <a:latin typeface="Calibri"/>
                <a:ea typeface="+mn-lt"/>
                <a:cs typeface="+mn-lt"/>
              </a:rPr>
              <a:t> ProQuest </a:t>
            </a:r>
            <a:r>
              <a:rPr lang="en-US" i="1" dirty="0" err="1">
                <a:latin typeface="Calibri"/>
                <a:ea typeface="+mn-lt"/>
                <a:cs typeface="+mn-lt"/>
              </a:rPr>
              <a:t>Ebook</a:t>
            </a:r>
            <a:r>
              <a:rPr lang="en-US" i="1" dirty="0">
                <a:latin typeface="Calibri"/>
                <a:ea typeface="+mn-lt"/>
                <a:cs typeface="+mn-lt"/>
              </a:rPr>
              <a:t> Central</a:t>
            </a:r>
            <a:r>
              <a:rPr lang="en-US" dirty="0">
                <a:latin typeface="Calibri"/>
                <a:ea typeface="+mn-lt"/>
                <a:cs typeface="+mn-lt"/>
              </a:rPr>
              <a:t>, </a:t>
            </a:r>
            <a:r>
              <a:rPr lang="en-US" dirty="0">
                <a:latin typeface="Calibri"/>
                <a:ea typeface="+mn-lt"/>
                <a:cs typeface="+mn-lt"/>
                <a:hlinkClick r:id="rId2"/>
              </a:rPr>
              <a:t>https://ebookcentral.proquest.com/lib/trinity/detail.action?docID=5186007</a:t>
            </a:r>
            <a:r>
              <a:rPr lang="en-US" dirty="0">
                <a:latin typeface="Calibri"/>
                <a:ea typeface="+mn-lt"/>
                <a:cs typeface="+mn-lt"/>
              </a:rPr>
              <a:t>.</a:t>
            </a:r>
            <a:endParaRPr lang="en-US">
              <a:latin typeface="Calibri"/>
              <a:ea typeface="Calibri"/>
              <a:cs typeface="Calibri"/>
            </a:endParaRPr>
          </a:p>
          <a:p>
            <a:endParaRPr lang="en-US" dirty="0">
              <a:latin typeface="Calibri"/>
            </a:endParaRPr>
          </a:p>
          <a:p>
            <a:r>
              <a:rPr lang="en-US" dirty="0">
                <a:latin typeface="Calibri"/>
              </a:rPr>
              <a:t>Pauley, J.,(2023). </a:t>
            </a:r>
            <a:r>
              <a:rPr lang="en-US" b="1" dirty="0">
                <a:latin typeface="Calibri"/>
              </a:rPr>
              <a:t>Managing global teams: Navigating opportunities and challenges</a:t>
            </a:r>
            <a:r>
              <a:rPr lang="en-US" dirty="0">
                <a:latin typeface="Calibri"/>
              </a:rPr>
              <a:t>. </a:t>
            </a:r>
            <a:r>
              <a:rPr lang="en-US" dirty="0">
                <a:latin typeface="Calibri"/>
                <a:ea typeface="+mn-lt"/>
                <a:cs typeface="+mn-lt"/>
                <a:hlinkClick r:id="rId3"/>
              </a:rPr>
              <a:t>Managing Global Teams: Navigating Opportunities And Challenges (forbes.com)</a:t>
            </a:r>
            <a:r>
              <a:rPr lang="en-US" dirty="0">
                <a:latin typeface="Calibri"/>
                <a:ea typeface="+mn-lt"/>
                <a:cs typeface="+mn-lt"/>
              </a:rPr>
              <a:t> . (Accessed on 17/11/2025)</a:t>
            </a:r>
            <a:endParaRPr lang="en-US" dirty="0">
              <a:latin typeface="Calibri"/>
              <a:ea typeface="Calibri"/>
              <a:cs typeface="Calibri"/>
            </a:endParaRPr>
          </a:p>
          <a:p>
            <a:endParaRPr lang="en-US" dirty="0">
              <a:latin typeface="Corbel"/>
              <a:ea typeface="Calibri"/>
              <a:cs typeface="Calibri"/>
            </a:endParaRPr>
          </a:p>
          <a:p>
            <a:r>
              <a:rPr lang="en-US" dirty="0">
                <a:latin typeface="Calibri"/>
                <a:ea typeface="Calibri"/>
                <a:cs typeface="Calibri"/>
              </a:rPr>
              <a:t>Flynn , H.,(2024). </a:t>
            </a:r>
            <a:r>
              <a:rPr lang="en-US" b="1" dirty="0">
                <a:latin typeface="Calibri"/>
                <a:ea typeface="Calibri"/>
                <a:cs typeface="Calibri"/>
              </a:rPr>
              <a:t>7 People Management tips for First Time Managers</a:t>
            </a:r>
            <a:r>
              <a:rPr lang="en-US" dirty="0">
                <a:latin typeface="Calibri"/>
                <a:ea typeface="Calibri"/>
                <a:cs typeface="Calibri"/>
              </a:rPr>
              <a:t> . </a:t>
            </a:r>
            <a:r>
              <a:rPr lang="en-US" dirty="0">
                <a:latin typeface="Calibri"/>
                <a:ea typeface="+mn-lt"/>
                <a:cs typeface="+mn-lt"/>
                <a:hlinkClick r:id="rId4"/>
              </a:rPr>
              <a:t>7 People Management Tips for First-Time Managers | Article | Lattice</a:t>
            </a:r>
            <a:r>
              <a:rPr lang="en-US" dirty="0">
                <a:latin typeface="Calibri"/>
                <a:ea typeface="+mn-lt"/>
                <a:cs typeface="+mn-lt"/>
              </a:rPr>
              <a:t> . (Accessed on 18/11/2025)</a:t>
            </a:r>
          </a:p>
          <a:p>
            <a:endParaRPr lang="en-US" dirty="0">
              <a:latin typeface="Corbel" panose="020B0503020204020204"/>
              <a:ea typeface="Calibri"/>
              <a:cs typeface="Calibri"/>
            </a:endParaRPr>
          </a:p>
          <a:p>
            <a:r>
              <a:rPr lang="en-US" dirty="0">
                <a:latin typeface="Calibri"/>
                <a:ea typeface="Calibri"/>
                <a:cs typeface="Calibri"/>
              </a:rPr>
              <a:t>Uzialko, A.,(2025). </a:t>
            </a:r>
            <a:r>
              <a:rPr lang="en-US" b="1" dirty="0">
                <a:latin typeface="Calibri"/>
                <a:ea typeface="Calibri"/>
                <a:cs typeface="Calibri"/>
              </a:rPr>
              <a:t>How Artificial intelligence will transform business</a:t>
            </a:r>
            <a:r>
              <a:rPr lang="en-US" dirty="0">
                <a:latin typeface="Calibri"/>
                <a:ea typeface="Calibri"/>
                <a:cs typeface="Calibri"/>
              </a:rPr>
              <a:t>. </a:t>
            </a:r>
            <a:r>
              <a:rPr lang="en-US" dirty="0">
                <a:latin typeface="Calibri"/>
                <a:ea typeface="+mn-lt"/>
                <a:cs typeface="+mn-lt"/>
                <a:hlinkClick r:id="rId5"/>
              </a:rPr>
              <a:t>How Artificial Intelligence Is Transforming Business - businessnewsdaily.com</a:t>
            </a:r>
            <a:r>
              <a:rPr lang="en-US" dirty="0">
                <a:latin typeface="Calibri"/>
                <a:ea typeface="+mn-lt"/>
                <a:cs typeface="+mn-lt"/>
              </a:rPr>
              <a:t> . (Accessed on 18/11/2025)</a:t>
            </a:r>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p:txBody>
      </p:sp>
    </p:spTree>
    <p:extLst>
      <p:ext uri="{BB962C8B-B14F-4D97-AF65-F5344CB8AC3E}">
        <p14:creationId xmlns:p14="http://schemas.microsoft.com/office/powerpoint/2010/main" val="3518726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2C8BFB-702A-F29C-8419-CA4B96902861}"/>
              </a:ext>
            </a:extLst>
          </p:cNvPr>
          <p:cNvSpPr txBox="1"/>
          <p:nvPr/>
        </p:nvSpPr>
        <p:spPr>
          <a:xfrm>
            <a:off x="5010081" y="2964985"/>
            <a:ext cx="956618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bri"/>
                <a:ea typeface="Calibri"/>
                <a:cs typeface="Calibri"/>
              </a:rPr>
              <a:t>Grazie Millie </a:t>
            </a:r>
          </a:p>
        </p:txBody>
      </p:sp>
    </p:spTree>
    <p:extLst>
      <p:ext uri="{BB962C8B-B14F-4D97-AF65-F5344CB8AC3E}">
        <p14:creationId xmlns:p14="http://schemas.microsoft.com/office/powerpoint/2010/main" val="14750387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983</cp:revision>
  <dcterms:created xsi:type="dcterms:W3CDTF">2025-11-12T17:24:17Z</dcterms:created>
  <dcterms:modified xsi:type="dcterms:W3CDTF">2025-11-18T21:15:49Z</dcterms:modified>
</cp:coreProperties>
</file>