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364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66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3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03/10/2026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org/uk/knowledge/factsheets/pestle-analysis-factsheet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organisations/food-standards-agency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Bogdan Gorocila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2508573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Anita Nan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Presentation Overview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925" y="1945870"/>
            <a:ext cx="11102197" cy="2856566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Background: Overview of Basil’s Bakery.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Problems: Identification of the main causes of stagnant sales.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PESTEL: Critique and application of the PESTEL framework.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Fishbone: Critique and application of the Cause-and-effect model.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Findings: Summary of the main issues identified.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929899"/>
            <a:ext cx="10515600" cy="35313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 located in a retail park in Coventry.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Established in 2015.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Produces cakes, pastries and bread.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increased year on year after opening.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fell significantly during the 2020 covid lockdown.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From 2023-2025 sales remained approximately 25% below 2019 levels.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retail park has experienced falling footfall and shop closures.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Stagnation in sales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053" y="1430396"/>
            <a:ext cx="6427209" cy="16978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External Problems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Reduced footfall in the retail park.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Local workers losing jobs.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customers buying lunch locally.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E61D418-E2EA-86CD-4E95-33D3F8AFCB82}"/>
              </a:ext>
            </a:extLst>
          </p:cNvPr>
          <p:cNvSpPr txBox="1">
            <a:spLocks/>
          </p:cNvSpPr>
          <p:nvPr/>
        </p:nvSpPr>
        <p:spPr>
          <a:xfrm>
            <a:off x="150054" y="3429000"/>
            <a:ext cx="6427209" cy="169781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Internal Problems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Basil needs to remain onsite to bake.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rent, utilities, business rates and insurance.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Unpredictable cost of organic ingredients.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7C1AB6A-E89F-471F-4340-9622EE8C8579}"/>
              </a:ext>
            </a:extLst>
          </p:cNvPr>
          <p:cNvSpPr txBox="1">
            <a:spLocks/>
          </p:cNvSpPr>
          <p:nvPr/>
        </p:nvSpPr>
        <p:spPr>
          <a:xfrm>
            <a:off x="8368303" y="1430396"/>
            <a:ext cx="3317613" cy="1697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Limited Control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Retail park footfall.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Home working patterns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Shop closures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F457F15-EA60-0E99-0FD6-D07980AA0F91}"/>
              </a:ext>
            </a:extLst>
          </p:cNvPr>
          <p:cNvSpPr txBox="1">
            <a:spLocks/>
          </p:cNvSpPr>
          <p:nvPr/>
        </p:nvSpPr>
        <p:spPr>
          <a:xfrm>
            <a:off x="8368304" y="3424989"/>
            <a:ext cx="3317613" cy="16978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Greater Control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Ordering system.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Cost management.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Production processes.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889" y="5663986"/>
            <a:ext cx="9861884" cy="94965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is a strategic analysis framework used to examine the external macro environment affecting an organisation. </a:t>
            </a:r>
          </a:p>
          <a:p>
            <a:pPr marL="0" indent="0">
              <a:buNone/>
            </a:pPr>
            <a:r>
              <a:rPr lang="en-GB" dirty="0"/>
              <a:t>(Yüksel, 2012; Kunc, 2018).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6777AC0-5BB5-FEB2-98A9-AB8CC282FAEB}"/>
              </a:ext>
            </a:extLst>
          </p:cNvPr>
          <p:cNvSpPr txBox="1">
            <a:spLocks/>
          </p:cNvSpPr>
          <p:nvPr/>
        </p:nvSpPr>
        <p:spPr>
          <a:xfrm>
            <a:off x="0" y="1194014"/>
            <a:ext cx="6968291" cy="2384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Identifies external opportunities and threat.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Provides a structured approach.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organisation understand factors outside their control.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strategic planning and decision making.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32D12CA-DCB4-C985-926D-33C6A9E108C5}"/>
              </a:ext>
            </a:extLst>
          </p:cNvPr>
          <p:cNvSpPr txBox="1">
            <a:spLocks/>
          </p:cNvSpPr>
          <p:nvPr/>
        </p:nvSpPr>
        <p:spPr>
          <a:xfrm>
            <a:off x="0" y="3429000"/>
            <a:ext cx="6968291" cy="17103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External factors can change quickly.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 not identify which factors are most important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Examines the external environment than internal problems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714AE-F348-0781-4BA8-BF75DE2B9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1A17E-20B6-E411-CF89-2574FBC42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96B9640-F677-CE19-AE5D-C47C17536BC3}"/>
              </a:ext>
            </a:extLst>
          </p:cNvPr>
          <p:cNvSpPr txBox="1">
            <a:spLocks/>
          </p:cNvSpPr>
          <p:nvPr/>
        </p:nvSpPr>
        <p:spPr>
          <a:xfrm>
            <a:off x="0" y="2397171"/>
            <a:ext cx="6968291" cy="2384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Ref: Chartered Institute of Personnel and Development (CIPD) (2025) PESTLE analysis. Available at: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https://www.cipd.org/uk/knowledge/factsheets/pestle-analysis-factsheet/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24023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PESTEL Application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6178848"/>
              </p:ext>
            </p:extLst>
          </p:nvPr>
        </p:nvGraphicFramePr>
        <p:xfrm>
          <a:off x="682304" y="2132013"/>
          <a:ext cx="10827391" cy="30361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dirty="0"/>
                        <a:t>Covid restrictions affected trading conditions and customer movement.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dirty="0"/>
                        <a:t>Rising rent, utilities, business rates, insurance and ingredient costs are increasing operating pressure. </a:t>
                      </a:r>
                      <a:r>
                        <a:rPr lang="en-GB" sz="1400" b="1" dirty="0"/>
                        <a:t>(case study)</a:t>
                      </a:r>
                      <a:r>
                        <a:rPr lang="en-GB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More people work from home, fewer workers visit the retail park and some local workers have lost jobs.</a:t>
                      </a:r>
                    </a:p>
                    <a:p>
                      <a:r>
                        <a:rPr lang="en-GB" sz="1400" b="1" dirty="0"/>
                        <a:t>(Office for National Statistics, 2024).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Customers want convenient pre ordering but Basil currently relies on a telephone based process that can not always manage while baking. (case study)</a:t>
                      </a:r>
                      <a:r>
                        <a:rPr lang="en-GB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The bakery must comply with relevant food, business and employment requirements.</a:t>
                      </a:r>
                    </a:p>
                    <a:p>
                      <a:r>
                        <a:rPr lang="en-GB" sz="1400" dirty="0"/>
                        <a:t>(Food Standards Agency, 2026)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Organic produce can be vulnerable to crop failure, making supply and ingredient costs unpredictable.</a:t>
                      </a:r>
                    </a:p>
                    <a:p>
                      <a:r>
                        <a:rPr lang="en-GB" sz="1400" b="1" dirty="0"/>
                        <a:t>(case study)</a:t>
                      </a:r>
                      <a:r>
                        <a:rPr lang="en-GB" sz="1400" dirty="0"/>
                        <a:t>.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2E4B884-78DF-1742-948E-40A2E3DAB943}"/>
              </a:ext>
            </a:extLst>
          </p:cNvPr>
          <p:cNvSpPr txBox="1"/>
          <p:nvPr/>
        </p:nvSpPr>
        <p:spPr>
          <a:xfrm>
            <a:off x="682303" y="5263424"/>
            <a:ext cx="60988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(Kumah et al., 2024; Heher, 2017)</a:t>
            </a: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Cause-and Effect Model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37" y="5555407"/>
            <a:ext cx="5470358" cy="10779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cause-and-effect diagram also known as a Fishbone Diagram is a problem-solving tool used to identify and organise possible causes of a specific problem. </a:t>
            </a:r>
            <a:r>
              <a:rPr lang="en-GB" sz="2000" dirty="0"/>
              <a:t>(Kumah et al., 2024).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D7411C-7E62-5D36-9306-188BC411A6EE}"/>
              </a:ext>
            </a:extLst>
          </p:cNvPr>
          <p:cNvSpPr txBox="1">
            <a:spLocks/>
          </p:cNvSpPr>
          <p:nvPr/>
        </p:nvSpPr>
        <p:spPr>
          <a:xfrm>
            <a:off x="120316" y="1611030"/>
            <a:ext cx="10728158" cy="1077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46F5E5E-92A2-C896-DEB6-FB527F7FABDE}"/>
              </a:ext>
            </a:extLst>
          </p:cNvPr>
          <p:cNvSpPr txBox="1">
            <a:spLocks/>
          </p:cNvSpPr>
          <p:nvPr/>
        </p:nvSpPr>
        <p:spPr>
          <a:xfrm>
            <a:off x="0" y="2217020"/>
            <a:ext cx="6248400" cy="1077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identifies possible root causes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Breaks a complex problem into categories.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Provides a structured approach to problem analysis.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90F2228-B23A-A6B1-EA64-D153A0839F59}"/>
              </a:ext>
            </a:extLst>
          </p:cNvPr>
          <p:cNvSpPr txBox="1">
            <a:spLocks/>
          </p:cNvSpPr>
          <p:nvPr/>
        </p:nvSpPr>
        <p:spPr>
          <a:xfrm>
            <a:off x="120316" y="3429000"/>
            <a:ext cx="10728158" cy="1077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23AFD84-18D1-CA9B-FAAB-71C3998FA3E3}"/>
              </a:ext>
            </a:extLst>
          </p:cNvPr>
          <p:cNvSpPr txBox="1">
            <a:spLocks/>
          </p:cNvSpPr>
          <p:nvPr/>
        </p:nvSpPr>
        <p:spPr>
          <a:xfrm>
            <a:off x="0" y="3956579"/>
            <a:ext cx="10728158" cy="1077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Easy to understand visually.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prevent focusing on only one explanation.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systematic analysis.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0FD21B10-42BD-480B-FCB4-5C41235E6652}"/>
              </a:ext>
            </a:extLst>
          </p:cNvPr>
          <p:cNvSpPr txBox="1">
            <a:spLocks/>
          </p:cNvSpPr>
          <p:nvPr/>
        </p:nvSpPr>
        <p:spPr>
          <a:xfrm>
            <a:off x="8229601" y="2357751"/>
            <a:ext cx="10728158" cy="1077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AE1BA5D-6E8A-BD36-05B9-4DD9C7EDC54B}"/>
              </a:ext>
            </a:extLst>
          </p:cNvPr>
          <p:cNvSpPr txBox="1">
            <a:spLocks/>
          </p:cNvSpPr>
          <p:nvPr/>
        </p:nvSpPr>
        <p:spPr>
          <a:xfrm>
            <a:off x="6432885" y="2957380"/>
            <a:ext cx="5638800" cy="1077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Does not prove that a cause is the actual cause.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Results depend on the information available.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Causes may interact with each other.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6EAE658-94EC-C9EB-43AC-0277B253AC72}"/>
              </a:ext>
            </a:extLst>
          </p:cNvPr>
          <p:cNvSpPr txBox="1"/>
          <p:nvPr/>
        </p:nvSpPr>
        <p:spPr>
          <a:xfrm>
            <a:off x="6604733" y="3956579"/>
            <a:ext cx="35916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dirty="0"/>
              <a:t>(Kumah et al., 2024)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Sales remain around 25% below 2019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Business have closed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Basil must remain onsite to bake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local workers have lost their jobs.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Shops are closing and empty units remain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Footfall has not returned to previous levels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Stock costs are difficult to budget for.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ingredients can be expensive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ability to manage pre orders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Customers increasingly expect convenient ordering.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Telephone pre order difficult to manage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Waiting time during busy periods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9817309" y="5601861"/>
            <a:ext cx="215660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(Kumah et al., 2024)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Summary: Key findings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Sales remain 25% below the 2019 level</a:t>
            </a:r>
          </a:p>
          <a:p>
            <a:pPr marL="914400" lvl="2" indent="0">
              <a:buNone/>
            </a:pPr>
            <a:r>
              <a:rPr lang="en-GB" dirty="0"/>
              <a:t>    (Basil's Bakery case study).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Reduced footfall and changing working patterns are major external factors affecting customer numbers.</a:t>
            </a:r>
          </a:p>
          <a:p>
            <a:pPr marL="914400" lvl="2" indent="0">
              <a:buNone/>
            </a:pPr>
            <a:r>
              <a:rPr lang="en-GB" dirty="0"/>
              <a:t>    (Office for National Statistics, 2024).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 is facing increasing and unpredictable costs.</a:t>
            </a:r>
          </a:p>
          <a:p>
            <a:pPr marL="914400" lvl="2" indent="0">
              <a:buNone/>
            </a:pPr>
            <a:r>
              <a:rPr lang="en-GB" sz="2400" dirty="0"/>
              <a:t>   (Basil's Bakery case study).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Sales problem has multiple interconnected causes.</a:t>
            </a:r>
          </a:p>
          <a:p>
            <a:pPr marL="914400" lvl="2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400" dirty="0"/>
              <a:t>(Yüksel, 2012; Kumah et al., 2024).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155" y="1408606"/>
            <a:ext cx="9668774" cy="483691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Food Standards Agency (2026) Food hygiene for business.</a:t>
            </a:r>
          </a:p>
          <a:p>
            <a:pPr marL="0" indent="0" algn="just">
              <a:buNone/>
            </a:pPr>
            <a:r>
              <a:rPr lang="en-GB" sz="2000" dirty="0">
                <a:hlinkClick r:id="rId2"/>
              </a:rPr>
              <a:t>https://www.gov.uk/government/organisations/food-standards-agency</a:t>
            </a: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Heher, Y.K (2017) </a:t>
            </a:r>
            <a:r>
              <a:rPr lang="en-GB" sz="2000" dirty="0" err="1"/>
              <a:t>‘Cause</a:t>
            </a:r>
            <a:r>
              <a:rPr lang="en-GB" sz="2000" dirty="0"/>
              <a:t>-and-Effect (Fishbone) Diagram’, Global Journal on Quality and safety in Healthcare.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Office For National Statistics (2024) Who are the hybrid workers?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/>
              <a:t>Yüksel, l. (2012) ‘Developing a multi-criteria decision-making model for PESTEL analysis’, International Journal of Business and management.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16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Kunc, M. (2018) ‘External Environment: Political, Economic, Social, Technological and Environmental Factors’.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2040</TotalTime>
  <Words>933</Words>
  <Application>Microsoft Office PowerPoint</Application>
  <PresentationFormat>Widescreen</PresentationFormat>
  <Paragraphs>157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Presentation Overview </vt:lpstr>
      <vt:lpstr>Overview of Basil’s Bakery. </vt:lpstr>
      <vt:lpstr>Stagnation in sales</vt:lpstr>
      <vt:lpstr>PESTEL</vt:lpstr>
      <vt:lpstr>PESTEL</vt:lpstr>
      <vt:lpstr>  PESTEL Application  </vt:lpstr>
      <vt:lpstr>Cause-and Effect Model</vt:lpstr>
      <vt:lpstr>PowerPoint Presentation</vt:lpstr>
      <vt:lpstr>Summary: Key findings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Bogdan-Andrei Gorocila (2508573)</cp:lastModifiedBy>
  <cp:revision>100</cp:revision>
  <dcterms:created xsi:type="dcterms:W3CDTF">2024-01-29T11:42:05Z</dcterms:created>
  <dcterms:modified xsi:type="dcterms:W3CDTF">2026-10-03T21:07:49Z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