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75" r:id="rId2"/>
    <p:sldId id="256" r:id="rId3"/>
    <p:sldId id="257" r:id="rId4"/>
    <p:sldId id="267" r:id="rId5"/>
    <p:sldId id="268" r:id="rId6"/>
    <p:sldId id="269" r:id="rId7"/>
    <p:sldId id="270" r:id="rId8"/>
    <p:sldId id="271" r:id="rId9"/>
    <p:sldId id="272" r:id="rId10"/>
    <p:sldId id="273" r:id="rId11"/>
    <p:sldId id="266" r:id="rId12"/>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2955BC-DC9D-4D0E-961C-C8BB61F58C0D}" v="32" dt="2026-10-12T00:23:17.1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4287" autoAdjust="0"/>
  </p:normalViewPr>
  <p:slideViewPr>
    <p:cSldViewPr>
      <p:cViewPr varScale="1">
        <p:scale>
          <a:sx n="46" d="100"/>
          <a:sy n="46" d="100"/>
        </p:scale>
        <p:origin x="1186"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SIRAT TOYIN YAYA" userId="f36f2d293270f106" providerId="LiveId" clId="{CED881B6-E50A-47CF-B50E-5ABE33D41387}"/>
    <pc:docChg chg="undo custSel addSld delSld modSld sldOrd">
      <pc:chgData name="BASIRAT TOYIN YAYA" userId="f36f2d293270f106" providerId="LiveId" clId="{CED881B6-E50A-47CF-B50E-5ABE33D41387}" dt="2026-10-12T07:15:08.208" v="639" actId="20577"/>
      <pc:docMkLst>
        <pc:docMk/>
      </pc:docMkLst>
      <pc:sldChg chg="delSp modSp mod">
        <pc:chgData name="BASIRAT TOYIN YAYA" userId="f36f2d293270f106" providerId="LiveId" clId="{CED881B6-E50A-47CF-B50E-5ABE33D41387}" dt="2026-10-12T00:16:09.856" v="361" actId="21"/>
        <pc:sldMkLst>
          <pc:docMk/>
          <pc:sldMk cId="0" sldId="256"/>
        </pc:sldMkLst>
        <pc:spChg chg="del mod">
          <ac:chgData name="BASIRAT TOYIN YAYA" userId="f36f2d293270f106" providerId="LiveId" clId="{CED881B6-E50A-47CF-B50E-5ABE33D41387}" dt="2026-10-12T00:16:09.856" v="361" actId="21"/>
          <ac:spMkLst>
            <pc:docMk/>
            <pc:sldMk cId="0" sldId="256"/>
            <ac:spMk id="2" creationId="{00000000-0000-0000-0000-000000000000}"/>
          </ac:spMkLst>
        </pc:spChg>
      </pc:sldChg>
      <pc:sldChg chg="modSp mod">
        <pc:chgData name="BASIRAT TOYIN YAYA" userId="f36f2d293270f106" providerId="LiveId" clId="{CED881B6-E50A-47CF-B50E-5ABE33D41387}" dt="2026-10-12T00:09:03.718" v="324" actId="20577"/>
        <pc:sldMkLst>
          <pc:docMk/>
          <pc:sldMk cId="0" sldId="257"/>
        </pc:sldMkLst>
        <pc:spChg chg="mod">
          <ac:chgData name="BASIRAT TOYIN YAYA" userId="f36f2d293270f106" providerId="LiveId" clId="{CED881B6-E50A-47CF-B50E-5ABE33D41387}" dt="2026-10-12T00:09:03.718" v="324" actId="20577"/>
          <ac:spMkLst>
            <pc:docMk/>
            <pc:sldMk cId="0" sldId="257"/>
            <ac:spMk id="12" creationId="{00000000-0000-0000-0000-000000000000}"/>
          </ac:spMkLst>
        </pc:spChg>
      </pc:sldChg>
      <pc:sldChg chg="modSp mod">
        <pc:chgData name="BASIRAT TOYIN YAYA" userId="f36f2d293270f106" providerId="LiveId" clId="{CED881B6-E50A-47CF-B50E-5ABE33D41387}" dt="2026-10-12T00:08:26.879" v="319" actId="20577"/>
        <pc:sldMkLst>
          <pc:docMk/>
          <pc:sldMk cId="3562254359" sldId="267"/>
        </pc:sldMkLst>
        <pc:spChg chg="mod">
          <ac:chgData name="BASIRAT TOYIN YAYA" userId="f36f2d293270f106" providerId="LiveId" clId="{CED881B6-E50A-47CF-B50E-5ABE33D41387}" dt="2026-10-12T00:08:26.879" v="319" actId="20577"/>
          <ac:spMkLst>
            <pc:docMk/>
            <pc:sldMk cId="3562254359" sldId="267"/>
            <ac:spMk id="12" creationId="{00000000-0000-0000-0000-000000000000}"/>
          </ac:spMkLst>
        </pc:spChg>
      </pc:sldChg>
      <pc:sldChg chg="addSp modSp mod">
        <pc:chgData name="BASIRAT TOYIN YAYA" userId="f36f2d293270f106" providerId="LiveId" clId="{CED881B6-E50A-47CF-B50E-5ABE33D41387}" dt="2026-10-12T00:15:31.355" v="359" actId="20577"/>
        <pc:sldMkLst>
          <pc:docMk/>
          <pc:sldMk cId="456582264" sldId="271"/>
        </pc:sldMkLst>
        <pc:graphicFrameChg chg="modGraphic">
          <ac:chgData name="BASIRAT TOYIN YAYA" userId="f36f2d293270f106" providerId="LiveId" clId="{CED881B6-E50A-47CF-B50E-5ABE33D41387}" dt="2026-10-12T00:15:31.355" v="359" actId="20577"/>
          <ac:graphicFrameMkLst>
            <pc:docMk/>
            <pc:sldMk cId="456582264" sldId="271"/>
            <ac:graphicFrameMk id="2" creationId="{00000000-0000-0000-0000-000000000000}"/>
          </ac:graphicFrameMkLst>
        </pc:graphicFrameChg>
        <pc:cxnChg chg="add mod">
          <ac:chgData name="BASIRAT TOYIN YAYA" userId="f36f2d293270f106" providerId="LiveId" clId="{CED881B6-E50A-47CF-B50E-5ABE33D41387}" dt="2026-10-12T00:12:52.441" v="342" actId="13822"/>
          <ac:cxnSpMkLst>
            <pc:docMk/>
            <pc:sldMk cId="456582264" sldId="271"/>
            <ac:cxnSpMk id="6" creationId="{24CE90F9-738E-378D-D4E2-84FA0B4F4AC4}"/>
          </ac:cxnSpMkLst>
        </pc:cxnChg>
      </pc:sldChg>
      <pc:sldChg chg="addSp delSp modSp mod">
        <pc:chgData name="BASIRAT TOYIN YAYA" userId="f36f2d293270f106" providerId="LiveId" clId="{CED881B6-E50A-47CF-B50E-5ABE33D41387}" dt="2026-10-12T00:14:53.070" v="352" actId="1582"/>
        <pc:sldMkLst>
          <pc:docMk/>
          <pc:sldMk cId="1092581201" sldId="272"/>
        </pc:sldMkLst>
        <pc:cxnChg chg="add del mod">
          <ac:chgData name="BASIRAT TOYIN YAYA" userId="f36f2d293270f106" providerId="LiveId" clId="{CED881B6-E50A-47CF-B50E-5ABE33D41387}" dt="2026-10-12T00:13:39.871" v="344" actId="11529"/>
          <ac:cxnSpMkLst>
            <pc:docMk/>
            <pc:sldMk cId="1092581201" sldId="272"/>
            <ac:cxnSpMk id="6" creationId="{1DC3B1F1-D264-6B9B-09A0-B74B9DAD5332}"/>
          </ac:cxnSpMkLst>
        </pc:cxnChg>
        <pc:cxnChg chg="add del mod">
          <ac:chgData name="BASIRAT TOYIN YAYA" userId="f36f2d293270f106" providerId="LiveId" clId="{CED881B6-E50A-47CF-B50E-5ABE33D41387}" dt="2026-10-12T00:14:00.748" v="346" actId="11529"/>
          <ac:cxnSpMkLst>
            <pc:docMk/>
            <pc:sldMk cId="1092581201" sldId="272"/>
            <ac:cxnSpMk id="8" creationId="{81685517-7179-EA77-5308-9C6E7F1C84E4}"/>
          </ac:cxnSpMkLst>
        </pc:cxnChg>
        <pc:cxnChg chg="add mod">
          <ac:chgData name="BASIRAT TOYIN YAYA" userId="f36f2d293270f106" providerId="LiveId" clId="{CED881B6-E50A-47CF-B50E-5ABE33D41387}" dt="2026-10-12T00:14:53.070" v="352" actId="1582"/>
          <ac:cxnSpMkLst>
            <pc:docMk/>
            <pc:sldMk cId="1092581201" sldId="272"/>
            <ac:cxnSpMk id="11" creationId="{C730C755-A44A-81D1-F810-0F9868D89001}"/>
          </ac:cxnSpMkLst>
        </pc:cxnChg>
      </pc:sldChg>
      <pc:sldChg chg="modSp mod">
        <pc:chgData name="BASIRAT TOYIN YAYA" userId="f36f2d293270f106" providerId="LiveId" clId="{CED881B6-E50A-47CF-B50E-5ABE33D41387}" dt="2026-10-12T00:09:32.217" v="327" actId="20577"/>
        <pc:sldMkLst>
          <pc:docMk/>
          <pc:sldMk cId="2691023861" sldId="273"/>
        </pc:sldMkLst>
        <pc:spChg chg="mod">
          <ac:chgData name="BASIRAT TOYIN YAYA" userId="f36f2d293270f106" providerId="LiveId" clId="{CED881B6-E50A-47CF-B50E-5ABE33D41387}" dt="2026-10-12T00:09:32.217" v="327" actId="20577"/>
          <ac:spMkLst>
            <pc:docMk/>
            <pc:sldMk cId="2691023861" sldId="273"/>
            <ac:spMk id="12" creationId="{00000000-0000-0000-0000-000000000000}"/>
          </ac:spMkLst>
        </pc:spChg>
      </pc:sldChg>
      <pc:sldChg chg="addSp delSp modSp new del mod ord">
        <pc:chgData name="BASIRAT TOYIN YAYA" userId="f36f2d293270f106" providerId="LiveId" clId="{CED881B6-E50A-47CF-B50E-5ABE33D41387}" dt="2026-10-12T00:24:26.359" v="564" actId="2696"/>
        <pc:sldMkLst>
          <pc:docMk/>
          <pc:sldMk cId="3350022360" sldId="274"/>
        </pc:sldMkLst>
        <pc:spChg chg="add del mod">
          <ac:chgData name="BASIRAT TOYIN YAYA" userId="f36f2d293270f106" providerId="LiveId" clId="{CED881B6-E50A-47CF-B50E-5ABE33D41387}" dt="2026-10-11T23:34:36.005" v="5"/>
          <ac:spMkLst>
            <pc:docMk/>
            <pc:sldMk cId="3350022360" sldId="274"/>
            <ac:spMk id="2" creationId="{607F6EF7-152E-A18D-0836-95A8B992479A}"/>
          </ac:spMkLst>
        </pc:spChg>
        <pc:spChg chg="add mod">
          <ac:chgData name="BASIRAT TOYIN YAYA" userId="f36f2d293270f106" providerId="LiveId" clId="{CED881B6-E50A-47CF-B50E-5ABE33D41387}" dt="2026-10-11T23:36:39.271" v="7" actId="767"/>
          <ac:spMkLst>
            <pc:docMk/>
            <pc:sldMk cId="3350022360" sldId="274"/>
            <ac:spMk id="3" creationId="{9DF6514B-FAD2-D376-D1CE-6E1AFC93A6E2}"/>
          </ac:spMkLst>
        </pc:spChg>
        <pc:spChg chg="add mod">
          <ac:chgData name="BASIRAT TOYIN YAYA" userId="f36f2d293270f106" providerId="LiveId" clId="{CED881B6-E50A-47CF-B50E-5ABE33D41387}" dt="2026-10-11T23:38:54.532" v="17" actId="14100"/>
          <ac:spMkLst>
            <pc:docMk/>
            <pc:sldMk cId="3350022360" sldId="274"/>
            <ac:spMk id="4" creationId="{080EBD9B-1625-B291-DBF9-C2DBBF21A18F}"/>
          </ac:spMkLst>
        </pc:spChg>
        <pc:spChg chg="add del mod">
          <ac:chgData name="BASIRAT TOYIN YAYA" userId="f36f2d293270f106" providerId="LiveId" clId="{CED881B6-E50A-47CF-B50E-5ABE33D41387}" dt="2026-10-11T23:39:36.445" v="24"/>
          <ac:spMkLst>
            <pc:docMk/>
            <pc:sldMk cId="3350022360" sldId="274"/>
            <ac:spMk id="5" creationId="{47AB8562-2146-2153-FB44-72F8F5096E36}"/>
          </ac:spMkLst>
        </pc:spChg>
        <pc:spChg chg="add del mod">
          <ac:chgData name="BASIRAT TOYIN YAYA" userId="f36f2d293270f106" providerId="LiveId" clId="{CED881B6-E50A-47CF-B50E-5ABE33D41387}" dt="2026-10-11T23:40:20.622" v="29" actId="767"/>
          <ac:spMkLst>
            <pc:docMk/>
            <pc:sldMk cId="3350022360" sldId="274"/>
            <ac:spMk id="6" creationId="{B88B45B1-026E-E659-2992-28F9CC7EF37D}"/>
          </ac:spMkLst>
        </pc:spChg>
        <pc:spChg chg="add del mod">
          <ac:chgData name="BASIRAT TOYIN YAYA" userId="f36f2d293270f106" providerId="LiveId" clId="{CED881B6-E50A-47CF-B50E-5ABE33D41387}" dt="2026-10-12T00:19:55.953" v="552" actId="20577"/>
          <ac:spMkLst>
            <pc:docMk/>
            <pc:sldMk cId="3350022360" sldId="274"/>
            <ac:spMk id="7" creationId="{F63441B2-7E69-DFD7-56ED-138B6CC0576A}"/>
          </ac:spMkLst>
        </pc:spChg>
      </pc:sldChg>
      <pc:sldChg chg="new del">
        <pc:chgData name="BASIRAT TOYIN YAYA" userId="f36f2d293270f106" providerId="LiveId" clId="{CED881B6-E50A-47CF-B50E-5ABE33D41387}" dt="2026-10-12T00:23:30.842" v="554" actId="680"/>
        <pc:sldMkLst>
          <pc:docMk/>
          <pc:sldMk cId="112088866" sldId="275"/>
        </pc:sldMkLst>
      </pc:sldChg>
      <pc:sldChg chg="addSp delSp modSp add mod ord">
        <pc:chgData name="BASIRAT TOYIN YAYA" userId="f36f2d293270f106" providerId="LiveId" clId="{CED881B6-E50A-47CF-B50E-5ABE33D41387}" dt="2026-10-12T07:15:08.208" v="639" actId="20577"/>
        <pc:sldMkLst>
          <pc:docMk/>
          <pc:sldMk cId="2771904321" sldId="275"/>
        </pc:sldMkLst>
        <pc:spChg chg="del">
          <ac:chgData name="BASIRAT TOYIN YAYA" userId="f36f2d293270f106" providerId="LiveId" clId="{CED881B6-E50A-47CF-B50E-5ABE33D41387}" dt="2026-10-12T00:23:59.071" v="558" actId="21"/>
          <ac:spMkLst>
            <pc:docMk/>
            <pc:sldMk cId="2771904321" sldId="275"/>
            <ac:spMk id="5" creationId="{F432D0F4-5D63-EBB5-DB3A-0D9014202FE9}"/>
          </ac:spMkLst>
        </pc:spChg>
        <pc:spChg chg="del">
          <ac:chgData name="BASIRAT TOYIN YAYA" userId="f36f2d293270f106" providerId="LiveId" clId="{CED881B6-E50A-47CF-B50E-5ABE33D41387}" dt="2026-10-12T00:23:59.071" v="558" actId="21"/>
          <ac:spMkLst>
            <pc:docMk/>
            <pc:sldMk cId="2771904321" sldId="275"/>
            <ac:spMk id="6" creationId="{F96D5068-5B01-0E69-2672-2F368407EAFB}"/>
          </ac:spMkLst>
        </pc:spChg>
        <pc:spChg chg="del">
          <ac:chgData name="BASIRAT TOYIN YAYA" userId="f36f2d293270f106" providerId="LiveId" clId="{CED881B6-E50A-47CF-B50E-5ABE33D41387}" dt="2026-10-12T00:24:03.583" v="559" actId="21"/>
          <ac:spMkLst>
            <pc:docMk/>
            <pc:sldMk cId="2771904321" sldId="275"/>
            <ac:spMk id="7" creationId="{D6C9BBA1-C93E-DDBE-BF04-1D5982A53DB2}"/>
          </ac:spMkLst>
        </pc:spChg>
        <pc:spChg chg="del">
          <ac:chgData name="BASIRAT TOYIN YAYA" userId="f36f2d293270f106" providerId="LiveId" clId="{CED881B6-E50A-47CF-B50E-5ABE33D41387}" dt="2026-10-12T00:23:59.071" v="558" actId="21"/>
          <ac:spMkLst>
            <pc:docMk/>
            <pc:sldMk cId="2771904321" sldId="275"/>
            <ac:spMk id="10" creationId="{C090D14A-7249-FC37-04DE-F945F6F06E85}"/>
          </ac:spMkLst>
        </pc:spChg>
        <pc:spChg chg="add mod">
          <ac:chgData name="BASIRAT TOYIN YAYA" userId="f36f2d293270f106" providerId="LiveId" clId="{CED881B6-E50A-47CF-B50E-5ABE33D41387}" dt="2026-10-12T07:15:08.208" v="639" actId="20577"/>
          <ac:spMkLst>
            <pc:docMk/>
            <pc:sldMk cId="2771904321" sldId="275"/>
            <ac:spMk id="12" creationId="{FA210626-864B-F162-A246-744CABA7998F}"/>
          </ac:spMkLst>
        </pc:spChg>
        <pc:picChg chg="add del">
          <ac:chgData name="BASIRAT TOYIN YAYA" userId="f36f2d293270f106" providerId="LiveId" clId="{CED881B6-E50A-47CF-B50E-5ABE33D41387}" dt="2026-10-12T00:24:09.422" v="562" actId="478"/>
          <ac:picMkLst>
            <pc:docMk/>
            <pc:sldMk cId="2771904321" sldId="275"/>
            <ac:picMk id="8" creationId="{152631F6-661D-1737-8C7A-675FC0546994}"/>
          </ac:picMkLst>
        </pc:picChg>
        <pc:picChg chg="del">
          <ac:chgData name="BASIRAT TOYIN YAYA" userId="f36f2d293270f106" providerId="LiveId" clId="{CED881B6-E50A-47CF-B50E-5ABE33D41387}" dt="2026-10-12T00:24:05.810" v="560" actId="21"/>
          <ac:picMkLst>
            <pc:docMk/>
            <pc:sldMk cId="2771904321" sldId="275"/>
            <ac:picMk id="11" creationId="{B8A2473E-35EF-9405-84F0-15038CE8D6A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EDACDA-AB1D-4CE4-B772-674272778A6B}" type="datetimeFigureOut">
              <a:rPr lang="en-US" smtClean="0"/>
              <a:t>10/12/2026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BE18C7-89AA-4DBB-9D85-FA8629EF724E}" type="slidenum">
              <a:rPr lang="en-US" smtClean="0"/>
              <a:t>‹#›</a:t>
            </a:fld>
            <a:endParaRPr lang="en-US"/>
          </a:p>
        </p:txBody>
      </p:sp>
    </p:spTree>
    <p:extLst>
      <p:ext uri="{BB962C8B-B14F-4D97-AF65-F5344CB8AC3E}">
        <p14:creationId xmlns:p14="http://schemas.microsoft.com/office/powerpoint/2010/main" val="1657130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repository.auw.edu.bd/handle/123456789/290"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doi.org/10.3389/feduc.2023.1228905"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C21C5-AB59-77E0-38C3-3687A6AE6F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B79D6D-2B90-176D-8035-57E27648C2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95998D-8393-B84E-1D26-C9946368EEE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376C7BA-7A4B-AEDF-4106-66F061F62244}"/>
              </a:ext>
            </a:extLst>
          </p:cNvPr>
          <p:cNvSpPr>
            <a:spLocks noGrp="1"/>
          </p:cNvSpPr>
          <p:nvPr>
            <p:ph type="sldNum" sz="quarter" idx="10"/>
          </p:nvPr>
        </p:nvSpPr>
        <p:spPr/>
        <p:txBody>
          <a:bodyPr/>
          <a:lstStyle/>
          <a:p>
            <a:fld id="{37BE18C7-89AA-4DBB-9D85-FA8629EF724E}" type="slidenum">
              <a:rPr lang="en-US" smtClean="0"/>
              <a:t>1</a:t>
            </a:fld>
            <a:endParaRPr lang="en-US"/>
          </a:p>
        </p:txBody>
      </p:sp>
    </p:spTree>
    <p:extLst>
      <p:ext uri="{BB962C8B-B14F-4D97-AF65-F5344CB8AC3E}">
        <p14:creationId xmlns:p14="http://schemas.microsoft.com/office/powerpoint/2010/main" val="2063500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7BE18C7-89AA-4DBB-9D85-FA8629EF724E}" type="slidenum">
              <a:rPr lang="en-US" smtClean="0"/>
              <a:t>2</a:t>
            </a:fld>
            <a:endParaRPr lang="en-US"/>
          </a:p>
        </p:txBody>
      </p:sp>
    </p:spTree>
    <p:extLst>
      <p:ext uri="{BB962C8B-B14F-4D97-AF65-F5344CB8AC3E}">
        <p14:creationId xmlns:p14="http://schemas.microsoft.com/office/powerpoint/2010/main" val="2898675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 and Social Care in psychology is important because it allows the practitioner to gain an understanding of how people develop and react to their surroundings (Hart et al., 2023). Shona's actions can have a negative impact on her emotional, social and quality of life. This presentation will explore Erikson's theory and its application to Shona's development, practical strategies in the nursery, nature vs nurture and the usefulness and limitations of this theory.</a:t>
            </a:r>
          </a:p>
          <a:p>
            <a:endParaRPr lang="en-US" dirty="0"/>
          </a:p>
        </p:txBody>
      </p:sp>
      <p:sp>
        <p:nvSpPr>
          <p:cNvPr id="4" name="Slide Number Placeholder 3"/>
          <p:cNvSpPr>
            <a:spLocks noGrp="1"/>
          </p:cNvSpPr>
          <p:nvPr>
            <p:ph type="sldNum" sz="quarter" idx="10"/>
          </p:nvPr>
        </p:nvSpPr>
        <p:spPr/>
        <p:txBody>
          <a:bodyPr/>
          <a:lstStyle/>
          <a:p>
            <a:fld id="{37BE18C7-89AA-4DBB-9D85-FA8629EF724E}" type="slidenum">
              <a:rPr lang="en-US" smtClean="0"/>
              <a:t>3</a:t>
            </a:fld>
            <a:endParaRPr lang="en-US"/>
          </a:p>
        </p:txBody>
      </p:sp>
    </p:spTree>
    <p:extLst>
      <p:ext uri="{BB962C8B-B14F-4D97-AF65-F5344CB8AC3E}">
        <p14:creationId xmlns:p14="http://schemas.microsoft.com/office/powerpoint/2010/main" val="46241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Erikson's Psychosocial Development Theory includes the essence of the stages of personality development that occur from infancy to old age (</a:t>
            </a:r>
            <a:r>
              <a:rPr lang="en-US" sz="1200" kern="1200" dirty="0" err="1">
                <a:solidFill>
                  <a:schemeClr val="tx1"/>
                </a:solidFill>
                <a:effectLst/>
                <a:latin typeface="+mn-lt"/>
                <a:ea typeface="+mn-ea"/>
                <a:cs typeface="+mn-cs"/>
              </a:rPr>
              <a:t>Rorije</a:t>
            </a:r>
            <a:r>
              <a:rPr lang="en-US" sz="1200" kern="1200" dirty="0">
                <a:solidFill>
                  <a:schemeClr val="tx1"/>
                </a:solidFill>
                <a:effectLst/>
                <a:latin typeface="+mn-lt"/>
                <a:ea typeface="+mn-ea"/>
                <a:cs typeface="+mn-cs"/>
              </a:rPr>
              <a:t> et al., 2023). There are different conflicts that have to be negotiated for each stage, which are psychosocial conflicts. The results obtained in one phase can affect the results in the subsequent phase. The needs and development of relevance for Shona take place during the Autonomy versus Shame and Doubt phase, which is typically at around 18 months to 3 years. Children at this stage start to become independent, to make decisions and take charge of themselves. </a:t>
            </a:r>
          </a:p>
          <a:p>
            <a:r>
              <a:rPr lang="en-US" sz="1200" kern="1200" dirty="0">
                <a:solidFill>
                  <a:schemeClr val="tx1"/>
                </a:solidFill>
                <a:effectLst/>
                <a:latin typeface="+mn-lt"/>
                <a:ea typeface="+mn-ea"/>
                <a:cs typeface="+mn-cs"/>
              </a:rPr>
              <a:t>As Shona is three, she is also beginning the transition towards Initiative versus Guilt, which generally occurs from around three to six years. This level is marked by learning to be confident and start activities, express ideas and communicate with others. Therefore, Erikson considers development as influenced by both the individual and their social environment.</a:t>
            </a:r>
          </a:p>
          <a:p>
            <a:endParaRPr lang="en-US" dirty="0"/>
          </a:p>
        </p:txBody>
      </p:sp>
      <p:sp>
        <p:nvSpPr>
          <p:cNvPr id="4" name="Slide Number Placeholder 3"/>
          <p:cNvSpPr>
            <a:spLocks noGrp="1"/>
          </p:cNvSpPr>
          <p:nvPr>
            <p:ph type="sldNum" sz="quarter" idx="10"/>
          </p:nvPr>
        </p:nvSpPr>
        <p:spPr/>
        <p:txBody>
          <a:bodyPr/>
          <a:lstStyle/>
          <a:p>
            <a:fld id="{37BE18C7-89AA-4DBB-9D85-FA8629EF724E}" type="slidenum">
              <a:rPr lang="en-US" smtClean="0"/>
              <a:t>4</a:t>
            </a:fld>
            <a:endParaRPr lang="en-US"/>
          </a:p>
        </p:txBody>
      </p:sp>
    </p:spTree>
    <p:extLst>
      <p:ext uri="{BB962C8B-B14F-4D97-AF65-F5344CB8AC3E}">
        <p14:creationId xmlns:p14="http://schemas.microsoft.com/office/powerpoint/2010/main" val="1860218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Erikson theory help practitioners to consider the experiences of Shona that might affect her psychosocial development. Separation anxiety can cause complications in the development of independence (</a:t>
            </a:r>
            <a:r>
              <a:rPr lang="en-US" sz="1200" kern="1200" dirty="0" err="1">
                <a:solidFill>
                  <a:schemeClr val="tx1"/>
                </a:solidFill>
                <a:effectLst/>
                <a:latin typeface="+mn-lt"/>
                <a:ea typeface="+mn-ea"/>
                <a:cs typeface="+mn-cs"/>
              </a:rPr>
              <a:t>Chavda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Nisarga</a:t>
            </a:r>
            <a:r>
              <a:rPr lang="en-US" sz="1200" kern="1200" dirty="0">
                <a:solidFill>
                  <a:schemeClr val="tx1"/>
                </a:solidFill>
                <a:effectLst/>
                <a:latin typeface="+mn-lt"/>
                <a:ea typeface="+mn-ea"/>
                <a:cs typeface="+mn-cs"/>
              </a:rPr>
              <a:t>, 2023). Poor communication can limit her options to communicate, and an inability to play well with others can limit the possibilities to take initiative and develop confidence. </a:t>
            </a:r>
          </a:p>
        </p:txBody>
      </p:sp>
      <p:sp>
        <p:nvSpPr>
          <p:cNvPr id="4" name="Slide Number Placeholder 3"/>
          <p:cNvSpPr>
            <a:spLocks noGrp="1"/>
          </p:cNvSpPr>
          <p:nvPr>
            <p:ph type="sldNum" sz="quarter" idx="10"/>
          </p:nvPr>
        </p:nvSpPr>
        <p:spPr/>
        <p:txBody>
          <a:bodyPr/>
          <a:lstStyle/>
          <a:p>
            <a:fld id="{37BE18C7-89AA-4DBB-9D85-FA8629EF724E}" type="slidenum">
              <a:rPr lang="en-US" smtClean="0"/>
              <a:t>5</a:t>
            </a:fld>
            <a:endParaRPr lang="en-US"/>
          </a:p>
        </p:txBody>
      </p:sp>
    </p:spTree>
    <p:extLst>
      <p:ext uri="{BB962C8B-B14F-4D97-AF65-F5344CB8AC3E}">
        <p14:creationId xmlns:p14="http://schemas.microsoft.com/office/powerpoint/2010/main" val="2203162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per the perspective of </a:t>
            </a:r>
            <a:r>
              <a:rPr lang="en-US" sz="1200" kern="1200" dirty="0" err="1">
                <a:solidFill>
                  <a:schemeClr val="tx1"/>
                </a:solidFill>
                <a:effectLst/>
                <a:latin typeface="+mn-lt"/>
                <a:ea typeface="+mn-ea"/>
                <a:cs typeface="+mn-cs"/>
              </a:rPr>
              <a:t>Eriksonian</a:t>
            </a:r>
            <a:r>
              <a:rPr lang="en-US" sz="1200" kern="1200" dirty="0">
                <a:solidFill>
                  <a:schemeClr val="tx1"/>
                </a:solidFill>
                <a:effectLst/>
                <a:latin typeface="+mn-lt"/>
                <a:ea typeface="+mn-ea"/>
                <a:cs typeface="+mn-cs"/>
              </a:rPr>
              <a:t>, Shona needs to be motivated and instead of being </a:t>
            </a:r>
            <a:r>
              <a:rPr lang="en-US" sz="1200" kern="1200" dirty="0" err="1">
                <a:solidFill>
                  <a:schemeClr val="tx1"/>
                </a:solidFill>
                <a:effectLst/>
                <a:latin typeface="+mn-lt"/>
                <a:ea typeface="+mn-ea"/>
                <a:cs typeface="+mn-cs"/>
              </a:rPr>
              <a:t>pressurised</a:t>
            </a:r>
            <a:r>
              <a:rPr lang="en-US" sz="1200" kern="1200" dirty="0">
                <a:solidFill>
                  <a:schemeClr val="tx1"/>
                </a:solidFill>
                <a:effectLst/>
                <a:latin typeface="+mn-lt"/>
                <a:ea typeface="+mn-ea"/>
                <a:cs typeface="+mn-cs"/>
              </a:rPr>
              <a:t> while growing up and becoming an independent and sociable person. Practitioners can help her by offering simple alternatives, acknowledging her efforts to express herself, and slowly getting engaged in play. Such strategies can build up confidence and assist the individual in building a better sense of competence and wellbeing (Frazier and Doyle </a:t>
            </a:r>
            <a:r>
              <a:rPr lang="en-US" sz="1200" kern="1200" dirty="0" err="1">
                <a:solidFill>
                  <a:schemeClr val="tx1"/>
                </a:solidFill>
                <a:effectLst/>
                <a:latin typeface="+mn-lt"/>
                <a:ea typeface="+mn-ea"/>
                <a:cs typeface="+mn-cs"/>
              </a:rPr>
              <a:t>Fosco</a:t>
            </a:r>
            <a:r>
              <a:rPr lang="en-US" sz="1200" kern="1200" dirty="0">
                <a:solidFill>
                  <a:schemeClr val="tx1"/>
                </a:solidFill>
                <a:effectLst/>
                <a:latin typeface="+mn-lt"/>
                <a:ea typeface="+mn-ea"/>
                <a:cs typeface="+mn-cs"/>
              </a:rPr>
              <a:t>, 2024). </a:t>
            </a:r>
          </a:p>
        </p:txBody>
      </p:sp>
      <p:sp>
        <p:nvSpPr>
          <p:cNvPr id="4" name="Slide Number Placeholder 3"/>
          <p:cNvSpPr>
            <a:spLocks noGrp="1"/>
          </p:cNvSpPr>
          <p:nvPr>
            <p:ph type="sldNum" sz="quarter" idx="10"/>
          </p:nvPr>
        </p:nvSpPr>
        <p:spPr/>
        <p:txBody>
          <a:bodyPr/>
          <a:lstStyle/>
          <a:p>
            <a:fld id="{37BE18C7-89AA-4DBB-9D85-FA8629EF724E}" type="slidenum">
              <a:rPr lang="en-US" smtClean="0"/>
              <a:t>6</a:t>
            </a:fld>
            <a:endParaRPr lang="en-US"/>
          </a:p>
        </p:txBody>
      </p:sp>
    </p:spTree>
    <p:extLst>
      <p:ext uri="{BB962C8B-B14F-4D97-AF65-F5344CB8AC3E}">
        <p14:creationId xmlns:p14="http://schemas.microsoft.com/office/powerpoint/2010/main" val="30772773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These plans indicate the focus of Erikson on supportive relationships and building autonomy and initiative. A regular key person can make Shona feel safe and become more independent. By providing easy decisions like picking an activity/toy, this will enable her to feel in control without overwhelming herself. The process of play-based activities can promote initiative and involvement in social activities in a stress-free environment (</a:t>
            </a:r>
            <a:r>
              <a:rPr lang="en-US" sz="1200" kern="1200" dirty="0" err="1">
                <a:solidFill>
                  <a:schemeClr val="tx1"/>
                </a:solidFill>
                <a:effectLst/>
                <a:latin typeface="+mn-lt"/>
                <a:ea typeface="+mn-ea"/>
                <a:cs typeface="+mn-cs"/>
              </a:rPr>
              <a:t>Panke</a:t>
            </a:r>
            <a:r>
              <a:rPr lang="en-US" sz="1200" kern="1200" dirty="0">
                <a:solidFill>
                  <a:schemeClr val="tx1"/>
                </a:solidFill>
                <a:effectLst/>
                <a:latin typeface="+mn-lt"/>
                <a:ea typeface="+mn-ea"/>
                <a:cs typeface="+mn-cs"/>
              </a:rPr>
              <a:t>, 2025). Her communication and confidence may be supported with the help of stories, songs and interactive conversations. </a:t>
            </a:r>
          </a:p>
        </p:txBody>
      </p:sp>
      <p:sp>
        <p:nvSpPr>
          <p:cNvPr id="4" name="Slide Number Placeholder 3"/>
          <p:cNvSpPr>
            <a:spLocks noGrp="1"/>
          </p:cNvSpPr>
          <p:nvPr>
            <p:ph type="sldNum" sz="quarter" idx="10"/>
          </p:nvPr>
        </p:nvSpPr>
        <p:spPr/>
        <p:txBody>
          <a:bodyPr/>
          <a:lstStyle/>
          <a:p>
            <a:fld id="{37BE18C7-89AA-4DBB-9D85-FA8629EF724E}" type="slidenum">
              <a:rPr lang="en-US" smtClean="0"/>
              <a:t>7</a:t>
            </a:fld>
            <a:endParaRPr lang="en-US"/>
          </a:p>
        </p:txBody>
      </p:sp>
    </p:spTree>
    <p:extLst>
      <p:ext uri="{BB962C8B-B14F-4D97-AF65-F5344CB8AC3E}">
        <p14:creationId xmlns:p14="http://schemas.microsoft.com/office/powerpoint/2010/main" val="938176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growth of Shona reflects aspects such as biological and environmental influences. Her resolution to separation might be influenced by her temperament, and communication and emotional regulation might be influenced by individual differences in brain development. But this can be improved through the reactive caregiving, regular nursery judgements and pleasant </a:t>
            </a:r>
            <a:r>
              <a:rPr lang="en-US" sz="1200" kern="1200" dirty="0" err="1">
                <a:solidFill>
                  <a:schemeClr val="tx1"/>
                </a:solidFill>
                <a:effectLst/>
                <a:latin typeface="+mn-lt"/>
                <a:ea typeface="+mn-ea"/>
                <a:cs typeface="+mn-cs"/>
              </a:rPr>
              <a:t>socialising</a:t>
            </a:r>
            <a:r>
              <a:rPr lang="en-US" sz="1200" kern="1200" dirty="0">
                <a:solidFill>
                  <a:schemeClr val="tx1"/>
                </a:solidFill>
                <a:effectLst/>
                <a:latin typeface="+mn-lt"/>
                <a:ea typeface="+mn-ea"/>
                <a:cs typeface="+mn-cs"/>
              </a:rPr>
              <a:t> activities (</a:t>
            </a:r>
            <a:r>
              <a:rPr lang="en-US" sz="1200" kern="1200" dirty="0" err="1">
                <a:solidFill>
                  <a:schemeClr val="tx1"/>
                </a:solidFill>
                <a:effectLst/>
                <a:latin typeface="+mn-lt"/>
                <a:ea typeface="+mn-ea"/>
                <a:cs typeface="+mn-cs"/>
              </a:rPr>
              <a:t>Leisman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Alfasi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D’Angiulli</a:t>
            </a:r>
            <a:r>
              <a:rPr lang="en-US" sz="1200" kern="1200" dirty="0">
                <a:solidFill>
                  <a:schemeClr val="tx1"/>
                </a:solidFill>
                <a:effectLst/>
                <a:latin typeface="+mn-lt"/>
                <a:ea typeface="+mn-ea"/>
                <a:cs typeface="+mn-cs"/>
              </a:rPr>
              <a:t>, (2025). Therefore, both nature and nurture must be taken into account by practitioners when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support.</a:t>
            </a:r>
          </a:p>
        </p:txBody>
      </p:sp>
      <p:sp>
        <p:nvSpPr>
          <p:cNvPr id="4" name="Slide Number Placeholder 3"/>
          <p:cNvSpPr>
            <a:spLocks noGrp="1"/>
          </p:cNvSpPr>
          <p:nvPr>
            <p:ph type="sldNum" sz="quarter" idx="10"/>
          </p:nvPr>
        </p:nvSpPr>
        <p:spPr/>
        <p:txBody>
          <a:bodyPr/>
          <a:lstStyle/>
          <a:p>
            <a:fld id="{37BE18C7-89AA-4DBB-9D85-FA8629EF724E}" type="slidenum">
              <a:rPr lang="en-US" smtClean="0"/>
              <a:t>8</a:t>
            </a:fld>
            <a:endParaRPr lang="en-US"/>
          </a:p>
        </p:txBody>
      </p:sp>
    </p:spTree>
    <p:extLst>
      <p:ext uri="{BB962C8B-B14F-4D97-AF65-F5344CB8AC3E}">
        <p14:creationId xmlns:p14="http://schemas.microsoft.com/office/powerpoint/2010/main" val="23226000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Erikson is beneficial as it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on autonomy, confidence, relationship and environmental factors within the development. Nevertheless, its general phases might not be relevant to individual or cultural variations, and it gives very little exposition about attachment-related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The Attachment Theory proposed by Bowlby might also be more appropriate in explaining the anxiety of separation in Shona, whereas Erikson explains more about her psychosocial development (</a:t>
            </a:r>
            <a:r>
              <a:rPr lang="en-US" sz="1200" kern="1200" dirty="0" err="1">
                <a:solidFill>
                  <a:schemeClr val="tx1"/>
                </a:solidFill>
                <a:effectLst/>
                <a:latin typeface="+mn-lt"/>
                <a:ea typeface="+mn-ea"/>
                <a:cs typeface="+mn-cs"/>
              </a:rPr>
              <a:t>Okeke</a:t>
            </a:r>
            <a:r>
              <a:rPr lang="en-US" sz="1200" kern="1200" dirty="0">
                <a:solidFill>
                  <a:schemeClr val="tx1"/>
                </a:solidFill>
                <a:effectLst/>
                <a:latin typeface="+mn-lt"/>
                <a:ea typeface="+mn-ea"/>
                <a:cs typeface="+mn-cs"/>
              </a:rPr>
              <a:t> et al., 2023).</a:t>
            </a:r>
          </a:p>
        </p:txBody>
      </p:sp>
      <p:sp>
        <p:nvSpPr>
          <p:cNvPr id="4" name="Slide Number Placeholder 3"/>
          <p:cNvSpPr>
            <a:spLocks noGrp="1"/>
          </p:cNvSpPr>
          <p:nvPr>
            <p:ph type="sldNum" sz="quarter" idx="10"/>
          </p:nvPr>
        </p:nvSpPr>
        <p:spPr/>
        <p:txBody>
          <a:bodyPr/>
          <a:lstStyle/>
          <a:p>
            <a:fld id="{37BE18C7-89AA-4DBB-9D85-FA8629EF724E}" type="slidenum">
              <a:rPr lang="en-US" smtClean="0"/>
              <a:t>9</a:t>
            </a:fld>
            <a:endParaRPr lang="en-US"/>
          </a:p>
        </p:txBody>
      </p:sp>
    </p:spTree>
    <p:extLst>
      <p:ext uri="{BB962C8B-B14F-4D97-AF65-F5344CB8AC3E}">
        <p14:creationId xmlns:p14="http://schemas.microsoft.com/office/powerpoint/2010/main" val="3048481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conclusion, Erikson theory has helped to explain why Shona experiences increasing autonomy, confidence and initiative at the nursery. It has underlined the significance of positive experiences and supportive relationships in early childhood. But it does not have the power to explain all the facets of her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especially regarding separation anxiety, where additional focus has been provided using the attachment perspective developed by Bowlby.</a:t>
            </a:r>
          </a:p>
        </p:txBody>
      </p:sp>
      <p:sp>
        <p:nvSpPr>
          <p:cNvPr id="4" name="Slide Number Placeholder 3"/>
          <p:cNvSpPr>
            <a:spLocks noGrp="1"/>
          </p:cNvSpPr>
          <p:nvPr>
            <p:ph type="sldNum" sz="quarter" idx="10"/>
          </p:nvPr>
        </p:nvSpPr>
        <p:spPr/>
        <p:txBody>
          <a:bodyPr/>
          <a:lstStyle/>
          <a:p>
            <a:fld id="{37BE18C7-89AA-4DBB-9D85-FA8629EF724E}" type="slidenum">
              <a:rPr lang="en-US" smtClean="0"/>
              <a:t>10</a:t>
            </a:fld>
            <a:endParaRPr lang="en-US"/>
          </a:p>
        </p:txBody>
      </p:sp>
    </p:spTree>
    <p:extLst>
      <p:ext uri="{BB962C8B-B14F-4D97-AF65-F5344CB8AC3E}">
        <p14:creationId xmlns:p14="http://schemas.microsoft.com/office/powerpoint/2010/main" val="25139497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spcAft>
                <a:spcPts val="800"/>
              </a:spcAft>
              <a:buFont typeface="Arial" panose="020B0604020202020204" pitchFamily="34" charset="0"/>
              <a:buNone/>
            </a:pPr>
            <a:r>
              <a:rPr lang="en-US" sz="1400" dirty="0" err="1">
                <a:latin typeface="Times New Roman" panose="02020603050405020304" pitchFamily="18" charset="0"/>
                <a:ea typeface="Calibri" panose="020F0502020204030204" pitchFamily="34" charset="0"/>
                <a:cs typeface="Times New Roman" panose="02020603050405020304" pitchFamily="18" charset="0"/>
              </a:rPr>
              <a:t>Panke</a:t>
            </a:r>
            <a:r>
              <a:rPr lang="en-US" sz="1400" dirty="0">
                <a:latin typeface="Times New Roman" panose="02020603050405020304" pitchFamily="18" charset="0"/>
                <a:ea typeface="Calibri" panose="020F0502020204030204" pitchFamily="34" charset="0"/>
                <a:cs typeface="Times New Roman" panose="02020603050405020304" pitchFamily="18" charset="0"/>
              </a:rPr>
              <a:t>, S. (2025) Designing Play-Based Learning in High School Curriculum. </a:t>
            </a:r>
            <a:r>
              <a:rPr lang="en-US" sz="14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https://repository.auw.edu.bd/handle/123456789/290</a:t>
            </a:r>
            <a:r>
              <a:rPr lang="en-US" sz="1400" dirty="0">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US" dirty="0" err="1">
                <a:latin typeface="Times New Roman" panose="02020603050405020304" pitchFamily="18" charset="0"/>
                <a:ea typeface="Calibri" panose="020F0502020204030204" pitchFamily="34" charset="0"/>
                <a:cs typeface="Times New Roman" panose="02020603050405020304" pitchFamily="18" charset="0"/>
              </a:rPr>
              <a:t>Rorije</a:t>
            </a:r>
            <a:r>
              <a:rPr lang="en-US" dirty="0">
                <a:latin typeface="Times New Roman" panose="02020603050405020304" pitchFamily="18" charset="0"/>
                <a:ea typeface="Calibri" panose="020F0502020204030204" pitchFamily="34" charset="0"/>
                <a:cs typeface="Times New Roman" panose="02020603050405020304" pitchFamily="18" charset="0"/>
              </a:rPr>
              <a:t>, M., </a:t>
            </a:r>
            <a:r>
              <a:rPr lang="en-US" dirty="0" err="1">
                <a:latin typeface="Times New Roman" panose="02020603050405020304" pitchFamily="18" charset="0"/>
                <a:ea typeface="Calibri" panose="020F0502020204030204" pitchFamily="34" charset="0"/>
                <a:cs typeface="Times New Roman" panose="02020603050405020304" pitchFamily="18" charset="0"/>
              </a:rPr>
              <a:t>Damen</a:t>
            </a:r>
            <a:r>
              <a:rPr lang="en-US" dirty="0">
                <a:latin typeface="Times New Roman" panose="02020603050405020304" pitchFamily="18" charset="0"/>
                <a:ea typeface="Calibri" panose="020F0502020204030204" pitchFamily="34" charset="0"/>
                <a:cs typeface="Times New Roman" panose="02020603050405020304" pitchFamily="18" charset="0"/>
              </a:rPr>
              <a:t>, S., Janssen, M. J., and </a:t>
            </a:r>
            <a:r>
              <a:rPr lang="en-US" dirty="0" err="1">
                <a:latin typeface="Times New Roman" panose="02020603050405020304" pitchFamily="18" charset="0"/>
                <a:ea typeface="Calibri" panose="020F0502020204030204" pitchFamily="34" charset="0"/>
                <a:cs typeface="Times New Roman" panose="02020603050405020304" pitchFamily="18" charset="0"/>
              </a:rPr>
              <a:t>Minnaert</a:t>
            </a:r>
            <a:r>
              <a:rPr lang="en-US" dirty="0">
                <a:latin typeface="Times New Roman" panose="02020603050405020304" pitchFamily="18" charset="0"/>
                <a:ea typeface="Calibri" panose="020F0502020204030204" pitchFamily="34" charset="0"/>
                <a:cs typeface="Times New Roman" panose="02020603050405020304" pitchFamily="18" charset="0"/>
              </a:rPr>
              <a:t>, A. (2023, October) Applying Erikson’s theory of psychosocial development to understand autonomy development in children and youths with </a:t>
            </a:r>
            <a:r>
              <a:rPr lang="en-US" dirty="0" err="1">
                <a:latin typeface="Times New Roman" panose="02020603050405020304" pitchFamily="18" charset="0"/>
                <a:ea typeface="Calibri" panose="020F0502020204030204" pitchFamily="34" charset="0"/>
                <a:cs typeface="Times New Roman" panose="02020603050405020304" pitchFamily="18" charset="0"/>
              </a:rPr>
              <a:t>deafblindness</a:t>
            </a:r>
            <a:r>
              <a:rPr lang="en-US" dirty="0">
                <a:latin typeface="Times New Roman" panose="02020603050405020304" pitchFamily="18" charset="0"/>
                <a:ea typeface="Calibri" panose="020F0502020204030204" pitchFamily="34" charset="0"/>
                <a:cs typeface="Times New Roman" panose="02020603050405020304" pitchFamily="18" charset="0"/>
              </a:rPr>
              <a:t>: a systematic literature review. In Frontiers in Education (Vol. 8, p. 1228905). Frontiers Media SA. </a:t>
            </a:r>
            <a:r>
              <a:rPr lang="en-US"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https://doi.org/10.3389/feduc.2023.1228905</a:t>
            </a:r>
            <a:r>
              <a:rPr lang="en-US" dirty="0">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US" dirty="0">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10"/>
          </p:nvPr>
        </p:nvSpPr>
        <p:spPr/>
        <p:txBody>
          <a:bodyPr/>
          <a:lstStyle/>
          <a:p>
            <a:fld id="{37BE18C7-89AA-4DBB-9D85-FA8629EF724E}" type="slidenum">
              <a:rPr lang="en-US" smtClean="0"/>
              <a:t>11</a:t>
            </a:fld>
            <a:endParaRPr lang="en-US"/>
          </a:p>
        </p:txBody>
      </p:sp>
    </p:spTree>
    <p:extLst>
      <p:ext uri="{BB962C8B-B14F-4D97-AF65-F5344CB8AC3E}">
        <p14:creationId xmlns:p14="http://schemas.microsoft.com/office/powerpoint/2010/main" val="59457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sv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8" Type="http://schemas.openxmlformats.org/officeDocument/2006/relationships/hyperlink" Target="https://www.researchgate.net/profile/Annaly-Strauss/publication/386533206_Theories_of_children's_learning_and_development/links/678fbde195e02f182eaaad97/Theories-of-childrens-learning-and-development.pdf" TargetMode="External"/><Relationship Id="rId3" Type="http://schemas.openxmlformats.org/officeDocument/2006/relationships/image" Target="../media/image6.svg"/><Relationship Id="rId7" Type="http://schemas.openxmlformats.org/officeDocument/2006/relationships/hyperlink" Target="https://doi.org/10.3390/brainsci15080846"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doi.org/10.1111/bjhp.12680" TargetMode="External"/><Relationship Id="rId5" Type="http://schemas.openxmlformats.org/officeDocument/2006/relationships/hyperlink" Target="https://doi.org/10.3389/fpubh.2023.1287532" TargetMode="External"/><Relationship Id="rId4" Type="http://schemas.openxmlformats.org/officeDocument/2006/relationships/hyperlink" Target="https://doi.org/10.1177/097313422311790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a:extLst>
            <a:ext uri="{FF2B5EF4-FFF2-40B4-BE49-F238E27FC236}">
              <a16:creationId xmlns:a16="http://schemas.microsoft.com/office/drawing/2014/main" id="{056A16DC-D2D8-212C-D7F6-70CED39F8F97}"/>
            </a:ext>
          </a:extLst>
        </p:cNvPr>
        <p:cNvGrpSpPr/>
        <p:nvPr/>
      </p:nvGrpSpPr>
      <p:grpSpPr>
        <a:xfrm>
          <a:off x="0" y="0"/>
          <a:ext cx="0" cy="0"/>
          <a:chOff x="0" y="0"/>
          <a:chExt cx="0" cy="0"/>
        </a:xfrm>
      </p:grpSpPr>
      <p:sp>
        <p:nvSpPr>
          <p:cNvPr id="3" name="Freeform 3">
            <a:extLst>
              <a:ext uri="{FF2B5EF4-FFF2-40B4-BE49-F238E27FC236}">
                <a16:creationId xmlns:a16="http://schemas.microsoft.com/office/drawing/2014/main" id="{CC4686EF-8F3C-E8DD-FC3E-B796DE7B1FCF}"/>
              </a:ext>
            </a:extLst>
          </p:cNvPr>
          <p:cNvSpPr/>
          <p:nvPr/>
        </p:nvSpPr>
        <p:spPr>
          <a:xfrm>
            <a:off x="-997334" y="8670030"/>
            <a:ext cx="3881987" cy="1176541"/>
          </a:xfrm>
          <a:custGeom>
            <a:avLst/>
            <a:gdLst/>
            <a:ahLst/>
            <a:cxnLst/>
            <a:rect l="l" t="t" r="r" b="b"/>
            <a:pathLst>
              <a:path w="3881987" h="1176541">
                <a:moveTo>
                  <a:pt x="0" y="0"/>
                </a:moveTo>
                <a:lnTo>
                  <a:pt x="3881987" y="0"/>
                </a:lnTo>
                <a:lnTo>
                  <a:pt x="3881987" y="1176540"/>
                </a:lnTo>
                <a:lnTo>
                  <a:pt x="0" y="11765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a:extLst>
              <a:ext uri="{FF2B5EF4-FFF2-40B4-BE49-F238E27FC236}">
                <a16:creationId xmlns:a16="http://schemas.microsoft.com/office/drawing/2014/main" id="{8593263E-7583-970F-18BE-AA68F360CC4C}"/>
              </a:ext>
            </a:extLst>
          </p:cNvPr>
          <p:cNvSpPr/>
          <p:nvPr/>
        </p:nvSpPr>
        <p:spPr>
          <a:xfrm>
            <a:off x="14912019" y="8670030"/>
            <a:ext cx="2748007" cy="904538"/>
          </a:xfrm>
          <a:custGeom>
            <a:avLst/>
            <a:gdLst/>
            <a:ahLst/>
            <a:cxnLst/>
            <a:rect l="l" t="t" r="r" b="b"/>
            <a:pathLst>
              <a:path w="2748007" h="904538">
                <a:moveTo>
                  <a:pt x="0" y="0"/>
                </a:moveTo>
                <a:lnTo>
                  <a:pt x="2748007" y="0"/>
                </a:lnTo>
                <a:lnTo>
                  <a:pt x="2748007" y="904538"/>
                </a:lnTo>
                <a:lnTo>
                  <a:pt x="0" y="90453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TextBox 11">
            <a:extLst>
              <a:ext uri="{FF2B5EF4-FFF2-40B4-BE49-F238E27FC236}">
                <a16:creationId xmlns:a16="http://schemas.microsoft.com/office/drawing/2014/main" id="{FA210626-864B-F162-A246-744CABA7998F}"/>
              </a:ext>
            </a:extLst>
          </p:cNvPr>
          <p:cNvSpPr txBox="1"/>
          <p:nvPr/>
        </p:nvSpPr>
        <p:spPr>
          <a:xfrm>
            <a:off x="1143000" y="1028700"/>
            <a:ext cx="15925800" cy="8894743"/>
          </a:xfrm>
          <a:prstGeom prst="rect">
            <a:avLst/>
          </a:prstGeom>
          <a:noFill/>
        </p:spPr>
        <p:txBody>
          <a:bodyPr wrap="square" rtlCol="0">
            <a:spAutoFit/>
          </a:bodyPr>
          <a:lstStyle/>
          <a:p>
            <a:r>
              <a:rPr lang="en-US" sz="4400" b="1" dirty="0">
                <a:latin typeface="Arial" panose="020B0604020202020204" pitchFamily="34" charset="0"/>
                <a:cs typeface="Arial" panose="020B0604020202020204" pitchFamily="34" charset="0"/>
              </a:rPr>
              <a:t>Student Name: </a:t>
            </a:r>
            <a:r>
              <a:rPr lang="en-US" sz="4400" b="1" dirty="0" err="1">
                <a:latin typeface="Arial" panose="020B0604020202020204" pitchFamily="34" charset="0"/>
                <a:cs typeface="Arial" panose="020B0604020202020204" pitchFamily="34" charset="0"/>
              </a:rPr>
              <a:t>Basirat</a:t>
            </a:r>
            <a:r>
              <a:rPr lang="en-US" sz="4400" b="1" dirty="0">
                <a:latin typeface="Arial" panose="020B0604020202020204" pitchFamily="34" charset="0"/>
                <a:cs typeface="Arial" panose="020B0604020202020204" pitchFamily="34" charset="0"/>
              </a:rPr>
              <a:t> Toyin Yaya</a:t>
            </a:r>
          </a:p>
          <a:p>
            <a:endParaRPr lang="en-US" sz="4400" b="1" dirty="0">
              <a:latin typeface="Arial" panose="020B0604020202020204" pitchFamily="34" charset="0"/>
              <a:cs typeface="Arial" panose="020B0604020202020204" pitchFamily="34" charset="0"/>
            </a:endParaRPr>
          </a:p>
          <a:p>
            <a:r>
              <a:rPr lang="en-US" sz="4400" b="1" dirty="0">
                <a:latin typeface="Arial" panose="020B0604020202020204" pitchFamily="34" charset="0"/>
                <a:cs typeface="Arial" panose="020B0604020202020204" pitchFamily="34" charset="0"/>
              </a:rPr>
              <a:t>Student ID Number: 2508234</a:t>
            </a:r>
          </a:p>
          <a:p>
            <a:endParaRPr lang="en-US" sz="4400" b="1" dirty="0">
              <a:latin typeface="Arial" panose="020B0604020202020204" pitchFamily="34" charset="0"/>
              <a:cs typeface="Arial" panose="020B0604020202020204" pitchFamily="34" charset="0"/>
            </a:endParaRPr>
          </a:p>
          <a:p>
            <a:r>
              <a:rPr lang="en-US" sz="4400" b="1" dirty="0">
                <a:latin typeface="Arial" panose="020B0604020202020204" pitchFamily="34" charset="0"/>
                <a:cs typeface="Arial" panose="020B0604020202020204" pitchFamily="34" charset="0"/>
              </a:rPr>
              <a:t>Module Code: LCHS4010</a:t>
            </a:r>
          </a:p>
          <a:p>
            <a:endParaRPr lang="en-US" sz="4400" b="1" dirty="0">
              <a:latin typeface="Arial" panose="020B0604020202020204" pitchFamily="34" charset="0"/>
              <a:cs typeface="Arial" panose="020B0604020202020204" pitchFamily="34" charset="0"/>
            </a:endParaRPr>
          </a:p>
          <a:p>
            <a:r>
              <a:rPr lang="en-US" sz="4400" b="1" dirty="0">
                <a:latin typeface="Arial" panose="020B0604020202020204" pitchFamily="34" charset="0"/>
                <a:cs typeface="Arial" panose="020B0604020202020204" pitchFamily="34" charset="0"/>
              </a:rPr>
              <a:t>Module: Psychology In Health &amp; </a:t>
            </a:r>
          </a:p>
          <a:p>
            <a:r>
              <a:rPr lang="en-US" sz="4400" b="1" dirty="0">
                <a:latin typeface="Arial" panose="020B0604020202020204" pitchFamily="34" charset="0"/>
                <a:cs typeface="Arial" panose="020B0604020202020204" pitchFamily="34" charset="0"/>
              </a:rPr>
              <a:t>               Social Care</a:t>
            </a:r>
          </a:p>
          <a:p>
            <a:endParaRPr lang="en-US" sz="4400" b="1" dirty="0">
              <a:latin typeface="Arial" panose="020B0604020202020204" pitchFamily="34" charset="0"/>
              <a:cs typeface="Arial" panose="020B0604020202020204" pitchFamily="34" charset="0"/>
            </a:endParaRPr>
          </a:p>
          <a:p>
            <a:r>
              <a:rPr lang="en-US" sz="4400" b="1" dirty="0">
                <a:latin typeface="Arial" panose="020B0604020202020204" pitchFamily="34" charset="0"/>
                <a:cs typeface="Arial" panose="020B0604020202020204" pitchFamily="34" charset="0"/>
              </a:rPr>
              <a:t>Lecturer: Alice Clayton</a:t>
            </a:r>
          </a:p>
          <a:p>
            <a:endParaRPr lang="en-US" sz="4400" b="1" dirty="0">
              <a:latin typeface="Arial" panose="020B0604020202020204" pitchFamily="34" charset="0"/>
              <a:cs typeface="Arial" panose="020B0604020202020204" pitchFamily="34" charset="0"/>
            </a:endParaRPr>
          </a:p>
          <a:p>
            <a:r>
              <a:rPr lang="en-US" sz="4400" b="1" dirty="0">
                <a:latin typeface="Arial" panose="020B0604020202020204" pitchFamily="34" charset="0"/>
                <a:cs typeface="Arial" panose="020B0604020202020204" pitchFamily="34" charset="0"/>
              </a:rPr>
              <a:t>Topic: Erikson Theory of </a:t>
            </a:r>
            <a:r>
              <a:rPr lang="en-US" sz="4400" b="1">
                <a:latin typeface="Arial" panose="020B0604020202020204" pitchFamily="34" charset="0"/>
                <a:cs typeface="Arial" panose="020B0604020202020204" pitchFamily="34" charset="0"/>
              </a:rPr>
              <a:t>Emotional Development.</a:t>
            </a:r>
            <a:endParaRPr lang="en-US" sz="4400" b="1" dirty="0">
              <a:latin typeface="Arial" panose="020B0604020202020204" pitchFamily="34" charset="0"/>
              <a:cs typeface="Arial" panose="020B0604020202020204" pitchFamily="34" charset="0"/>
            </a:endParaRPr>
          </a:p>
          <a:p>
            <a:r>
              <a:rPr lang="en-US" sz="4400" b="1" dirty="0">
                <a:latin typeface="Arial" panose="020B0604020202020204" pitchFamily="34" charset="0"/>
                <a:cs typeface="Arial" panose="020B0604020202020204" pitchFamily="34" charset="0"/>
              </a:rPr>
              <a:t> </a:t>
            </a:r>
            <a:endParaRPr lang="en-GB" sz="4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1904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3" name="Freeform 3"/>
          <p:cNvSpPr/>
          <p:nvPr/>
        </p:nvSpPr>
        <p:spPr>
          <a:xfrm>
            <a:off x="-997334" y="8670030"/>
            <a:ext cx="3881987" cy="1176541"/>
          </a:xfrm>
          <a:custGeom>
            <a:avLst/>
            <a:gdLst/>
            <a:ahLst/>
            <a:cxnLst/>
            <a:rect l="l" t="t" r="r" b="b"/>
            <a:pathLst>
              <a:path w="3881987" h="1176541">
                <a:moveTo>
                  <a:pt x="0" y="0"/>
                </a:moveTo>
                <a:lnTo>
                  <a:pt x="3881987" y="0"/>
                </a:lnTo>
                <a:lnTo>
                  <a:pt x="3881987" y="1176540"/>
                </a:lnTo>
                <a:lnTo>
                  <a:pt x="0" y="117654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4912019" y="8670030"/>
            <a:ext cx="2748007" cy="904538"/>
          </a:xfrm>
          <a:custGeom>
            <a:avLst/>
            <a:gdLst/>
            <a:ahLst/>
            <a:cxnLst/>
            <a:rect l="l" t="t" r="r" b="b"/>
            <a:pathLst>
              <a:path w="2748007" h="904538">
                <a:moveTo>
                  <a:pt x="0" y="0"/>
                </a:moveTo>
                <a:lnTo>
                  <a:pt x="2748007" y="0"/>
                </a:lnTo>
                <a:lnTo>
                  <a:pt x="2748007" y="904538"/>
                </a:lnTo>
                <a:lnTo>
                  <a:pt x="0" y="90453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7086600" y="1088086"/>
            <a:ext cx="2947614" cy="274197"/>
          </a:xfrm>
          <a:custGeom>
            <a:avLst/>
            <a:gdLst/>
            <a:ahLst/>
            <a:cxnLst/>
            <a:rect l="l" t="t" r="r" b="b"/>
            <a:pathLst>
              <a:path w="2947614" h="274197">
                <a:moveTo>
                  <a:pt x="0" y="0"/>
                </a:moveTo>
                <a:lnTo>
                  <a:pt x="2947614" y="0"/>
                </a:lnTo>
                <a:lnTo>
                  <a:pt x="2947614" y="274196"/>
                </a:lnTo>
                <a:lnTo>
                  <a:pt x="0" y="27419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028700" y="1028700"/>
            <a:ext cx="539989" cy="515444"/>
          </a:xfrm>
          <a:custGeom>
            <a:avLst/>
            <a:gdLst/>
            <a:ahLst/>
            <a:cxnLst/>
            <a:rect l="l" t="t" r="r" b="b"/>
            <a:pathLst>
              <a:path w="539989" h="515444">
                <a:moveTo>
                  <a:pt x="0" y="0"/>
                </a:moveTo>
                <a:lnTo>
                  <a:pt x="539989" y="0"/>
                </a:lnTo>
                <a:lnTo>
                  <a:pt x="539989" y="515444"/>
                </a:lnTo>
                <a:lnTo>
                  <a:pt x="0" y="51544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TextBox 7"/>
          <p:cNvSpPr txBox="1"/>
          <p:nvPr/>
        </p:nvSpPr>
        <p:spPr>
          <a:xfrm>
            <a:off x="927617" y="2016006"/>
            <a:ext cx="16268700" cy="1139736"/>
          </a:xfrm>
          <a:prstGeom prst="rect">
            <a:avLst/>
          </a:prstGeom>
        </p:spPr>
        <p:txBody>
          <a:bodyPr wrap="square" lIns="0" tIns="0" rIns="0" bIns="0" rtlCol="0" anchor="t">
            <a:spAutoFit/>
          </a:bodyPr>
          <a:lstStyle/>
          <a:p>
            <a:pPr algn="ctr">
              <a:lnSpc>
                <a:spcPts val="9616"/>
              </a:lnSpc>
            </a:pPr>
            <a:r>
              <a:rPr lang="en-US" sz="7200" b="1" dirty="0">
                <a:solidFill>
                  <a:srgbClr val="5C3194"/>
                </a:solidFill>
                <a:latin typeface="Times New Roman" panose="02020603050405020304" pitchFamily="18" charset="0"/>
                <a:ea typeface="Poppins Bold"/>
                <a:cs typeface="Times New Roman" panose="02020603050405020304" pitchFamily="18" charset="0"/>
                <a:sym typeface="Poppins Bold"/>
              </a:rPr>
              <a:t>Psychology in Health and Social Care </a:t>
            </a:r>
          </a:p>
        </p:txBody>
      </p:sp>
      <p:sp>
        <p:nvSpPr>
          <p:cNvPr id="10" name="Rectangle 9"/>
          <p:cNvSpPr/>
          <p:nvPr/>
        </p:nvSpPr>
        <p:spPr>
          <a:xfrm>
            <a:off x="1763128" y="1101756"/>
            <a:ext cx="1396536" cy="400110"/>
          </a:xfrm>
          <a:prstGeom prst="rect">
            <a:avLst/>
          </a:prstGeom>
        </p:spPr>
        <p:txBody>
          <a:bodyPr wrap="none">
            <a:spAutoFit/>
          </a:bodyPr>
          <a:lstStyle/>
          <a:p>
            <a:r>
              <a:rPr lang="en-US" sz="2000" b="1" dirty="0">
                <a:latin typeface="Times New Roman" panose="02020603050405020304" pitchFamily="18" charset="0"/>
                <a:cs typeface="Times New Roman" panose="02020603050405020304" pitchFamily="18" charset="0"/>
              </a:rPr>
              <a:t>LCHS4010</a:t>
            </a:r>
          </a:p>
        </p:txBody>
      </p:sp>
      <p:pic>
        <p:nvPicPr>
          <p:cNvPr id="11" name="Picture 10"/>
          <p:cNvPicPr>
            <a:picLocks noChangeAspect="1"/>
          </p:cNvPicPr>
          <p:nvPr/>
        </p:nvPicPr>
        <p:blipFill>
          <a:blip r:embed="rId7"/>
          <a:stretch>
            <a:fillRect/>
          </a:stretch>
        </p:blipFill>
        <p:spPr>
          <a:xfrm>
            <a:off x="8979934" y="3181154"/>
            <a:ext cx="7102118" cy="639341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4" name="Freeform 4"/>
          <p:cNvSpPr/>
          <p:nvPr/>
        </p:nvSpPr>
        <p:spPr>
          <a:xfrm>
            <a:off x="15407753" y="881036"/>
            <a:ext cx="2880247" cy="663108"/>
          </a:xfrm>
          <a:custGeom>
            <a:avLst/>
            <a:gdLst/>
            <a:ahLst/>
            <a:cxnLst/>
            <a:rect l="l" t="t" r="r" b="b"/>
            <a:pathLst>
              <a:path w="2880247" h="663108">
                <a:moveTo>
                  <a:pt x="0" y="0"/>
                </a:moveTo>
                <a:lnTo>
                  <a:pt x="2880247" y="0"/>
                </a:lnTo>
                <a:lnTo>
                  <a:pt x="2880247" y="663108"/>
                </a:lnTo>
                <a:lnTo>
                  <a:pt x="0" y="66310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0962298" y="7965088"/>
            <a:ext cx="2748007" cy="904538"/>
          </a:xfrm>
          <a:custGeom>
            <a:avLst/>
            <a:gdLst/>
            <a:ahLst/>
            <a:cxnLst/>
            <a:rect l="l" t="t" r="r" b="b"/>
            <a:pathLst>
              <a:path w="2748007" h="904538">
                <a:moveTo>
                  <a:pt x="0" y="0"/>
                </a:moveTo>
                <a:lnTo>
                  <a:pt x="2748007" y="0"/>
                </a:lnTo>
                <a:lnTo>
                  <a:pt x="2748007" y="904539"/>
                </a:lnTo>
                <a:lnTo>
                  <a:pt x="0" y="90453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457200" y="3393088"/>
            <a:ext cx="9765951" cy="4572000"/>
            <a:chOff x="0" y="0"/>
            <a:chExt cx="2130206" cy="740109"/>
          </a:xfrm>
        </p:grpSpPr>
        <p:sp>
          <p:nvSpPr>
            <p:cNvPr id="7" name="Freeform 7"/>
            <p:cNvSpPr/>
            <p:nvPr/>
          </p:nvSpPr>
          <p:spPr>
            <a:xfrm>
              <a:off x="0" y="0"/>
              <a:ext cx="2130206" cy="740109"/>
            </a:xfrm>
            <a:custGeom>
              <a:avLst/>
              <a:gdLst/>
              <a:ahLst/>
              <a:cxnLst/>
              <a:rect l="l" t="t" r="r" b="b"/>
              <a:pathLst>
                <a:path w="2130206" h="740109">
                  <a:moveTo>
                    <a:pt x="1927006" y="0"/>
                  </a:moveTo>
                  <a:cubicBezTo>
                    <a:pt x="2037496" y="6350"/>
                    <a:pt x="2125126" y="93980"/>
                    <a:pt x="2130206" y="203200"/>
                  </a:cubicBezTo>
                  <a:lnTo>
                    <a:pt x="2130206" y="440389"/>
                  </a:lnTo>
                  <a:cubicBezTo>
                    <a:pt x="2125126" y="548339"/>
                    <a:pt x="2037496" y="635969"/>
                    <a:pt x="1929546" y="635969"/>
                  </a:cubicBezTo>
                  <a:lnTo>
                    <a:pt x="274320" y="635969"/>
                  </a:lnTo>
                  <a:cubicBezTo>
                    <a:pt x="245110" y="670259"/>
                    <a:pt x="213360" y="700739"/>
                    <a:pt x="176530" y="726139"/>
                  </a:cubicBezTo>
                  <a:lnTo>
                    <a:pt x="152400" y="740109"/>
                  </a:lnTo>
                  <a:cubicBezTo>
                    <a:pt x="139700" y="740109"/>
                    <a:pt x="137160" y="732489"/>
                    <a:pt x="140970" y="719789"/>
                  </a:cubicBezTo>
                  <a:cubicBezTo>
                    <a:pt x="149860" y="691849"/>
                    <a:pt x="148590" y="662639"/>
                    <a:pt x="138430" y="635969"/>
                  </a:cubicBezTo>
                  <a:lnTo>
                    <a:pt x="134620" y="624539"/>
                  </a:lnTo>
                  <a:cubicBezTo>
                    <a:pt x="57150" y="599139"/>
                    <a:pt x="1270" y="525479"/>
                    <a:pt x="0" y="440389"/>
                  </a:cubicBezTo>
                  <a:lnTo>
                    <a:pt x="0" y="201930"/>
                  </a:lnTo>
                  <a:cubicBezTo>
                    <a:pt x="0" y="93980"/>
                    <a:pt x="88900" y="6350"/>
                    <a:pt x="203200" y="0"/>
                  </a:cubicBezTo>
                  <a:lnTo>
                    <a:pt x="1929546" y="0"/>
                  </a:lnTo>
                  <a:close/>
                </a:path>
              </a:pathLst>
            </a:custGeom>
            <a:solidFill>
              <a:srgbClr val="A1D0C2"/>
            </a:solidFill>
            <a:ln cap="sq">
              <a:noFill/>
              <a:prstDash val="solid"/>
              <a:miter/>
            </a:ln>
          </p:spPr>
          <p:txBody>
            <a:bodyPr/>
            <a:lstStyle/>
            <a:p>
              <a:endParaRPr lang="en-GB"/>
            </a:p>
          </p:txBody>
        </p:sp>
        <p:sp>
          <p:nvSpPr>
            <p:cNvPr id="8" name="TextBox 8"/>
            <p:cNvSpPr txBox="1"/>
            <p:nvPr/>
          </p:nvSpPr>
          <p:spPr>
            <a:xfrm>
              <a:off x="107950" y="-47625"/>
              <a:ext cx="1914306" cy="673434"/>
            </a:xfrm>
            <a:prstGeom prst="rect">
              <a:avLst/>
            </a:prstGeom>
          </p:spPr>
          <p:txBody>
            <a:bodyPr lIns="50800" tIns="50800" rIns="50800" bIns="50800" rtlCol="0" anchor="ctr"/>
            <a:lstStyle/>
            <a:p>
              <a:pPr algn="ctr">
                <a:lnSpc>
                  <a:spcPts val="3499"/>
                </a:lnSpc>
              </a:pPr>
              <a:endParaRPr/>
            </a:p>
          </p:txBody>
        </p:sp>
      </p:grpSp>
      <p:sp>
        <p:nvSpPr>
          <p:cNvPr id="9" name="TextBox 9"/>
          <p:cNvSpPr txBox="1"/>
          <p:nvPr/>
        </p:nvSpPr>
        <p:spPr>
          <a:xfrm>
            <a:off x="7162800" y="1510055"/>
            <a:ext cx="8892653" cy="1103700"/>
          </a:xfrm>
          <a:prstGeom prst="rect">
            <a:avLst/>
          </a:prstGeom>
        </p:spPr>
        <p:txBody>
          <a:bodyPr lIns="0" tIns="0" rIns="0" bIns="0" rtlCol="0" anchor="t">
            <a:spAutoFit/>
          </a:bodyPr>
          <a:lstStyle/>
          <a:p>
            <a:pPr>
              <a:lnSpc>
                <a:spcPts val="9616"/>
              </a:lnSpc>
            </a:pPr>
            <a:r>
              <a:rPr lang="en-US" sz="6000" b="1" dirty="0">
                <a:solidFill>
                  <a:srgbClr val="5C3194"/>
                </a:solidFill>
                <a:latin typeface="Times New Roman" panose="02020603050405020304" pitchFamily="18" charset="0"/>
                <a:ea typeface="Poppins Bold"/>
                <a:cs typeface="Times New Roman" panose="02020603050405020304" pitchFamily="18" charset="0"/>
                <a:sym typeface="Poppins Bold"/>
              </a:rPr>
              <a:t>Introduction</a:t>
            </a:r>
          </a:p>
        </p:txBody>
      </p:sp>
      <p:sp>
        <p:nvSpPr>
          <p:cNvPr id="12" name="Rectangle 11"/>
          <p:cNvSpPr/>
          <p:nvPr/>
        </p:nvSpPr>
        <p:spPr>
          <a:xfrm>
            <a:off x="863425" y="4055559"/>
            <a:ext cx="8953500" cy="2246769"/>
          </a:xfrm>
          <a:prstGeom prst="rect">
            <a:avLst/>
          </a:prstGeom>
        </p:spPr>
        <p:txBody>
          <a:bodyPr wrap="square">
            <a:spAutoFit/>
          </a:bodyPr>
          <a:lstStyle/>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Psychology is the study of behavior, thoughts, emotions and development.</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Shona is a three-year-old child in a nursery setting.</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She fears separation, isn't communicating well and has difficulty with group play.</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This presentation focuses on Erikson's Psychosocial Development Theory.</a:t>
            </a:r>
          </a:p>
        </p:txBody>
      </p:sp>
      <p:pic>
        <p:nvPicPr>
          <p:cNvPr id="13" name="Picture 12"/>
          <p:cNvPicPr>
            <a:picLocks noChangeAspect="1"/>
          </p:cNvPicPr>
          <p:nvPr/>
        </p:nvPicPr>
        <p:blipFill>
          <a:blip r:embed="rId5"/>
          <a:stretch>
            <a:fillRect/>
          </a:stretch>
        </p:blipFill>
        <p:spPr>
          <a:xfrm>
            <a:off x="11609126" y="2719317"/>
            <a:ext cx="5620534" cy="514421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4" name="Freeform 4"/>
          <p:cNvSpPr/>
          <p:nvPr/>
        </p:nvSpPr>
        <p:spPr>
          <a:xfrm>
            <a:off x="15407753" y="881036"/>
            <a:ext cx="2880247" cy="663108"/>
          </a:xfrm>
          <a:custGeom>
            <a:avLst/>
            <a:gdLst/>
            <a:ahLst/>
            <a:cxnLst/>
            <a:rect l="l" t="t" r="r" b="b"/>
            <a:pathLst>
              <a:path w="2880247" h="663108">
                <a:moveTo>
                  <a:pt x="0" y="0"/>
                </a:moveTo>
                <a:lnTo>
                  <a:pt x="2880247" y="0"/>
                </a:lnTo>
                <a:lnTo>
                  <a:pt x="2880247" y="663108"/>
                </a:lnTo>
                <a:lnTo>
                  <a:pt x="0" y="66310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2659746" y="9034631"/>
            <a:ext cx="2748007" cy="904538"/>
          </a:xfrm>
          <a:custGeom>
            <a:avLst/>
            <a:gdLst/>
            <a:ahLst/>
            <a:cxnLst/>
            <a:rect l="l" t="t" r="r" b="b"/>
            <a:pathLst>
              <a:path w="2748007" h="904538">
                <a:moveTo>
                  <a:pt x="0" y="0"/>
                </a:moveTo>
                <a:lnTo>
                  <a:pt x="2748007" y="0"/>
                </a:lnTo>
                <a:lnTo>
                  <a:pt x="2748007" y="904539"/>
                </a:lnTo>
                <a:lnTo>
                  <a:pt x="0" y="90453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457200" y="3393087"/>
            <a:ext cx="9765951" cy="6093813"/>
            <a:chOff x="0" y="0"/>
            <a:chExt cx="2130206" cy="740109"/>
          </a:xfrm>
        </p:grpSpPr>
        <p:sp>
          <p:nvSpPr>
            <p:cNvPr id="7" name="Freeform 7"/>
            <p:cNvSpPr/>
            <p:nvPr/>
          </p:nvSpPr>
          <p:spPr>
            <a:xfrm>
              <a:off x="0" y="0"/>
              <a:ext cx="2130206" cy="740109"/>
            </a:xfrm>
            <a:custGeom>
              <a:avLst/>
              <a:gdLst/>
              <a:ahLst/>
              <a:cxnLst/>
              <a:rect l="l" t="t" r="r" b="b"/>
              <a:pathLst>
                <a:path w="2130206" h="740109">
                  <a:moveTo>
                    <a:pt x="1927006" y="0"/>
                  </a:moveTo>
                  <a:cubicBezTo>
                    <a:pt x="2037496" y="6350"/>
                    <a:pt x="2125126" y="93980"/>
                    <a:pt x="2130206" y="203200"/>
                  </a:cubicBezTo>
                  <a:lnTo>
                    <a:pt x="2130206" y="440389"/>
                  </a:lnTo>
                  <a:cubicBezTo>
                    <a:pt x="2125126" y="548339"/>
                    <a:pt x="2037496" y="635969"/>
                    <a:pt x="1929546" y="635969"/>
                  </a:cubicBezTo>
                  <a:lnTo>
                    <a:pt x="274320" y="635969"/>
                  </a:lnTo>
                  <a:cubicBezTo>
                    <a:pt x="245110" y="670259"/>
                    <a:pt x="213360" y="700739"/>
                    <a:pt x="176530" y="726139"/>
                  </a:cubicBezTo>
                  <a:lnTo>
                    <a:pt x="152400" y="740109"/>
                  </a:lnTo>
                  <a:cubicBezTo>
                    <a:pt x="139700" y="740109"/>
                    <a:pt x="137160" y="732489"/>
                    <a:pt x="140970" y="719789"/>
                  </a:cubicBezTo>
                  <a:cubicBezTo>
                    <a:pt x="149860" y="691849"/>
                    <a:pt x="148590" y="662639"/>
                    <a:pt x="138430" y="635969"/>
                  </a:cubicBezTo>
                  <a:lnTo>
                    <a:pt x="134620" y="624539"/>
                  </a:lnTo>
                  <a:cubicBezTo>
                    <a:pt x="57150" y="599139"/>
                    <a:pt x="1270" y="525479"/>
                    <a:pt x="0" y="440389"/>
                  </a:cubicBezTo>
                  <a:lnTo>
                    <a:pt x="0" y="201930"/>
                  </a:lnTo>
                  <a:cubicBezTo>
                    <a:pt x="0" y="93980"/>
                    <a:pt x="88900" y="6350"/>
                    <a:pt x="203200" y="0"/>
                  </a:cubicBezTo>
                  <a:lnTo>
                    <a:pt x="1929546" y="0"/>
                  </a:lnTo>
                  <a:close/>
                </a:path>
              </a:pathLst>
            </a:custGeom>
            <a:solidFill>
              <a:srgbClr val="A1D0C2"/>
            </a:solidFill>
            <a:ln cap="sq">
              <a:noFill/>
              <a:prstDash val="solid"/>
              <a:miter/>
            </a:ln>
          </p:spPr>
          <p:txBody>
            <a:bodyPr/>
            <a:lstStyle/>
            <a:p>
              <a:endParaRPr lang="en-GB"/>
            </a:p>
          </p:txBody>
        </p:sp>
        <p:sp>
          <p:nvSpPr>
            <p:cNvPr id="8" name="TextBox 8"/>
            <p:cNvSpPr txBox="1"/>
            <p:nvPr/>
          </p:nvSpPr>
          <p:spPr>
            <a:xfrm>
              <a:off x="107950" y="-47625"/>
              <a:ext cx="1914306" cy="673434"/>
            </a:xfrm>
            <a:prstGeom prst="rect">
              <a:avLst/>
            </a:prstGeom>
          </p:spPr>
          <p:txBody>
            <a:bodyPr lIns="50800" tIns="50800" rIns="50800" bIns="50800" rtlCol="0" anchor="ctr"/>
            <a:lstStyle/>
            <a:p>
              <a:pPr algn="ctr">
                <a:lnSpc>
                  <a:spcPts val="3499"/>
                </a:lnSpc>
              </a:pPr>
              <a:endParaRPr/>
            </a:p>
          </p:txBody>
        </p:sp>
      </p:grpSp>
      <p:sp>
        <p:nvSpPr>
          <p:cNvPr id="9" name="TextBox 9"/>
          <p:cNvSpPr txBox="1"/>
          <p:nvPr/>
        </p:nvSpPr>
        <p:spPr>
          <a:xfrm>
            <a:off x="863426" y="1510055"/>
            <a:ext cx="15192028" cy="1103700"/>
          </a:xfrm>
          <a:prstGeom prst="rect">
            <a:avLst/>
          </a:prstGeom>
        </p:spPr>
        <p:txBody>
          <a:bodyPr wrap="square" lIns="0" tIns="0" rIns="0" bIns="0" rtlCol="0" anchor="t">
            <a:spAutoFit/>
          </a:bodyPr>
          <a:lstStyle/>
          <a:p>
            <a:pPr algn="ctr">
              <a:lnSpc>
                <a:spcPts val="9616"/>
              </a:lnSpc>
            </a:pPr>
            <a:r>
              <a:rPr lang="en-US" sz="6000" b="1" dirty="0">
                <a:solidFill>
                  <a:srgbClr val="5C3194"/>
                </a:solidFill>
                <a:latin typeface="Times New Roman" panose="02020603050405020304" pitchFamily="18" charset="0"/>
                <a:ea typeface="Poppins Bold"/>
                <a:cs typeface="Times New Roman" panose="02020603050405020304" pitchFamily="18" charset="0"/>
                <a:sym typeface="Poppins Bold"/>
              </a:rPr>
              <a:t>Psychosocial Development Theory of Erikson</a:t>
            </a:r>
          </a:p>
        </p:txBody>
      </p:sp>
      <p:sp>
        <p:nvSpPr>
          <p:cNvPr id="12" name="Rectangle 11"/>
          <p:cNvSpPr/>
          <p:nvPr/>
        </p:nvSpPr>
        <p:spPr>
          <a:xfrm>
            <a:off x="956109" y="3751889"/>
            <a:ext cx="8953500" cy="4243278"/>
          </a:xfrm>
          <a:prstGeom prst="rect">
            <a:avLst/>
          </a:prstGeom>
        </p:spPr>
        <p:txBody>
          <a:bodyPr wrap="square">
            <a:spAutoFit/>
          </a:bodyPr>
          <a:lstStyle/>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Erikson theorized that man went through eight psychosocial stages throughout his life.</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There are developmental crises or conflicts at each stage.</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A resolution that goes well is conducive to psychological health.</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Shona is mainly associated with Autonomy vs Shame and Doubt.</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Independence, confidence and initiative are significant during early childhood development.</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Development is impacted by social relationships and the environment.</a:t>
            </a:r>
          </a:p>
        </p:txBody>
      </p:sp>
      <p:pic>
        <p:nvPicPr>
          <p:cNvPr id="2" name="Picture 1"/>
          <p:cNvPicPr>
            <a:picLocks noChangeAspect="1"/>
          </p:cNvPicPr>
          <p:nvPr/>
        </p:nvPicPr>
        <p:blipFill>
          <a:blip r:embed="rId5"/>
          <a:stretch>
            <a:fillRect/>
          </a:stretch>
        </p:blipFill>
        <p:spPr>
          <a:xfrm>
            <a:off x="10439400" y="3619500"/>
            <a:ext cx="7522304" cy="47501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62254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4" name="Freeform 4"/>
          <p:cNvSpPr/>
          <p:nvPr/>
        </p:nvSpPr>
        <p:spPr>
          <a:xfrm>
            <a:off x="15407753" y="881036"/>
            <a:ext cx="2880247" cy="663108"/>
          </a:xfrm>
          <a:custGeom>
            <a:avLst/>
            <a:gdLst/>
            <a:ahLst/>
            <a:cxnLst/>
            <a:rect l="l" t="t" r="r" b="b"/>
            <a:pathLst>
              <a:path w="2880247" h="663108">
                <a:moveTo>
                  <a:pt x="0" y="0"/>
                </a:moveTo>
                <a:lnTo>
                  <a:pt x="2880247" y="0"/>
                </a:lnTo>
                <a:lnTo>
                  <a:pt x="2880247" y="663108"/>
                </a:lnTo>
                <a:lnTo>
                  <a:pt x="0" y="66310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2659746" y="9034631"/>
            <a:ext cx="2748007" cy="904538"/>
          </a:xfrm>
          <a:custGeom>
            <a:avLst/>
            <a:gdLst/>
            <a:ahLst/>
            <a:cxnLst/>
            <a:rect l="l" t="t" r="r" b="b"/>
            <a:pathLst>
              <a:path w="2748007" h="904538">
                <a:moveTo>
                  <a:pt x="0" y="0"/>
                </a:moveTo>
                <a:lnTo>
                  <a:pt x="2748007" y="0"/>
                </a:lnTo>
                <a:lnTo>
                  <a:pt x="2748007" y="904539"/>
                </a:lnTo>
                <a:lnTo>
                  <a:pt x="0" y="90453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457200" y="4686300"/>
            <a:ext cx="9765951" cy="4800600"/>
            <a:chOff x="0" y="0"/>
            <a:chExt cx="2130206" cy="740109"/>
          </a:xfrm>
        </p:grpSpPr>
        <p:sp>
          <p:nvSpPr>
            <p:cNvPr id="7" name="Freeform 7"/>
            <p:cNvSpPr/>
            <p:nvPr/>
          </p:nvSpPr>
          <p:spPr>
            <a:xfrm>
              <a:off x="0" y="0"/>
              <a:ext cx="2130206" cy="740109"/>
            </a:xfrm>
            <a:custGeom>
              <a:avLst/>
              <a:gdLst/>
              <a:ahLst/>
              <a:cxnLst/>
              <a:rect l="l" t="t" r="r" b="b"/>
              <a:pathLst>
                <a:path w="2130206" h="740109">
                  <a:moveTo>
                    <a:pt x="1927006" y="0"/>
                  </a:moveTo>
                  <a:cubicBezTo>
                    <a:pt x="2037496" y="6350"/>
                    <a:pt x="2125126" y="93980"/>
                    <a:pt x="2130206" y="203200"/>
                  </a:cubicBezTo>
                  <a:lnTo>
                    <a:pt x="2130206" y="440389"/>
                  </a:lnTo>
                  <a:cubicBezTo>
                    <a:pt x="2125126" y="548339"/>
                    <a:pt x="2037496" y="635969"/>
                    <a:pt x="1929546" y="635969"/>
                  </a:cubicBezTo>
                  <a:lnTo>
                    <a:pt x="274320" y="635969"/>
                  </a:lnTo>
                  <a:cubicBezTo>
                    <a:pt x="245110" y="670259"/>
                    <a:pt x="213360" y="700739"/>
                    <a:pt x="176530" y="726139"/>
                  </a:cubicBezTo>
                  <a:lnTo>
                    <a:pt x="152400" y="740109"/>
                  </a:lnTo>
                  <a:cubicBezTo>
                    <a:pt x="139700" y="740109"/>
                    <a:pt x="137160" y="732489"/>
                    <a:pt x="140970" y="719789"/>
                  </a:cubicBezTo>
                  <a:cubicBezTo>
                    <a:pt x="149860" y="691849"/>
                    <a:pt x="148590" y="662639"/>
                    <a:pt x="138430" y="635969"/>
                  </a:cubicBezTo>
                  <a:lnTo>
                    <a:pt x="134620" y="624539"/>
                  </a:lnTo>
                  <a:cubicBezTo>
                    <a:pt x="57150" y="599139"/>
                    <a:pt x="1270" y="525479"/>
                    <a:pt x="0" y="440389"/>
                  </a:cubicBezTo>
                  <a:lnTo>
                    <a:pt x="0" y="201930"/>
                  </a:lnTo>
                  <a:cubicBezTo>
                    <a:pt x="0" y="93980"/>
                    <a:pt x="88900" y="6350"/>
                    <a:pt x="203200" y="0"/>
                  </a:cubicBezTo>
                  <a:lnTo>
                    <a:pt x="1929546" y="0"/>
                  </a:lnTo>
                  <a:close/>
                </a:path>
              </a:pathLst>
            </a:custGeom>
            <a:solidFill>
              <a:srgbClr val="A1D0C2"/>
            </a:solidFill>
            <a:ln cap="sq">
              <a:noFill/>
              <a:prstDash val="solid"/>
              <a:miter/>
            </a:ln>
          </p:spPr>
          <p:txBody>
            <a:bodyPr/>
            <a:lstStyle/>
            <a:p>
              <a:endParaRPr lang="en-GB"/>
            </a:p>
          </p:txBody>
        </p:sp>
        <p:sp>
          <p:nvSpPr>
            <p:cNvPr id="8" name="TextBox 8"/>
            <p:cNvSpPr txBox="1"/>
            <p:nvPr/>
          </p:nvSpPr>
          <p:spPr>
            <a:xfrm>
              <a:off x="107950" y="-47625"/>
              <a:ext cx="1914306" cy="673434"/>
            </a:xfrm>
            <a:prstGeom prst="rect">
              <a:avLst/>
            </a:prstGeom>
          </p:spPr>
          <p:txBody>
            <a:bodyPr lIns="50800" tIns="50800" rIns="50800" bIns="50800" rtlCol="0" anchor="ctr"/>
            <a:lstStyle/>
            <a:p>
              <a:pPr algn="ctr">
                <a:lnSpc>
                  <a:spcPts val="3499"/>
                </a:lnSpc>
              </a:pPr>
              <a:endParaRPr/>
            </a:p>
          </p:txBody>
        </p:sp>
      </p:grpSp>
      <p:sp>
        <p:nvSpPr>
          <p:cNvPr id="9" name="TextBox 9"/>
          <p:cNvSpPr txBox="1"/>
          <p:nvPr/>
        </p:nvSpPr>
        <p:spPr>
          <a:xfrm>
            <a:off x="863426" y="1510055"/>
            <a:ext cx="15192028" cy="2334806"/>
          </a:xfrm>
          <a:prstGeom prst="rect">
            <a:avLst/>
          </a:prstGeom>
        </p:spPr>
        <p:txBody>
          <a:bodyPr wrap="square" lIns="0" tIns="0" rIns="0" bIns="0" rtlCol="0" anchor="t">
            <a:spAutoFit/>
          </a:bodyPr>
          <a:lstStyle/>
          <a:p>
            <a:pPr algn="ctr">
              <a:lnSpc>
                <a:spcPts val="9616"/>
              </a:lnSpc>
            </a:pPr>
            <a:r>
              <a:rPr lang="en-US" sz="6000" b="1" dirty="0">
                <a:solidFill>
                  <a:srgbClr val="5C3194"/>
                </a:solidFill>
                <a:latin typeface="Times New Roman" panose="02020603050405020304" pitchFamily="18" charset="0"/>
                <a:ea typeface="Poppins Bold"/>
                <a:cs typeface="Times New Roman" panose="02020603050405020304" pitchFamily="18" charset="0"/>
                <a:sym typeface="Poppins Bold"/>
              </a:rPr>
              <a:t>Theoretical Application: Development of Shona </a:t>
            </a:r>
          </a:p>
        </p:txBody>
      </p:sp>
      <p:sp>
        <p:nvSpPr>
          <p:cNvPr id="12" name="Rectangle 11"/>
          <p:cNvSpPr/>
          <p:nvPr/>
        </p:nvSpPr>
        <p:spPr>
          <a:xfrm>
            <a:off x="988193" y="5335764"/>
            <a:ext cx="8953500" cy="2653099"/>
          </a:xfrm>
          <a:prstGeom prst="rect">
            <a:avLst/>
          </a:prstGeom>
        </p:spPr>
        <p:txBody>
          <a:bodyPr wrap="square">
            <a:spAutoFit/>
          </a:bodyPr>
          <a:lstStyle/>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Separation anxiety can impact one’s confidence and independence </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Limited communication can prevent her from expressing her needs</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The difficulties in group play can decrease chances to build initiative.</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Disrupted childhood may have an impact on her sense of consistency and confidence.</a:t>
            </a:r>
          </a:p>
        </p:txBody>
      </p:sp>
      <p:pic>
        <p:nvPicPr>
          <p:cNvPr id="2" name="Picture 1"/>
          <p:cNvPicPr>
            <a:picLocks noChangeAspect="1"/>
          </p:cNvPicPr>
          <p:nvPr/>
        </p:nvPicPr>
        <p:blipFill>
          <a:blip r:embed="rId5"/>
          <a:stretch>
            <a:fillRect/>
          </a:stretch>
        </p:blipFill>
        <p:spPr>
          <a:xfrm>
            <a:off x="11201400" y="4440211"/>
            <a:ext cx="6467475" cy="4305300"/>
          </a:xfrm>
          <a:prstGeom prst="rect">
            <a:avLst/>
          </a:prstGeom>
        </p:spPr>
      </p:pic>
    </p:spTree>
    <p:extLst>
      <p:ext uri="{BB962C8B-B14F-4D97-AF65-F5344CB8AC3E}">
        <p14:creationId xmlns:p14="http://schemas.microsoft.com/office/powerpoint/2010/main" val="377354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4" name="Freeform 4"/>
          <p:cNvSpPr/>
          <p:nvPr/>
        </p:nvSpPr>
        <p:spPr>
          <a:xfrm>
            <a:off x="15407753" y="881036"/>
            <a:ext cx="2880247" cy="663108"/>
          </a:xfrm>
          <a:custGeom>
            <a:avLst/>
            <a:gdLst/>
            <a:ahLst/>
            <a:cxnLst/>
            <a:rect l="l" t="t" r="r" b="b"/>
            <a:pathLst>
              <a:path w="2880247" h="663108">
                <a:moveTo>
                  <a:pt x="0" y="0"/>
                </a:moveTo>
                <a:lnTo>
                  <a:pt x="2880247" y="0"/>
                </a:lnTo>
                <a:lnTo>
                  <a:pt x="2880247" y="663108"/>
                </a:lnTo>
                <a:lnTo>
                  <a:pt x="0" y="66310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3307447" y="9382462"/>
            <a:ext cx="2748007" cy="904538"/>
          </a:xfrm>
          <a:custGeom>
            <a:avLst/>
            <a:gdLst/>
            <a:ahLst/>
            <a:cxnLst/>
            <a:rect l="l" t="t" r="r" b="b"/>
            <a:pathLst>
              <a:path w="2748007" h="904538">
                <a:moveTo>
                  <a:pt x="0" y="0"/>
                </a:moveTo>
                <a:lnTo>
                  <a:pt x="2748007" y="0"/>
                </a:lnTo>
                <a:lnTo>
                  <a:pt x="2748007" y="904539"/>
                </a:lnTo>
                <a:lnTo>
                  <a:pt x="0" y="90453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457200" y="4686300"/>
            <a:ext cx="9765951" cy="4800600"/>
            <a:chOff x="0" y="0"/>
            <a:chExt cx="2130206" cy="740109"/>
          </a:xfrm>
        </p:grpSpPr>
        <p:sp>
          <p:nvSpPr>
            <p:cNvPr id="7" name="Freeform 7"/>
            <p:cNvSpPr/>
            <p:nvPr/>
          </p:nvSpPr>
          <p:spPr>
            <a:xfrm>
              <a:off x="0" y="0"/>
              <a:ext cx="2130206" cy="740109"/>
            </a:xfrm>
            <a:custGeom>
              <a:avLst/>
              <a:gdLst/>
              <a:ahLst/>
              <a:cxnLst/>
              <a:rect l="l" t="t" r="r" b="b"/>
              <a:pathLst>
                <a:path w="2130206" h="740109">
                  <a:moveTo>
                    <a:pt x="1927006" y="0"/>
                  </a:moveTo>
                  <a:cubicBezTo>
                    <a:pt x="2037496" y="6350"/>
                    <a:pt x="2125126" y="93980"/>
                    <a:pt x="2130206" y="203200"/>
                  </a:cubicBezTo>
                  <a:lnTo>
                    <a:pt x="2130206" y="440389"/>
                  </a:lnTo>
                  <a:cubicBezTo>
                    <a:pt x="2125126" y="548339"/>
                    <a:pt x="2037496" y="635969"/>
                    <a:pt x="1929546" y="635969"/>
                  </a:cubicBezTo>
                  <a:lnTo>
                    <a:pt x="274320" y="635969"/>
                  </a:lnTo>
                  <a:cubicBezTo>
                    <a:pt x="245110" y="670259"/>
                    <a:pt x="213360" y="700739"/>
                    <a:pt x="176530" y="726139"/>
                  </a:cubicBezTo>
                  <a:lnTo>
                    <a:pt x="152400" y="740109"/>
                  </a:lnTo>
                  <a:cubicBezTo>
                    <a:pt x="139700" y="740109"/>
                    <a:pt x="137160" y="732489"/>
                    <a:pt x="140970" y="719789"/>
                  </a:cubicBezTo>
                  <a:cubicBezTo>
                    <a:pt x="149860" y="691849"/>
                    <a:pt x="148590" y="662639"/>
                    <a:pt x="138430" y="635969"/>
                  </a:cubicBezTo>
                  <a:lnTo>
                    <a:pt x="134620" y="624539"/>
                  </a:lnTo>
                  <a:cubicBezTo>
                    <a:pt x="57150" y="599139"/>
                    <a:pt x="1270" y="525479"/>
                    <a:pt x="0" y="440389"/>
                  </a:cubicBezTo>
                  <a:lnTo>
                    <a:pt x="0" y="201930"/>
                  </a:lnTo>
                  <a:cubicBezTo>
                    <a:pt x="0" y="93980"/>
                    <a:pt x="88900" y="6350"/>
                    <a:pt x="203200" y="0"/>
                  </a:cubicBezTo>
                  <a:lnTo>
                    <a:pt x="1929546" y="0"/>
                  </a:lnTo>
                  <a:close/>
                </a:path>
              </a:pathLst>
            </a:custGeom>
            <a:solidFill>
              <a:srgbClr val="A1D0C2"/>
            </a:solidFill>
            <a:ln cap="sq">
              <a:noFill/>
              <a:prstDash val="solid"/>
              <a:miter/>
            </a:ln>
          </p:spPr>
          <p:txBody>
            <a:bodyPr/>
            <a:lstStyle/>
            <a:p>
              <a:endParaRPr lang="en-GB"/>
            </a:p>
          </p:txBody>
        </p:sp>
        <p:sp>
          <p:nvSpPr>
            <p:cNvPr id="8" name="TextBox 8"/>
            <p:cNvSpPr txBox="1"/>
            <p:nvPr/>
          </p:nvSpPr>
          <p:spPr>
            <a:xfrm>
              <a:off x="107950" y="-47625"/>
              <a:ext cx="1914306" cy="673434"/>
            </a:xfrm>
            <a:prstGeom prst="rect">
              <a:avLst/>
            </a:prstGeom>
          </p:spPr>
          <p:txBody>
            <a:bodyPr lIns="50800" tIns="50800" rIns="50800" bIns="50800" rtlCol="0" anchor="ctr"/>
            <a:lstStyle/>
            <a:p>
              <a:pPr algn="ctr">
                <a:lnSpc>
                  <a:spcPts val="3499"/>
                </a:lnSpc>
              </a:pPr>
              <a:endParaRPr/>
            </a:p>
          </p:txBody>
        </p:sp>
      </p:grpSp>
      <p:sp>
        <p:nvSpPr>
          <p:cNvPr id="9" name="TextBox 9"/>
          <p:cNvSpPr txBox="1"/>
          <p:nvPr/>
        </p:nvSpPr>
        <p:spPr>
          <a:xfrm>
            <a:off x="863426" y="1510055"/>
            <a:ext cx="15192028" cy="2334806"/>
          </a:xfrm>
          <a:prstGeom prst="rect">
            <a:avLst/>
          </a:prstGeom>
        </p:spPr>
        <p:txBody>
          <a:bodyPr wrap="square" lIns="0" tIns="0" rIns="0" bIns="0" rtlCol="0" anchor="t">
            <a:spAutoFit/>
          </a:bodyPr>
          <a:lstStyle/>
          <a:p>
            <a:pPr algn="ctr">
              <a:lnSpc>
                <a:spcPts val="9616"/>
              </a:lnSpc>
            </a:pPr>
            <a:r>
              <a:rPr lang="en-US" sz="6000" b="1" dirty="0">
                <a:solidFill>
                  <a:srgbClr val="5C3194"/>
                </a:solidFill>
                <a:latin typeface="Times New Roman" panose="02020603050405020304" pitchFamily="18" charset="0"/>
                <a:ea typeface="Poppins Bold"/>
                <a:cs typeface="Times New Roman" panose="02020603050405020304" pitchFamily="18" charset="0"/>
                <a:sym typeface="Poppins Bold"/>
              </a:rPr>
              <a:t>Theoretical Application: Development and Wellbeing </a:t>
            </a:r>
          </a:p>
        </p:txBody>
      </p:sp>
      <p:sp>
        <p:nvSpPr>
          <p:cNvPr id="12" name="Rectangle 11"/>
          <p:cNvSpPr/>
          <p:nvPr/>
        </p:nvSpPr>
        <p:spPr>
          <a:xfrm>
            <a:off x="988193" y="5335764"/>
            <a:ext cx="8953500" cy="2191434"/>
          </a:xfrm>
          <a:prstGeom prst="rect">
            <a:avLst/>
          </a:prstGeom>
        </p:spPr>
        <p:txBody>
          <a:bodyPr wrap="square">
            <a:spAutoFit/>
          </a:bodyPr>
          <a:lstStyle/>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Shona should be given chances to build up her autonomy and confidence.</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Participation and independence may be prompted through positive interactions.</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She can have positive play experiences that can build her social confidence.</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Emotional wellbeing can be supported with constant support</a:t>
            </a:r>
          </a:p>
        </p:txBody>
      </p:sp>
      <p:pic>
        <p:nvPicPr>
          <p:cNvPr id="2" name="Picture 1"/>
          <p:cNvPicPr>
            <a:picLocks noChangeAspect="1"/>
          </p:cNvPicPr>
          <p:nvPr/>
        </p:nvPicPr>
        <p:blipFill>
          <a:blip r:embed="rId5"/>
          <a:stretch>
            <a:fillRect/>
          </a:stretch>
        </p:blipFill>
        <p:spPr>
          <a:xfrm>
            <a:off x="10681954" y="4473880"/>
            <a:ext cx="7630590" cy="5039428"/>
          </a:xfrm>
          <a:prstGeom prst="rect">
            <a:avLst/>
          </a:prstGeom>
        </p:spPr>
      </p:pic>
    </p:spTree>
    <p:extLst>
      <p:ext uri="{BB962C8B-B14F-4D97-AF65-F5344CB8AC3E}">
        <p14:creationId xmlns:p14="http://schemas.microsoft.com/office/powerpoint/2010/main" val="3377049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4" name="Freeform 4"/>
          <p:cNvSpPr/>
          <p:nvPr/>
        </p:nvSpPr>
        <p:spPr>
          <a:xfrm>
            <a:off x="15407753" y="881036"/>
            <a:ext cx="2880247" cy="663108"/>
          </a:xfrm>
          <a:custGeom>
            <a:avLst/>
            <a:gdLst/>
            <a:ahLst/>
            <a:cxnLst/>
            <a:rect l="l" t="t" r="r" b="b"/>
            <a:pathLst>
              <a:path w="2880247" h="663108">
                <a:moveTo>
                  <a:pt x="0" y="0"/>
                </a:moveTo>
                <a:lnTo>
                  <a:pt x="2880247" y="0"/>
                </a:lnTo>
                <a:lnTo>
                  <a:pt x="2880247" y="663108"/>
                </a:lnTo>
                <a:lnTo>
                  <a:pt x="0" y="66310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2659746" y="9034631"/>
            <a:ext cx="2748007" cy="904538"/>
          </a:xfrm>
          <a:custGeom>
            <a:avLst/>
            <a:gdLst/>
            <a:ahLst/>
            <a:cxnLst/>
            <a:rect l="l" t="t" r="r" b="b"/>
            <a:pathLst>
              <a:path w="2748007" h="904538">
                <a:moveTo>
                  <a:pt x="0" y="0"/>
                </a:moveTo>
                <a:lnTo>
                  <a:pt x="2748007" y="0"/>
                </a:lnTo>
                <a:lnTo>
                  <a:pt x="2748007" y="904539"/>
                </a:lnTo>
                <a:lnTo>
                  <a:pt x="0" y="90453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457200" y="3848100"/>
            <a:ext cx="9765951" cy="4800600"/>
            <a:chOff x="0" y="0"/>
            <a:chExt cx="2130206" cy="740109"/>
          </a:xfrm>
        </p:grpSpPr>
        <p:sp>
          <p:nvSpPr>
            <p:cNvPr id="7" name="Freeform 7"/>
            <p:cNvSpPr/>
            <p:nvPr/>
          </p:nvSpPr>
          <p:spPr>
            <a:xfrm>
              <a:off x="0" y="0"/>
              <a:ext cx="2130206" cy="740109"/>
            </a:xfrm>
            <a:custGeom>
              <a:avLst/>
              <a:gdLst/>
              <a:ahLst/>
              <a:cxnLst/>
              <a:rect l="l" t="t" r="r" b="b"/>
              <a:pathLst>
                <a:path w="2130206" h="740109">
                  <a:moveTo>
                    <a:pt x="1927006" y="0"/>
                  </a:moveTo>
                  <a:cubicBezTo>
                    <a:pt x="2037496" y="6350"/>
                    <a:pt x="2125126" y="93980"/>
                    <a:pt x="2130206" y="203200"/>
                  </a:cubicBezTo>
                  <a:lnTo>
                    <a:pt x="2130206" y="440389"/>
                  </a:lnTo>
                  <a:cubicBezTo>
                    <a:pt x="2125126" y="548339"/>
                    <a:pt x="2037496" y="635969"/>
                    <a:pt x="1929546" y="635969"/>
                  </a:cubicBezTo>
                  <a:lnTo>
                    <a:pt x="274320" y="635969"/>
                  </a:lnTo>
                  <a:cubicBezTo>
                    <a:pt x="245110" y="670259"/>
                    <a:pt x="213360" y="700739"/>
                    <a:pt x="176530" y="726139"/>
                  </a:cubicBezTo>
                  <a:lnTo>
                    <a:pt x="152400" y="740109"/>
                  </a:lnTo>
                  <a:cubicBezTo>
                    <a:pt x="139700" y="740109"/>
                    <a:pt x="137160" y="732489"/>
                    <a:pt x="140970" y="719789"/>
                  </a:cubicBezTo>
                  <a:cubicBezTo>
                    <a:pt x="149860" y="691849"/>
                    <a:pt x="148590" y="662639"/>
                    <a:pt x="138430" y="635969"/>
                  </a:cubicBezTo>
                  <a:lnTo>
                    <a:pt x="134620" y="624539"/>
                  </a:lnTo>
                  <a:cubicBezTo>
                    <a:pt x="57150" y="599139"/>
                    <a:pt x="1270" y="525479"/>
                    <a:pt x="0" y="440389"/>
                  </a:cubicBezTo>
                  <a:lnTo>
                    <a:pt x="0" y="201930"/>
                  </a:lnTo>
                  <a:cubicBezTo>
                    <a:pt x="0" y="93980"/>
                    <a:pt x="88900" y="6350"/>
                    <a:pt x="203200" y="0"/>
                  </a:cubicBezTo>
                  <a:lnTo>
                    <a:pt x="1929546" y="0"/>
                  </a:lnTo>
                  <a:close/>
                </a:path>
              </a:pathLst>
            </a:custGeom>
            <a:solidFill>
              <a:srgbClr val="A1D0C2"/>
            </a:solidFill>
            <a:ln cap="sq">
              <a:noFill/>
              <a:prstDash val="solid"/>
              <a:miter/>
            </a:ln>
          </p:spPr>
          <p:txBody>
            <a:bodyPr/>
            <a:lstStyle/>
            <a:p>
              <a:endParaRPr lang="en-GB"/>
            </a:p>
          </p:txBody>
        </p:sp>
        <p:sp>
          <p:nvSpPr>
            <p:cNvPr id="8" name="TextBox 8"/>
            <p:cNvSpPr txBox="1"/>
            <p:nvPr/>
          </p:nvSpPr>
          <p:spPr>
            <a:xfrm>
              <a:off x="107950" y="-47625"/>
              <a:ext cx="1914306" cy="673434"/>
            </a:xfrm>
            <a:prstGeom prst="rect">
              <a:avLst/>
            </a:prstGeom>
          </p:spPr>
          <p:txBody>
            <a:bodyPr lIns="50800" tIns="50800" rIns="50800" bIns="50800" rtlCol="0" anchor="ctr"/>
            <a:lstStyle/>
            <a:p>
              <a:pPr algn="ctr">
                <a:lnSpc>
                  <a:spcPts val="3499"/>
                </a:lnSpc>
              </a:pPr>
              <a:endParaRPr/>
            </a:p>
          </p:txBody>
        </p:sp>
      </p:grpSp>
      <p:sp>
        <p:nvSpPr>
          <p:cNvPr id="9" name="TextBox 9"/>
          <p:cNvSpPr txBox="1"/>
          <p:nvPr/>
        </p:nvSpPr>
        <p:spPr>
          <a:xfrm>
            <a:off x="863426" y="1510055"/>
            <a:ext cx="15192028" cy="1103700"/>
          </a:xfrm>
          <a:prstGeom prst="rect">
            <a:avLst/>
          </a:prstGeom>
        </p:spPr>
        <p:txBody>
          <a:bodyPr wrap="square" lIns="0" tIns="0" rIns="0" bIns="0" rtlCol="0" anchor="t">
            <a:spAutoFit/>
          </a:bodyPr>
          <a:lstStyle/>
          <a:p>
            <a:pPr algn="ctr">
              <a:lnSpc>
                <a:spcPts val="9616"/>
              </a:lnSpc>
            </a:pPr>
            <a:r>
              <a:rPr lang="en-US" sz="6000" b="1" dirty="0">
                <a:solidFill>
                  <a:srgbClr val="5C3194"/>
                </a:solidFill>
                <a:latin typeface="Times New Roman" panose="02020603050405020304" pitchFamily="18" charset="0"/>
                <a:ea typeface="Poppins Bold"/>
                <a:cs typeface="Times New Roman" panose="02020603050405020304" pitchFamily="18" charset="0"/>
                <a:sym typeface="Poppins Bold"/>
              </a:rPr>
              <a:t>Practical Strategies and Interventions</a:t>
            </a:r>
          </a:p>
        </p:txBody>
      </p:sp>
      <p:sp>
        <p:nvSpPr>
          <p:cNvPr id="12" name="Rectangle 11"/>
          <p:cNvSpPr/>
          <p:nvPr/>
        </p:nvSpPr>
        <p:spPr>
          <a:xfrm>
            <a:off x="988193" y="4497564"/>
            <a:ext cx="8953500" cy="2755691"/>
          </a:xfrm>
          <a:prstGeom prst="rect">
            <a:avLst/>
          </a:prstGeom>
        </p:spPr>
        <p:txBody>
          <a:bodyPr wrap="square">
            <a:spAutoFit/>
          </a:bodyPr>
          <a:lstStyle/>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Build trust and confidence with a consistent key person.</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Give easy options to promote independence.</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Use play-based activities to develop initiative.</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Nurture an environment rich in language with stories and talking.</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Collaborate with parents to uphold routine.</a:t>
            </a:r>
          </a:p>
        </p:txBody>
      </p:sp>
      <p:pic>
        <p:nvPicPr>
          <p:cNvPr id="2" name="Picture 1"/>
          <p:cNvPicPr>
            <a:picLocks noChangeAspect="1"/>
          </p:cNvPicPr>
          <p:nvPr/>
        </p:nvPicPr>
        <p:blipFill>
          <a:blip r:embed="rId5"/>
          <a:stretch>
            <a:fillRect/>
          </a:stretch>
        </p:blipFill>
        <p:spPr>
          <a:xfrm>
            <a:off x="10461874" y="3539188"/>
            <a:ext cx="7143750" cy="4742417"/>
          </a:xfrm>
          <a:prstGeom prst="rect">
            <a:avLst/>
          </a:prstGeom>
        </p:spPr>
      </p:pic>
    </p:spTree>
    <p:extLst>
      <p:ext uri="{BB962C8B-B14F-4D97-AF65-F5344CB8AC3E}">
        <p14:creationId xmlns:p14="http://schemas.microsoft.com/office/powerpoint/2010/main" val="1471763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4" name="Freeform 4"/>
          <p:cNvSpPr/>
          <p:nvPr/>
        </p:nvSpPr>
        <p:spPr>
          <a:xfrm>
            <a:off x="15407753" y="881036"/>
            <a:ext cx="2880247" cy="663108"/>
          </a:xfrm>
          <a:custGeom>
            <a:avLst/>
            <a:gdLst/>
            <a:ahLst/>
            <a:cxnLst/>
            <a:rect l="l" t="t" r="r" b="b"/>
            <a:pathLst>
              <a:path w="2880247" h="663108">
                <a:moveTo>
                  <a:pt x="0" y="0"/>
                </a:moveTo>
                <a:lnTo>
                  <a:pt x="2880247" y="0"/>
                </a:lnTo>
                <a:lnTo>
                  <a:pt x="2880247" y="663108"/>
                </a:lnTo>
                <a:lnTo>
                  <a:pt x="0" y="66310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2659746" y="9034631"/>
            <a:ext cx="2748007" cy="904538"/>
          </a:xfrm>
          <a:custGeom>
            <a:avLst/>
            <a:gdLst/>
            <a:ahLst/>
            <a:cxnLst/>
            <a:rect l="l" t="t" r="r" b="b"/>
            <a:pathLst>
              <a:path w="2748007" h="904538">
                <a:moveTo>
                  <a:pt x="0" y="0"/>
                </a:moveTo>
                <a:lnTo>
                  <a:pt x="2748007" y="0"/>
                </a:lnTo>
                <a:lnTo>
                  <a:pt x="2748007" y="904539"/>
                </a:lnTo>
                <a:lnTo>
                  <a:pt x="0" y="90453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TextBox 9"/>
          <p:cNvSpPr txBox="1"/>
          <p:nvPr/>
        </p:nvSpPr>
        <p:spPr>
          <a:xfrm>
            <a:off x="863426" y="1510055"/>
            <a:ext cx="15192028" cy="1103700"/>
          </a:xfrm>
          <a:prstGeom prst="rect">
            <a:avLst/>
          </a:prstGeom>
        </p:spPr>
        <p:txBody>
          <a:bodyPr wrap="square" lIns="0" tIns="0" rIns="0" bIns="0" rtlCol="0" anchor="t">
            <a:spAutoFit/>
          </a:bodyPr>
          <a:lstStyle/>
          <a:p>
            <a:pPr algn="ctr">
              <a:lnSpc>
                <a:spcPts val="9616"/>
              </a:lnSpc>
            </a:pPr>
            <a:r>
              <a:rPr lang="en-US" sz="6000" b="1" dirty="0">
                <a:solidFill>
                  <a:srgbClr val="5C3194"/>
                </a:solidFill>
                <a:latin typeface="Times New Roman" panose="02020603050405020304" pitchFamily="18" charset="0"/>
                <a:ea typeface="Poppins Bold"/>
                <a:cs typeface="Times New Roman" panose="02020603050405020304" pitchFamily="18" charset="0"/>
                <a:sym typeface="Poppins Bold"/>
              </a:rPr>
              <a:t>Biological and Environmental Influences</a:t>
            </a:r>
          </a:p>
        </p:txBody>
      </p:sp>
      <p:graphicFrame>
        <p:nvGraphicFramePr>
          <p:cNvPr id="2" name="Table 1"/>
          <p:cNvGraphicFramePr>
            <a:graphicFrameLocks noGrp="1"/>
          </p:cNvGraphicFramePr>
          <p:nvPr>
            <p:extLst>
              <p:ext uri="{D42A27DB-BD31-4B8C-83A1-F6EECF244321}">
                <p14:modId xmlns:p14="http://schemas.microsoft.com/office/powerpoint/2010/main" val="3240190029"/>
              </p:ext>
            </p:extLst>
          </p:nvPr>
        </p:nvGraphicFramePr>
        <p:xfrm>
          <a:off x="4343400" y="3014832"/>
          <a:ext cx="9144000" cy="6472068"/>
        </p:xfrm>
        <a:graphic>
          <a:graphicData uri="http://schemas.openxmlformats.org/drawingml/2006/table">
            <a:tbl>
              <a:tblPr firstRow="1" firstCol="1" bandRow="1">
                <a:tableStyleId>{3B4B98B0-60AC-42C2-AFA5-B58CD77FA1E5}</a:tableStyleId>
              </a:tblPr>
              <a:tblGrid>
                <a:gridCol w="4572000">
                  <a:extLst>
                    <a:ext uri="{9D8B030D-6E8A-4147-A177-3AD203B41FA5}">
                      <a16:colId xmlns:a16="http://schemas.microsoft.com/office/drawing/2014/main" val="1320041908"/>
                    </a:ext>
                  </a:extLst>
                </a:gridCol>
                <a:gridCol w="4572000">
                  <a:extLst>
                    <a:ext uri="{9D8B030D-6E8A-4147-A177-3AD203B41FA5}">
                      <a16:colId xmlns:a16="http://schemas.microsoft.com/office/drawing/2014/main" val="2034254228"/>
                    </a:ext>
                  </a:extLst>
                </a:gridCol>
              </a:tblGrid>
              <a:tr h="1618017">
                <a:tc>
                  <a:txBody>
                    <a:bodyPr/>
                    <a:lstStyle/>
                    <a:p>
                      <a:pPr marL="0" marR="0" algn="ctr">
                        <a:lnSpc>
                          <a:spcPct val="150000"/>
                        </a:lnSpc>
                        <a:spcBef>
                          <a:spcPts val="0"/>
                        </a:spcBef>
                        <a:spcAft>
                          <a:spcPts val="0"/>
                        </a:spcAft>
                      </a:pPr>
                      <a:r>
                        <a:rPr lang="en-US" sz="2000" dirty="0">
                          <a:effectLst/>
                          <a:latin typeface="Times New Roman" panose="02020603050405020304" pitchFamily="18" charset="0"/>
                          <a:cs typeface="Times New Roman" panose="02020603050405020304" pitchFamily="18" charset="0"/>
                        </a:rPr>
                        <a:t>Nature (Biological influence)</a:t>
                      </a:r>
                      <a:endPar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2000" dirty="0">
                          <a:effectLst/>
                          <a:latin typeface="Times New Roman" panose="02020603050405020304" pitchFamily="18" charset="0"/>
                          <a:cs typeface="Times New Roman" panose="02020603050405020304" pitchFamily="18" charset="0"/>
                        </a:rPr>
                        <a:t>Nurture (environmental influence)</a:t>
                      </a:r>
                      <a:endParaRPr lang="en-US"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83212483"/>
                  </a:ext>
                </a:extLst>
              </a:tr>
              <a:tr h="1618017">
                <a:tc>
                  <a:txBody>
                    <a:bodyPr/>
                    <a:lstStyle/>
                    <a:p>
                      <a:pPr marL="0" marR="0" algn="just">
                        <a:lnSpc>
                          <a:spcPct val="150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Unpredictability might impact Shona’s response to separation.</a:t>
                      </a:r>
                      <a:endParaRPr lang="en-US" sz="20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2000" dirty="0">
                          <a:effectLst/>
                          <a:latin typeface="Times New Roman" panose="02020603050405020304" pitchFamily="18" charset="0"/>
                          <a:cs typeface="Times New Roman" panose="02020603050405020304" pitchFamily="18" charset="0"/>
                        </a:rPr>
                        <a:t>Caregiving can hinder individual’s emotional safety.</a:t>
                      </a:r>
                      <a:endParaRPr lang="en-US" sz="20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43667679"/>
                  </a:ext>
                </a:extLst>
              </a:tr>
              <a:tr h="1618017">
                <a:tc>
                  <a:txBody>
                    <a:bodyPr/>
                    <a:lstStyle/>
                    <a:p>
                      <a:pPr marL="0" marR="0" algn="just">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Early development of brain assists in regulation of emotions and communication.</a:t>
                      </a:r>
                      <a:endParaRPr lang="en-US" sz="2000" b="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2000" dirty="0">
                          <a:effectLst/>
                          <a:latin typeface="Times New Roman" panose="02020603050405020304" pitchFamily="18" charset="0"/>
                          <a:cs typeface="Times New Roman" panose="02020603050405020304" pitchFamily="18" charset="0"/>
                        </a:rPr>
                        <a:t>Nursery routines can assist in the development of independence and confidence</a:t>
                      </a:r>
                      <a:endParaRPr lang="en-US" sz="20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59892099"/>
                  </a:ext>
                </a:extLst>
              </a:tr>
              <a:tr h="1618017">
                <a:tc>
                  <a:txBody>
                    <a:bodyPr/>
                    <a:lstStyle/>
                    <a:p>
                      <a:pPr marL="0" marR="0" algn="just">
                        <a:lnSpc>
                          <a:spcPct val="150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Development of individual differences might affect individual behavior</a:t>
                      </a:r>
                      <a:endParaRPr lang="en-US" sz="20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2000" dirty="0">
                          <a:effectLst/>
                          <a:latin typeface="Times New Roman" panose="02020603050405020304" pitchFamily="18" charset="0"/>
                          <a:cs typeface="Times New Roman" panose="02020603050405020304" pitchFamily="18" charset="0"/>
                        </a:rPr>
                        <a:t>Social interaction can lead to development of communication and active participation</a:t>
                      </a:r>
                      <a:endParaRPr lang="en-US" sz="20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73699111"/>
                  </a:ext>
                </a:extLst>
              </a:tr>
            </a:tbl>
          </a:graphicData>
        </a:graphic>
      </p:graphicFrame>
      <p:cxnSp>
        <p:nvCxnSpPr>
          <p:cNvPr id="6" name="Straight Connector 5">
            <a:extLst>
              <a:ext uri="{FF2B5EF4-FFF2-40B4-BE49-F238E27FC236}">
                <a16:creationId xmlns:a16="http://schemas.microsoft.com/office/drawing/2014/main" id="{24CE90F9-738E-378D-D4E2-84FA0B4F4AC4}"/>
              </a:ext>
            </a:extLst>
          </p:cNvPr>
          <p:cNvCxnSpPr>
            <a:endCxn id="2" idx="2"/>
          </p:cNvCxnSpPr>
          <p:nvPr/>
        </p:nvCxnSpPr>
        <p:spPr>
          <a:xfrm>
            <a:off x="8915400" y="3014832"/>
            <a:ext cx="0" cy="6472068"/>
          </a:xfrm>
          <a:prstGeom prst="line">
            <a:avLst/>
          </a:prstGeom>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6582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4" name="Freeform 4"/>
          <p:cNvSpPr/>
          <p:nvPr/>
        </p:nvSpPr>
        <p:spPr>
          <a:xfrm>
            <a:off x="15407753" y="881036"/>
            <a:ext cx="2880247" cy="663108"/>
          </a:xfrm>
          <a:custGeom>
            <a:avLst/>
            <a:gdLst/>
            <a:ahLst/>
            <a:cxnLst/>
            <a:rect l="l" t="t" r="r" b="b"/>
            <a:pathLst>
              <a:path w="2880247" h="663108">
                <a:moveTo>
                  <a:pt x="0" y="0"/>
                </a:moveTo>
                <a:lnTo>
                  <a:pt x="2880247" y="0"/>
                </a:lnTo>
                <a:lnTo>
                  <a:pt x="2880247" y="663108"/>
                </a:lnTo>
                <a:lnTo>
                  <a:pt x="0" y="66310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2659746" y="9034631"/>
            <a:ext cx="2748007" cy="904538"/>
          </a:xfrm>
          <a:custGeom>
            <a:avLst/>
            <a:gdLst/>
            <a:ahLst/>
            <a:cxnLst/>
            <a:rect l="l" t="t" r="r" b="b"/>
            <a:pathLst>
              <a:path w="2748007" h="904538">
                <a:moveTo>
                  <a:pt x="0" y="0"/>
                </a:moveTo>
                <a:lnTo>
                  <a:pt x="2748007" y="0"/>
                </a:lnTo>
                <a:lnTo>
                  <a:pt x="2748007" y="904539"/>
                </a:lnTo>
                <a:lnTo>
                  <a:pt x="0" y="90453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TextBox 9"/>
          <p:cNvSpPr txBox="1"/>
          <p:nvPr/>
        </p:nvSpPr>
        <p:spPr>
          <a:xfrm>
            <a:off x="863426" y="1510055"/>
            <a:ext cx="15748174" cy="1231106"/>
          </a:xfrm>
          <a:prstGeom prst="rect">
            <a:avLst/>
          </a:prstGeom>
        </p:spPr>
        <p:txBody>
          <a:bodyPr wrap="square" lIns="0" tIns="0" rIns="0" bIns="0" rtlCol="0" anchor="t">
            <a:spAutoFit/>
          </a:bodyPr>
          <a:lstStyle/>
          <a:p>
            <a:pPr algn="ctr">
              <a:lnSpc>
                <a:spcPts val="9616"/>
              </a:lnSpc>
            </a:pPr>
            <a:r>
              <a:rPr lang="en-US" sz="6000" b="1" dirty="0">
                <a:solidFill>
                  <a:srgbClr val="5C3194"/>
                </a:solidFill>
                <a:latin typeface="Times New Roman" panose="02020603050405020304" pitchFamily="18" charset="0"/>
                <a:ea typeface="Poppins Bold"/>
                <a:cs typeface="Times New Roman" panose="02020603050405020304" pitchFamily="18" charset="0"/>
                <a:sym typeface="Poppins Bold"/>
              </a:rPr>
              <a:t>Usefulness and Limitations of Erikson’s Theory</a:t>
            </a:r>
          </a:p>
        </p:txBody>
      </p:sp>
      <p:graphicFrame>
        <p:nvGraphicFramePr>
          <p:cNvPr id="3" name="Table 2"/>
          <p:cNvGraphicFramePr>
            <a:graphicFrameLocks noGrp="1"/>
          </p:cNvGraphicFramePr>
          <p:nvPr>
            <p:extLst>
              <p:ext uri="{D42A27DB-BD31-4B8C-83A1-F6EECF244321}">
                <p14:modId xmlns:p14="http://schemas.microsoft.com/office/powerpoint/2010/main" val="1285578688"/>
              </p:ext>
            </p:extLst>
          </p:nvPr>
        </p:nvGraphicFramePr>
        <p:xfrm>
          <a:off x="3657600" y="2819240"/>
          <a:ext cx="9220204" cy="6705760"/>
        </p:xfrm>
        <a:graphic>
          <a:graphicData uri="http://schemas.openxmlformats.org/drawingml/2006/table">
            <a:tbl>
              <a:tblPr firstRow="1" firstCol="1" bandRow="1">
                <a:tableStyleId>{3B4B98B0-60AC-42C2-AFA5-B58CD77FA1E5}</a:tableStyleId>
              </a:tblPr>
              <a:tblGrid>
                <a:gridCol w="4610102">
                  <a:extLst>
                    <a:ext uri="{9D8B030D-6E8A-4147-A177-3AD203B41FA5}">
                      <a16:colId xmlns:a16="http://schemas.microsoft.com/office/drawing/2014/main" val="3936336895"/>
                    </a:ext>
                  </a:extLst>
                </a:gridCol>
                <a:gridCol w="4610102">
                  <a:extLst>
                    <a:ext uri="{9D8B030D-6E8A-4147-A177-3AD203B41FA5}">
                      <a16:colId xmlns:a16="http://schemas.microsoft.com/office/drawing/2014/main" val="4125931584"/>
                    </a:ext>
                  </a:extLst>
                </a:gridCol>
              </a:tblGrid>
              <a:tr h="707520">
                <a:tc>
                  <a:txBody>
                    <a:bodyPr/>
                    <a:lstStyle/>
                    <a:p>
                      <a:pPr marL="0" marR="0" algn="ctr">
                        <a:lnSpc>
                          <a:spcPct val="150000"/>
                        </a:lnSpc>
                        <a:spcBef>
                          <a:spcPts val="0"/>
                        </a:spcBef>
                        <a:spcAft>
                          <a:spcPts val="0"/>
                        </a:spcAft>
                      </a:pPr>
                      <a:r>
                        <a:rPr lang="en-US" sz="2000" b="1" dirty="0">
                          <a:effectLst/>
                          <a:latin typeface="Times New Roman" panose="02020603050405020304" pitchFamily="18" charset="0"/>
                          <a:cs typeface="Times New Roman" panose="02020603050405020304" pitchFamily="18" charset="0"/>
                        </a:rPr>
                        <a:t>Usefulness </a:t>
                      </a:r>
                      <a:endParaRPr lang="en-US"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2000" b="1" dirty="0">
                          <a:effectLst/>
                          <a:latin typeface="Times New Roman" panose="02020603050405020304" pitchFamily="18" charset="0"/>
                          <a:cs typeface="Times New Roman" panose="02020603050405020304" pitchFamily="18" charset="0"/>
                        </a:rPr>
                        <a:t>Limitations </a:t>
                      </a:r>
                      <a:endParaRPr lang="en-US"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15084221"/>
                  </a:ext>
                </a:extLst>
              </a:tr>
              <a:tr h="1499560">
                <a:tc>
                  <a:txBody>
                    <a:bodyPr/>
                    <a:lstStyle/>
                    <a:p>
                      <a:pPr marL="0" marR="0" algn="just">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For psychosocial development offers a lifespan framework</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Stages might be too wide individual children </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29438066"/>
                  </a:ext>
                </a:extLst>
              </a:tr>
              <a:tr h="1499560">
                <a:tc>
                  <a:txBody>
                    <a:bodyPr/>
                    <a:lstStyle/>
                    <a:p>
                      <a:pPr marL="0" marR="0" algn="just">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Emphasises on social relationship, autonomy and confidence </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Development may not follow boundaries as per fixed age</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06770223"/>
                  </a:ext>
                </a:extLst>
              </a:tr>
              <a:tr h="1499560">
                <a:tc>
                  <a:txBody>
                    <a:bodyPr/>
                    <a:lstStyle/>
                    <a:p>
                      <a:pPr marL="0" marR="0" algn="just">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Assist in relationship-driven nursery practice </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Does not completely explain aspects of separation anxiety and attachment</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05276866"/>
                  </a:ext>
                </a:extLst>
              </a:tr>
              <a:tr h="1499560">
                <a:tc>
                  <a:txBody>
                    <a:bodyPr/>
                    <a:lstStyle/>
                    <a:p>
                      <a:pPr marL="0" marR="0" algn="just">
                        <a:lnSpc>
                          <a:spcPct val="150000"/>
                        </a:lnSpc>
                        <a:spcBef>
                          <a:spcPts val="0"/>
                        </a:spcBef>
                        <a:spcAft>
                          <a:spcPts val="0"/>
                        </a:spcAft>
                      </a:pPr>
                      <a:r>
                        <a:rPr lang="en-US" sz="2000" b="0">
                          <a:effectLst/>
                          <a:latin typeface="Times New Roman" panose="02020603050405020304" pitchFamily="18" charset="0"/>
                          <a:cs typeface="Times New Roman" panose="02020603050405020304" pitchFamily="18" charset="0"/>
                        </a:rPr>
                        <a:t>Helps the practitioners to consider environmental impacts </a:t>
                      </a:r>
                      <a:endParaRPr lang="en-US" sz="20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2000" b="0" dirty="0">
                          <a:effectLst/>
                          <a:latin typeface="Times New Roman" panose="02020603050405020304" pitchFamily="18" charset="0"/>
                          <a:cs typeface="Times New Roman" panose="02020603050405020304" pitchFamily="18" charset="0"/>
                        </a:rPr>
                        <a:t>Bowlby model offers a more driven perspective of attachment. </a:t>
                      </a:r>
                      <a:endParaRPr lang="en-US"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61081741"/>
                  </a:ext>
                </a:extLst>
              </a:tr>
            </a:tbl>
          </a:graphicData>
        </a:graphic>
      </p:graphicFrame>
      <p:cxnSp>
        <p:nvCxnSpPr>
          <p:cNvPr id="11" name="Straight Connector 10">
            <a:extLst>
              <a:ext uri="{FF2B5EF4-FFF2-40B4-BE49-F238E27FC236}">
                <a16:creationId xmlns:a16="http://schemas.microsoft.com/office/drawing/2014/main" id="{C730C755-A44A-81D1-F810-0F9868D89001}"/>
              </a:ext>
            </a:extLst>
          </p:cNvPr>
          <p:cNvCxnSpPr>
            <a:cxnSpLocks/>
            <a:stCxn id="3" idx="0"/>
            <a:endCxn id="3" idx="2"/>
          </p:cNvCxnSpPr>
          <p:nvPr/>
        </p:nvCxnSpPr>
        <p:spPr>
          <a:xfrm>
            <a:off x="8267702" y="2819240"/>
            <a:ext cx="0" cy="6705760"/>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2581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9F2"/>
        </a:solidFill>
        <a:effectLst/>
      </p:bgPr>
    </p:bg>
    <p:spTree>
      <p:nvGrpSpPr>
        <p:cNvPr id="1" name=""/>
        <p:cNvGrpSpPr/>
        <p:nvPr/>
      </p:nvGrpSpPr>
      <p:grpSpPr>
        <a:xfrm>
          <a:off x="0" y="0"/>
          <a:ext cx="0" cy="0"/>
          <a:chOff x="0" y="0"/>
          <a:chExt cx="0" cy="0"/>
        </a:xfrm>
      </p:grpSpPr>
      <p:sp>
        <p:nvSpPr>
          <p:cNvPr id="4" name="Freeform 4"/>
          <p:cNvSpPr/>
          <p:nvPr/>
        </p:nvSpPr>
        <p:spPr>
          <a:xfrm>
            <a:off x="15407753" y="881036"/>
            <a:ext cx="2880247" cy="663108"/>
          </a:xfrm>
          <a:custGeom>
            <a:avLst/>
            <a:gdLst/>
            <a:ahLst/>
            <a:cxnLst/>
            <a:rect l="l" t="t" r="r" b="b"/>
            <a:pathLst>
              <a:path w="2880247" h="663108">
                <a:moveTo>
                  <a:pt x="0" y="0"/>
                </a:moveTo>
                <a:lnTo>
                  <a:pt x="2880247" y="0"/>
                </a:lnTo>
                <a:lnTo>
                  <a:pt x="2880247" y="663108"/>
                </a:lnTo>
                <a:lnTo>
                  <a:pt x="0" y="66310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2659746" y="9034631"/>
            <a:ext cx="2748007" cy="904538"/>
          </a:xfrm>
          <a:custGeom>
            <a:avLst/>
            <a:gdLst/>
            <a:ahLst/>
            <a:cxnLst/>
            <a:rect l="l" t="t" r="r" b="b"/>
            <a:pathLst>
              <a:path w="2748007" h="904538">
                <a:moveTo>
                  <a:pt x="0" y="0"/>
                </a:moveTo>
                <a:lnTo>
                  <a:pt x="2748007" y="0"/>
                </a:lnTo>
                <a:lnTo>
                  <a:pt x="2748007" y="904539"/>
                </a:lnTo>
                <a:lnTo>
                  <a:pt x="0" y="90453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388580" y="3646836"/>
            <a:ext cx="9765951" cy="5638800"/>
            <a:chOff x="0" y="0"/>
            <a:chExt cx="2130206" cy="740109"/>
          </a:xfrm>
        </p:grpSpPr>
        <p:sp>
          <p:nvSpPr>
            <p:cNvPr id="7" name="Freeform 7"/>
            <p:cNvSpPr/>
            <p:nvPr/>
          </p:nvSpPr>
          <p:spPr>
            <a:xfrm>
              <a:off x="0" y="0"/>
              <a:ext cx="2130206" cy="740109"/>
            </a:xfrm>
            <a:custGeom>
              <a:avLst/>
              <a:gdLst/>
              <a:ahLst/>
              <a:cxnLst/>
              <a:rect l="l" t="t" r="r" b="b"/>
              <a:pathLst>
                <a:path w="2130206" h="740109">
                  <a:moveTo>
                    <a:pt x="1927006" y="0"/>
                  </a:moveTo>
                  <a:cubicBezTo>
                    <a:pt x="2037496" y="6350"/>
                    <a:pt x="2125126" y="93980"/>
                    <a:pt x="2130206" y="203200"/>
                  </a:cubicBezTo>
                  <a:lnTo>
                    <a:pt x="2130206" y="440389"/>
                  </a:lnTo>
                  <a:cubicBezTo>
                    <a:pt x="2125126" y="548339"/>
                    <a:pt x="2037496" y="635969"/>
                    <a:pt x="1929546" y="635969"/>
                  </a:cubicBezTo>
                  <a:lnTo>
                    <a:pt x="274320" y="635969"/>
                  </a:lnTo>
                  <a:cubicBezTo>
                    <a:pt x="245110" y="670259"/>
                    <a:pt x="213360" y="700739"/>
                    <a:pt x="176530" y="726139"/>
                  </a:cubicBezTo>
                  <a:lnTo>
                    <a:pt x="152400" y="740109"/>
                  </a:lnTo>
                  <a:cubicBezTo>
                    <a:pt x="139700" y="740109"/>
                    <a:pt x="137160" y="732489"/>
                    <a:pt x="140970" y="719789"/>
                  </a:cubicBezTo>
                  <a:cubicBezTo>
                    <a:pt x="149860" y="691849"/>
                    <a:pt x="148590" y="662639"/>
                    <a:pt x="138430" y="635969"/>
                  </a:cubicBezTo>
                  <a:lnTo>
                    <a:pt x="134620" y="624539"/>
                  </a:lnTo>
                  <a:cubicBezTo>
                    <a:pt x="57150" y="599139"/>
                    <a:pt x="1270" y="525479"/>
                    <a:pt x="0" y="440389"/>
                  </a:cubicBezTo>
                  <a:lnTo>
                    <a:pt x="0" y="201930"/>
                  </a:lnTo>
                  <a:cubicBezTo>
                    <a:pt x="0" y="93980"/>
                    <a:pt x="88900" y="6350"/>
                    <a:pt x="203200" y="0"/>
                  </a:cubicBezTo>
                  <a:lnTo>
                    <a:pt x="1929546" y="0"/>
                  </a:lnTo>
                  <a:close/>
                </a:path>
              </a:pathLst>
            </a:custGeom>
            <a:solidFill>
              <a:srgbClr val="A1D0C2"/>
            </a:solidFill>
            <a:ln cap="sq">
              <a:noFill/>
              <a:prstDash val="solid"/>
              <a:miter/>
            </a:ln>
          </p:spPr>
          <p:txBody>
            <a:bodyPr/>
            <a:lstStyle/>
            <a:p>
              <a:endParaRPr lang="en-GB"/>
            </a:p>
          </p:txBody>
        </p:sp>
        <p:sp>
          <p:nvSpPr>
            <p:cNvPr id="8" name="TextBox 8"/>
            <p:cNvSpPr txBox="1"/>
            <p:nvPr/>
          </p:nvSpPr>
          <p:spPr>
            <a:xfrm>
              <a:off x="107950" y="-47625"/>
              <a:ext cx="1914306" cy="673434"/>
            </a:xfrm>
            <a:prstGeom prst="rect">
              <a:avLst/>
            </a:prstGeom>
          </p:spPr>
          <p:txBody>
            <a:bodyPr lIns="50800" tIns="50800" rIns="50800" bIns="50800" rtlCol="0" anchor="ctr"/>
            <a:lstStyle/>
            <a:p>
              <a:pPr algn="ctr">
                <a:lnSpc>
                  <a:spcPts val="3499"/>
                </a:lnSpc>
              </a:pPr>
              <a:endParaRPr/>
            </a:p>
          </p:txBody>
        </p:sp>
      </p:grpSp>
      <p:sp>
        <p:nvSpPr>
          <p:cNvPr id="9" name="TextBox 9"/>
          <p:cNvSpPr txBox="1"/>
          <p:nvPr/>
        </p:nvSpPr>
        <p:spPr>
          <a:xfrm>
            <a:off x="863426" y="1510055"/>
            <a:ext cx="15192028" cy="1103700"/>
          </a:xfrm>
          <a:prstGeom prst="rect">
            <a:avLst/>
          </a:prstGeom>
        </p:spPr>
        <p:txBody>
          <a:bodyPr wrap="square" lIns="0" tIns="0" rIns="0" bIns="0" rtlCol="0" anchor="t">
            <a:spAutoFit/>
          </a:bodyPr>
          <a:lstStyle/>
          <a:p>
            <a:pPr algn="ctr">
              <a:lnSpc>
                <a:spcPts val="9616"/>
              </a:lnSpc>
            </a:pPr>
            <a:r>
              <a:rPr lang="en-US" sz="6000" b="1" dirty="0">
                <a:solidFill>
                  <a:srgbClr val="5C3194"/>
                </a:solidFill>
                <a:latin typeface="Times New Roman" panose="02020603050405020304" pitchFamily="18" charset="0"/>
                <a:ea typeface="Poppins Bold"/>
                <a:cs typeface="Times New Roman" panose="02020603050405020304" pitchFamily="18" charset="0"/>
                <a:sym typeface="Poppins Bold"/>
              </a:rPr>
              <a:t>Conclusion</a:t>
            </a:r>
          </a:p>
        </p:txBody>
      </p:sp>
      <p:sp>
        <p:nvSpPr>
          <p:cNvPr id="12" name="Rectangle 11"/>
          <p:cNvSpPr/>
          <p:nvPr/>
        </p:nvSpPr>
        <p:spPr>
          <a:xfrm>
            <a:off x="794806" y="4113765"/>
            <a:ext cx="8953500" cy="4704942"/>
          </a:xfrm>
          <a:prstGeom prst="rect">
            <a:avLst/>
          </a:prstGeom>
        </p:spPr>
        <p:txBody>
          <a:bodyPr wrap="square">
            <a:spAutoFit/>
          </a:bodyPr>
          <a:lstStyle/>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Erikson is an effective psychosocial development model that is used to explain the development of Shona.</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Autonomy and initiative are most pertinent to her present needs.</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Confidence and wellbeing can be boosted by supportive relationships and environments.</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Bowlby can give her a better understanding of her anxiety of separation.</a:t>
            </a:r>
          </a:p>
          <a:p>
            <a:pPr marL="342900" indent="-34290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Psychology assists practitioners to prepare individualized, evidence-based assistance.</a:t>
            </a:r>
          </a:p>
          <a:p>
            <a:pPr marL="342900" indent="-342900" algn="just">
              <a:lnSpc>
                <a:spcPct val="150000"/>
              </a:lnSpc>
              <a:spcAft>
                <a:spcPts val="800"/>
              </a:spcAft>
              <a:buFont typeface="Arial" panose="020B0604020202020204" pitchFamily="34" charset="0"/>
              <a:buChar char="•"/>
            </a:pP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 name="Picture 1"/>
          <p:cNvPicPr>
            <a:picLocks noChangeAspect="1"/>
          </p:cNvPicPr>
          <p:nvPr/>
        </p:nvPicPr>
        <p:blipFill>
          <a:blip r:embed="rId5"/>
          <a:stretch>
            <a:fillRect/>
          </a:stretch>
        </p:blipFill>
        <p:spPr>
          <a:xfrm>
            <a:off x="10560757" y="3434530"/>
            <a:ext cx="7178902" cy="5384177"/>
          </a:xfrm>
          <a:prstGeom prst="rect">
            <a:avLst/>
          </a:prstGeom>
        </p:spPr>
      </p:pic>
    </p:spTree>
    <p:extLst>
      <p:ext uri="{BB962C8B-B14F-4D97-AF65-F5344CB8AC3E}">
        <p14:creationId xmlns:p14="http://schemas.microsoft.com/office/powerpoint/2010/main" val="2691023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379965" y="1790700"/>
            <a:ext cx="16071098" cy="8496300"/>
            <a:chOff x="0" y="0"/>
            <a:chExt cx="1815118" cy="698425"/>
          </a:xfrm>
        </p:grpSpPr>
        <p:sp>
          <p:nvSpPr>
            <p:cNvPr id="5" name="Freeform 5"/>
            <p:cNvSpPr/>
            <p:nvPr/>
          </p:nvSpPr>
          <p:spPr>
            <a:xfrm>
              <a:off x="0" y="0"/>
              <a:ext cx="1815118" cy="698425"/>
            </a:xfrm>
            <a:custGeom>
              <a:avLst/>
              <a:gdLst/>
              <a:ahLst/>
              <a:cxnLst/>
              <a:rect l="l" t="t" r="r" b="b"/>
              <a:pathLst>
                <a:path w="1815118" h="698425">
                  <a:moveTo>
                    <a:pt x="1611918" y="0"/>
                  </a:moveTo>
                  <a:cubicBezTo>
                    <a:pt x="1722408" y="6350"/>
                    <a:pt x="1810038" y="93980"/>
                    <a:pt x="1815118" y="203200"/>
                  </a:cubicBezTo>
                  <a:lnTo>
                    <a:pt x="1815118" y="398705"/>
                  </a:lnTo>
                  <a:cubicBezTo>
                    <a:pt x="1810038" y="506655"/>
                    <a:pt x="1722408" y="594285"/>
                    <a:pt x="1614458" y="594285"/>
                  </a:cubicBezTo>
                  <a:lnTo>
                    <a:pt x="274320" y="594285"/>
                  </a:lnTo>
                  <a:cubicBezTo>
                    <a:pt x="245110" y="628575"/>
                    <a:pt x="213360" y="659055"/>
                    <a:pt x="176530" y="684455"/>
                  </a:cubicBezTo>
                  <a:lnTo>
                    <a:pt x="152400" y="698425"/>
                  </a:lnTo>
                  <a:cubicBezTo>
                    <a:pt x="139700" y="698425"/>
                    <a:pt x="137160" y="690805"/>
                    <a:pt x="140970" y="678105"/>
                  </a:cubicBezTo>
                  <a:cubicBezTo>
                    <a:pt x="149860" y="650165"/>
                    <a:pt x="148590" y="620955"/>
                    <a:pt x="138430" y="594285"/>
                  </a:cubicBezTo>
                  <a:lnTo>
                    <a:pt x="134620" y="582855"/>
                  </a:lnTo>
                  <a:cubicBezTo>
                    <a:pt x="57150" y="557455"/>
                    <a:pt x="1270" y="483795"/>
                    <a:pt x="0" y="398705"/>
                  </a:cubicBezTo>
                  <a:lnTo>
                    <a:pt x="0" y="201930"/>
                  </a:lnTo>
                  <a:cubicBezTo>
                    <a:pt x="0" y="93980"/>
                    <a:pt x="88900" y="6350"/>
                    <a:pt x="203200" y="0"/>
                  </a:cubicBezTo>
                  <a:lnTo>
                    <a:pt x="1614458" y="0"/>
                  </a:lnTo>
                  <a:close/>
                </a:path>
              </a:pathLst>
            </a:custGeom>
            <a:solidFill>
              <a:srgbClr val="A1D0C2"/>
            </a:solidFill>
            <a:ln cap="sq">
              <a:noFill/>
              <a:prstDash val="solid"/>
              <a:miter/>
            </a:ln>
          </p:spPr>
          <p:txBody>
            <a:bodyPr/>
            <a:lstStyle/>
            <a:p>
              <a:endParaRPr lang="en-GB"/>
            </a:p>
          </p:txBody>
        </p:sp>
        <p:sp>
          <p:nvSpPr>
            <p:cNvPr id="6" name="TextBox 6"/>
            <p:cNvSpPr txBox="1"/>
            <p:nvPr/>
          </p:nvSpPr>
          <p:spPr>
            <a:xfrm>
              <a:off x="107950" y="-47625"/>
              <a:ext cx="1599218" cy="631750"/>
            </a:xfrm>
            <a:prstGeom prst="rect">
              <a:avLst/>
            </a:prstGeom>
          </p:spPr>
          <p:txBody>
            <a:bodyPr lIns="50800" tIns="50800" rIns="50800" bIns="50800" rtlCol="0" anchor="ctr"/>
            <a:lstStyle/>
            <a:p>
              <a:pPr algn="ctr">
                <a:lnSpc>
                  <a:spcPts val="3499"/>
                </a:lnSpc>
              </a:pPr>
              <a:endParaRPr/>
            </a:p>
          </p:txBody>
        </p:sp>
      </p:grpSp>
      <p:sp>
        <p:nvSpPr>
          <p:cNvPr id="8" name="Freeform 8"/>
          <p:cNvSpPr/>
          <p:nvPr/>
        </p:nvSpPr>
        <p:spPr>
          <a:xfrm>
            <a:off x="15294539" y="131902"/>
            <a:ext cx="2880247" cy="663108"/>
          </a:xfrm>
          <a:custGeom>
            <a:avLst/>
            <a:gdLst/>
            <a:ahLst/>
            <a:cxnLst/>
            <a:rect l="l" t="t" r="r" b="b"/>
            <a:pathLst>
              <a:path w="2880247" h="663108">
                <a:moveTo>
                  <a:pt x="0" y="0"/>
                </a:moveTo>
                <a:lnTo>
                  <a:pt x="2880246" y="0"/>
                </a:lnTo>
                <a:lnTo>
                  <a:pt x="2880246" y="663108"/>
                </a:lnTo>
                <a:lnTo>
                  <a:pt x="0" y="66310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TextBox 9"/>
          <p:cNvSpPr txBox="1"/>
          <p:nvPr/>
        </p:nvSpPr>
        <p:spPr>
          <a:xfrm>
            <a:off x="4134499" y="326918"/>
            <a:ext cx="8892653" cy="1103700"/>
          </a:xfrm>
          <a:prstGeom prst="rect">
            <a:avLst/>
          </a:prstGeom>
        </p:spPr>
        <p:txBody>
          <a:bodyPr lIns="0" tIns="0" rIns="0" bIns="0" rtlCol="0" anchor="t">
            <a:spAutoFit/>
          </a:bodyPr>
          <a:lstStyle/>
          <a:p>
            <a:pPr algn="ctr">
              <a:lnSpc>
                <a:spcPts val="9616"/>
              </a:lnSpc>
            </a:pPr>
            <a:r>
              <a:rPr lang="en-US" sz="6000" b="1" dirty="0">
                <a:solidFill>
                  <a:srgbClr val="5C3194"/>
                </a:solidFill>
                <a:latin typeface="Times New Roman" panose="02020603050405020304" pitchFamily="18" charset="0"/>
                <a:ea typeface="Poppins Bold"/>
                <a:cs typeface="Times New Roman" panose="02020603050405020304" pitchFamily="18" charset="0"/>
                <a:sym typeface="Poppins Bold"/>
              </a:rPr>
              <a:t>References </a:t>
            </a:r>
          </a:p>
        </p:txBody>
      </p:sp>
      <p:sp>
        <p:nvSpPr>
          <p:cNvPr id="12" name="Freeform 8"/>
          <p:cNvSpPr/>
          <p:nvPr/>
        </p:nvSpPr>
        <p:spPr>
          <a:xfrm>
            <a:off x="-32084" y="19310"/>
            <a:ext cx="2880247" cy="663108"/>
          </a:xfrm>
          <a:custGeom>
            <a:avLst/>
            <a:gdLst/>
            <a:ahLst/>
            <a:cxnLst/>
            <a:rect l="l" t="t" r="r" b="b"/>
            <a:pathLst>
              <a:path w="2880247" h="663108">
                <a:moveTo>
                  <a:pt x="0" y="0"/>
                </a:moveTo>
                <a:lnTo>
                  <a:pt x="2880246" y="0"/>
                </a:lnTo>
                <a:lnTo>
                  <a:pt x="2880246" y="663108"/>
                </a:lnTo>
                <a:lnTo>
                  <a:pt x="0" y="66310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Rectangle 12"/>
          <p:cNvSpPr/>
          <p:nvPr/>
        </p:nvSpPr>
        <p:spPr>
          <a:xfrm>
            <a:off x="2335757" y="2315045"/>
            <a:ext cx="14159514" cy="6504345"/>
          </a:xfrm>
          <a:prstGeom prst="rect">
            <a:avLst/>
          </a:prstGeom>
        </p:spPr>
        <p:txBody>
          <a:bodyPr wrap="square">
            <a:spAutoFit/>
          </a:bodyPr>
          <a:lstStyle/>
          <a:p>
            <a:pPr marL="285750" indent="-285750" algn="just">
              <a:lnSpc>
                <a:spcPct val="150000"/>
              </a:lnSpc>
              <a:spcAft>
                <a:spcPts val="800"/>
              </a:spcAft>
              <a:buFont typeface="Arial" panose="020B0604020202020204" pitchFamily="34" charset="0"/>
              <a:buChar char="•"/>
            </a:pPr>
            <a:r>
              <a:rPr lang="en-US" sz="2000" dirty="0" err="1">
                <a:latin typeface="Times New Roman" panose="02020603050405020304" pitchFamily="18" charset="0"/>
                <a:ea typeface="Calibri" panose="020F0502020204030204" pitchFamily="34" charset="0"/>
                <a:cs typeface="Times New Roman" panose="02020603050405020304" pitchFamily="18" charset="0"/>
              </a:rPr>
              <a:t>Chavda</a:t>
            </a:r>
            <a:r>
              <a:rPr lang="en-US" sz="2000" dirty="0">
                <a:latin typeface="Times New Roman" panose="02020603050405020304" pitchFamily="18" charset="0"/>
                <a:ea typeface="Calibri" panose="020F0502020204030204" pitchFamily="34" charset="0"/>
                <a:cs typeface="Times New Roman" panose="02020603050405020304" pitchFamily="18" charset="0"/>
              </a:rPr>
              <a:t>, K., and </a:t>
            </a:r>
            <a:r>
              <a:rPr lang="en-US" sz="2000" dirty="0" err="1">
                <a:latin typeface="Times New Roman" panose="02020603050405020304" pitchFamily="18" charset="0"/>
                <a:ea typeface="Calibri" panose="020F0502020204030204" pitchFamily="34" charset="0"/>
                <a:cs typeface="Times New Roman" panose="02020603050405020304" pitchFamily="18" charset="0"/>
              </a:rPr>
              <a:t>Nisarga</a:t>
            </a:r>
            <a:r>
              <a:rPr lang="en-US" sz="2000" dirty="0">
                <a:latin typeface="Times New Roman" panose="02020603050405020304" pitchFamily="18" charset="0"/>
                <a:ea typeface="Calibri" panose="020F0502020204030204" pitchFamily="34" charset="0"/>
                <a:cs typeface="Times New Roman" panose="02020603050405020304" pitchFamily="18" charset="0"/>
              </a:rPr>
              <a:t>, V. (2023) Single parenting: Impact on child’s development. Journal of Indian Association for Child and Adolescent Mental Health, 19(1), 14-20. </a:t>
            </a:r>
            <a:r>
              <a:rPr 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https://doi.org/10.1177/09731342231179017</a:t>
            </a:r>
            <a:r>
              <a:rPr lang="en-US" sz="2000" dirty="0">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Frazier, T., and Doyle </a:t>
            </a:r>
            <a:r>
              <a:rPr lang="en-US" sz="2000" dirty="0" err="1">
                <a:latin typeface="Times New Roman" panose="02020603050405020304" pitchFamily="18" charset="0"/>
                <a:ea typeface="Calibri" panose="020F0502020204030204" pitchFamily="34" charset="0"/>
                <a:cs typeface="Times New Roman" panose="02020603050405020304" pitchFamily="18" charset="0"/>
              </a:rPr>
              <a:t>Fosco</a:t>
            </a:r>
            <a:r>
              <a:rPr lang="en-US" sz="2000" dirty="0">
                <a:latin typeface="Times New Roman" panose="02020603050405020304" pitchFamily="18" charset="0"/>
                <a:ea typeface="Calibri" panose="020F0502020204030204" pitchFamily="34" charset="0"/>
                <a:cs typeface="Times New Roman" panose="02020603050405020304" pitchFamily="18" charset="0"/>
              </a:rPr>
              <a:t>, S. L. (2024) Nurturing positive mental health and wellbeing in educational settings–the PRICES model. Frontiers in public health, 11, 1287532. </a:t>
            </a:r>
            <a:r>
              <a:rPr 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https://doi.org/10.3389/fpubh.2023.1287532</a:t>
            </a:r>
            <a:r>
              <a:rPr lang="en-US" sz="2000" dirty="0">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lnSpc>
                <a:spcPct val="150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Hart, J. K., Michael, P., Hawkins, R., Bull, E. R., Farrar, A., </a:t>
            </a:r>
            <a:r>
              <a:rPr lang="en-US" sz="2000" dirty="0" err="1">
                <a:latin typeface="Times New Roman" panose="02020603050405020304" pitchFamily="18" charset="0"/>
                <a:ea typeface="Calibri" panose="020F0502020204030204" pitchFamily="34" charset="0"/>
                <a:cs typeface="Times New Roman" panose="02020603050405020304" pitchFamily="18" charset="0"/>
              </a:rPr>
              <a:t>Baguley</a:t>
            </a:r>
            <a:r>
              <a:rPr lang="en-US" sz="2000" dirty="0">
                <a:latin typeface="Times New Roman" panose="02020603050405020304" pitchFamily="18" charset="0"/>
                <a:ea typeface="Calibri" panose="020F0502020204030204" pitchFamily="34" charset="0"/>
                <a:cs typeface="Times New Roman" panose="02020603050405020304" pitchFamily="18" charset="0"/>
              </a:rPr>
              <a:t>, C., and Byrne‐Davis, L. M. T. (2023) ‘We just need to find space for them to practice so that we can help to make a stronger society’: Perceived barriers and facilitators to employing health psychologists in UK public health and clinical health settings. British Journal of Health Psychology, 28(4), 1206-1221. </a:t>
            </a:r>
            <a:r>
              <a:rPr 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rPr>
              <a:t>https://doi.org/10.1111/bjhp.12680</a:t>
            </a:r>
            <a:r>
              <a:rPr lang="en-US" sz="2000" dirty="0">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lnSpc>
                <a:spcPct val="150000"/>
              </a:lnSpc>
              <a:spcAft>
                <a:spcPts val="800"/>
              </a:spcAft>
              <a:buFont typeface="Arial" panose="020B0604020202020204" pitchFamily="34" charset="0"/>
              <a:buChar char="•"/>
            </a:pPr>
            <a:r>
              <a:rPr lang="en-US" sz="2000" dirty="0" err="1">
                <a:latin typeface="Times New Roman" panose="02020603050405020304" pitchFamily="18" charset="0"/>
                <a:ea typeface="Calibri" panose="020F0502020204030204" pitchFamily="34" charset="0"/>
                <a:cs typeface="Times New Roman" panose="02020603050405020304" pitchFamily="18" charset="0"/>
              </a:rPr>
              <a:t>Leisman</a:t>
            </a:r>
            <a:r>
              <a:rPr lang="en-US" sz="2000" dirty="0">
                <a:latin typeface="Times New Roman" panose="02020603050405020304" pitchFamily="18" charset="0"/>
                <a:ea typeface="Calibri" panose="020F0502020204030204" pitchFamily="34" charset="0"/>
                <a:cs typeface="Times New Roman" panose="02020603050405020304" pitchFamily="18" charset="0"/>
              </a:rPr>
              <a:t>, G., </a:t>
            </a:r>
            <a:r>
              <a:rPr lang="en-US" sz="2000" dirty="0" err="1">
                <a:latin typeface="Times New Roman" panose="02020603050405020304" pitchFamily="18" charset="0"/>
                <a:ea typeface="Calibri" panose="020F0502020204030204" pitchFamily="34" charset="0"/>
                <a:cs typeface="Times New Roman" panose="02020603050405020304" pitchFamily="18" charset="0"/>
              </a:rPr>
              <a:t>Alfasi</a:t>
            </a:r>
            <a:r>
              <a:rPr lang="en-US" sz="2000" dirty="0">
                <a:latin typeface="Times New Roman" panose="02020603050405020304" pitchFamily="18" charset="0"/>
                <a:ea typeface="Calibri" panose="020F0502020204030204" pitchFamily="34" charset="0"/>
                <a:cs typeface="Times New Roman" panose="02020603050405020304" pitchFamily="18" charset="0"/>
              </a:rPr>
              <a:t>, R., and </a:t>
            </a:r>
            <a:r>
              <a:rPr lang="en-US" sz="2000" dirty="0" err="1">
                <a:latin typeface="Times New Roman" panose="02020603050405020304" pitchFamily="18" charset="0"/>
                <a:ea typeface="Calibri" panose="020F0502020204030204" pitchFamily="34" charset="0"/>
                <a:cs typeface="Times New Roman" panose="02020603050405020304" pitchFamily="18" charset="0"/>
              </a:rPr>
              <a:t>D’Angiulli</a:t>
            </a:r>
            <a:r>
              <a:rPr lang="en-US" sz="2000" dirty="0">
                <a:latin typeface="Times New Roman" panose="02020603050405020304" pitchFamily="18" charset="0"/>
                <a:ea typeface="Calibri" panose="020F0502020204030204" pitchFamily="34" charset="0"/>
                <a:cs typeface="Times New Roman" panose="02020603050405020304" pitchFamily="18" charset="0"/>
              </a:rPr>
              <a:t>, A. (2025) Emotional brain development: Neurobiological indicators from fetus through toddlerhood. Brain sciences, 15(8), 846. </a:t>
            </a:r>
            <a:r>
              <a:rPr 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rPr>
              <a:t>https://doi.org/10.3390/brainsci15080846</a:t>
            </a:r>
            <a:r>
              <a:rPr lang="en-US" sz="2000" dirty="0">
                <a:latin typeface="Times New Roman" panose="02020603050405020304" pitchFamily="18" charset="0"/>
                <a:ea typeface="Calibri" panose="020F0502020204030204" pitchFamily="34" charset="0"/>
                <a:cs typeface="Times New Roman" panose="02020603050405020304" pitchFamily="18" charset="0"/>
              </a:rPr>
              <a:t> </a:t>
            </a:r>
          </a:p>
          <a:p>
            <a:pPr marL="285750" indent="-285750" algn="just">
              <a:lnSpc>
                <a:spcPct val="150000"/>
              </a:lnSpc>
              <a:spcAft>
                <a:spcPts val="800"/>
              </a:spcAft>
              <a:buFont typeface="Arial" panose="020B0604020202020204" pitchFamily="34" charset="0"/>
              <a:buChar char="•"/>
            </a:pPr>
            <a:r>
              <a:rPr lang="en-US" sz="2000" dirty="0" err="1">
                <a:latin typeface="Times New Roman" panose="02020603050405020304" pitchFamily="18" charset="0"/>
                <a:ea typeface="Calibri" panose="020F0502020204030204" pitchFamily="34" charset="0"/>
                <a:cs typeface="Times New Roman" panose="02020603050405020304" pitchFamily="18" charset="0"/>
              </a:rPr>
              <a:t>Okeke</a:t>
            </a:r>
            <a:r>
              <a:rPr lang="en-US" sz="2000" dirty="0">
                <a:latin typeface="Times New Roman" panose="02020603050405020304" pitchFamily="18" charset="0"/>
                <a:ea typeface="Calibri" panose="020F0502020204030204" pitchFamily="34" charset="0"/>
                <a:cs typeface="Times New Roman" panose="02020603050405020304" pitchFamily="18" charset="0"/>
              </a:rPr>
              <a:t>, C., </a:t>
            </a:r>
            <a:r>
              <a:rPr lang="en-US" sz="2000" dirty="0" err="1">
                <a:latin typeface="Times New Roman" panose="02020603050405020304" pitchFamily="18" charset="0"/>
                <a:ea typeface="Calibri" panose="020F0502020204030204" pitchFamily="34" charset="0"/>
                <a:cs typeface="Times New Roman" panose="02020603050405020304" pitchFamily="18" charset="0"/>
              </a:rPr>
              <a:t>Ebrahim</a:t>
            </a:r>
            <a:r>
              <a:rPr lang="en-US" sz="2000" dirty="0">
                <a:latin typeface="Times New Roman" panose="02020603050405020304" pitchFamily="18" charset="0"/>
                <a:ea typeface="Calibri" panose="020F0502020204030204" pitchFamily="34" charset="0"/>
                <a:cs typeface="Times New Roman" panose="02020603050405020304" pitchFamily="18" charset="0"/>
              </a:rPr>
              <a:t>, H., </a:t>
            </a:r>
            <a:r>
              <a:rPr lang="en-US" sz="2000" dirty="0" err="1">
                <a:latin typeface="Times New Roman" panose="02020603050405020304" pitchFamily="18" charset="0"/>
                <a:ea typeface="Calibri" panose="020F0502020204030204" pitchFamily="34" charset="0"/>
                <a:cs typeface="Times New Roman" panose="02020603050405020304" pitchFamily="18" charset="0"/>
              </a:rPr>
              <a:t>Mncanca</a:t>
            </a:r>
            <a:r>
              <a:rPr lang="en-US" sz="2000" dirty="0">
                <a:latin typeface="Times New Roman" panose="02020603050405020304" pitchFamily="18" charset="0"/>
                <a:ea typeface="Calibri" panose="020F0502020204030204" pitchFamily="34" charset="0"/>
                <a:cs typeface="Times New Roman" panose="02020603050405020304" pitchFamily="18" charset="0"/>
              </a:rPr>
              <a:t>, M., and Koen, M. (2023) Early Childhood. </a:t>
            </a:r>
            <a:r>
              <a:rPr 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rPr>
              <a:t>https://www.researchgate.net/profile/Annaly-Strauss/publication/386533206_Theories_of_children's_learning_and_development/links/678fbde195e02f182eaaad97/Theories-of-childrens-learning-and-development.pdf</a:t>
            </a:r>
            <a:r>
              <a:rPr lang="en-US" sz="2000" dirty="0">
                <a:latin typeface="Times New Roman" panose="02020603050405020304" pitchFamily="18" charset="0"/>
                <a:ea typeface="Calibri" panose="020F0502020204030204" pitchFamily="34" charset="0"/>
                <a:cs typeface="Times New Roman" panose="02020603050405020304" pitchFamily="18" charset="0"/>
              </a:rPr>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504</TotalTime>
  <Words>1642</Words>
  <Application>Microsoft Office PowerPoint</Application>
  <PresentationFormat>Custom</PresentationFormat>
  <Paragraphs>98</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Times New Roman</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BASIRAT TOYIN YAYA</cp:lastModifiedBy>
  <cp:revision>1</cp:revision>
  <dcterms:created xsi:type="dcterms:W3CDTF">2006-08-16T00:00:00Z</dcterms:created>
  <dcterms:modified xsi:type="dcterms:W3CDTF">2026-10-12T07:15:09Z</dcterms:modified>
  <dc:identifier>DAHXI10fzoU</dc:identifier>
</cp:coreProperties>
</file>