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50"/>
    <p:restoredTop sz="94671"/>
  </p:normalViewPr>
  <p:slideViewPr>
    <p:cSldViewPr snapToGrid="0" snapToObjects="1">
      <p:cViewPr varScale="1">
        <p:scale>
          <a:sx n="73" d="100"/>
          <a:sy n="73" d="100"/>
        </p:scale>
        <p:origin x="200" y="568"/>
      </p:cViewPr>
      <p:guideLst/>
    </p:cSldViewPr>
  </p:slideViewPr>
  <p:notesTextViewPr>
    <p:cViewPr>
      <p:scale>
        <a:sx n="1" d="1"/>
        <a:sy n="1" d="1"/>
      </p:scale>
      <p:origin x="0" y="0"/>
    </p:cViewPr>
  </p:notesTextViewPr>
  <p:notesViewPr>
    <p:cSldViewPr snapToGrid="0" snapToObjects="1">
      <p:cViewPr varScale="1">
        <p:scale>
          <a:sx n="73" d="100"/>
          <a:sy n="73" d="100"/>
        </p:scale>
        <p:origin x="2192" y="192"/>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notesMaster" Target="notesMasters/notesMaster1.xml"/><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 Id="rId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5F026E-C8CF-7E4D-996B-5269CDC1B39E}" type="doc">
      <dgm:prSet loTypeId="urn:microsoft.com/office/officeart/2005/8/layout/cycle5" loCatId="" qsTypeId="urn:microsoft.com/office/officeart/2005/8/quickstyle/3D5" qsCatId="3D" csTypeId="urn:microsoft.com/office/officeart/2005/8/colors/colorful1" csCatId="colorful" phldr="1"/>
      <dgm:spPr/>
      <dgm:t>
        <a:bodyPr/>
        <a:lstStyle/>
        <a:p>
          <a:endParaRPr lang="en-US"/>
        </a:p>
      </dgm:t>
    </dgm:pt>
    <dgm:pt modelId="{92616B72-DC7A-604C-96F5-2E234FBFF663}">
      <dgm:prSet phldrT="[Text]"/>
      <dgm:spPr/>
      <dgm:t>
        <a:bodyPr/>
        <a:lstStyle/>
        <a:p>
          <a:r>
            <a:rPr lang="en-US" dirty="0" smtClean="0"/>
            <a:t>POVERTY </a:t>
          </a:r>
          <a:endParaRPr lang="en-US" dirty="0"/>
        </a:p>
      </dgm:t>
    </dgm:pt>
    <dgm:pt modelId="{8C40E3C5-6F56-8A44-9964-0703DD7413B6}" type="parTrans" cxnId="{52AC689A-892D-5D46-9D97-382067F9222C}">
      <dgm:prSet/>
      <dgm:spPr/>
      <dgm:t>
        <a:bodyPr/>
        <a:lstStyle/>
        <a:p>
          <a:endParaRPr lang="en-US"/>
        </a:p>
      </dgm:t>
    </dgm:pt>
    <dgm:pt modelId="{6C9DB408-B962-2649-8712-204698951429}" type="sibTrans" cxnId="{52AC689A-892D-5D46-9D97-382067F9222C}">
      <dgm:prSet/>
      <dgm:spPr/>
      <dgm:t>
        <a:bodyPr/>
        <a:lstStyle/>
        <a:p>
          <a:endParaRPr lang="en-US"/>
        </a:p>
      </dgm:t>
    </dgm:pt>
    <dgm:pt modelId="{7B27A96D-7936-484A-BD31-93423E857B92}">
      <dgm:prSet phldrT="[Text]"/>
      <dgm:spPr/>
      <dgm:t>
        <a:bodyPr/>
        <a:lstStyle/>
        <a:p>
          <a:r>
            <a:rPr lang="en-US" dirty="0" smtClean="0"/>
            <a:t>GENERATIONAL</a:t>
          </a:r>
        </a:p>
        <a:p>
          <a:r>
            <a:rPr lang="en-US" dirty="0" smtClean="0"/>
            <a:t>SITUATIONAL</a:t>
          </a:r>
        </a:p>
        <a:p>
          <a:r>
            <a:rPr lang="en-US" dirty="0" smtClean="0"/>
            <a:t>COMMUNITY BASED</a:t>
          </a:r>
          <a:endParaRPr lang="en-US" dirty="0"/>
        </a:p>
      </dgm:t>
    </dgm:pt>
    <dgm:pt modelId="{25AE1F5F-29DC-9F4A-8865-512A3A95D791}" type="parTrans" cxnId="{750C952B-337C-964F-A792-FBBD347E1756}">
      <dgm:prSet/>
      <dgm:spPr/>
      <dgm:t>
        <a:bodyPr/>
        <a:lstStyle/>
        <a:p>
          <a:endParaRPr lang="en-US"/>
        </a:p>
      </dgm:t>
    </dgm:pt>
    <dgm:pt modelId="{FF8FCD5B-9A15-BA48-A74C-8E391D88F9EB}" type="sibTrans" cxnId="{750C952B-337C-964F-A792-FBBD347E1756}">
      <dgm:prSet/>
      <dgm:spPr/>
      <dgm:t>
        <a:bodyPr/>
        <a:lstStyle/>
        <a:p>
          <a:endParaRPr lang="en-US"/>
        </a:p>
      </dgm:t>
    </dgm:pt>
    <dgm:pt modelId="{BAFA3AAC-8035-C240-A4DF-35A929E90074}">
      <dgm:prSet phldrT="[Text]"/>
      <dgm:spPr/>
      <dgm:t>
        <a:bodyPr/>
        <a:lstStyle/>
        <a:p>
          <a:r>
            <a:rPr lang="en-US" dirty="0" smtClean="0"/>
            <a:t>SOCIAL EXPERIENCES</a:t>
          </a:r>
          <a:endParaRPr lang="en-US" dirty="0"/>
        </a:p>
      </dgm:t>
    </dgm:pt>
    <dgm:pt modelId="{1B3EDFFE-ED61-794E-91DE-7C29A177F217}" type="parTrans" cxnId="{4167E245-74CE-D54B-ACE4-85874538E23E}">
      <dgm:prSet/>
      <dgm:spPr/>
      <dgm:t>
        <a:bodyPr/>
        <a:lstStyle/>
        <a:p>
          <a:endParaRPr lang="en-US"/>
        </a:p>
      </dgm:t>
    </dgm:pt>
    <dgm:pt modelId="{2227D3C4-F0B4-8C40-BE0F-FC885A0FBDF2}" type="sibTrans" cxnId="{4167E245-74CE-D54B-ACE4-85874538E23E}">
      <dgm:prSet/>
      <dgm:spPr/>
      <dgm:t>
        <a:bodyPr/>
        <a:lstStyle/>
        <a:p>
          <a:endParaRPr lang="en-US"/>
        </a:p>
      </dgm:t>
    </dgm:pt>
    <dgm:pt modelId="{7E6E7E7C-F400-C841-9256-A698ADF7DED8}">
      <dgm:prSet phldrT="[Text]"/>
      <dgm:spPr/>
      <dgm:t>
        <a:bodyPr/>
        <a:lstStyle/>
        <a:p>
          <a:r>
            <a:rPr lang="en-US" dirty="0" smtClean="0"/>
            <a:t>SCHOOL EXPERIENCES</a:t>
          </a:r>
          <a:endParaRPr lang="en-US" dirty="0"/>
        </a:p>
      </dgm:t>
    </dgm:pt>
    <dgm:pt modelId="{10517041-F28B-834B-8695-1D10D4EFEFE5}" type="parTrans" cxnId="{D316279E-5C31-864F-BE10-B3E9A4CFB226}">
      <dgm:prSet/>
      <dgm:spPr/>
      <dgm:t>
        <a:bodyPr/>
        <a:lstStyle/>
        <a:p>
          <a:endParaRPr lang="en-US"/>
        </a:p>
      </dgm:t>
    </dgm:pt>
    <dgm:pt modelId="{EC602911-2CDE-3F43-B115-C3B6114EBB91}" type="sibTrans" cxnId="{D316279E-5C31-864F-BE10-B3E9A4CFB226}">
      <dgm:prSet/>
      <dgm:spPr/>
      <dgm:t>
        <a:bodyPr/>
        <a:lstStyle/>
        <a:p>
          <a:endParaRPr lang="en-US"/>
        </a:p>
      </dgm:t>
    </dgm:pt>
    <dgm:pt modelId="{F10E2905-FB81-FD4B-A30F-0EEC97DEF3E8}">
      <dgm:prSet phldrT="[Text]"/>
      <dgm:spPr/>
      <dgm:t>
        <a:bodyPr/>
        <a:lstStyle/>
        <a:p>
          <a:r>
            <a:rPr lang="en-US" dirty="0" smtClean="0"/>
            <a:t>BREAKING THE POVERTY CYCLE</a:t>
          </a:r>
          <a:endParaRPr lang="en-US" dirty="0"/>
        </a:p>
      </dgm:t>
    </dgm:pt>
    <dgm:pt modelId="{181C2B4B-4DFE-D849-A3A3-92A144538F96}" type="parTrans" cxnId="{3889DF3A-D15F-C54B-8214-1097C7DE9789}">
      <dgm:prSet/>
      <dgm:spPr/>
      <dgm:t>
        <a:bodyPr/>
        <a:lstStyle/>
        <a:p>
          <a:endParaRPr lang="en-US"/>
        </a:p>
      </dgm:t>
    </dgm:pt>
    <dgm:pt modelId="{4F262A60-C498-F541-88BB-21DF37DD18C9}" type="sibTrans" cxnId="{3889DF3A-D15F-C54B-8214-1097C7DE9789}">
      <dgm:prSet/>
      <dgm:spPr/>
      <dgm:t>
        <a:bodyPr/>
        <a:lstStyle/>
        <a:p>
          <a:pPr rtl="0"/>
          <a:endParaRPr lang="en-US"/>
        </a:p>
      </dgm:t>
    </dgm:pt>
    <dgm:pt modelId="{DB938461-BB90-AF4F-A624-8936A2B490D0}" type="pres">
      <dgm:prSet presAssocID="{F95F026E-C8CF-7E4D-996B-5269CDC1B39E}" presName="cycle" presStyleCnt="0">
        <dgm:presLayoutVars>
          <dgm:dir/>
          <dgm:resizeHandles val="exact"/>
        </dgm:presLayoutVars>
      </dgm:prSet>
      <dgm:spPr/>
    </dgm:pt>
    <dgm:pt modelId="{0C6BE30F-A697-FA47-B005-7F9F2C6DA3E6}" type="pres">
      <dgm:prSet presAssocID="{92616B72-DC7A-604C-96F5-2E234FBFF663}" presName="node" presStyleLbl="node1" presStyleIdx="0" presStyleCnt="5">
        <dgm:presLayoutVars>
          <dgm:bulletEnabled val="1"/>
        </dgm:presLayoutVars>
      </dgm:prSet>
      <dgm:spPr/>
      <dgm:t>
        <a:bodyPr/>
        <a:lstStyle/>
        <a:p>
          <a:endParaRPr lang="en-US"/>
        </a:p>
      </dgm:t>
    </dgm:pt>
    <dgm:pt modelId="{4CF03A51-72A2-3E40-874F-A7064FBFA0AF}" type="pres">
      <dgm:prSet presAssocID="{92616B72-DC7A-604C-96F5-2E234FBFF663}" presName="spNode" presStyleCnt="0"/>
      <dgm:spPr/>
    </dgm:pt>
    <dgm:pt modelId="{BF904EDE-CF7D-2446-BE36-812A370BC4B5}" type="pres">
      <dgm:prSet presAssocID="{6C9DB408-B962-2649-8712-204698951429}" presName="sibTrans" presStyleLbl="sibTrans1D1" presStyleIdx="0" presStyleCnt="5"/>
      <dgm:spPr/>
    </dgm:pt>
    <dgm:pt modelId="{2A5835FA-029D-724D-88B1-3828AE562342}" type="pres">
      <dgm:prSet presAssocID="{7B27A96D-7936-484A-BD31-93423E857B92}" presName="node" presStyleLbl="node1" presStyleIdx="1" presStyleCnt="5">
        <dgm:presLayoutVars>
          <dgm:bulletEnabled val="1"/>
        </dgm:presLayoutVars>
      </dgm:prSet>
      <dgm:spPr/>
    </dgm:pt>
    <dgm:pt modelId="{0A864866-E4D8-764E-A91F-44140C58191F}" type="pres">
      <dgm:prSet presAssocID="{7B27A96D-7936-484A-BD31-93423E857B92}" presName="spNode" presStyleCnt="0"/>
      <dgm:spPr/>
    </dgm:pt>
    <dgm:pt modelId="{6F5331C8-6012-2C49-8FFB-FCDC37034643}" type="pres">
      <dgm:prSet presAssocID="{FF8FCD5B-9A15-BA48-A74C-8E391D88F9EB}" presName="sibTrans" presStyleLbl="sibTrans1D1" presStyleIdx="1" presStyleCnt="5"/>
      <dgm:spPr/>
    </dgm:pt>
    <dgm:pt modelId="{AC58D119-3333-A049-94F1-F3D695B43ACC}" type="pres">
      <dgm:prSet presAssocID="{BAFA3AAC-8035-C240-A4DF-35A929E90074}" presName="node" presStyleLbl="node1" presStyleIdx="2" presStyleCnt="5">
        <dgm:presLayoutVars>
          <dgm:bulletEnabled val="1"/>
        </dgm:presLayoutVars>
      </dgm:prSet>
      <dgm:spPr/>
      <dgm:t>
        <a:bodyPr/>
        <a:lstStyle/>
        <a:p>
          <a:endParaRPr lang="en-US"/>
        </a:p>
      </dgm:t>
    </dgm:pt>
    <dgm:pt modelId="{CE99A906-B308-6D44-818E-694A17885FED}" type="pres">
      <dgm:prSet presAssocID="{BAFA3AAC-8035-C240-A4DF-35A929E90074}" presName="spNode" presStyleCnt="0"/>
      <dgm:spPr/>
    </dgm:pt>
    <dgm:pt modelId="{EB06FAF8-69CF-334A-9C62-7639985760F0}" type="pres">
      <dgm:prSet presAssocID="{2227D3C4-F0B4-8C40-BE0F-FC885A0FBDF2}" presName="sibTrans" presStyleLbl="sibTrans1D1" presStyleIdx="2" presStyleCnt="5"/>
      <dgm:spPr/>
    </dgm:pt>
    <dgm:pt modelId="{A59B27C6-72D3-7B48-A9B6-517DA39DAD01}" type="pres">
      <dgm:prSet presAssocID="{7E6E7E7C-F400-C841-9256-A698ADF7DED8}" presName="node" presStyleLbl="node1" presStyleIdx="3" presStyleCnt="5">
        <dgm:presLayoutVars>
          <dgm:bulletEnabled val="1"/>
        </dgm:presLayoutVars>
      </dgm:prSet>
      <dgm:spPr/>
      <dgm:t>
        <a:bodyPr/>
        <a:lstStyle/>
        <a:p>
          <a:endParaRPr lang="en-US"/>
        </a:p>
      </dgm:t>
    </dgm:pt>
    <dgm:pt modelId="{A924EC6A-3287-A946-96DC-0B38BE35E299}" type="pres">
      <dgm:prSet presAssocID="{7E6E7E7C-F400-C841-9256-A698ADF7DED8}" presName="spNode" presStyleCnt="0"/>
      <dgm:spPr/>
    </dgm:pt>
    <dgm:pt modelId="{847E719B-38C1-6045-8A6C-5EF47311DAB6}" type="pres">
      <dgm:prSet presAssocID="{EC602911-2CDE-3F43-B115-C3B6114EBB91}" presName="sibTrans" presStyleLbl="sibTrans1D1" presStyleIdx="3" presStyleCnt="5"/>
      <dgm:spPr/>
    </dgm:pt>
    <dgm:pt modelId="{FF22A580-2AC8-1149-9733-0B03F13A1DB7}" type="pres">
      <dgm:prSet presAssocID="{F10E2905-FB81-FD4B-A30F-0EEC97DEF3E8}" presName="node" presStyleLbl="node1" presStyleIdx="4" presStyleCnt="5">
        <dgm:presLayoutVars>
          <dgm:bulletEnabled val="1"/>
        </dgm:presLayoutVars>
      </dgm:prSet>
      <dgm:spPr/>
      <dgm:t>
        <a:bodyPr/>
        <a:lstStyle/>
        <a:p>
          <a:endParaRPr lang="en-US"/>
        </a:p>
      </dgm:t>
    </dgm:pt>
    <dgm:pt modelId="{CCC0F35E-0A18-7D44-97CE-04CD9A80E407}" type="pres">
      <dgm:prSet presAssocID="{F10E2905-FB81-FD4B-A30F-0EEC97DEF3E8}" presName="spNode" presStyleCnt="0"/>
      <dgm:spPr/>
    </dgm:pt>
    <dgm:pt modelId="{5A8A6C98-F153-D449-8F4E-DA22A7586E47}" type="pres">
      <dgm:prSet presAssocID="{4F262A60-C498-F541-88BB-21DF37DD18C9}" presName="sibTrans" presStyleLbl="sibTrans1D1" presStyleIdx="4" presStyleCnt="5"/>
      <dgm:spPr/>
    </dgm:pt>
  </dgm:ptLst>
  <dgm:cxnLst>
    <dgm:cxn modelId="{B9DD1C35-91E5-D54C-827B-16E232A756A9}" type="presOf" srcId="{7B27A96D-7936-484A-BD31-93423E857B92}" destId="{2A5835FA-029D-724D-88B1-3828AE562342}" srcOrd="0" destOrd="0" presId="urn:microsoft.com/office/officeart/2005/8/layout/cycle5"/>
    <dgm:cxn modelId="{C3605B4A-1DCF-134E-842B-2E1B34F88C3F}" type="presOf" srcId="{4F262A60-C498-F541-88BB-21DF37DD18C9}" destId="{5A8A6C98-F153-D449-8F4E-DA22A7586E47}" srcOrd="0" destOrd="0" presId="urn:microsoft.com/office/officeart/2005/8/layout/cycle5"/>
    <dgm:cxn modelId="{3889DF3A-D15F-C54B-8214-1097C7DE9789}" srcId="{F95F026E-C8CF-7E4D-996B-5269CDC1B39E}" destId="{F10E2905-FB81-FD4B-A30F-0EEC97DEF3E8}" srcOrd="4" destOrd="0" parTransId="{181C2B4B-4DFE-D849-A3A3-92A144538F96}" sibTransId="{4F262A60-C498-F541-88BB-21DF37DD18C9}"/>
    <dgm:cxn modelId="{BD90EDDF-6933-5B49-A6C2-188D11B546F0}" type="presOf" srcId="{F10E2905-FB81-FD4B-A30F-0EEC97DEF3E8}" destId="{FF22A580-2AC8-1149-9733-0B03F13A1DB7}" srcOrd="0" destOrd="0" presId="urn:microsoft.com/office/officeart/2005/8/layout/cycle5"/>
    <dgm:cxn modelId="{750C952B-337C-964F-A792-FBBD347E1756}" srcId="{F95F026E-C8CF-7E4D-996B-5269CDC1B39E}" destId="{7B27A96D-7936-484A-BD31-93423E857B92}" srcOrd="1" destOrd="0" parTransId="{25AE1F5F-29DC-9F4A-8865-512A3A95D791}" sibTransId="{FF8FCD5B-9A15-BA48-A74C-8E391D88F9EB}"/>
    <dgm:cxn modelId="{52AC689A-892D-5D46-9D97-382067F9222C}" srcId="{F95F026E-C8CF-7E4D-996B-5269CDC1B39E}" destId="{92616B72-DC7A-604C-96F5-2E234FBFF663}" srcOrd="0" destOrd="0" parTransId="{8C40E3C5-6F56-8A44-9964-0703DD7413B6}" sibTransId="{6C9DB408-B962-2649-8712-204698951429}"/>
    <dgm:cxn modelId="{5241200B-1C8D-6849-A830-FC4AE924EC48}" type="presOf" srcId="{2227D3C4-F0B4-8C40-BE0F-FC885A0FBDF2}" destId="{EB06FAF8-69CF-334A-9C62-7639985760F0}" srcOrd="0" destOrd="0" presId="urn:microsoft.com/office/officeart/2005/8/layout/cycle5"/>
    <dgm:cxn modelId="{4167E245-74CE-D54B-ACE4-85874538E23E}" srcId="{F95F026E-C8CF-7E4D-996B-5269CDC1B39E}" destId="{BAFA3AAC-8035-C240-A4DF-35A929E90074}" srcOrd="2" destOrd="0" parTransId="{1B3EDFFE-ED61-794E-91DE-7C29A177F217}" sibTransId="{2227D3C4-F0B4-8C40-BE0F-FC885A0FBDF2}"/>
    <dgm:cxn modelId="{D316279E-5C31-864F-BE10-B3E9A4CFB226}" srcId="{F95F026E-C8CF-7E4D-996B-5269CDC1B39E}" destId="{7E6E7E7C-F400-C841-9256-A698ADF7DED8}" srcOrd="3" destOrd="0" parTransId="{10517041-F28B-834B-8695-1D10D4EFEFE5}" sibTransId="{EC602911-2CDE-3F43-B115-C3B6114EBB91}"/>
    <dgm:cxn modelId="{0BC6853F-4F08-E042-9DDE-09D89590893F}" type="presOf" srcId="{BAFA3AAC-8035-C240-A4DF-35A929E90074}" destId="{AC58D119-3333-A049-94F1-F3D695B43ACC}" srcOrd="0" destOrd="0" presId="urn:microsoft.com/office/officeart/2005/8/layout/cycle5"/>
    <dgm:cxn modelId="{DBFA4841-67DD-454D-B13D-49203DC7748E}" type="presOf" srcId="{92616B72-DC7A-604C-96F5-2E234FBFF663}" destId="{0C6BE30F-A697-FA47-B005-7F9F2C6DA3E6}" srcOrd="0" destOrd="0" presId="urn:microsoft.com/office/officeart/2005/8/layout/cycle5"/>
    <dgm:cxn modelId="{D1188CFD-9929-D64A-AA50-AA5B92A9DC2C}" type="presOf" srcId="{F95F026E-C8CF-7E4D-996B-5269CDC1B39E}" destId="{DB938461-BB90-AF4F-A624-8936A2B490D0}" srcOrd="0" destOrd="0" presId="urn:microsoft.com/office/officeart/2005/8/layout/cycle5"/>
    <dgm:cxn modelId="{D0DD31B4-ED54-0545-8EE7-45ED50E6BF5C}" type="presOf" srcId="{6C9DB408-B962-2649-8712-204698951429}" destId="{BF904EDE-CF7D-2446-BE36-812A370BC4B5}" srcOrd="0" destOrd="0" presId="urn:microsoft.com/office/officeart/2005/8/layout/cycle5"/>
    <dgm:cxn modelId="{68B16797-C7B6-1149-A8D8-40280BD4FA26}" type="presOf" srcId="{EC602911-2CDE-3F43-B115-C3B6114EBB91}" destId="{847E719B-38C1-6045-8A6C-5EF47311DAB6}" srcOrd="0" destOrd="0" presId="urn:microsoft.com/office/officeart/2005/8/layout/cycle5"/>
    <dgm:cxn modelId="{1BB62272-EA1F-4740-8731-3A3EA447DFA4}" type="presOf" srcId="{FF8FCD5B-9A15-BA48-A74C-8E391D88F9EB}" destId="{6F5331C8-6012-2C49-8FFB-FCDC37034643}" srcOrd="0" destOrd="0" presId="urn:microsoft.com/office/officeart/2005/8/layout/cycle5"/>
    <dgm:cxn modelId="{207159C4-EBCA-954E-9464-94FEA81784BD}" type="presOf" srcId="{7E6E7E7C-F400-C841-9256-A698ADF7DED8}" destId="{A59B27C6-72D3-7B48-A9B6-517DA39DAD01}" srcOrd="0" destOrd="0" presId="urn:microsoft.com/office/officeart/2005/8/layout/cycle5"/>
    <dgm:cxn modelId="{21255E3D-725D-C446-8EA4-C8891E796428}" type="presParOf" srcId="{DB938461-BB90-AF4F-A624-8936A2B490D0}" destId="{0C6BE30F-A697-FA47-B005-7F9F2C6DA3E6}" srcOrd="0" destOrd="0" presId="urn:microsoft.com/office/officeart/2005/8/layout/cycle5"/>
    <dgm:cxn modelId="{58C15318-B8E8-4640-B69F-77272DD15054}" type="presParOf" srcId="{DB938461-BB90-AF4F-A624-8936A2B490D0}" destId="{4CF03A51-72A2-3E40-874F-A7064FBFA0AF}" srcOrd="1" destOrd="0" presId="urn:microsoft.com/office/officeart/2005/8/layout/cycle5"/>
    <dgm:cxn modelId="{09B6FFC8-D7B6-F84A-B32D-F3D9EA8896EA}" type="presParOf" srcId="{DB938461-BB90-AF4F-A624-8936A2B490D0}" destId="{BF904EDE-CF7D-2446-BE36-812A370BC4B5}" srcOrd="2" destOrd="0" presId="urn:microsoft.com/office/officeart/2005/8/layout/cycle5"/>
    <dgm:cxn modelId="{804B5FE6-FCB3-194D-A8C1-43402D2EB6CB}" type="presParOf" srcId="{DB938461-BB90-AF4F-A624-8936A2B490D0}" destId="{2A5835FA-029D-724D-88B1-3828AE562342}" srcOrd="3" destOrd="0" presId="urn:microsoft.com/office/officeart/2005/8/layout/cycle5"/>
    <dgm:cxn modelId="{B575FE7E-B130-9940-9AA5-E199C70BF352}" type="presParOf" srcId="{DB938461-BB90-AF4F-A624-8936A2B490D0}" destId="{0A864866-E4D8-764E-A91F-44140C58191F}" srcOrd="4" destOrd="0" presId="urn:microsoft.com/office/officeart/2005/8/layout/cycle5"/>
    <dgm:cxn modelId="{FE92BF6B-BAAF-694B-AC46-9D936656D20C}" type="presParOf" srcId="{DB938461-BB90-AF4F-A624-8936A2B490D0}" destId="{6F5331C8-6012-2C49-8FFB-FCDC37034643}" srcOrd="5" destOrd="0" presId="urn:microsoft.com/office/officeart/2005/8/layout/cycle5"/>
    <dgm:cxn modelId="{91528D57-95D3-3C44-90D3-EC19617504CA}" type="presParOf" srcId="{DB938461-BB90-AF4F-A624-8936A2B490D0}" destId="{AC58D119-3333-A049-94F1-F3D695B43ACC}" srcOrd="6" destOrd="0" presId="urn:microsoft.com/office/officeart/2005/8/layout/cycle5"/>
    <dgm:cxn modelId="{EB798409-AC96-2046-8BBA-3F6CE2DD40B6}" type="presParOf" srcId="{DB938461-BB90-AF4F-A624-8936A2B490D0}" destId="{CE99A906-B308-6D44-818E-694A17885FED}" srcOrd="7" destOrd="0" presId="urn:microsoft.com/office/officeart/2005/8/layout/cycle5"/>
    <dgm:cxn modelId="{48DBC23B-83A9-5F45-8796-19D248748350}" type="presParOf" srcId="{DB938461-BB90-AF4F-A624-8936A2B490D0}" destId="{EB06FAF8-69CF-334A-9C62-7639985760F0}" srcOrd="8" destOrd="0" presId="urn:microsoft.com/office/officeart/2005/8/layout/cycle5"/>
    <dgm:cxn modelId="{E10C0F9F-877A-0244-85C4-8B35CEDC5C9F}" type="presParOf" srcId="{DB938461-BB90-AF4F-A624-8936A2B490D0}" destId="{A59B27C6-72D3-7B48-A9B6-517DA39DAD01}" srcOrd="9" destOrd="0" presId="urn:microsoft.com/office/officeart/2005/8/layout/cycle5"/>
    <dgm:cxn modelId="{226EB4F2-BF58-CD4F-9179-95FB1BDDC2ED}" type="presParOf" srcId="{DB938461-BB90-AF4F-A624-8936A2B490D0}" destId="{A924EC6A-3287-A946-96DC-0B38BE35E299}" srcOrd="10" destOrd="0" presId="urn:microsoft.com/office/officeart/2005/8/layout/cycle5"/>
    <dgm:cxn modelId="{6DD18B0E-3A79-0B4A-900A-BC977DD2D49B}" type="presParOf" srcId="{DB938461-BB90-AF4F-A624-8936A2B490D0}" destId="{847E719B-38C1-6045-8A6C-5EF47311DAB6}" srcOrd="11" destOrd="0" presId="urn:microsoft.com/office/officeart/2005/8/layout/cycle5"/>
    <dgm:cxn modelId="{C5A9DB1B-7123-6D43-8CC0-5856A7FC9012}" type="presParOf" srcId="{DB938461-BB90-AF4F-A624-8936A2B490D0}" destId="{FF22A580-2AC8-1149-9733-0B03F13A1DB7}" srcOrd="12" destOrd="0" presId="urn:microsoft.com/office/officeart/2005/8/layout/cycle5"/>
    <dgm:cxn modelId="{35C978EC-FF08-3C46-9523-10AC4976F4C7}" type="presParOf" srcId="{DB938461-BB90-AF4F-A624-8936A2B490D0}" destId="{CCC0F35E-0A18-7D44-97CE-04CD9A80E407}" srcOrd="13" destOrd="0" presId="urn:microsoft.com/office/officeart/2005/8/layout/cycle5"/>
    <dgm:cxn modelId="{2A668CC8-BA5B-B04E-8F46-15A5F8498683}" type="presParOf" srcId="{DB938461-BB90-AF4F-A624-8936A2B490D0}" destId="{5A8A6C98-F153-D449-8F4E-DA22A7586E47}"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DAFD28-F30D-954C-94E1-DC87C51D416B}" type="doc">
      <dgm:prSet loTypeId="urn:microsoft.com/office/officeart/2009/layout/CircleArrowProcess" loCatId="" qsTypeId="urn:microsoft.com/office/officeart/2005/8/quickstyle/simple4" qsCatId="simple" csTypeId="urn:microsoft.com/office/officeart/2005/8/colors/accent1_2" csCatId="accent1" phldr="1"/>
      <dgm:spPr/>
      <dgm:t>
        <a:bodyPr/>
        <a:lstStyle/>
        <a:p>
          <a:endParaRPr lang="en-US"/>
        </a:p>
      </dgm:t>
    </dgm:pt>
    <dgm:pt modelId="{BCCDCCBF-C07B-9644-B75E-9DBFAD243AE0}">
      <dgm:prSet phldrT="[Text]" custT="1"/>
      <dgm:spPr/>
      <dgm:t>
        <a:bodyPr/>
        <a:lstStyle/>
        <a:p>
          <a:r>
            <a:rPr lang="en-US" sz="1400" b="1" dirty="0" smtClean="0">
              <a:solidFill>
                <a:srgbClr val="FF0000"/>
              </a:solidFill>
            </a:rPr>
            <a:t>POVERTY</a:t>
          </a:r>
          <a:endParaRPr lang="en-US" sz="1400" b="1" dirty="0">
            <a:solidFill>
              <a:srgbClr val="FF0000"/>
            </a:solidFill>
          </a:endParaRPr>
        </a:p>
      </dgm:t>
    </dgm:pt>
    <dgm:pt modelId="{1DF3F4B7-D2BC-444D-95DB-6FB71FB38C09}" type="parTrans" cxnId="{135D03BC-1F75-2942-9A71-65223B2B1396}">
      <dgm:prSet/>
      <dgm:spPr/>
      <dgm:t>
        <a:bodyPr/>
        <a:lstStyle/>
        <a:p>
          <a:endParaRPr lang="en-US"/>
        </a:p>
      </dgm:t>
    </dgm:pt>
    <dgm:pt modelId="{C2025F83-0EA7-0C4E-A5BE-3238568D14E0}" type="sibTrans" cxnId="{135D03BC-1F75-2942-9A71-65223B2B1396}">
      <dgm:prSet/>
      <dgm:spPr/>
      <dgm:t>
        <a:bodyPr/>
        <a:lstStyle/>
        <a:p>
          <a:endParaRPr lang="en-US"/>
        </a:p>
      </dgm:t>
    </dgm:pt>
    <dgm:pt modelId="{02CD6A8D-6279-5E43-9A1D-E51157E68F1F}">
      <dgm:prSet phldrT="[Text]" custT="1"/>
      <dgm:spPr/>
      <dgm:t>
        <a:bodyPr/>
        <a:lstStyle/>
        <a:p>
          <a:r>
            <a:rPr lang="en-US" sz="1400" b="1" dirty="0" smtClean="0">
              <a:solidFill>
                <a:schemeClr val="accent5"/>
              </a:solidFill>
            </a:rPr>
            <a:t>EDUCATION</a:t>
          </a:r>
          <a:endParaRPr lang="en-US" sz="1400" b="1" dirty="0">
            <a:solidFill>
              <a:schemeClr val="accent5"/>
            </a:solidFill>
          </a:endParaRPr>
        </a:p>
      </dgm:t>
    </dgm:pt>
    <dgm:pt modelId="{B644D1A6-5A79-D34F-8E35-AADA92D5D02F}" type="parTrans" cxnId="{E55AA098-7A68-9749-A30D-B17C5EC13BDF}">
      <dgm:prSet/>
      <dgm:spPr/>
      <dgm:t>
        <a:bodyPr/>
        <a:lstStyle/>
        <a:p>
          <a:endParaRPr lang="en-US"/>
        </a:p>
      </dgm:t>
    </dgm:pt>
    <dgm:pt modelId="{50F08ED5-7FA4-E645-A640-C0A9DAC4DDCB}" type="sibTrans" cxnId="{E55AA098-7A68-9749-A30D-B17C5EC13BDF}">
      <dgm:prSet/>
      <dgm:spPr/>
      <dgm:t>
        <a:bodyPr/>
        <a:lstStyle/>
        <a:p>
          <a:endParaRPr lang="en-US"/>
        </a:p>
      </dgm:t>
    </dgm:pt>
    <dgm:pt modelId="{49811A49-D64F-624F-A97F-46DDA0821BBF}" type="pres">
      <dgm:prSet presAssocID="{E5DAFD28-F30D-954C-94E1-DC87C51D416B}" presName="Name0" presStyleCnt="0">
        <dgm:presLayoutVars>
          <dgm:chMax val="7"/>
          <dgm:chPref val="7"/>
          <dgm:dir/>
          <dgm:animLvl val="lvl"/>
        </dgm:presLayoutVars>
      </dgm:prSet>
      <dgm:spPr/>
    </dgm:pt>
    <dgm:pt modelId="{8DE34886-FC93-E34F-ACBF-9D3B047677DB}" type="pres">
      <dgm:prSet presAssocID="{BCCDCCBF-C07B-9644-B75E-9DBFAD243AE0}" presName="Accent1" presStyleCnt="0"/>
      <dgm:spPr/>
    </dgm:pt>
    <dgm:pt modelId="{6D863980-6581-344A-A859-D712C9926F29}" type="pres">
      <dgm:prSet presAssocID="{BCCDCCBF-C07B-9644-B75E-9DBFAD243AE0}" presName="Accent" presStyleLbl="node1" presStyleIdx="0" presStyleCnt="2" custScaleX="185063"/>
      <dgm:spPr/>
    </dgm:pt>
    <dgm:pt modelId="{64263219-7F33-444C-B4FF-49E2C06D820C}" type="pres">
      <dgm:prSet presAssocID="{BCCDCCBF-C07B-9644-B75E-9DBFAD243AE0}" presName="Parent1" presStyleLbl="revTx" presStyleIdx="0" presStyleCnt="2">
        <dgm:presLayoutVars>
          <dgm:chMax val="1"/>
          <dgm:chPref val="1"/>
          <dgm:bulletEnabled val="1"/>
        </dgm:presLayoutVars>
      </dgm:prSet>
      <dgm:spPr/>
    </dgm:pt>
    <dgm:pt modelId="{F8D0C4DE-84BA-B143-91CA-1B3DF0F28CB6}" type="pres">
      <dgm:prSet presAssocID="{02CD6A8D-6279-5E43-9A1D-E51157E68F1F}" presName="Accent2" presStyleCnt="0"/>
      <dgm:spPr/>
    </dgm:pt>
    <dgm:pt modelId="{31F41B4E-1D82-6A4D-80F8-EC29ADB63C34}" type="pres">
      <dgm:prSet presAssocID="{02CD6A8D-6279-5E43-9A1D-E51157E68F1F}" presName="Accent" presStyleLbl="node1" presStyleIdx="1" presStyleCnt="2" custScaleX="156932"/>
      <dgm:spPr/>
    </dgm:pt>
    <dgm:pt modelId="{FB67601A-B0C3-084F-A128-F0D891C20741}" type="pres">
      <dgm:prSet presAssocID="{02CD6A8D-6279-5E43-9A1D-E51157E68F1F}" presName="Parent2" presStyleLbl="revTx" presStyleIdx="1" presStyleCnt="2">
        <dgm:presLayoutVars>
          <dgm:chMax val="1"/>
          <dgm:chPref val="1"/>
          <dgm:bulletEnabled val="1"/>
        </dgm:presLayoutVars>
      </dgm:prSet>
      <dgm:spPr/>
    </dgm:pt>
  </dgm:ptLst>
  <dgm:cxnLst>
    <dgm:cxn modelId="{176DB613-99C7-B64B-AD80-18A7B6CF03BC}" type="presOf" srcId="{BCCDCCBF-C07B-9644-B75E-9DBFAD243AE0}" destId="{64263219-7F33-444C-B4FF-49E2C06D820C}" srcOrd="0" destOrd="0" presId="urn:microsoft.com/office/officeart/2009/layout/CircleArrowProcess"/>
    <dgm:cxn modelId="{E55AA098-7A68-9749-A30D-B17C5EC13BDF}" srcId="{E5DAFD28-F30D-954C-94E1-DC87C51D416B}" destId="{02CD6A8D-6279-5E43-9A1D-E51157E68F1F}" srcOrd="1" destOrd="0" parTransId="{B644D1A6-5A79-D34F-8E35-AADA92D5D02F}" sibTransId="{50F08ED5-7FA4-E645-A640-C0A9DAC4DDCB}"/>
    <dgm:cxn modelId="{599E51F8-F23D-5C46-B320-955438C9D7AD}" type="presOf" srcId="{02CD6A8D-6279-5E43-9A1D-E51157E68F1F}" destId="{FB67601A-B0C3-084F-A128-F0D891C20741}" srcOrd="0" destOrd="0" presId="urn:microsoft.com/office/officeart/2009/layout/CircleArrowProcess"/>
    <dgm:cxn modelId="{135D03BC-1F75-2942-9A71-65223B2B1396}" srcId="{E5DAFD28-F30D-954C-94E1-DC87C51D416B}" destId="{BCCDCCBF-C07B-9644-B75E-9DBFAD243AE0}" srcOrd="0" destOrd="0" parTransId="{1DF3F4B7-D2BC-444D-95DB-6FB71FB38C09}" sibTransId="{C2025F83-0EA7-0C4E-A5BE-3238568D14E0}"/>
    <dgm:cxn modelId="{E3938E68-1699-E148-AED8-DC58D2D630B9}" type="presOf" srcId="{E5DAFD28-F30D-954C-94E1-DC87C51D416B}" destId="{49811A49-D64F-624F-A97F-46DDA0821BBF}" srcOrd="0" destOrd="0" presId="urn:microsoft.com/office/officeart/2009/layout/CircleArrowProcess"/>
    <dgm:cxn modelId="{5E9EDD8B-E208-0A48-B9A9-4E7C317D2747}" type="presParOf" srcId="{49811A49-D64F-624F-A97F-46DDA0821BBF}" destId="{8DE34886-FC93-E34F-ACBF-9D3B047677DB}" srcOrd="0" destOrd="0" presId="urn:microsoft.com/office/officeart/2009/layout/CircleArrowProcess"/>
    <dgm:cxn modelId="{504E9C75-5237-1F44-BD2D-6AE0677AF500}" type="presParOf" srcId="{8DE34886-FC93-E34F-ACBF-9D3B047677DB}" destId="{6D863980-6581-344A-A859-D712C9926F29}" srcOrd="0" destOrd="0" presId="urn:microsoft.com/office/officeart/2009/layout/CircleArrowProcess"/>
    <dgm:cxn modelId="{DF3CB1E3-FCA5-6048-8BE1-15216CD07A3F}" type="presParOf" srcId="{49811A49-D64F-624F-A97F-46DDA0821BBF}" destId="{64263219-7F33-444C-B4FF-49E2C06D820C}" srcOrd="1" destOrd="0" presId="urn:microsoft.com/office/officeart/2009/layout/CircleArrowProcess"/>
    <dgm:cxn modelId="{017473AF-4151-FC45-B9FA-5CF1984461DE}" type="presParOf" srcId="{49811A49-D64F-624F-A97F-46DDA0821BBF}" destId="{F8D0C4DE-84BA-B143-91CA-1B3DF0F28CB6}" srcOrd="2" destOrd="0" presId="urn:microsoft.com/office/officeart/2009/layout/CircleArrowProcess"/>
    <dgm:cxn modelId="{DFCD3FE2-0EE6-5941-B44C-60E46B2D57EE}" type="presParOf" srcId="{F8D0C4DE-84BA-B143-91CA-1B3DF0F28CB6}" destId="{31F41B4E-1D82-6A4D-80F8-EC29ADB63C34}" srcOrd="0" destOrd="0" presId="urn:microsoft.com/office/officeart/2009/layout/CircleArrowProcess"/>
    <dgm:cxn modelId="{65EA6387-0740-C149-B918-E7A11A2C1D24}" type="presParOf" srcId="{49811A49-D64F-624F-A97F-46DDA0821BBF}" destId="{FB67601A-B0C3-084F-A128-F0D891C20741}" srcOrd="3" destOrd="0" presId="urn:microsoft.com/office/officeart/2009/layout/CircleArrowProcess"/>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BE30F-A697-FA47-B005-7F9F2C6DA3E6}">
      <dsp:nvSpPr>
        <dsp:cNvPr id="0" name=""/>
        <dsp:cNvSpPr/>
      </dsp:nvSpPr>
      <dsp:spPr>
        <a:xfrm>
          <a:off x="1917507" y="322586"/>
          <a:ext cx="1551892" cy="1008729"/>
        </a:xfrm>
        <a:prstGeom prst="roundRect">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POVERTY </a:t>
          </a:r>
          <a:endParaRPr lang="en-US" sz="1200" kern="1200" dirty="0"/>
        </a:p>
      </dsp:txBody>
      <dsp:txXfrm>
        <a:off x="1966749" y="371828"/>
        <a:ext cx="1453408" cy="910245"/>
      </dsp:txXfrm>
    </dsp:sp>
    <dsp:sp modelId="{BF904EDE-CF7D-2446-BE36-812A370BC4B5}">
      <dsp:nvSpPr>
        <dsp:cNvPr id="0" name=""/>
        <dsp:cNvSpPr/>
      </dsp:nvSpPr>
      <dsp:spPr>
        <a:xfrm>
          <a:off x="677402" y="826951"/>
          <a:ext cx="4032101" cy="4032101"/>
        </a:xfrm>
        <a:custGeom>
          <a:avLst/>
          <a:gdLst/>
          <a:ahLst/>
          <a:cxnLst/>
          <a:rect l="0" t="0" r="0" b="0"/>
          <a:pathLst>
            <a:path>
              <a:moveTo>
                <a:pt x="3000073" y="256459"/>
              </a:moveTo>
              <a:arcTo wR="2016050" hR="2016050" stAng="17952923" swAng="1212352"/>
            </a:path>
          </a:pathLst>
        </a:custGeom>
        <a:noFill/>
        <a:ln w="12700" cap="rnd" cmpd="sng" algn="ctr">
          <a:solidFill>
            <a:schemeClr val="accent2">
              <a:hueOff val="0"/>
              <a:satOff val="0"/>
              <a:lumOff val="0"/>
              <a:alphaOff val="0"/>
            </a:schemeClr>
          </a:solidFill>
          <a:prstDash val="solid"/>
          <a:tailEnd type="arrow"/>
        </a:ln>
        <a:effectLst/>
        <a:sp3d z="-40000" prstMaterial="matte"/>
      </dsp:spPr>
      <dsp:style>
        <a:lnRef idx="1">
          <a:scrgbClr r="0" g="0" b="0"/>
        </a:lnRef>
        <a:fillRef idx="0">
          <a:scrgbClr r="0" g="0" b="0"/>
        </a:fillRef>
        <a:effectRef idx="0">
          <a:scrgbClr r="0" g="0" b="0"/>
        </a:effectRef>
        <a:fontRef idx="minor"/>
      </dsp:style>
    </dsp:sp>
    <dsp:sp modelId="{2A5835FA-029D-724D-88B1-3828AE562342}">
      <dsp:nvSpPr>
        <dsp:cNvPr id="0" name=""/>
        <dsp:cNvSpPr/>
      </dsp:nvSpPr>
      <dsp:spPr>
        <a:xfrm>
          <a:off x="3834885" y="1715643"/>
          <a:ext cx="1551892" cy="1008729"/>
        </a:xfrm>
        <a:prstGeom prst="round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GENERATIONAL</a:t>
          </a:r>
        </a:p>
        <a:p>
          <a:pPr lvl="0" algn="ctr" defTabSz="533400">
            <a:lnSpc>
              <a:spcPct val="90000"/>
            </a:lnSpc>
            <a:spcBef>
              <a:spcPct val="0"/>
            </a:spcBef>
            <a:spcAft>
              <a:spcPct val="35000"/>
            </a:spcAft>
          </a:pPr>
          <a:r>
            <a:rPr lang="en-US" sz="1200" kern="1200" dirty="0" smtClean="0"/>
            <a:t>SITUATIONAL</a:t>
          </a:r>
        </a:p>
        <a:p>
          <a:pPr lvl="0" algn="ctr" defTabSz="533400">
            <a:lnSpc>
              <a:spcPct val="90000"/>
            </a:lnSpc>
            <a:spcBef>
              <a:spcPct val="0"/>
            </a:spcBef>
            <a:spcAft>
              <a:spcPct val="35000"/>
            </a:spcAft>
          </a:pPr>
          <a:r>
            <a:rPr lang="en-US" sz="1200" kern="1200" dirty="0" smtClean="0"/>
            <a:t>COMMUNITY BASED</a:t>
          </a:r>
          <a:endParaRPr lang="en-US" sz="1200" kern="1200" dirty="0"/>
        </a:p>
      </dsp:txBody>
      <dsp:txXfrm>
        <a:off x="3884127" y="1764885"/>
        <a:ext cx="1453408" cy="910245"/>
      </dsp:txXfrm>
    </dsp:sp>
    <dsp:sp modelId="{6F5331C8-6012-2C49-8FFB-FCDC37034643}">
      <dsp:nvSpPr>
        <dsp:cNvPr id="0" name=""/>
        <dsp:cNvSpPr/>
      </dsp:nvSpPr>
      <dsp:spPr>
        <a:xfrm>
          <a:off x="677402" y="826951"/>
          <a:ext cx="4032101" cy="4032101"/>
        </a:xfrm>
        <a:custGeom>
          <a:avLst/>
          <a:gdLst/>
          <a:ahLst/>
          <a:cxnLst/>
          <a:rect l="0" t="0" r="0" b="0"/>
          <a:pathLst>
            <a:path>
              <a:moveTo>
                <a:pt x="4027276" y="2155451"/>
              </a:moveTo>
              <a:arcTo wR="2016050" hR="2016050" stAng="21837895" swAng="1360355"/>
            </a:path>
          </a:pathLst>
        </a:custGeom>
        <a:noFill/>
        <a:ln w="12700" cap="rnd" cmpd="sng" algn="ctr">
          <a:solidFill>
            <a:schemeClr val="accent3">
              <a:hueOff val="0"/>
              <a:satOff val="0"/>
              <a:lumOff val="0"/>
              <a:alphaOff val="0"/>
            </a:schemeClr>
          </a:solidFill>
          <a:prstDash val="solid"/>
          <a:tailEnd type="arrow"/>
        </a:ln>
        <a:effectLst/>
        <a:sp3d z="-40000" prstMaterial="matte"/>
      </dsp:spPr>
      <dsp:style>
        <a:lnRef idx="1">
          <a:scrgbClr r="0" g="0" b="0"/>
        </a:lnRef>
        <a:fillRef idx="0">
          <a:scrgbClr r="0" g="0" b="0"/>
        </a:fillRef>
        <a:effectRef idx="0">
          <a:scrgbClr r="0" g="0" b="0"/>
        </a:effectRef>
        <a:fontRef idx="minor"/>
      </dsp:style>
    </dsp:sp>
    <dsp:sp modelId="{AC58D119-3333-A049-94F1-F3D695B43ACC}">
      <dsp:nvSpPr>
        <dsp:cNvPr id="0" name=""/>
        <dsp:cNvSpPr/>
      </dsp:nvSpPr>
      <dsp:spPr>
        <a:xfrm>
          <a:off x="3102512" y="3969656"/>
          <a:ext cx="1551892" cy="1008729"/>
        </a:xfrm>
        <a:prstGeom prst="roundRect">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SOCIAL EXPERIENCES</a:t>
          </a:r>
          <a:endParaRPr lang="en-US" sz="1200" kern="1200" dirty="0"/>
        </a:p>
      </dsp:txBody>
      <dsp:txXfrm>
        <a:off x="3151754" y="4018898"/>
        <a:ext cx="1453408" cy="910245"/>
      </dsp:txXfrm>
    </dsp:sp>
    <dsp:sp modelId="{EB06FAF8-69CF-334A-9C62-7639985760F0}">
      <dsp:nvSpPr>
        <dsp:cNvPr id="0" name=""/>
        <dsp:cNvSpPr/>
      </dsp:nvSpPr>
      <dsp:spPr>
        <a:xfrm>
          <a:off x="677402" y="826951"/>
          <a:ext cx="4032101" cy="4032101"/>
        </a:xfrm>
        <a:custGeom>
          <a:avLst/>
          <a:gdLst/>
          <a:ahLst/>
          <a:cxnLst/>
          <a:rect l="0" t="0" r="0" b="0"/>
          <a:pathLst>
            <a:path>
              <a:moveTo>
                <a:pt x="2263718" y="4016830"/>
              </a:moveTo>
              <a:arcTo wR="2016050" hR="2016050" stAng="4976610" swAng="846781"/>
            </a:path>
          </a:pathLst>
        </a:custGeom>
        <a:noFill/>
        <a:ln w="12700" cap="rnd" cmpd="sng" algn="ctr">
          <a:solidFill>
            <a:schemeClr val="accent4">
              <a:hueOff val="0"/>
              <a:satOff val="0"/>
              <a:lumOff val="0"/>
              <a:alphaOff val="0"/>
            </a:schemeClr>
          </a:solidFill>
          <a:prstDash val="solid"/>
          <a:tailEnd type="arrow"/>
        </a:ln>
        <a:effectLst/>
        <a:sp3d z="-40000" prstMaterial="matte"/>
      </dsp:spPr>
      <dsp:style>
        <a:lnRef idx="1">
          <a:scrgbClr r="0" g="0" b="0"/>
        </a:lnRef>
        <a:fillRef idx="0">
          <a:scrgbClr r="0" g="0" b="0"/>
        </a:fillRef>
        <a:effectRef idx="0">
          <a:scrgbClr r="0" g="0" b="0"/>
        </a:effectRef>
        <a:fontRef idx="minor"/>
      </dsp:style>
    </dsp:sp>
    <dsp:sp modelId="{A59B27C6-72D3-7B48-A9B6-517DA39DAD01}">
      <dsp:nvSpPr>
        <dsp:cNvPr id="0" name=""/>
        <dsp:cNvSpPr/>
      </dsp:nvSpPr>
      <dsp:spPr>
        <a:xfrm>
          <a:off x="732502" y="3969656"/>
          <a:ext cx="1551892" cy="1008729"/>
        </a:xfrm>
        <a:prstGeom prst="roundRect">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SCHOOL EXPERIENCES</a:t>
          </a:r>
          <a:endParaRPr lang="en-US" sz="1200" kern="1200" dirty="0"/>
        </a:p>
      </dsp:txBody>
      <dsp:txXfrm>
        <a:off x="781744" y="4018898"/>
        <a:ext cx="1453408" cy="910245"/>
      </dsp:txXfrm>
    </dsp:sp>
    <dsp:sp modelId="{847E719B-38C1-6045-8A6C-5EF47311DAB6}">
      <dsp:nvSpPr>
        <dsp:cNvPr id="0" name=""/>
        <dsp:cNvSpPr/>
      </dsp:nvSpPr>
      <dsp:spPr>
        <a:xfrm>
          <a:off x="677402" y="826951"/>
          <a:ext cx="4032101" cy="4032101"/>
        </a:xfrm>
        <a:custGeom>
          <a:avLst/>
          <a:gdLst/>
          <a:ahLst/>
          <a:cxnLst/>
          <a:rect l="0" t="0" r="0" b="0"/>
          <a:pathLst>
            <a:path>
              <a:moveTo>
                <a:pt x="213981" y="2919935"/>
              </a:moveTo>
              <a:arcTo wR="2016050" hR="2016050" stAng="9201750" swAng="1360355"/>
            </a:path>
          </a:pathLst>
        </a:custGeom>
        <a:noFill/>
        <a:ln w="12700" cap="rnd" cmpd="sng" algn="ctr">
          <a:solidFill>
            <a:schemeClr val="accent5">
              <a:hueOff val="0"/>
              <a:satOff val="0"/>
              <a:lumOff val="0"/>
              <a:alphaOff val="0"/>
            </a:schemeClr>
          </a:solidFill>
          <a:prstDash val="solid"/>
          <a:tailEnd type="arrow"/>
        </a:ln>
        <a:effectLst/>
        <a:sp3d z="-40000" prstMaterial="matte"/>
      </dsp:spPr>
      <dsp:style>
        <a:lnRef idx="1">
          <a:scrgbClr r="0" g="0" b="0"/>
        </a:lnRef>
        <a:fillRef idx="0">
          <a:scrgbClr r="0" g="0" b="0"/>
        </a:fillRef>
        <a:effectRef idx="0">
          <a:scrgbClr r="0" g="0" b="0"/>
        </a:effectRef>
        <a:fontRef idx="minor"/>
      </dsp:style>
    </dsp:sp>
    <dsp:sp modelId="{FF22A580-2AC8-1149-9733-0B03F13A1DB7}">
      <dsp:nvSpPr>
        <dsp:cNvPr id="0" name=""/>
        <dsp:cNvSpPr/>
      </dsp:nvSpPr>
      <dsp:spPr>
        <a:xfrm>
          <a:off x="129" y="1715643"/>
          <a:ext cx="1551892" cy="1008729"/>
        </a:xfrm>
        <a:prstGeom prst="roundRect">
          <a:avLst/>
        </a:prstGeom>
        <a:solidFill>
          <a:schemeClr val="accent6">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BREAKING THE POVERTY CYCLE</a:t>
          </a:r>
          <a:endParaRPr lang="en-US" sz="1200" kern="1200" dirty="0"/>
        </a:p>
      </dsp:txBody>
      <dsp:txXfrm>
        <a:off x="49371" y="1764885"/>
        <a:ext cx="1453408" cy="910245"/>
      </dsp:txXfrm>
    </dsp:sp>
    <dsp:sp modelId="{5A8A6C98-F153-D449-8F4E-DA22A7586E47}">
      <dsp:nvSpPr>
        <dsp:cNvPr id="0" name=""/>
        <dsp:cNvSpPr/>
      </dsp:nvSpPr>
      <dsp:spPr>
        <a:xfrm>
          <a:off x="677402" y="826951"/>
          <a:ext cx="4032101" cy="4032101"/>
        </a:xfrm>
        <a:custGeom>
          <a:avLst/>
          <a:gdLst/>
          <a:ahLst/>
          <a:cxnLst/>
          <a:rect l="0" t="0" r="0" b="0"/>
          <a:pathLst>
            <a:path>
              <a:moveTo>
                <a:pt x="484834" y="704624"/>
              </a:moveTo>
              <a:arcTo wR="2016050" hR="2016050" stAng="13234725" swAng="1212352"/>
            </a:path>
          </a:pathLst>
        </a:custGeom>
        <a:noFill/>
        <a:ln w="12700" cap="rnd" cmpd="sng" algn="ctr">
          <a:solidFill>
            <a:schemeClr val="accent6">
              <a:hueOff val="0"/>
              <a:satOff val="0"/>
              <a:lumOff val="0"/>
              <a:alphaOff val="0"/>
            </a:schemeClr>
          </a:solidFill>
          <a:prstDash val="solid"/>
          <a:tailEnd type="arrow"/>
        </a:ln>
        <a:effectLst/>
        <a:sp3d z="-40000" prstMaterial="matte"/>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63980-6581-344A-A859-D712C9926F29}">
      <dsp:nvSpPr>
        <dsp:cNvPr id="0" name=""/>
        <dsp:cNvSpPr/>
      </dsp:nvSpPr>
      <dsp:spPr>
        <a:xfrm>
          <a:off x="-19165" y="278720"/>
          <a:ext cx="3447825" cy="1863108"/>
        </a:xfrm>
        <a:prstGeom prst="circularArrow">
          <a:avLst>
            <a:gd name="adj1" fmla="val 10980"/>
            <a:gd name="adj2" fmla="val 1142322"/>
            <a:gd name="adj3" fmla="val 4500000"/>
            <a:gd name="adj4" fmla="val 10800000"/>
            <a:gd name="adj5" fmla="val 125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4263219-7F33-444C-B4FF-49E2C06D820C}">
      <dsp:nvSpPr>
        <dsp:cNvPr id="0" name=""/>
        <dsp:cNvSpPr/>
      </dsp:nvSpPr>
      <dsp:spPr>
        <a:xfrm>
          <a:off x="1184692" y="953240"/>
          <a:ext cx="1039438" cy="51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POVERTY</a:t>
          </a:r>
          <a:endParaRPr lang="en-US" sz="1400" b="1" kern="1200" dirty="0">
            <a:solidFill>
              <a:srgbClr val="FF0000"/>
            </a:solidFill>
          </a:endParaRPr>
        </a:p>
      </dsp:txBody>
      <dsp:txXfrm>
        <a:off x="1184692" y="953240"/>
        <a:ext cx="1039438" cy="519657"/>
      </dsp:txXfrm>
    </dsp:sp>
    <dsp:sp modelId="{31F41B4E-1D82-6A4D-80F8-EC29ADB63C34}">
      <dsp:nvSpPr>
        <dsp:cNvPr id="0" name=""/>
        <dsp:cNvSpPr/>
      </dsp:nvSpPr>
      <dsp:spPr>
        <a:xfrm>
          <a:off x="-66958" y="1472898"/>
          <a:ext cx="2511706" cy="1601183"/>
        </a:xfrm>
        <a:prstGeom prst="blockArc">
          <a:avLst>
            <a:gd name="adj1" fmla="val 0"/>
            <a:gd name="adj2" fmla="val 18900000"/>
            <a:gd name="adj3" fmla="val 1274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B67601A-B0C3-084F-A128-F0D891C20741}">
      <dsp:nvSpPr>
        <dsp:cNvPr id="0" name=""/>
        <dsp:cNvSpPr/>
      </dsp:nvSpPr>
      <dsp:spPr>
        <a:xfrm>
          <a:off x="664973" y="2025821"/>
          <a:ext cx="1039438" cy="51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accent5"/>
              </a:solidFill>
            </a:rPr>
            <a:t>EDUCATION</a:t>
          </a:r>
          <a:endParaRPr lang="en-US" sz="1400" b="1" kern="1200" dirty="0">
            <a:solidFill>
              <a:schemeClr val="accent5"/>
            </a:solidFill>
          </a:endParaRPr>
        </a:p>
      </dsp:txBody>
      <dsp:txXfrm>
        <a:off x="664973" y="2025821"/>
        <a:ext cx="1039438" cy="519657"/>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51D511-E2DD-A34D-8DE5-A3CA936265E7}" type="datetimeFigureOut">
              <a:rPr lang="en-US" smtClean="0"/>
              <a:t>9/12/18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4439E5-08F4-134B-98E4-A642201B14D0}" type="slidenum">
              <a:rPr lang="en-US" smtClean="0"/>
              <a:t>‹#›</a:t>
            </a:fld>
            <a:endParaRPr lang="en-US"/>
          </a:p>
        </p:txBody>
      </p:sp>
    </p:spTree>
    <p:extLst>
      <p:ext uri="{BB962C8B-B14F-4D97-AF65-F5344CB8AC3E}">
        <p14:creationId xmlns:p14="http://schemas.microsoft.com/office/powerpoint/2010/main" val="2140964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Welcome my name is </a:t>
            </a:r>
            <a:r>
              <a:rPr lang="mr-IN" dirty="0" smtClean="0"/>
              <a:t>……………</a:t>
            </a:r>
            <a:endParaRPr lang="en-GB" dirty="0" smtClean="0"/>
          </a:p>
          <a:p>
            <a:r>
              <a:rPr lang="en-GB" dirty="0" smtClean="0"/>
              <a:t>Today I would like to review and discuss the link between poverty and education attainment.</a:t>
            </a:r>
          </a:p>
          <a:p>
            <a:endParaRPr lang="en-GB" dirty="0" smtClean="0"/>
          </a:p>
          <a:p>
            <a:r>
              <a:rPr lang="en-GB" dirty="0" smtClean="0"/>
              <a:t>Although the UK</a:t>
            </a:r>
            <a:r>
              <a:rPr lang="en-GB" baseline="0" dirty="0" smtClean="0"/>
              <a:t> is one of the worlds richest economies according to research on annual poverty statistics carried out by THE CHILD POVERTY ACTION GROUP 2016/17</a:t>
            </a:r>
          </a:p>
          <a:p>
            <a:r>
              <a:rPr lang="en-GB" baseline="0" dirty="0" smtClean="0"/>
              <a:t>4.1 MILLION CHILDREN ARE LIVING IN POVERTY. WHICH WHEN WE REFLECT EQUATES TO 9 PUPILS IN EVERY CLASSROOM OF 30 CHILDREN.</a:t>
            </a:r>
          </a:p>
          <a:p>
            <a:endParaRPr lang="en-GB" baseline="0" dirty="0" smtClean="0"/>
          </a:p>
          <a:p>
            <a:r>
              <a:rPr lang="en-GB" baseline="0" dirty="0" smtClean="0"/>
              <a:t>ALSO BASED ON RESEARCH THE INSTITUTE FOR FISCAL STUDIES ESTIMATS THAT THIS LEVEL OF POVERTY IS SET TO RISE OVER THE NEXT 5 YEARS.</a:t>
            </a:r>
          </a:p>
          <a:p>
            <a:r>
              <a:rPr lang="en-GB" baseline="0" dirty="0" smtClean="0"/>
              <a:t>LARGELY THIS IS DUE TO BENEFIT CUTS AND THE STATIC LEVELS OF INDIVIDUAL EARNINGS FOR THE LOWER PAID WORKERS.</a:t>
            </a:r>
          </a:p>
          <a:p>
            <a:endParaRPr lang="en-GB" baseline="0" dirty="0" smtClean="0"/>
          </a:p>
          <a:p>
            <a:r>
              <a:rPr lang="en-GB" baseline="0" dirty="0" smtClean="0"/>
              <a:t>YOU MAY ASK HOW IS IT POSSIBLE FOR POVERTY RATES TO BE SO GREAT IN A COUNTRY THAT HAS ONE OF THE RICHEST ECONOMIES IN THE WORLD. WHICH LEADS ME ON TO THE THREE MAIN CAUSES OF POVERTY </a:t>
            </a:r>
            <a:r>
              <a:rPr lang="mr-IN" baseline="0" dirty="0" smtClean="0"/>
              <a:t>–</a:t>
            </a:r>
            <a:r>
              <a:rPr lang="en-GB" baseline="0" dirty="0" smtClean="0"/>
              <a:t> </a:t>
            </a:r>
          </a:p>
          <a:p>
            <a:endParaRPr lang="en-GB" baseline="0" dirty="0" smtClean="0"/>
          </a:p>
          <a:p>
            <a:r>
              <a:rPr lang="en-GB" baseline="0" dirty="0" smtClean="0"/>
              <a:t>GENERATIONAL POVERTY </a:t>
            </a:r>
            <a:r>
              <a:rPr lang="mr-IN" baseline="0" dirty="0" smtClean="0"/>
              <a:t>–</a:t>
            </a:r>
            <a:r>
              <a:rPr lang="en-GB" baseline="0" dirty="0" smtClean="0"/>
              <a:t> A SET OF FACTORS OR EVENTS WHICH ONCE STARTED THE POVERTY IS LIKELY TO CONTINUE TO BE PASSED FROM ONE GENERATION TO THE NEXT UNLESS THERE IS OUTSIDE INTERVENTION</a:t>
            </a:r>
          </a:p>
          <a:p>
            <a:endParaRPr lang="en-GB" baseline="0" dirty="0" smtClean="0"/>
          </a:p>
          <a:p>
            <a:r>
              <a:rPr lang="en-GB" baseline="0" dirty="0" smtClean="0"/>
              <a:t>SITUATIONAL POVERTY </a:t>
            </a:r>
            <a:r>
              <a:rPr lang="mr-IN" baseline="0" dirty="0" smtClean="0"/>
              <a:t>–</a:t>
            </a:r>
            <a:r>
              <a:rPr lang="en-GB" baseline="0" dirty="0" smtClean="0"/>
              <a:t> WHERE BY AN INDIVIDUAL OR FAMILY FALLS INTO POVERTY AS A RESULT OF A SUDDEN EVENT SUCH AS DIVORCE OR DEATH. </a:t>
            </a:r>
            <a:r>
              <a:rPr lang="en-GB" baseline="0" dirty="0" err="1" smtClean="0"/>
              <a:t>oFTEN</a:t>
            </a:r>
            <a:r>
              <a:rPr lang="en-GB" baseline="0" dirty="0" smtClean="0"/>
              <a:t> THIS FORM OF POVERTY CAN BE TEMPORARY.</a:t>
            </a:r>
          </a:p>
          <a:p>
            <a:endParaRPr lang="en-GB" baseline="0" dirty="0" smtClean="0"/>
          </a:p>
          <a:p>
            <a:r>
              <a:rPr lang="en-GB" baseline="0" dirty="0" smtClean="0"/>
              <a:t>COMMUNITY BASED POVERTY </a:t>
            </a:r>
            <a:r>
              <a:rPr lang="mr-IN" baseline="0" dirty="0" smtClean="0"/>
              <a:t>–</a:t>
            </a:r>
            <a:r>
              <a:rPr lang="en-GB" baseline="0" dirty="0" smtClean="0"/>
              <a:t> FAMILIES LIVING IN A LOW INCOME NEIGHBORHOOD WITH LITTLE OR NO PROPECTS, SUCH AS HIGH CRIME RATES, NO ECONOMY OF JOB PROSPECTS AND THEREFORE NO OPPORTUNITY TO SUCCEED.</a:t>
            </a:r>
          </a:p>
          <a:p>
            <a:endParaRPr lang="en-GB" baseline="0" dirty="0" smtClean="0"/>
          </a:p>
          <a:p>
            <a:r>
              <a:rPr lang="en-GB" baseline="0" dirty="0" smtClean="0"/>
              <a:t>WHICHEVER CATERGORY OF POVERTY IS EVIDENT, RESEARCH HAS SHOWN THAT POVERTY HAS SIGINIFICANT IMPACTS ON ONES SOCIAL EXPERIENCES AND ALSO ON EDUCATION AND LEARNING.</a:t>
            </a:r>
          </a:p>
          <a:p>
            <a:endParaRPr lang="en-GB" baseline="0" dirty="0" smtClean="0"/>
          </a:p>
          <a:p>
            <a:r>
              <a:rPr lang="en-GB" baseline="0" dirty="0" smtClean="0"/>
              <a:t>WHEN LOOKING AT SOCIAL EXPERIENCE </a:t>
            </a:r>
            <a:r>
              <a:rPr lang="mr-IN" baseline="0" dirty="0" smtClean="0"/>
              <a:t>–</a:t>
            </a:r>
            <a:r>
              <a:rPr lang="en-GB" baseline="0" dirty="0" smtClean="0"/>
              <a:t> IT IS OFTEN THAT A CHILD IN POVERTY CAN BECOME ISOLATED AND FEEL EXCLUDED FROM THEIR PEERS</a:t>
            </a:r>
          </a:p>
          <a:p>
            <a:endParaRPr lang="en-GB" baseline="0" dirty="0" smtClean="0"/>
          </a:p>
          <a:p>
            <a:r>
              <a:rPr lang="en-GB" baseline="0" dirty="0" smtClean="0"/>
              <a:t>I WOULD LIKE TO DRAW YOU ATTENTION AND LOOK AT A HOW POVERTY CAN MAKE A CHILD FEEL </a:t>
            </a:r>
            <a:r>
              <a:rPr lang="mr-IN" baseline="0" dirty="0" smtClean="0"/>
              <a:t>–</a:t>
            </a:r>
            <a:r>
              <a:rPr lang="en-GB" baseline="0" dirty="0" smtClean="0"/>
              <a:t> EMBARRASSED, INSECURE, JUDGED BY OTHERS, FRUSTRATED AND UNHAPPY TO MENTION A FEW </a:t>
            </a:r>
          </a:p>
          <a:p>
            <a:r>
              <a:rPr lang="en-GB" baseline="0" dirty="0" smtClean="0"/>
              <a:t>THESE FEELINGS AND PERCEPTIONS ARE EVIDIDENT IN THE JOSEPH ROWNTREE FOUNDATION REPORT IN 2016 WHEREBY THEY STATE THAT CHILDREN WHO EXPERIENCE POVERTY ARE MORE LIKELY TO BE SOLITARY AND HENCE PLAY ALONE.</a:t>
            </a:r>
          </a:p>
          <a:p>
            <a:r>
              <a:rPr lang="en-GB" baseline="0" dirty="0" smtClean="0"/>
              <a:t>THIS MIXTURE OF AWARENESS AND LONELINESS WILL HAVE ADVERSE AFFECT ON ONES INTER </a:t>
            </a:r>
            <a:r>
              <a:rPr lang="mr-IN" baseline="0" dirty="0" smtClean="0"/>
              <a:t>–</a:t>
            </a:r>
            <a:r>
              <a:rPr lang="en-GB" baseline="0" dirty="0" smtClean="0"/>
              <a:t> PERSONAL SKILLS.</a:t>
            </a:r>
          </a:p>
          <a:p>
            <a:r>
              <a:rPr lang="en-GB" baseline="0" dirty="0" smtClean="0"/>
              <a:t>SUBSEQUENTLY THIS LACK OF VITAL SKILLS FOR COMMUNICATION AND BUILDING RELATIONSHIPS CAN THEN INFLUENCE AND CAUSE DIVERSE EXPERIENCES AND DEVELOP DIFFERING ATTITUDES.</a:t>
            </a:r>
          </a:p>
          <a:p>
            <a:endParaRPr lang="en-GB" baseline="0" dirty="0" smtClean="0"/>
          </a:p>
          <a:p>
            <a:r>
              <a:rPr lang="en-GB" baseline="0" dirty="0" smtClean="0"/>
              <a:t>THESE DIFFERING ATTITUDES IS WHAT LEADS ME ON TO PARTICIPATION IN SCHOOL OR EDUCATION. </a:t>
            </a:r>
          </a:p>
          <a:p>
            <a:endParaRPr lang="en-GB" baseline="0" dirty="0" smtClean="0"/>
          </a:p>
          <a:p>
            <a:r>
              <a:rPr lang="en-GB" baseline="0" dirty="0" smtClean="0"/>
              <a:t>CHILDREN FROM MORE DISADVANTAGED BACKGROUNDS OFTEN EXCEPT AND BELIEVE THAT THEY WILL NOT GET THE OPPORTUNITIES OR OUTCOMES OF THAT OF THEIR PEERS FROM ADVANTAGED BACKGROUNDS.</a:t>
            </a:r>
          </a:p>
          <a:p>
            <a:endParaRPr lang="en-GB" baseline="0" dirty="0" smtClean="0"/>
          </a:p>
          <a:p>
            <a:r>
              <a:rPr lang="en-GB" baseline="0" dirty="0" smtClean="0"/>
              <a:t>THEREFORE CREATING A NEGATIVE MINDSET AND GENERALLY CAUSING DISENGAGEMENT AND LACK OF MOTIVATION AND SELF-ESTEEM A VIEW SUPPORTED BY HORGAN (2007). WHOM CARRIED OUT A STUDY ON THE IMPACT OF POVERTY ON YOUNG CHILDRENS EXPERIENCE OF SCHOOL.</a:t>
            </a:r>
          </a:p>
          <a:p>
            <a:endParaRPr lang="en-GB" baseline="0" dirty="0" smtClean="0"/>
          </a:p>
          <a:p>
            <a:r>
              <a:rPr lang="en-GB" baseline="0" dirty="0" smtClean="0"/>
              <a:t>THIS WITHDRAWAL AND LOW EXPECTATIONS WILL BE DETRIMENTAL TO EDUCATION ATTAINMENT. </a:t>
            </a:r>
          </a:p>
          <a:p>
            <a:endParaRPr lang="en-GB" baseline="0" dirty="0" smtClean="0"/>
          </a:p>
          <a:p>
            <a:r>
              <a:rPr lang="en-GB" baseline="0" dirty="0" smtClean="0"/>
              <a:t>WITHOUT VISION AND DRIVE THEN AN INDIVIDUALS NEEDS CANNOT BE ACHIEVED AND WILL PREVENT A CHILD PROGRESSING AND THEREFORE ACHIEVING ONES FULL POTENTIAL ACADEMICALLY.</a:t>
            </a:r>
          </a:p>
          <a:p>
            <a:endParaRPr lang="en-GB" baseline="0" dirty="0" smtClean="0"/>
          </a:p>
          <a:p>
            <a:r>
              <a:rPr lang="en-GB" baseline="0" dirty="0" smtClean="0"/>
              <a:t>A REPORT BY THE DEPARTMENT FOR EDUCATION AND SKILLS IN 215 FOUND THAT ONLY 33.5% OF STUDENTS FROM POORER BACKGROUND AND ON FREE SCHOOL MEALS ACHIEVED 5 GCSES OR EQUIVALENT AT A* - C GRADE COMPARED TO 60.5% OF THOSE CHILDREN FROM MORE WEALTHIER BACKGROUNDS.</a:t>
            </a:r>
          </a:p>
          <a:p>
            <a:endParaRPr lang="en-GB" baseline="0" dirty="0" smtClean="0"/>
          </a:p>
          <a:p>
            <a:r>
              <a:rPr lang="en-GB" baseline="0" dirty="0" smtClean="0"/>
              <a:t>AN ATTAINMENT GAP OF 27% THEREFORE SHOWING THAT THERE IS A STRONG LINK BETWEEN POVERTY AND LOW ACHIEVEMENT AT SCHOOL.</a:t>
            </a:r>
          </a:p>
          <a:p>
            <a:endParaRPr lang="en-GB" baseline="0" dirty="0" smtClean="0"/>
          </a:p>
          <a:p>
            <a:r>
              <a:rPr lang="en-GB" baseline="0" dirty="0" smtClean="0"/>
              <a:t>DRAWING FROM RELEVANT REPORTS AND RESEARCH I HAVE COME TO THE CONCLUSION THAT ALTHOUGH THERE IS A LINK BETWEEN POVERTY AND SCHOOL ACHIEVEMENT. THERE IS ALSO A WIDER CYCLE WHICH FAMILY DISADVANTAGE IS PASSED FROM ONE GENERATION TO THE NEXT.</a:t>
            </a:r>
          </a:p>
          <a:p>
            <a:endParaRPr lang="en-GB" baseline="0" dirty="0" smtClean="0"/>
          </a:p>
          <a:p>
            <a:r>
              <a:rPr lang="en-GB" baseline="0" dirty="0" smtClean="0"/>
              <a:t> IN ORDER TO CLOSE THIS GAP IN EDUCATION THEN WE AS A  WHOLE SOCIETY MUST ENSURE THIS CYCLE IS BROKEN AND THEREFORE COMBAT THE LONG-TERM CAUSES OF POVERTY.</a:t>
            </a:r>
          </a:p>
          <a:p>
            <a:endParaRPr lang="en-GB" baseline="0" dirty="0" smtClean="0"/>
          </a:p>
          <a:p>
            <a:r>
              <a:rPr lang="en-GB" baseline="0" dirty="0" smtClean="0"/>
              <a:t>SOCIETY CAN THEN SHARE THE REWARDS OF HAVING A STRONGER ECONOMY AND A HEALTHIER FAIRER SOCIETY FOR ALL.</a:t>
            </a:r>
          </a:p>
          <a:p>
            <a:endParaRPr lang="en-GB" baseline="0" dirty="0" smtClean="0"/>
          </a:p>
          <a:p>
            <a:r>
              <a:rPr lang="en-GB" baseline="0" dirty="0" smtClean="0"/>
              <a:t>MASLOW (1943) BELIEVED THAT UNLESS OUR BASIC NEEDS ARE MEET THEN WE WILL NOT ATTEND TO NEEDS HIGHER UP THE HIERACHY SUCH AS PSYCOLOGICAL NEEDS AND SELF-FULFILLMENT.</a:t>
            </a:r>
          </a:p>
          <a:p>
            <a:endParaRPr lang="en-US" dirty="0"/>
          </a:p>
        </p:txBody>
      </p:sp>
      <p:sp>
        <p:nvSpPr>
          <p:cNvPr id="4" name="Slide Number Placeholder 3"/>
          <p:cNvSpPr>
            <a:spLocks noGrp="1"/>
          </p:cNvSpPr>
          <p:nvPr>
            <p:ph type="sldNum" sz="quarter" idx="10"/>
          </p:nvPr>
        </p:nvSpPr>
        <p:spPr/>
        <p:txBody>
          <a:bodyPr/>
          <a:lstStyle/>
          <a:p>
            <a:fld id="{4B4439E5-08F4-134B-98E4-A642201B14D0}" type="slidenum">
              <a:rPr lang="en-US" smtClean="0"/>
              <a:t>1</a:t>
            </a:fld>
            <a:endParaRPr lang="en-US"/>
          </a:p>
        </p:txBody>
      </p:sp>
    </p:spTree>
    <p:extLst>
      <p:ext uri="{BB962C8B-B14F-4D97-AF65-F5344CB8AC3E}">
        <p14:creationId xmlns:p14="http://schemas.microsoft.com/office/powerpoint/2010/main" val="984943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DE225FE-F0DB-4841-A9A6-6A102703704D}" type="datetimeFigureOut">
              <a:rPr lang="en-US" smtClean="0"/>
              <a:t>9/12/18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DE225FE-F0DB-4841-A9A6-6A102703704D}" type="datetimeFigureOut">
              <a:rPr lang="en-US" smtClean="0"/>
              <a:t>9/12/18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DE225FE-F0DB-4841-A9A6-6A102703704D}" type="datetimeFigureOut">
              <a:rPr lang="en-US" smtClean="0"/>
              <a:t>9/12/18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E225FE-F0DB-4841-A9A6-6A102703704D}" type="datetimeFigureOut">
              <a:rPr lang="en-US" smtClean="0"/>
              <a:t>9/12/18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E225FE-F0DB-4841-A9A6-6A102703704D}" type="datetimeFigureOut">
              <a:rPr lang="en-US" smtClean="0"/>
              <a:t>9/12/18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C157C-C879-8349-8E20-CB9716A96E95}" type="slidenum">
              <a:rPr lang="en-US" smtClean="0"/>
              <a:t>‹#›</a:t>
            </a:fld>
            <a:endParaRPr lang="en-US"/>
          </a:p>
        </p:txBody>
      </p:sp>
      <p:sp>
        <p:nvSpPr>
          <p:cNvPr id="5" name="Date Placeholder 4"/>
          <p:cNvSpPr>
            <a:spLocks noGrp="1"/>
          </p:cNvSpPr>
          <p:nvPr>
            <p:ph type="dt" sz="half" idx="10"/>
          </p:nvPr>
        </p:nvSpPr>
        <p:spPr/>
        <p:txBody>
          <a:bodyPr/>
          <a:lstStyle/>
          <a:p>
            <a:fld id="{7DE225FE-F0DB-4841-A9A6-6A102703704D}" type="datetimeFigureOut">
              <a:rPr lang="en-US" smtClean="0"/>
              <a:t>9/12/18</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E225FE-F0DB-4841-A9A6-6A102703704D}" type="datetimeFigureOut">
              <a:rPr lang="en-US" smtClean="0"/>
              <a:t>9/12/18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C157C-C879-8349-8E20-CB9716A96E9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E225FE-F0DB-4841-A9A6-6A102703704D}" type="datetimeFigureOut">
              <a:rPr lang="en-US" smtClean="0"/>
              <a:t>9/12/18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A3C157C-C879-8349-8E20-CB9716A96E95}" type="slidenum">
              <a:rPr lang="en-US" smtClean="0"/>
              <a:t>‹#›</a:t>
            </a:fld>
            <a:endParaRPr lang="en-US"/>
          </a:p>
        </p:txBody>
      </p:sp>
    </p:spTree>
    <p:extLst>
      <p:ext uri="{BB962C8B-B14F-4D97-AF65-F5344CB8AC3E}">
        <p14:creationId xmlns:p14="http://schemas.microsoft.com/office/powerpoint/2010/main" val="70762631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diagramLayout" Target="../diagrams/layout2.xml"/><Relationship Id="rId12" Type="http://schemas.openxmlformats.org/officeDocument/2006/relationships/diagramQuickStyle" Target="../diagrams/quickStyle2.xml"/><Relationship Id="rId13" Type="http://schemas.openxmlformats.org/officeDocument/2006/relationships/diagramColors" Target="../diagrams/colors2.xml"/><Relationship Id="rId14" Type="http://schemas.microsoft.com/office/2007/relationships/diagramDrawing" Target="../diagrams/drawing2.xml"/><Relationship Id="rId15" Type="http://schemas.openxmlformats.org/officeDocument/2006/relationships/image" Target="../media/image3.tiff"/><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8" Type="http://schemas.openxmlformats.org/officeDocument/2006/relationships/image" Target="../media/image1.tiff"/><Relationship Id="rId9" Type="http://schemas.openxmlformats.org/officeDocument/2006/relationships/image" Target="../media/image2.tiff"/><Relationship Id="rId10" Type="http://schemas.openxmlformats.org/officeDocument/2006/relationships/diagramData" Target="../diagrams/data2.xml"/></Relationships>
</file>

<file path=ppt/slides/_rels/slide2.xml.rels><?xml version="1.0" encoding="UTF-8" standalone="yes"?>
<Relationships xmlns="http://schemas.openxmlformats.org/package/2006/relationships"><Relationship Id="rId3" Type="http://schemas.openxmlformats.org/officeDocument/2006/relationships/hyperlink" Target="https://www.istockphoto.com/gb/illustrations/sad-children?sort=mostpopular&amp;mediatype=illustration&amp;phrase=sad%20children" TargetMode="External"/><Relationship Id="rId4" Type="http://schemas.openxmlformats.org/officeDocument/2006/relationships/hyperlink" Target="http://learning.gov.wales/docs/learningwales/publications/120817experienceen.pdf" TargetMode="External"/><Relationship Id="rId5" Type="http://schemas.openxmlformats.org/officeDocument/2006/relationships/hyperlink" Target="https://www.publicschoolsfirstnc.org/resources/fact-sheets/the-facts-on-child-poverty/" TargetMode="External"/><Relationship Id="rId6" Type="http://schemas.openxmlformats.org/officeDocument/2006/relationships/hyperlink" Target="https://www.scratchsleeves.co.uk/building-self-esteem-children-matters/" TargetMode="External"/><Relationship Id="rId7" Type="http://schemas.openxmlformats.org/officeDocument/2006/relationships/hyperlink" Target="https://www.simplypsychology.org/maslow.html" TargetMode="External"/><Relationship Id="rId8" Type="http://schemas.openxmlformats.org/officeDocument/2006/relationships/hyperlink" Target="http://www.thesaurus.com/" TargetMode="External"/><Relationship Id="rId9" Type="http://schemas.openxmlformats.org/officeDocument/2006/relationships/hyperlink" Target="http://examples.yourdictionary.com/character-trait-examples.html" TargetMode="External"/><Relationship Id="rId1" Type="http://schemas.openxmlformats.org/officeDocument/2006/relationships/slideLayout" Target="../slideLayouts/slideLayout2.xml"/><Relationship Id="rId2" Type="http://schemas.openxmlformats.org/officeDocument/2006/relationships/hyperlink" Target="http://cpag.org.uk/content/impact-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1691" y="153703"/>
            <a:ext cx="10044333" cy="1027983"/>
          </a:xfrm>
        </p:spPr>
        <p:txBody>
          <a:bodyPr/>
          <a:lstStyle/>
          <a:p>
            <a:r>
              <a:rPr lang="en-US" b="1" u="sng" dirty="0" smtClean="0">
                <a:ln w="0"/>
                <a:solidFill>
                  <a:schemeClr val="tx1"/>
                </a:solidFill>
                <a:effectLst>
                  <a:outerShdw blurRad="38100" dist="19050" dir="2700000" algn="tl" rotWithShape="0">
                    <a:schemeClr val="dk1">
                      <a:alpha val="40000"/>
                    </a:schemeClr>
                  </a:outerShdw>
                </a:effectLst>
              </a:rPr>
              <a:t>RAISING ATTAINMENT LEVELS</a:t>
            </a:r>
            <a:endParaRPr lang="en-US" b="1" u="sng" dirty="0">
              <a:ln w="0"/>
              <a:solidFill>
                <a:schemeClr val="tx1"/>
              </a:solidFill>
              <a:effectLst>
                <a:outerShdw blurRad="38100" dist="19050" dir="2700000" algn="tl" rotWithShape="0">
                  <a:schemeClr val="dk1">
                    <a:alpha val="40000"/>
                  </a:schemeClr>
                </a:outerShdw>
              </a:effectLst>
            </a:endParaRPr>
          </a:p>
        </p:txBody>
      </p:sp>
      <p:graphicFrame>
        <p:nvGraphicFramePr>
          <p:cNvPr id="4" name="Diagram 3"/>
          <p:cNvGraphicFramePr/>
          <p:nvPr>
            <p:extLst>
              <p:ext uri="{D42A27DB-BD31-4B8C-83A1-F6EECF244321}">
                <p14:modId xmlns:p14="http://schemas.microsoft.com/office/powerpoint/2010/main" val="1908194298"/>
              </p:ext>
            </p:extLst>
          </p:nvPr>
        </p:nvGraphicFramePr>
        <p:xfrm>
          <a:off x="6805093" y="1244600"/>
          <a:ext cx="5386907" cy="5367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041724" y="4588931"/>
            <a:ext cx="2650068" cy="2269069"/>
          </a:xfrm>
          <a:prstGeom prst="rect">
            <a:avLst/>
          </a:prstGeom>
        </p:spPr>
      </p:pic>
      <p:sp>
        <p:nvSpPr>
          <p:cNvPr id="7" name="Cloud Callout 6"/>
          <p:cNvSpPr/>
          <p:nvPr/>
        </p:nvSpPr>
        <p:spPr>
          <a:xfrm>
            <a:off x="1" y="1241147"/>
            <a:ext cx="4309098" cy="3415520"/>
          </a:xfrm>
          <a:prstGeom prst="cloudCallou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6" name="Picture 5"/>
          <p:cNvPicPr>
            <a:picLocks noChangeAspect="1"/>
          </p:cNvPicPr>
          <p:nvPr/>
        </p:nvPicPr>
        <p:blipFill>
          <a:blip r:embed="rId9">
            <a:alphaModFix/>
          </a:blip>
          <a:stretch>
            <a:fillRect/>
          </a:stretch>
        </p:blipFill>
        <p:spPr>
          <a:xfrm>
            <a:off x="761674" y="1791480"/>
            <a:ext cx="2726594" cy="2137053"/>
          </a:xfrm>
          <a:prstGeom prst="rect">
            <a:avLst/>
          </a:prstGeom>
        </p:spPr>
      </p:pic>
      <p:graphicFrame>
        <p:nvGraphicFramePr>
          <p:cNvPr id="10" name="Diagram 9"/>
          <p:cNvGraphicFramePr/>
          <p:nvPr>
            <p:extLst>
              <p:ext uri="{D42A27DB-BD31-4B8C-83A1-F6EECF244321}">
                <p14:modId xmlns:p14="http://schemas.microsoft.com/office/powerpoint/2010/main" val="616783871"/>
              </p:ext>
            </p:extLst>
          </p:nvPr>
        </p:nvGraphicFramePr>
        <p:xfrm>
          <a:off x="4493259" y="812798"/>
          <a:ext cx="3361702" cy="335280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2" name="Picture 11"/>
          <p:cNvPicPr>
            <a:picLocks noChangeAspect="1"/>
          </p:cNvPicPr>
          <p:nvPr/>
        </p:nvPicPr>
        <p:blipFill>
          <a:blip r:embed="rId15"/>
          <a:stretch>
            <a:fillRect/>
          </a:stretch>
        </p:blipFill>
        <p:spPr>
          <a:xfrm>
            <a:off x="3691792" y="4034966"/>
            <a:ext cx="3336537" cy="2708134"/>
          </a:xfrm>
          <a:prstGeom prst="rect">
            <a:avLst/>
          </a:prstGeom>
        </p:spPr>
      </p:pic>
      <p:sp>
        <p:nvSpPr>
          <p:cNvPr id="13" name="TextBox 12"/>
          <p:cNvSpPr txBox="1"/>
          <p:nvPr/>
        </p:nvSpPr>
        <p:spPr>
          <a:xfrm>
            <a:off x="7743766" y="6454588"/>
            <a:ext cx="3229034" cy="369332"/>
          </a:xfrm>
          <a:prstGeom prst="rect">
            <a:avLst/>
          </a:prstGeom>
          <a:noFill/>
        </p:spPr>
        <p:txBody>
          <a:bodyPr wrap="square" rtlCol="0">
            <a:spAutoFit/>
          </a:bodyPr>
          <a:lstStyle/>
          <a:p>
            <a:r>
              <a:rPr lang="en-US" b="1" u="sng" dirty="0" smtClean="0"/>
              <a:t>SADIE LINDSAY - 1602212</a:t>
            </a:r>
            <a:endParaRPr lang="en-US" b="1" u="sng" dirty="0"/>
          </a:p>
        </p:txBody>
      </p:sp>
      <p:sp>
        <p:nvSpPr>
          <p:cNvPr id="14" name="TextBox 13"/>
          <p:cNvSpPr txBox="1"/>
          <p:nvPr/>
        </p:nvSpPr>
        <p:spPr>
          <a:xfrm>
            <a:off x="9628094" y="1181685"/>
            <a:ext cx="2368435" cy="369332"/>
          </a:xfrm>
          <a:prstGeom prst="rect">
            <a:avLst/>
          </a:prstGeom>
          <a:noFill/>
        </p:spPr>
        <p:txBody>
          <a:bodyPr wrap="square" rtlCol="0">
            <a:spAutoFit/>
          </a:bodyPr>
          <a:lstStyle/>
          <a:p>
            <a:r>
              <a:rPr lang="en-US" b="1" u="sng" dirty="0" smtClean="0"/>
              <a:t>MODULE</a:t>
            </a:r>
            <a:r>
              <a:rPr lang="en-US" dirty="0" smtClean="0"/>
              <a:t> </a:t>
            </a:r>
            <a:r>
              <a:rPr lang="en-US" b="1" u="sng" dirty="0" smtClean="0"/>
              <a:t>-SJIE5003</a:t>
            </a:r>
            <a:endParaRPr lang="en-US" b="1" u="sng" dirty="0"/>
          </a:p>
        </p:txBody>
      </p:sp>
    </p:spTree>
    <p:extLst>
      <p:ext uri="{BB962C8B-B14F-4D97-AF65-F5344CB8AC3E}">
        <p14:creationId xmlns:p14="http://schemas.microsoft.com/office/powerpoint/2010/main" val="4556206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74077"/>
          </a:xfrm>
        </p:spPr>
        <p:txBody>
          <a:bodyPr/>
          <a:lstStyle/>
          <a:p>
            <a:r>
              <a:rPr lang="en-US" b="1" u="sng" dirty="0" smtClean="0">
                <a:solidFill>
                  <a:schemeClr val="tx1"/>
                </a:solidFill>
              </a:rPr>
              <a:t>References</a:t>
            </a:r>
            <a:endParaRPr lang="en-US" b="1" u="sng" dirty="0">
              <a:solidFill>
                <a:schemeClr val="tx1"/>
              </a:solidFill>
            </a:endParaRPr>
          </a:p>
        </p:txBody>
      </p:sp>
      <p:sp>
        <p:nvSpPr>
          <p:cNvPr id="3" name="Content Placeholder 2"/>
          <p:cNvSpPr>
            <a:spLocks noGrp="1"/>
          </p:cNvSpPr>
          <p:nvPr>
            <p:ph idx="1"/>
          </p:nvPr>
        </p:nvSpPr>
        <p:spPr/>
        <p:txBody>
          <a:bodyPr>
            <a:normAutofit fontScale="40000" lnSpcReduction="20000"/>
          </a:bodyPr>
          <a:lstStyle/>
          <a:p>
            <a:endParaRPr lang="en-GB" dirty="0"/>
          </a:p>
          <a:p>
            <a:r>
              <a:rPr lang="en-GB" dirty="0">
                <a:solidFill>
                  <a:schemeClr val="tx1"/>
                </a:solidFill>
              </a:rPr>
              <a:t>Child Poverty Action Group. 2018. </a:t>
            </a:r>
            <a:r>
              <a:rPr lang="en-GB" i="1" dirty="0">
                <a:solidFill>
                  <a:schemeClr val="tx1"/>
                </a:solidFill>
              </a:rPr>
              <a:t>The impact of poverty</a:t>
            </a:r>
            <a:r>
              <a:rPr lang="en-GB" dirty="0">
                <a:solidFill>
                  <a:schemeClr val="tx1"/>
                </a:solidFill>
              </a:rPr>
              <a:t>. </a:t>
            </a:r>
            <a:r>
              <a:rPr lang="fr-FR" dirty="0">
                <a:solidFill>
                  <a:schemeClr val="tx1"/>
                </a:solidFill>
              </a:rPr>
              <a:t>[ONLINE] </a:t>
            </a:r>
            <a:r>
              <a:rPr lang="fr-FR" dirty="0" err="1">
                <a:solidFill>
                  <a:schemeClr val="tx1"/>
                </a:solidFill>
              </a:rPr>
              <a:t>Available</a:t>
            </a:r>
            <a:r>
              <a:rPr lang="fr-FR" dirty="0">
                <a:solidFill>
                  <a:schemeClr val="tx1"/>
                </a:solidFill>
              </a:rPr>
              <a:t> at</a:t>
            </a:r>
            <a:r>
              <a:rPr lang="fr-FR" u="sng" dirty="0">
                <a:solidFill>
                  <a:schemeClr val="tx1"/>
                </a:solidFill>
              </a:rPr>
              <a:t>: </a:t>
            </a:r>
            <a:r>
              <a:rPr lang="fr-FR" u="sng" dirty="0">
                <a:solidFill>
                  <a:schemeClr val="tx1"/>
                </a:solidFill>
                <a:hlinkClick r:id="rId2"/>
              </a:rPr>
              <a:t>http://cpag.org.uk/content/impact-poverty</a:t>
            </a:r>
            <a:r>
              <a:rPr lang="fr-FR" dirty="0">
                <a:solidFill>
                  <a:schemeClr val="tx1"/>
                </a:solidFill>
              </a:rPr>
              <a:t>. [</a:t>
            </a:r>
            <a:r>
              <a:rPr lang="fr-FR" dirty="0" err="1">
                <a:solidFill>
                  <a:schemeClr val="tx1"/>
                </a:solidFill>
              </a:rPr>
              <a:t>Accessed</a:t>
            </a:r>
            <a:r>
              <a:rPr lang="fr-FR" dirty="0">
                <a:solidFill>
                  <a:schemeClr val="tx1"/>
                </a:solidFill>
              </a:rPr>
              <a:t> 3 </a:t>
            </a:r>
            <a:r>
              <a:rPr lang="fr-FR" dirty="0" err="1">
                <a:solidFill>
                  <a:schemeClr val="tx1"/>
                </a:solidFill>
              </a:rPr>
              <a:t>September</a:t>
            </a:r>
            <a:r>
              <a:rPr lang="fr-FR" dirty="0">
                <a:solidFill>
                  <a:schemeClr val="tx1"/>
                </a:solidFill>
              </a:rPr>
              <a:t> 2018</a:t>
            </a:r>
            <a:r>
              <a:rPr lang="fr-FR" dirty="0" smtClean="0">
                <a:solidFill>
                  <a:schemeClr val="tx1"/>
                </a:solidFill>
              </a:rPr>
              <a:t>].</a:t>
            </a:r>
            <a:endParaRPr lang="en-GB" dirty="0">
              <a:solidFill>
                <a:schemeClr val="tx1"/>
              </a:solidFill>
            </a:endParaRPr>
          </a:p>
          <a:p>
            <a:r>
              <a:rPr lang="en-GB" dirty="0" err="1">
                <a:solidFill>
                  <a:schemeClr val="tx1"/>
                </a:solidFill>
              </a:rPr>
              <a:t>istockphoto</a:t>
            </a:r>
            <a:r>
              <a:rPr lang="en-GB" dirty="0">
                <a:solidFill>
                  <a:schemeClr val="tx1"/>
                </a:solidFill>
              </a:rPr>
              <a:t>. 2018. </a:t>
            </a:r>
            <a:r>
              <a:rPr lang="en-GB" i="1" dirty="0">
                <a:solidFill>
                  <a:schemeClr val="tx1"/>
                </a:solidFill>
              </a:rPr>
              <a:t>Sad Children</a:t>
            </a:r>
            <a:r>
              <a:rPr lang="en-GB" dirty="0">
                <a:solidFill>
                  <a:schemeClr val="tx1"/>
                </a:solidFill>
              </a:rPr>
              <a:t>. [ONLINE] Available at</a:t>
            </a:r>
            <a:r>
              <a:rPr lang="en-GB" u="sng" dirty="0">
                <a:solidFill>
                  <a:schemeClr val="tx1"/>
                </a:solidFill>
              </a:rPr>
              <a:t>: </a:t>
            </a:r>
            <a:r>
              <a:rPr lang="en-GB" u="sng" dirty="0">
                <a:solidFill>
                  <a:schemeClr val="tx1"/>
                </a:solidFill>
                <a:hlinkClick r:id="rId3"/>
              </a:rPr>
              <a:t>https://www.istockphoto.com/gb/illustrations/sad-children?sort=mostpopular&amp;mediatype=illustration&amp;phrase=sad%20children</a:t>
            </a:r>
            <a:r>
              <a:rPr lang="en-GB" dirty="0">
                <a:solidFill>
                  <a:schemeClr val="tx1"/>
                </a:solidFill>
              </a:rPr>
              <a:t>. [Accessed 3 September 2018</a:t>
            </a:r>
            <a:r>
              <a:rPr lang="en-GB" dirty="0" smtClean="0">
                <a:solidFill>
                  <a:schemeClr val="tx1"/>
                </a:solidFill>
              </a:rPr>
              <a:t>].</a:t>
            </a:r>
            <a:endParaRPr lang="en-GB" dirty="0">
              <a:solidFill>
                <a:schemeClr val="tx1"/>
              </a:solidFill>
            </a:endParaRPr>
          </a:p>
          <a:p>
            <a:r>
              <a:rPr lang="en-GB" dirty="0" err="1">
                <a:solidFill>
                  <a:schemeClr val="tx1"/>
                </a:solidFill>
              </a:rPr>
              <a:t>Joesph</a:t>
            </a:r>
            <a:r>
              <a:rPr lang="en-GB" dirty="0">
                <a:solidFill>
                  <a:schemeClr val="tx1"/>
                </a:solidFill>
              </a:rPr>
              <a:t> Rowntree Foundation. 2018. Poorer children’s educational attainment: how important are attitudes and behaviour? [ONLINE] Available at: </a:t>
            </a:r>
            <a:r>
              <a:rPr lang="en-GB" u="sng" dirty="0">
                <a:solidFill>
                  <a:schemeClr val="tx1"/>
                </a:solidFill>
              </a:rPr>
              <a:t>https://</a:t>
            </a:r>
            <a:r>
              <a:rPr lang="en-GB" u="sng" dirty="0" err="1">
                <a:solidFill>
                  <a:schemeClr val="tx1"/>
                </a:solidFill>
              </a:rPr>
              <a:t>www.jrf.org.uk</a:t>
            </a:r>
            <a:r>
              <a:rPr lang="en-GB" u="sng" dirty="0">
                <a:solidFill>
                  <a:schemeClr val="tx1"/>
                </a:solidFill>
              </a:rPr>
              <a:t>/report/poorer-children’s-educational-attainment-how-important-are-attitudes-and-behaviour</a:t>
            </a:r>
            <a:r>
              <a:rPr lang="en-GB" dirty="0">
                <a:solidFill>
                  <a:schemeClr val="tx1"/>
                </a:solidFill>
              </a:rPr>
              <a:t>. [Accessed 3 September 2018</a:t>
            </a:r>
            <a:r>
              <a:rPr lang="en-GB" dirty="0" smtClean="0">
                <a:solidFill>
                  <a:schemeClr val="tx1"/>
                </a:solidFill>
              </a:rPr>
              <a:t>].</a:t>
            </a:r>
            <a:endParaRPr lang="en-GB" dirty="0">
              <a:solidFill>
                <a:schemeClr val="tx1"/>
              </a:solidFill>
            </a:endParaRPr>
          </a:p>
          <a:p>
            <a:r>
              <a:rPr lang="en-GB" dirty="0">
                <a:solidFill>
                  <a:schemeClr val="tx1"/>
                </a:solidFill>
              </a:rPr>
              <a:t>Learning Wales. 2018. </a:t>
            </a:r>
            <a:r>
              <a:rPr lang="en-GB" i="1" dirty="0">
                <a:solidFill>
                  <a:schemeClr val="tx1"/>
                </a:solidFill>
              </a:rPr>
              <a:t>The impact of poverty on young children’s experience of school</a:t>
            </a:r>
            <a:r>
              <a:rPr lang="en-GB" dirty="0">
                <a:solidFill>
                  <a:schemeClr val="tx1"/>
                </a:solidFill>
              </a:rPr>
              <a:t>. </a:t>
            </a:r>
            <a:r>
              <a:rPr lang="fr-FR" dirty="0">
                <a:solidFill>
                  <a:schemeClr val="tx1"/>
                </a:solidFill>
              </a:rPr>
              <a:t>[ONLINE] </a:t>
            </a:r>
            <a:r>
              <a:rPr lang="fr-FR" dirty="0" err="1">
                <a:solidFill>
                  <a:schemeClr val="tx1"/>
                </a:solidFill>
              </a:rPr>
              <a:t>Available</a:t>
            </a:r>
            <a:r>
              <a:rPr lang="fr-FR" dirty="0">
                <a:solidFill>
                  <a:schemeClr val="tx1"/>
                </a:solidFill>
              </a:rPr>
              <a:t> at: </a:t>
            </a:r>
            <a:r>
              <a:rPr lang="fr-FR" u="sng" dirty="0">
                <a:solidFill>
                  <a:schemeClr val="tx1"/>
                </a:solidFill>
                <a:hlinkClick r:id="rId4"/>
              </a:rPr>
              <a:t>http://learning.gov.wales/docs/learningwales/publications/120817experienceen.pdf</a:t>
            </a:r>
            <a:r>
              <a:rPr lang="fr-FR" u="sng" dirty="0">
                <a:solidFill>
                  <a:schemeClr val="tx1"/>
                </a:solidFill>
              </a:rPr>
              <a:t>. [</a:t>
            </a:r>
            <a:r>
              <a:rPr lang="fr-FR" u="sng" dirty="0" err="1">
                <a:solidFill>
                  <a:schemeClr val="tx1"/>
                </a:solidFill>
              </a:rPr>
              <a:t>Accessed</a:t>
            </a:r>
            <a:r>
              <a:rPr lang="fr-FR" u="sng" dirty="0">
                <a:solidFill>
                  <a:schemeClr val="tx1"/>
                </a:solidFill>
              </a:rPr>
              <a:t> 3 </a:t>
            </a:r>
            <a:r>
              <a:rPr lang="fr-FR" u="sng" dirty="0" err="1">
                <a:solidFill>
                  <a:schemeClr val="tx1"/>
                </a:solidFill>
              </a:rPr>
              <a:t>September</a:t>
            </a:r>
            <a:r>
              <a:rPr lang="fr-FR" u="sng" dirty="0">
                <a:solidFill>
                  <a:schemeClr val="tx1"/>
                </a:solidFill>
              </a:rPr>
              <a:t> 2018].</a:t>
            </a:r>
            <a:r>
              <a:rPr lang="en-GB" u="sng" dirty="0">
                <a:solidFill>
                  <a:schemeClr val="tx1"/>
                </a:solidFill>
              </a:rPr>
              <a:t>  </a:t>
            </a:r>
          </a:p>
          <a:p>
            <a:r>
              <a:rPr lang="en-GB" u="sng" dirty="0">
                <a:solidFill>
                  <a:schemeClr val="tx1"/>
                </a:solidFill>
              </a:rPr>
              <a:t>Pierson, J., 2010. </a:t>
            </a:r>
            <a:r>
              <a:rPr lang="en-GB" i="1" u="sng" dirty="0">
                <a:solidFill>
                  <a:schemeClr val="tx1"/>
                </a:solidFill>
              </a:rPr>
              <a:t>Tackling Social Exclusion</a:t>
            </a:r>
            <a:r>
              <a:rPr lang="en-GB" u="sng" dirty="0">
                <a:solidFill>
                  <a:schemeClr val="tx1"/>
                </a:solidFill>
              </a:rPr>
              <a:t>. 2nd ed. Oxon: Routledge</a:t>
            </a:r>
            <a:r>
              <a:rPr lang="en-GB" u="sng" dirty="0" smtClean="0">
                <a:solidFill>
                  <a:schemeClr val="tx1"/>
                </a:solidFill>
              </a:rPr>
              <a:t>.</a:t>
            </a:r>
            <a:endParaRPr lang="en-GB" u="sng" dirty="0">
              <a:solidFill>
                <a:schemeClr val="tx1"/>
              </a:solidFill>
            </a:endParaRPr>
          </a:p>
          <a:p>
            <a:r>
              <a:rPr lang="en-GB" u="sng" dirty="0">
                <a:solidFill>
                  <a:schemeClr val="tx1"/>
                </a:solidFill>
              </a:rPr>
              <a:t>Public Schools First. 2018. </a:t>
            </a:r>
            <a:r>
              <a:rPr lang="en-GB" i="1" u="sng" dirty="0">
                <a:solidFill>
                  <a:schemeClr val="tx1"/>
                </a:solidFill>
              </a:rPr>
              <a:t>The Facts on Child Poverty</a:t>
            </a:r>
            <a:r>
              <a:rPr lang="en-GB" u="sng" dirty="0">
                <a:solidFill>
                  <a:schemeClr val="tx1"/>
                </a:solidFill>
              </a:rPr>
              <a:t>. </a:t>
            </a:r>
            <a:r>
              <a:rPr lang="fr-FR" u="sng" dirty="0">
                <a:solidFill>
                  <a:schemeClr val="tx1"/>
                </a:solidFill>
              </a:rPr>
              <a:t>[ONLINE] </a:t>
            </a:r>
            <a:r>
              <a:rPr lang="fr-FR" u="sng" dirty="0" err="1">
                <a:solidFill>
                  <a:schemeClr val="tx1"/>
                </a:solidFill>
              </a:rPr>
              <a:t>Available</a:t>
            </a:r>
            <a:r>
              <a:rPr lang="fr-FR" u="sng" dirty="0">
                <a:solidFill>
                  <a:schemeClr val="tx1"/>
                </a:solidFill>
              </a:rPr>
              <a:t> at: </a:t>
            </a:r>
            <a:r>
              <a:rPr lang="fr-FR" u="sng" dirty="0">
                <a:solidFill>
                  <a:schemeClr val="tx1"/>
                </a:solidFill>
                <a:hlinkClick r:id="rId5"/>
              </a:rPr>
              <a:t>https://www.publicschoolsfirstnc.org/resources/fact-sheets/the-facts-on-child-poverty/</a:t>
            </a:r>
            <a:r>
              <a:rPr lang="fr-FR" u="sng" dirty="0">
                <a:solidFill>
                  <a:schemeClr val="tx1"/>
                </a:solidFill>
              </a:rPr>
              <a:t>. [</a:t>
            </a:r>
            <a:r>
              <a:rPr lang="fr-FR" u="sng" dirty="0" err="1">
                <a:solidFill>
                  <a:schemeClr val="tx1"/>
                </a:solidFill>
              </a:rPr>
              <a:t>Accessed</a:t>
            </a:r>
            <a:r>
              <a:rPr lang="fr-FR" u="sng" dirty="0">
                <a:solidFill>
                  <a:schemeClr val="tx1"/>
                </a:solidFill>
              </a:rPr>
              <a:t> 3 </a:t>
            </a:r>
            <a:r>
              <a:rPr lang="fr-FR" u="sng" dirty="0" err="1">
                <a:solidFill>
                  <a:schemeClr val="tx1"/>
                </a:solidFill>
              </a:rPr>
              <a:t>September</a:t>
            </a:r>
            <a:r>
              <a:rPr lang="fr-FR" u="sng" dirty="0">
                <a:solidFill>
                  <a:schemeClr val="tx1"/>
                </a:solidFill>
              </a:rPr>
              <a:t> 2018].</a:t>
            </a:r>
            <a:r>
              <a:rPr lang="en-GB" u="sng" dirty="0">
                <a:solidFill>
                  <a:schemeClr val="tx1"/>
                </a:solidFill>
              </a:rPr>
              <a:t>  </a:t>
            </a:r>
          </a:p>
          <a:p>
            <a:r>
              <a:rPr lang="en-GB" u="sng" dirty="0">
                <a:solidFill>
                  <a:schemeClr val="tx1"/>
                </a:solidFill>
              </a:rPr>
              <a:t>Scratch Sleeves. 2018. </a:t>
            </a:r>
            <a:r>
              <a:rPr lang="en-GB" i="1" u="sng" dirty="0">
                <a:solidFill>
                  <a:schemeClr val="tx1"/>
                </a:solidFill>
              </a:rPr>
              <a:t>Building Self Esteem In Children – Why It Matters and How To Do It</a:t>
            </a:r>
            <a:r>
              <a:rPr lang="en-GB" u="sng" dirty="0">
                <a:solidFill>
                  <a:schemeClr val="tx1"/>
                </a:solidFill>
              </a:rPr>
              <a:t>. </a:t>
            </a:r>
            <a:r>
              <a:rPr lang="fr-FR" u="sng" dirty="0">
                <a:solidFill>
                  <a:schemeClr val="tx1"/>
                </a:solidFill>
              </a:rPr>
              <a:t>[ONLINE] </a:t>
            </a:r>
            <a:r>
              <a:rPr lang="fr-FR" u="sng" dirty="0" err="1">
                <a:solidFill>
                  <a:schemeClr val="tx1"/>
                </a:solidFill>
              </a:rPr>
              <a:t>Available</a:t>
            </a:r>
            <a:r>
              <a:rPr lang="fr-FR" u="sng" dirty="0">
                <a:solidFill>
                  <a:schemeClr val="tx1"/>
                </a:solidFill>
              </a:rPr>
              <a:t> at: </a:t>
            </a:r>
            <a:r>
              <a:rPr lang="fr-FR" u="sng" dirty="0">
                <a:solidFill>
                  <a:schemeClr val="tx1"/>
                </a:solidFill>
                <a:hlinkClick r:id="rId6"/>
              </a:rPr>
              <a:t>https://www.scratchsleeves.co.uk/building-self-esteem-children-matters/</a:t>
            </a:r>
            <a:r>
              <a:rPr lang="fr-FR" u="sng" dirty="0">
                <a:solidFill>
                  <a:schemeClr val="tx1"/>
                </a:solidFill>
              </a:rPr>
              <a:t>. [</a:t>
            </a:r>
            <a:r>
              <a:rPr lang="fr-FR" u="sng" dirty="0" err="1">
                <a:solidFill>
                  <a:schemeClr val="tx1"/>
                </a:solidFill>
              </a:rPr>
              <a:t>Accessed</a:t>
            </a:r>
            <a:r>
              <a:rPr lang="fr-FR" u="sng" dirty="0">
                <a:solidFill>
                  <a:schemeClr val="tx1"/>
                </a:solidFill>
              </a:rPr>
              <a:t> 3 </a:t>
            </a:r>
            <a:r>
              <a:rPr lang="fr-FR" u="sng" dirty="0" err="1">
                <a:solidFill>
                  <a:schemeClr val="tx1"/>
                </a:solidFill>
              </a:rPr>
              <a:t>September</a:t>
            </a:r>
            <a:r>
              <a:rPr lang="fr-FR" u="sng" dirty="0">
                <a:solidFill>
                  <a:schemeClr val="tx1"/>
                </a:solidFill>
              </a:rPr>
              <a:t> 2018].</a:t>
            </a:r>
            <a:r>
              <a:rPr lang="en-GB" u="sng" dirty="0">
                <a:solidFill>
                  <a:schemeClr val="tx1"/>
                </a:solidFill>
              </a:rPr>
              <a:t>  </a:t>
            </a:r>
          </a:p>
          <a:p>
            <a:r>
              <a:rPr lang="en-GB" u="sng" dirty="0">
                <a:solidFill>
                  <a:schemeClr val="tx1"/>
                </a:solidFill>
              </a:rPr>
              <a:t>Simply Psychology. 2018. </a:t>
            </a:r>
            <a:r>
              <a:rPr lang="en-GB" i="1" u="sng" dirty="0">
                <a:solidFill>
                  <a:schemeClr val="tx1"/>
                </a:solidFill>
              </a:rPr>
              <a:t>Maslow's Hierarchy of Needs</a:t>
            </a:r>
            <a:r>
              <a:rPr lang="en-GB" u="sng" dirty="0">
                <a:solidFill>
                  <a:schemeClr val="tx1"/>
                </a:solidFill>
              </a:rPr>
              <a:t>. [ONLINE] Available at: </a:t>
            </a:r>
            <a:r>
              <a:rPr lang="en-GB" u="sng" dirty="0">
                <a:solidFill>
                  <a:schemeClr val="tx1"/>
                </a:solidFill>
                <a:hlinkClick r:id="rId7"/>
              </a:rPr>
              <a:t>https://www.simplypsychology.org/maslow.html</a:t>
            </a:r>
            <a:r>
              <a:rPr lang="en-GB" u="sng" dirty="0">
                <a:solidFill>
                  <a:schemeClr val="tx1"/>
                </a:solidFill>
              </a:rPr>
              <a:t>. [Accessed 3 September 2018</a:t>
            </a:r>
            <a:r>
              <a:rPr lang="en-GB" u="sng" dirty="0" smtClean="0">
                <a:solidFill>
                  <a:schemeClr val="tx1"/>
                </a:solidFill>
              </a:rPr>
              <a:t>].</a:t>
            </a:r>
            <a:endParaRPr lang="en-GB" u="sng" dirty="0">
              <a:solidFill>
                <a:schemeClr val="tx1"/>
              </a:solidFill>
            </a:endParaRPr>
          </a:p>
          <a:p>
            <a:r>
              <a:rPr lang="en-GB" u="sng" dirty="0">
                <a:solidFill>
                  <a:schemeClr val="tx1"/>
                </a:solidFill>
              </a:rPr>
              <a:t>Thesaurus. (2016) </a:t>
            </a:r>
            <a:r>
              <a:rPr lang="en-GB" i="1" u="sng" dirty="0">
                <a:solidFill>
                  <a:schemeClr val="tx1"/>
                </a:solidFill>
              </a:rPr>
              <a:t>Thesaurus</a:t>
            </a:r>
            <a:r>
              <a:rPr lang="en-GB" u="sng" dirty="0">
                <a:solidFill>
                  <a:schemeClr val="tx1"/>
                </a:solidFill>
              </a:rPr>
              <a:t>. [ONLINE] Available at: </a:t>
            </a:r>
            <a:r>
              <a:rPr lang="en-GB" u="sng" dirty="0">
                <a:solidFill>
                  <a:schemeClr val="tx1"/>
                </a:solidFill>
                <a:hlinkClick r:id="rId8"/>
              </a:rPr>
              <a:t>http://www.thesaurus.com</a:t>
            </a:r>
            <a:r>
              <a:rPr lang="en-GB" u="sng" dirty="0">
                <a:solidFill>
                  <a:schemeClr val="tx1"/>
                </a:solidFill>
              </a:rPr>
              <a:t>. [Accessed 3 September 2018</a:t>
            </a:r>
            <a:r>
              <a:rPr lang="en-GB" u="sng" dirty="0" smtClean="0">
                <a:solidFill>
                  <a:schemeClr val="tx1"/>
                </a:solidFill>
              </a:rPr>
              <a:t>].</a:t>
            </a:r>
            <a:endParaRPr lang="en-GB" u="sng" dirty="0">
              <a:solidFill>
                <a:schemeClr val="tx1"/>
              </a:solidFill>
            </a:endParaRPr>
          </a:p>
          <a:p>
            <a:r>
              <a:rPr lang="en-GB" u="sng" dirty="0">
                <a:solidFill>
                  <a:schemeClr val="tx1"/>
                </a:solidFill>
              </a:rPr>
              <a:t>Thompson, N., 2011. </a:t>
            </a:r>
            <a:r>
              <a:rPr lang="en-GB" i="1" u="sng" dirty="0">
                <a:solidFill>
                  <a:schemeClr val="tx1"/>
                </a:solidFill>
              </a:rPr>
              <a:t>Promoting Equality</a:t>
            </a:r>
            <a:r>
              <a:rPr lang="en-GB" u="sng" dirty="0">
                <a:solidFill>
                  <a:schemeClr val="tx1"/>
                </a:solidFill>
              </a:rPr>
              <a:t>. 3rd ed. Hampshire: PALGRAVE MACMILLAN</a:t>
            </a:r>
            <a:r>
              <a:rPr lang="en-GB" u="sng" dirty="0" smtClean="0">
                <a:solidFill>
                  <a:schemeClr val="tx1"/>
                </a:solidFill>
              </a:rPr>
              <a:t>.</a:t>
            </a:r>
            <a:endParaRPr lang="en-GB" u="sng" dirty="0">
              <a:solidFill>
                <a:schemeClr val="tx1"/>
              </a:solidFill>
            </a:endParaRPr>
          </a:p>
          <a:p>
            <a:r>
              <a:rPr lang="en-GB" u="sng" dirty="0">
                <a:solidFill>
                  <a:schemeClr val="tx1"/>
                </a:solidFill>
              </a:rPr>
              <a:t>Whitney, B., 2007. </a:t>
            </a:r>
            <a:r>
              <a:rPr lang="en-GB" i="1" u="sng" dirty="0">
                <a:solidFill>
                  <a:schemeClr val="tx1"/>
                </a:solidFill>
              </a:rPr>
              <a:t>Social Inclusion in Schools</a:t>
            </a:r>
            <a:r>
              <a:rPr lang="en-GB" u="sng" dirty="0">
                <a:solidFill>
                  <a:schemeClr val="tx1"/>
                </a:solidFill>
              </a:rPr>
              <a:t>. 1st ed. Oxon: Routledge</a:t>
            </a:r>
            <a:r>
              <a:rPr lang="en-GB" u="sng" dirty="0" smtClean="0">
                <a:solidFill>
                  <a:schemeClr val="tx1"/>
                </a:solidFill>
              </a:rPr>
              <a:t>.</a:t>
            </a:r>
            <a:endParaRPr lang="en-GB" u="sng" dirty="0">
              <a:solidFill>
                <a:schemeClr val="tx1"/>
              </a:solidFill>
            </a:endParaRPr>
          </a:p>
          <a:p>
            <a:r>
              <a:rPr lang="en-GB" u="sng" dirty="0">
                <a:solidFill>
                  <a:schemeClr val="tx1"/>
                </a:solidFill>
              </a:rPr>
              <a:t>Your Dictionary. 2017. </a:t>
            </a:r>
            <a:r>
              <a:rPr lang="en-GB" i="1" u="sng" dirty="0">
                <a:solidFill>
                  <a:schemeClr val="tx1"/>
                </a:solidFill>
              </a:rPr>
              <a:t>Your Dictionary</a:t>
            </a:r>
            <a:r>
              <a:rPr lang="en-GB" u="sng" dirty="0">
                <a:solidFill>
                  <a:schemeClr val="tx1"/>
                </a:solidFill>
              </a:rPr>
              <a:t>. </a:t>
            </a:r>
            <a:r>
              <a:rPr lang="fr-FR" u="sng" dirty="0">
                <a:solidFill>
                  <a:schemeClr val="tx1"/>
                </a:solidFill>
              </a:rPr>
              <a:t>[ONLINE] </a:t>
            </a:r>
            <a:r>
              <a:rPr lang="fr-FR" u="sng" dirty="0" err="1">
                <a:solidFill>
                  <a:schemeClr val="tx1"/>
                </a:solidFill>
              </a:rPr>
              <a:t>Available</a:t>
            </a:r>
            <a:r>
              <a:rPr lang="fr-FR" u="sng" dirty="0">
                <a:solidFill>
                  <a:schemeClr val="tx1"/>
                </a:solidFill>
              </a:rPr>
              <a:t> at: </a:t>
            </a:r>
            <a:r>
              <a:rPr lang="fr-FR" u="sng" dirty="0">
                <a:solidFill>
                  <a:schemeClr val="tx1"/>
                </a:solidFill>
                <a:hlinkClick r:id="rId9"/>
              </a:rPr>
              <a:t>http://examples.yourdictionary.com/character-trait-examples.html</a:t>
            </a:r>
            <a:r>
              <a:rPr lang="fr-FR" u="sng" dirty="0">
                <a:solidFill>
                  <a:schemeClr val="tx1"/>
                </a:solidFill>
              </a:rPr>
              <a:t>. </a:t>
            </a:r>
            <a:r>
              <a:rPr lang="en-GB" u="sng" dirty="0">
                <a:solidFill>
                  <a:schemeClr val="tx1"/>
                </a:solidFill>
              </a:rPr>
              <a:t>[Accessed 3 September 2018].</a:t>
            </a:r>
          </a:p>
          <a:p>
            <a:endParaRPr lang="en-US" dirty="0"/>
          </a:p>
        </p:txBody>
      </p:sp>
    </p:spTree>
    <p:extLst>
      <p:ext uri="{BB962C8B-B14F-4D97-AF65-F5344CB8AC3E}">
        <p14:creationId xmlns:p14="http://schemas.microsoft.com/office/powerpoint/2010/main" val="103308339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1065</TotalTime>
  <Words>757</Words>
  <Application>Microsoft Macintosh PowerPoint</Application>
  <PresentationFormat>Widescreen</PresentationFormat>
  <Paragraphs>74</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Calibri</vt:lpstr>
      <vt:lpstr>Mangal</vt:lpstr>
      <vt:lpstr>Trebuchet MS</vt:lpstr>
      <vt:lpstr>Wingdings 3</vt:lpstr>
      <vt:lpstr>Arial</vt:lpstr>
      <vt:lpstr>Facet</vt:lpstr>
      <vt:lpstr>RAISING ATTAINMENT LEVELS</vt:lpstr>
      <vt:lpstr>References</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RAISING ATTAINMENT LEVELS</dc:title>
  <dc:creator>Sadie Lindsay (1602212)</dc:creator>
  <cp:lastModifiedBy>Sadie Lindsay (1602212)</cp:lastModifiedBy>
  <cp:revision>12</cp:revision>
  <cp:lastPrinted>2018-09-13T15:03:01Z</cp:lastPrinted>
  <dcterms:created xsi:type="dcterms:W3CDTF">2018-09-12T21:20:57Z</dcterms:created>
  <dcterms:modified xsi:type="dcterms:W3CDTF">2018-09-13T15:06:24Z</dcterms:modified>
</cp:coreProperties>
</file>