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7" r:id="rId3"/>
    <p:sldId id="265" r:id="rId4"/>
    <p:sldId id="260" r:id="rId5"/>
    <p:sldId id="259" r:id="rId6"/>
    <p:sldId id="261" r:id="rId7"/>
    <p:sldId id="262" r:id="rId8"/>
    <p:sldId id="266" r:id="rId9"/>
    <p:sldId id="267" r:id="rId10"/>
    <p:sldId id="263" r:id="rId11"/>
    <p:sldId id="264" r:id="rId12"/>
    <p:sldId id="270" r:id="rId13"/>
    <p:sldId id="268" r:id="rId14"/>
    <p:sldId id="258" r:id="rId15"/>
    <p:sldId id="269" r:id="rId16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1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14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73" d="100"/>
          <a:sy n="73" d="100"/>
        </p:scale>
        <p:origin x="214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C4956EA-89B0-4085-B2F2-6A1B7DFAC2BA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21866F7-28D2-46C5-8E7A-6E441334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14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432E2A08-C871-472E-BA94-C00C687A9881}" type="datetimeFigureOut">
              <a:rPr lang="en-GB" smtClean="0"/>
              <a:t>16/11/2017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970C0BD4-7248-49DB-8B20-D80728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52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>
            <a:lvl1pPr>
              <a:defRPr sz="3200"/>
            </a:lvl1pPr>
            <a:lvl2pPr>
              <a:defRPr sz="3200"/>
            </a:lvl2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11/16/2017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12/05/global-business-speaks-english" TargetMode="External"/><Relationship Id="rId2" Type="http://schemas.openxmlformats.org/officeDocument/2006/relationships/hyperlink" Target="https://hbr.org/video/5325501235001/how-nonenglishspeaking-countries-stack-up-on-english-proficiency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45265" y="1071694"/>
            <a:ext cx="8915399" cy="226278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International Business Communications (Week 8)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Antje Cockrill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873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This week, we will: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3686" y="1573427"/>
            <a:ext cx="9090926" cy="4337795"/>
          </a:xfrm>
        </p:spPr>
        <p:txBody>
          <a:bodyPr>
            <a:normAutofit/>
          </a:bodyPr>
          <a:lstStyle/>
          <a:p>
            <a:r>
              <a:rPr lang="en-GB" dirty="0" smtClean="0"/>
              <a:t>Explore the role of English in International Business Communications </a:t>
            </a:r>
          </a:p>
          <a:p>
            <a:r>
              <a:rPr lang="en-GB" dirty="0" smtClean="0"/>
              <a:t>Look at English as global language</a:t>
            </a:r>
          </a:p>
          <a:p>
            <a:r>
              <a:rPr lang="en-GB" smtClean="0"/>
              <a:t>Identify </a:t>
            </a:r>
            <a:r>
              <a:rPr lang="en-GB" dirty="0" smtClean="0"/>
              <a:t>some of the most common errors of non </a:t>
            </a:r>
            <a:r>
              <a:rPr lang="en-GB" smtClean="0"/>
              <a:t>native speakers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14922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279" t="11170" r="7293" b="9135"/>
          <a:stretch/>
        </p:blipFill>
        <p:spPr>
          <a:xfrm>
            <a:off x="851263" y="290042"/>
            <a:ext cx="11146971" cy="530352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862864" y="5936734"/>
            <a:ext cx="33185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Washington Post 23/04/2015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40510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9257" t="31116" r="43476" b="8505"/>
          <a:stretch/>
        </p:blipFill>
        <p:spPr>
          <a:xfrm>
            <a:off x="2777067" y="1507067"/>
            <a:ext cx="7450666" cy="448485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700867" y="812800"/>
            <a:ext cx="69003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The most spoken languages worldwide (speakers and native speaker in millions)</a:t>
            </a: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700867" y="6273800"/>
            <a:ext cx="58928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https://www.statista.com/statistics/266808/the-most-spoken-languages-worldwide/</a:t>
            </a:r>
          </a:p>
        </p:txBody>
      </p:sp>
    </p:spTree>
    <p:extLst>
      <p:ext uri="{BB962C8B-B14F-4D97-AF65-F5344CB8AC3E}">
        <p14:creationId xmlns:p14="http://schemas.microsoft.com/office/powerpoint/2010/main" val="41930936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global language?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1146" y="1905000"/>
            <a:ext cx="8915400" cy="377762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There is no official definition of "global" or "world" </a:t>
            </a:r>
            <a:r>
              <a:rPr lang="en-GB" dirty="0" smtClean="0"/>
              <a:t>language but is </a:t>
            </a:r>
            <a:r>
              <a:rPr lang="en-GB" dirty="0" err="1" smtClean="0"/>
              <a:t>is</a:t>
            </a:r>
            <a:r>
              <a:rPr lang="en-GB" dirty="0" smtClean="0"/>
              <a:t> usually seen to be a language that </a:t>
            </a:r>
          </a:p>
          <a:p>
            <a:r>
              <a:rPr lang="en-GB" dirty="0" smtClean="0"/>
              <a:t>Is </a:t>
            </a:r>
            <a:r>
              <a:rPr lang="en-GB" dirty="0"/>
              <a:t>learned and spoken </a:t>
            </a:r>
            <a:r>
              <a:rPr lang="en-GB" dirty="0" smtClean="0"/>
              <a:t>internationally</a:t>
            </a:r>
          </a:p>
          <a:p>
            <a:r>
              <a:rPr lang="en-GB" dirty="0" smtClean="0"/>
              <a:t>Is </a:t>
            </a:r>
            <a:r>
              <a:rPr lang="en-GB" dirty="0"/>
              <a:t>characterized </a:t>
            </a:r>
            <a:r>
              <a:rPr lang="en-GB" dirty="0" smtClean="0"/>
              <a:t>by </a:t>
            </a:r>
            <a:r>
              <a:rPr lang="en-GB" dirty="0"/>
              <a:t>the number of its native and second language </a:t>
            </a:r>
            <a:r>
              <a:rPr lang="en-GB" dirty="0" smtClean="0"/>
              <a:t>speakers</a:t>
            </a:r>
          </a:p>
          <a:p>
            <a:r>
              <a:rPr lang="en-GB" dirty="0" smtClean="0"/>
              <a:t>Has a very wide (global) </a:t>
            </a:r>
            <a:r>
              <a:rPr lang="en-GB" dirty="0"/>
              <a:t>geographical distribution, </a:t>
            </a:r>
            <a:endParaRPr lang="en-GB" dirty="0" smtClean="0"/>
          </a:p>
          <a:p>
            <a:r>
              <a:rPr lang="en-GB" dirty="0" smtClean="0"/>
              <a:t>Is taught in a large </a:t>
            </a:r>
            <a:r>
              <a:rPr lang="en-GB" dirty="0"/>
              <a:t>number of countries </a:t>
            </a:r>
            <a:r>
              <a:rPr lang="en-GB" dirty="0" smtClean="0"/>
              <a:t>as </a:t>
            </a:r>
            <a:r>
              <a:rPr lang="en-GB" dirty="0"/>
              <a:t>their foreign language of choice in schools.</a:t>
            </a:r>
            <a:endParaRPr lang="en-GB" dirty="0" smtClean="0"/>
          </a:p>
          <a:p>
            <a:r>
              <a:rPr lang="en-GB" dirty="0" smtClean="0"/>
              <a:t>Is used widely in </a:t>
            </a:r>
            <a:r>
              <a:rPr lang="en-GB" dirty="0"/>
              <a:t>international organizations and in diplomatic relations. </a:t>
            </a:r>
            <a:endParaRPr lang="en-GB" dirty="0" smtClean="0"/>
          </a:p>
          <a:p>
            <a:r>
              <a:rPr lang="en-GB" dirty="0"/>
              <a:t>A</a:t>
            </a:r>
            <a:r>
              <a:rPr lang="en-GB" dirty="0" smtClean="0"/>
              <a:t>cts </a:t>
            </a:r>
            <a:r>
              <a:rPr lang="en-GB" dirty="0"/>
              <a:t>as a “lingua franca”, a common language that enables people from diverse backgrounds and ethnicities to </a:t>
            </a:r>
            <a:r>
              <a:rPr lang="en-GB" dirty="0" smtClean="0"/>
              <a:t>communicate with each other.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500" dirty="0" smtClean="0"/>
              <a:t>Source: L </a:t>
            </a:r>
            <a:r>
              <a:rPr lang="en-GB" sz="1500" dirty="0" err="1" smtClean="0"/>
              <a:t>Mastin</a:t>
            </a:r>
            <a:r>
              <a:rPr lang="en-GB" sz="1500" dirty="0" smtClean="0"/>
              <a:t> (2011) The History of English, at </a:t>
            </a:r>
            <a:r>
              <a:rPr lang="en-GB" sz="1500" dirty="0"/>
              <a:t>http://www.thehistoryofenglish.com/issues_global.html</a:t>
            </a:r>
          </a:p>
        </p:txBody>
      </p:sp>
    </p:spTree>
    <p:extLst>
      <p:ext uri="{BB962C8B-B14F-4D97-AF65-F5344CB8AC3E}">
        <p14:creationId xmlns:p14="http://schemas.microsoft.com/office/powerpoint/2010/main" val="3723825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Today English is generally considered as the global language – “lingua franca”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Why not Mandarin or Hindi? Both have more native speaker than English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421392" y="274935"/>
            <a:ext cx="5688740" cy="1409932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Pour">
              <a:avLst/>
            </a:prstTxWarp>
            <a:spAutoFit/>
          </a:bodyPr>
          <a:lstStyle/>
          <a:p>
            <a:pPr algn="ctr"/>
            <a:r>
              <a:rPr lang="en-US" sz="54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English</a:t>
            </a:r>
            <a:endParaRPr lang="en-US" sz="54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588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English?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23067" y="1515533"/>
            <a:ext cx="8981545" cy="4395689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Historic – The British colonial legacy left </a:t>
            </a:r>
            <a:r>
              <a:rPr lang="en-GB" dirty="0"/>
              <a:t>many </a:t>
            </a:r>
            <a:r>
              <a:rPr lang="en-GB" dirty="0" smtClean="0"/>
              <a:t>countries </a:t>
            </a:r>
            <a:r>
              <a:rPr lang="en-GB" dirty="0"/>
              <a:t>with </a:t>
            </a:r>
            <a:r>
              <a:rPr lang="en-GB" dirty="0" smtClean="0"/>
              <a:t>English </a:t>
            </a:r>
            <a:r>
              <a:rPr lang="en-GB" dirty="0"/>
              <a:t>language thoroughly </a:t>
            </a:r>
            <a:r>
              <a:rPr lang="en-GB" dirty="0" smtClean="0"/>
              <a:t>embedded in their political and legal systems, institutions, schools </a:t>
            </a:r>
            <a:r>
              <a:rPr lang="en-GB" dirty="0"/>
              <a:t>and higher education establishments.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other counties, English </a:t>
            </a:r>
            <a:r>
              <a:rPr lang="en-GB" dirty="0" smtClean="0"/>
              <a:t>serves as means </a:t>
            </a:r>
            <a:r>
              <a:rPr lang="en-GB" dirty="0"/>
              <a:t>of communication between different ethnic groups.</a:t>
            </a:r>
          </a:p>
          <a:p>
            <a:r>
              <a:rPr lang="en-GB" dirty="0" smtClean="0"/>
              <a:t>More recently the influence of American culture in </a:t>
            </a:r>
            <a:r>
              <a:rPr lang="en-GB" dirty="0"/>
              <a:t>music, film and television; business and finance; computing, information technology and the Internet; </a:t>
            </a:r>
            <a:endParaRPr lang="en-GB" dirty="0" smtClean="0"/>
          </a:p>
          <a:p>
            <a:r>
              <a:rPr lang="en-GB" dirty="0" smtClean="0"/>
              <a:t>Access to scientific</a:t>
            </a:r>
            <a:r>
              <a:rPr lang="en-GB" dirty="0"/>
              <a:t>, technological and academic resources which would </a:t>
            </a:r>
            <a:r>
              <a:rPr lang="en-GB" dirty="0" smtClean="0"/>
              <a:t>be difficult to access if all in different languages.</a:t>
            </a:r>
          </a:p>
          <a:p>
            <a:r>
              <a:rPr lang="en-GB" dirty="0" smtClean="0"/>
              <a:t>Language structure - English grammar and structure is comparatively easy and it has a comparatively large vocabulary (but is challenging to master very well due to large numbers of irregularities and a very idiomatic use of language)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5447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067" t="32389" r="38663" b="18431"/>
          <a:stretch/>
        </p:blipFill>
        <p:spPr>
          <a:xfrm>
            <a:off x="1973079" y="762000"/>
            <a:ext cx="7882122" cy="397199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387600" y="5012267"/>
            <a:ext cx="58335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Washington Post 23/04/2015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26131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90332" y="576905"/>
            <a:ext cx="6011333" cy="5334857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090332" y="6055267"/>
            <a:ext cx="33185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Washington Post 23/04/2015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5361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But it wasn’t always English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1" y="1570888"/>
            <a:ext cx="10133012" cy="4487333"/>
          </a:xfrm>
        </p:spPr>
        <p:txBody>
          <a:bodyPr>
            <a:noAutofit/>
          </a:bodyPr>
          <a:lstStyle/>
          <a:p>
            <a:r>
              <a:rPr lang="en-GB" sz="2000" dirty="0" smtClean="0"/>
              <a:t>Since 1945 increased interaction of different nations – the world as a ‘global village’  = a need for a common tool of communication</a:t>
            </a:r>
          </a:p>
          <a:p>
            <a:r>
              <a:rPr lang="en-GB" sz="2000" dirty="0" smtClean="0"/>
              <a:t>In the late 19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century (180-1910), 53 “</a:t>
            </a:r>
            <a:r>
              <a:rPr lang="en-GB" sz="2000" dirty="0"/>
              <a:t>universal artificial languages” were developed. </a:t>
            </a:r>
            <a:endParaRPr lang="en-GB" sz="2000" dirty="0" smtClean="0"/>
          </a:p>
          <a:p>
            <a:r>
              <a:rPr lang="en-GB" sz="2000" dirty="0" smtClean="0"/>
              <a:t>The </a:t>
            </a:r>
            <a:r>
              <a:rPr lang="en-GB" sz="2000" dirty="0"/>
              <a:t>best known is </a:t>
            </a:r>
            <a:r>
              <a:rPr lang="en-GB" sz="2000" dirty="0" smtClean="0"/>
              <a:t>Esperanto. Esperanto has a very simplified grammar with only  t </a:t>
            </a:r>
            <a:r>
              <a:rPr lang="en-GB" sz="2000" dirty="0"/>
              <a:t>16 rules, no definite articles, no irregular endings and </a:t>
            </a:r>
            <a:r>
              <a:rPr lang="en-GB" sz="2000" dirty="0" smtClean="0"/>
              <a:t>standardised spellings</a:t>
            </a:r>
            <a:r>
              <a:rPr lang="en-GB" sz="2000" dirty="0"/>
              <a:t>. </a:t>
            </a:r>
            <a:endParaRPr lang="en-GB" sz="2000" dirty="0" smtClean="0"/>
          </a:p>
          <a:p>
            <a:r>
              <a:rPr lang="en-GB" sz="2000" dirty="0" smtClean="0"/>
              <a:t>It was developed by Ludwig </a:t>
            </a:r>
            <a:r>
              <a:rPr lang="en-GB" sz="2000" dirty="0" err="1" smtClean="0"/>
              <a:t>Leyser</a:t>
            </a:r>
            <a:r>
              <a:rPr lang="en-GB" sz="2000" dirty="0" smtClean="0"/>
              <a:t> </a:t>
            </a:r>
            <a:r>
              <a:rPr lang="en-GB" sz="2000" dirty="0" err="1" smtClean="0"/>
              <a:t>Zamenhof</a:t>
            </a:r>
            <a:r>
              <a:rPr lang="en-GB" sz="2000" dirty="0" smtClean="0"/>
              <a:t>, a polish-</a:t>
            </a:r>
            <a:r>
              <a:rPr lang="en-GB" sz="2000" dirty="0"/>
              <a:t>J</a:t>
            </a:r>
            <a:r>
              <a:rPr lang="en-GB" sz="2000" dirty="0" smtClean="0"/>
              <a:t>ewish doctor who wanted to create a language that  combined the best of all (European) languages and was easy </a:t>
            </a:r>
            <a:r>
              <a:rPr lang="en-GB" sz="2000" dirty="0"/>
              <a:t>learn. </a:t>
            </a:r>
            <a:endParaRPr lang="en-GB" sz="2000" dirty="0" smtClean="0"/>
          </a:p>
          <a:p>
            <a:r>
              <a:rPr lang="en-GB" sz="2000" dirty="0" err="1" smtClean="0"/>
              <a:t>Zamenhof</a:t>
            </a:r>
            <a:r>
              <a:rPr lang="en-GB" sz="2000" dirty="0" smtClean="0"/>
              <a:t> hoped for a </a:t>
            </a:r>
            <a:r>
              <a:rPr lang="en-GB" sz="2000" dirty="0"/>
              <a:t>universal understanding that would </a:t>
            </a:r>
            <a:r>
              <a:rPr lang="en-GB" sz="2000" dirty="0" smtClean="0"/>
              <a:t>contribute to </a:t>
            </a:r>
            <a:r>
              <a:rPr lang="en-GB" sz="2000" dirty="0"/>
              <a:t>peace and prosperity </a:t>
            </a:r>
            <a:r>
              <a:rPr lang="en-GB" sz="2000" dirty="0" smtClean="0"/>
              <a:t>worldwide</a:t>
            </a:r>
          </a:p>
          <a:p>
            <a:r>
              <a:rPr lang="en-GB" sz="2000" dirty="0" smtClean="0"/>
              <a:t>But Esperanto was ‘killed’ by the economic boom in the 50s and the dominance of American culture in entertainment and business</a:t>
            </a:r>
          </a:p>
        </p:txBody>
      </p:sp>
      <p:sp>
        <p:nvSpPr>
          <p:cNvPr id="4" name="AutoShape 2" descr="Image result for esperanto image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33065" y="599133"/>
            <a:ext cx="1420167" cy="946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588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a global language a good thing?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275667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A global language could lead to the loss of other languages</a:t>
            </a:r>
          </a:p>
          <a:p>
            <a:r>
              <a:rPr lang="en-GB" dirty="0" smtClean="0"/>
              <a:t>There are issues of power – especially in business. Native </a:t>
            </a:r>
            <a:r>
              <a:rPr lang="en-GB" dirty="0"/>
              <a:t>speakers of the global language may </a:t>
            </a:r>
            <a:r>
              <a:rPr lang="en-GB" dirty="0" smtClean="0"/>
              <a:t>have an </a:t>
            </a:r>
            <a:r>
              <a:rPr lang="en-GB" dirty="0"/>
              <a:t>unfair advantage over those who are operating in </a:t>
            </a:r>
            <a:r>
              <a:rPr lang="en-GB" dirty="0" smtClean="0"/>
              <a:t>an additional language.</a:t>
            </a:r>
            <a:endParaRPr lang="en-GB" dirty="0"/>
          </a:p>
          <a:p>
            <a:r>
              <a:rPr lang="en-GB" dirty="0" smtClean="0"/>
              <a:t>Language dominance can seen to be linked to cultural dominance, and thus can become a </a:t>
            </a:r>
            <a:r>
              <a:rPr lang="en-GB" dirty="0"/>
              <a:t>threat to freedom of speech and </a:t>
            </a:r>
            <a:r>
              <a:rPr lang="en-GB" dirty="0" smtClean="0"/>
              <a:t>multiculturalism</a:t>
            </a:r>
            <a:r>
              <a:rPr lang="en-GB" dirty="0"/>
              <a:t>.</a:t>
            </a:r>
          </a:p>
          <a:p>
            <a:r>
              <a:rPr lang="en-GB" dirty="0" smtClean="0"/>
              <a:t>Linguistic </a:t>
            </a:r>
            <a:r>
              <a:rPr lang="en-GB" dirty="0"/>
              <a:t>complacency on the part of </a:t>
            </a:r>
            <a:r>
              <a:rPr lang="en-GB" dirty="0" smtClean="0"/>
              <a:t>native </a:t>
            </a:r>
            <a:r>
              <a:rPr lang="en-GB" dirty="0"/>
              <a:t>speakers of a global language, </a:t>
            </a:r>
            <a:r>
              <a:rPr lang="en-GB" dirty="0" smtClean="0"/>
              <a:t> </a:t>
            </a:r>
            <a:r>
              <a:rPr lang="en-GB" dirty="0"/>
              <a:t>laziness and arrogance resulting from the lack of </a:t>
            </a:r>
            <a:r>
              <a:rPr lang="en-GB" dirty="0"/>
              <a:t>motivation to learn other languages. </a:t>
            </a:r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sz="1500" dirty="0"/>
              <a:t>Source: L </a:t>
            </a:r>
            <a:r>
              <a:rPr lang="en-GB" sz="1500" dirty="0" err="1"/>
              <a:t>Mastin</a:t>
            </a:r>
            <a:r>
              <a:rPr lang="en-GB" sz="1500" dirty="0"/>
              <a:t> (2011) The History of English, at http://</a:t>
            </a:r>
            <a:r>
              <a:rPr lang="en-GB" sz="1500" dirty="0" smtClean="0"/>
              <a:t>www.thehistoryofenglish.com/issues_global.html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593229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find most difficult when having to listen to English?</a:t>
            </a:r>
          </a:p>
          <a:p>
            <a:r>
              <a:rPr lang="en-GB" dirty="0" smtClean="0"/>
              <a:t>What do you find most difficult when you speak English?</a:t>
            </a:r>
          </a:p>
          <a:p>
            <a:r>
              <a:rPr lang="en-GB" dirty="0" smtClean="0"/>
              <a:t>What do you find most difficult when you need to write in English?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2386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English or </a:t>
            </a:r>
            <a:r>
              <a:rPr lang="en-GB" dirty="0" err="1" smtClean="0"/>
              <a:t>Englishes</a:t>
            </a:r>
            <a:r>
              <a:rPr lang="en-GB" dirty="0" smtClean="0"/>
              <a:t>?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1717625"/>
              </p:ext>
            </p:extLst>
          </p:nvPr>
        </p:nvGraphicFramePr>
        <p:xfrm>
          <a:off x="2515633" y="2755869"/>
          <a:ext cx="5081778" cy="2926080"/>
        </p:xfrm>
        <a:graphic>
          <a:graphicData uri="http://schemas.openxmlformats.org/drawingml/2006/table">
            <a:tbl>
              <a:tblPr/>
              <a:tblGrid>
                <a:gridCol w="2540889"/>
                <a:gridCol w="2540889"/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Australian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New Zealand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British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Nigerian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Canadian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Philippine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Caribbean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Scots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Hong Kong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Singaporean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Indian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South African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Irish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/>
                        <a:t>U.S.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Malaysian English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Zambian </a:t>
                      </a:r>
                      <a:r>
                        <a:rPr lang="en-GB" dirty="0" smtClean="0"/>
                        <a:t>English</a:t>
                      </a:r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515633" y="1557867"/>
            <a:ext cx="882123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American or British English usually considered as ‘Standard English’. In reality ‘English’ is ‘</a:t>
            </a:r>
            <a:r>
              <a:rPr lang="en-GB" dirty="0" err="1" smtClean="0"/>
              <a:t>Englishes</a:t>
            </a:r>
            <a:r>
              <a:rPr lang="en-GB" dirty="0" smtClean="0"/>
              <a:t>’.</a:t>
            </a:r>
          </a:p>
          <a:p>
            <a:endParaRPr lang="en-GB" dirty="0"/>
          </a:p>
          <a:p>
            <a:r>
              <a:rPr lang="en-GB" dirty="0" smtClean="0"/>
              <a:t>‘Good English’ versus ‘Bad English’?</a:t>
            </a:r>
          </a:p>
          <a:p>
            <a:endParaRPr lang="en-GB" dirty="0"/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2592925" y="6002787"/>
            <a:ext cx="6053038" cy="46166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80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</a:rPr>
              <a:t>Gilsdorf</a:t>
            </a:r>
            <a:r>
              <a:rPr kumimoji="0" lang="en-US" altLang="en-US" sz="8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, J. </a:t>
            </a:r>
            <a:r>
              <a:rPr lang="en-US" altLang="en-US" sz="8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Standard </a:t>
            </a:r>
            <a:r>
              <a:rPr lang="en-US" altLang="en-US" sz="800" dirty="0" err="1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Englishes</a:t>
            </a:r>
            <a:r>
              <a:rPr lang="en-US" altLang="en-US" sz="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en-US" sz="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andWorld</a:t>
            </a:r>
            <a:r>
              <a:rPr lang="en-US" altLang="en-US" sz="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altLang="en-US" sz="8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Englishes</a:t>
            </a:r>
            <a:r>
              <a:rPr lang="en-US" altLang="en-US" sz="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 </a:t>
            </a:r>
            <a:br>
              <a:rPr lang="en-US" altLang="en-US" sz="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altLang="en-US" sz="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Living with a Polymorph Business </a:t>
            </a:r>
            <a:r>
              <a:rPr lang="en-US" altLang="en-US" sz="8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Language (2002)</a:t>
            </a:r>
            <a:endParaRPr lang="en-US" altLang="en-US" sz="8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800" i="1" dirty="0" smtClean="0"/>
              <a:t>Journal </a:t>
            </a:r>
            <a:r>
              <a:rPr lang="en-GB" sz="800" i="1" dirty="0"/>
              <a:t>of Business Communication</a:t>
            </a:r>
            <a:r>
              <a:rPr lang="en-US" altLang="en-US" sz="800" dirty="0" smtClean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Volume </a:t>
            </a:r>
            <a:r>
              <a:rPr lang="en-US" altLang="en-US" sz="8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39, Number 3, July 2002, pages 364-378</a:t>
            </a:r>
            <a:endParaRPr kumimoji="0" lang="en-US" altLang="en-US" sz="80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42842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1123644"/>
            <a:ext cx="8911687" cy="128089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Distribution of English in Business across the world</a:t>
            </a:r>
            <a:br>
              <a:rPr lang="en-GB" sz="2400" dirty="0" smtClean="0"/>
            </a:br>
            <a:r>
              <a:rPr lang="en-GB" sz="2400" dirty="0" smtClean="0">
                <a:hlinkClick r:id="rId2"/>
              </a:rPr>
              <a:t>How Non-English Speaking Countries Stack up on English </a:t>
            </a:r>
            <a:r>
              <a:rPr lang="en-GB" sz="2400" dirty="0" err="1" smtClean="0">
                <a:hlinkClick r:id="rId2"/>
              </a:rPr>
              <a:t>professioncy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>
              <a:hlinkClick r:id="rId3"/>
            </a:endParaRPr>
          </a:p>
          <a:p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sz="2400" dirty="0" smtClean="0"/>
              <a:t>Therefore, a Harvard Business Professor argues that all companies with international connections need a language policy</a:t>
            </a:r>
            <a:endParaRPr lang="en-GB" sz="2400" dirty="0" smtClean="0">
              <a:hlinkClick r:id="rId3"/>
            </a:endParaRPr>
          </a:p>
          <a:p>
            <a:pPr marL="0" indent="0">
              <a:buNone/>
            </a:pPr>
            <a:r>
              <a:rPr lang="en-GB" sz="2400" dirty="0" smtClean="0">
                <a:hlinkClick r:id="rId3"/>
              </a:rPr>
              <a:t>Global Business Speaks English (Harvard Business Review)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327048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English is currently by far the language that is learned by most people</a:t>
            </a:r>
          </a:p>
          <a:p>
            <a:r>
              <a:rPr lang="en-GB" dirty="0" smtClean="0"/>
              <a:t>But increasingly it is not just one language but a variety of ‘</a:t>
            </a:r>
            <a:r>
              <a:rPr lang="en-GB" dirty="0" err="1" smtClean="0"/>
              <a:t>Englishes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Companies with international workforces or international suppliers/customers need to train both their native speakers and non native speakers to communicate effectively with </a:t>
            </a:r>
            <a:r>
              <a:rPr lang="en-GB" dirty="0" err="1" smtClean="0"/>
              <a:t>eachother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82050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2371</TotalTime>
  <Words>815</Words>
  <Application>Microsoft Office PowerPoint</Application>
  <PresentationFormat>Widescreen</PresentationFormat>
  <Paragraphs>81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Century Gothic</vt:lpstr>
      <vt:lpstr>Times New Roman</vt:lpstr>
      <vt:lpstr>Wingdings 3</vt:lpstr>
      <vt:lpstr>Wisp</vt:lpstr>
      <vt:lpstr>International Business Communications (Week 8)</vt:lpstr>
      <vt:lpstr>This week, we will:</vt:lpstr>
      <vt:lpstr>PowerPoint Presentation</vt:lpstr>
      <vt:lpstr>PowerPoint Presentation</vt:lpstr>
      <vt:lpstr>What is a global language?</vt:lpstr>
      <vt:lpstr>PowerPoint Presentation</vt:lpstr>
      <vt:lpstr>Why English?</vt:lpstr>
      <vt:lpstr>PowerPoint Presentation</vt:lpstr>
      <vt:lpstr>PowerPoint Presentation</vt:lpstr>
      <vt:lpstr>But it wasn’t always English</vt:lpstr>
      <vt:lpstr>Is a global language a good thing?</vt:lpstr>
      <vt:lpstr>Exercise</vt:lpstr>
      <vt:lpstr>English or Englishes?</vt:lpstr>
      <vt:lpstr>Distribution of English in Business across the world How Non-English Speaking Countries Stack up on English professioncy</vt:lpstr>
      <vt:lpstr>Summary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 (Week 1)</dc:title>
  <dc:creator>Antje Cockrill</dc:creator>
  <cp:lastModifiedBy>Antje Cockrill</cp:lastModifiedBy>
  <cp:revision>31</cp:revision>
  <cp:lastPrinted>2017-11-13T12:09:25Z</cp:lastPrinted>
  <dcterms:created xsi:type="dcterms:W3CDTF">2017-09-25T13:12:20Z</dcterms:created>
  <dcterms:modified xsi:type="dcterms:W3CDTF">2017-11-16T15:30:01Z</dcterms:modified>
</cp:coreProperties>
</file>