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584" autoAdjust="0"/>
  </p:normalViewPr>
  <p:slideViewPr>
    <p:cSldViewPr snapToGrid="0">
      <p:cViewPr varScale="1">
        <p:scale>
          <a:sx n="75" d="100"/>
          <a:sy n="75" d="100"/>
        </p:scale>
        <p:origin x="974" y="4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3A02A-B0B7-438B-8C14-A127CBF180ED}" type="datetimeFigureOut">
              <a:rPr lang="en-US" smtClean="0"/>
              <a:t>2/21/2024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2BDE7D-0A2B-4C61-A3BE-9F45AB7D8C30}" type="slidenum">
              <a:rPr lang="en-US" smtClean="0"/>
              <a:t>‹#›</a:t>
            </a:fld>
            <a:endParaRPr lang="en-US"/>
          </a:p>
        </p:txBody>
      </p:sp>
    </p:spTree>
    <p:extLst>
      <p:ext uri="{BB962C8B-B14F-4D97-AF65-F5344CB8AC3E}">
        <p14:creationId xmlns:p14="http://schemas.microsoft.com/office/powerpoint/2010/main" val="242199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it comes to training and development in the housekeeping department, creating a culture that values health and safety protocols is of utmost importance. This training program emphasizes how important it is to keep a safe workplace, with a special emphasis on the special difficulties that the housekeeping industry faces. Integrating safety procedures into all facets of daily operations is the main objective in managing and promoting the general well-being of the personnel. This strategy not only protects the workers' physical well-being but also fosters a sense of confidence and security among team members. Because of this, the housekeeping crew not only has the tools necessary to deliver effective services but also works in a setting that prioritizes their safety, creating a efficient culture for employees.</a:t>
            </a:r>
          </a:p>
        </p:txBody>
      </p:sp>
      <p:sp>
        <p:nvSpPr>
          <p:cNvPr id="4" name="Slide Number Placeholder 3"/>
          <p:cNvSpPr>
            <a:spLocks noGrp="1"/>
          </p:cNvSpPr>
          <p:nvPr>
            <p:ph type="sldNum" sz="quarter" idx="10"/>
          </p:nvPr>
        </p:nvSpPr>
        <p:spPr/>
        <p:txBody>
          <a:bodyPr/>
          <a:lstStyle/>
          <a:p>
            <a:fld id="{3A2BDE7D-0A2B-4C61-A3BE-9F45AB7D8C30}" type="slidenum">
              <a:rPr lang="en-US" smtClean="0"/>
              <a:t>2</a:t>
            </a:fld>
            <a:endParaRPr lang="en-US"/>
          </a:p>
        </p:txBody>
      </p:sp>
    </p:spTree>
    <p:extLst>
      <p:ext uri="{BB962C8B-B14F-4D97-AF65-F5344CB8AC3E}">
        <p14:creationId xmlns:p14="http://schemas.microsoft.com/office/powerpoint/2010/main" val="193612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safe work environment in the housekeeping department offers training and awareness among staff members. Teaching people how to properly use Personal Protective Equipment (PPE), such as aprons and gloves, is part of this. Stressing how important it is to use these safety precautions when cleaning rooms is essential to preventing possible risks. The training program also includes instruction on how to use equipment correctly when cleaning. In addition, constant equipment maintenance and caution regarding chemical exposures are highly valued. By establishing these habits, the training hopes to instill a proactive and safety-conscious mindset in the housekeeping staff, creating an atmosphere where workers are not only aware of potential risks but also have the information and resources necessary to mitigate them.</a:t>
            </a:r>
          </a:p>
        </p:txBody>
      </p:sp>
      <p:sp>
        <p:nvSpPr>
          <p:cNvPr id="4" name="Slide Number Placeholder 3"/>
          <p:cNvSpPr>
            <a:spLocks noGrp="1"/>
          </p:cNvSpPr>
          <p:nvPr>
            <p:ph type="sldNum" sz="quarter" idx="10"/>
          </p:nvPr>
        </p:nvSpPr>
        <p:spPr/>
        <p:txBody>
          <a:bodyPr/>
          <a:lstStyle/>
          <a:p>
            <a:fld id="{3A2BDE7D-0A2B-4C61-A3BE-9F45AB7D8C30}" type="slidenum">
              <a:rPr lang="en-US" smtClean="0"/>
              <a:t>3</a:t>
            </a:fld>
            <a:endParaRPr lang="en-US"/>
          </a:p>
        </p:txBody>
      </p:sp>
    </p:spTree>
    <p:extLst>
      <p:ext uri="{BB962C8B-B14F-4D97-AF65-F5344CB8AC3E}">
        <p14:creationId xmlns:p14="http://schemas.microsoft.com/office/powerpoint/2010/main" val="3210625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implementation of comprehensive training sessions is necessary for the housekeeping department to function with effective management. These meetings are essential for managing the proper handling of chemicals and teaching staff members how to use cleaning equipment. By guaranteeing that staff members comprehend safe procedures clearly, the training equips them with the skills necessary to effectively manage crises. Additionally, by addressing possible problems associated with chemical exposure, these sessions help to create a more secure and safe working environment. By using this strategy, the management develops a proactive risk management culture within the team and improves the housekeeping staff's abilities.</a:t>
            </a:r>
          </a:p>
        </p:txBody>
      </p:sp>
      <p:sp>
        <p:nvSpPr>
          <p:cNvPr id="4" name="Slide Number Placeholder 3"/>
          <p:cNvSpPr>
            <a:spLocks noGrp="1"/>
          </p:cNvSpPr>
          <p:nvPr>
            <p:ph type="sldNum" sz="quarter" idx="10"/>
          </p:nvPr>
        </p:nvSpPr>
        <p:spPr/>
        <p:txBody>
          <a:bodyPr/>
          <a:lstStyle/>
          <a:p>
            <a:fld id="{3A2BDE7D-0A2B-4C61-A3BE-9F45AB7D8C30}" type="slidenum">
              <a:rPr lang="en-US" smtClean="0"/>
              <a:t>4</a:t>
            </a:fld>
            <a:endParaRPr lang="en-US"/>
          </a:p>
        </p:txBody>
      </p:sp>
    </p:spTree>
    <p:extLst>
      <p:ext uri="{BB962C8B-B14F-4D97-AF65-F5344CB8AC3E}">
        <p14:creationId xmlns:p14="http://schemas.microsoft.com/office/powerpoint/2010/main" val="1859490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Workers are provided by knowledge and abilities to recognize actual and potential workplace hazards requires training. This entails bringing attention to the dangers of damp flooring and stressing the necessity of exercising caution. Employees should also receive training on how to use equipment properly, including how to spot malfunctioning machinery and report it right away. Emphasizing how important it is to notify managers or supervisors of hazards fosters a proactive safety culture that makes it possible to resolve problems quickly and makes the workplace safer for everyone.</a:t>
            </a:r>
          </a:p>
        </p:txBody>
      </p:sp>
      <p:sp>
        <p:nvSpPr>
          <p:cNvPr id="4" name="Slide Number Placeholder 3"/>
          <p:cNvSpPr>
            <a:spLocks noGrp="1"/>
          </p:cNvSpPr>
          <p:nvPr>
            <p:ph type="sldNum" sz="quarter" idx="10"/>
          </p:nvPr>
        </p:nvSpPr>
        <p:spPr/>
        <p:txBody>
          <a:bodyPr/>
          <a:lstStyle/>
          <a:p>
            <a:fld id="{3A2BDE7D-0A2B-4C61-A3BE-9F45AB7D8C30}" type="slidenum">
              <a:rPr lang="en-US" smtClean="0"/>
              <a:t>5</a:t>
            </a:fld>
            <a:endParaRPr lang="en-US"/>
          </a:p>
        </p:txBody>
      </p:sp>
    </p:spTree>
    <p:extLst>
      <p:ext uri="{BB962C8B-B14F-4D97-AF65-F5344CB8AC3E}">
        <p14:creationId xmlns:p14="http://schemas.microsoft.com/office/powerpoint/2010/main" val="3989235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reduce employee strain and fatigue, effective training on the ergonomic cleaning tool system is essential. It is crucial to emphasize safe lifting techniques in safety education, and to rotate tasks to encourage a variety of actions. This strategy promotes a culture of safety and health in the workplace while also ensuring the well-being of the workforce and making the workplace more sustainable and ergonomic.</a:t>
            </a:r>
          </a:p>
        </p:txBody>
      </p:sp>
      <p:sp>
        <p:nvSpPr>
          <p:cNvPr id="4" name="Slide Number Placeholder 3"/>
          <p:cNvSpPr>
            <a:spLocks noGrp="1"/>
          </p:cNvSpPr>
          <p:nvPr>
            <p:ph type="sldNum" sz="quarter" idx="10"/>
          </p:nvPr>
        </p:nvSpPr>
        <p:spPr/>
        <p:txBody>
          <a:bodyPr/>
          <a:lstStyle/>
          <a:p>
            <a:fld id="{3A2BDE7D-0A2B-4C61-A3BE-9F45AB7D8C30}" type="slidenum">
              <a:rPr lang="en-US" smtClean="0"/>
              <a:t>6</a:t>
            </a:fld>
            <a:endParaRPr lang="en-US"/>
          </a:p>
        </p:txBody>
      </p:sp>
    </p:spTree>
    <p:extLst>
      <p:ext uri="{BB962C8B-B14F-4D97-AF65-F5344CB8AC3E}">
        <p14:creationId xmlns:p14="http://schemas.microsoft.com/office/powerpoint/2010/main" val="1445320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a:t>
            </a:r>
            <a:r>
              <a:rPr lang="en-US" dirty="0"/>
              <a:t>control measures</a:t>
            </a:r>
            <a:r>
              <a:rPr lang="en-US" baseline="0" dirty="0"/>
              <a:t> </a:t>
            </a:r>
            <a:r>
              <a:rPr lang="en-US" dirty="0"/>
              <a:t>emphasize the need for appropriate waste disposal and cleanliness maintenance, as well as the significance of hand hygiene and the use of sanitizing stations. The intention behind emphasizing these precautions is to stop the spread of infections and give every employee a safe and hygienic workplace. This all-encompassing approach promotes the general wellbeing and safety of the employees in addition to guaranteeing a clean and healthy work environment.</a:t>
            </a:r>
          </a:p>
        </p:txBody>
      </p:sp>
      <p:sp>
        <p:nvSpPr>
          <p:cNvPr id="4" name="Slide Number Placeholder 3"/>
          <p:cNvSpPr>
            <a:spLocks noGrp="1"/>
          </p:cNvSpPr>
          <p:nvPr>
            <p:ph type="sldNum" sz="quarter" idx="10"/>
          </p:nvPr>
        </p:nvSpPr>
        <p:spPr/>
        <p:txBody>
          <a:bodyPr/>
          <a:lstStyle/>
          <a:p>
            <a:fld id="{3A2BDE7D-0A2B-4C61-A3BE-9F45AB7D8C30}" type="slidenum">
              <a:rPr lang="en-US" smtClean="0"/>
              <a:t>7</a:t>
            </a:fld>
            <a:endParaRPr lang="en-US"/>
          </a:p>
        </p:txBody>
      </p:sp>
    </p:spTree>
    <p:extLst>
      <p:ext uri="{BB962C8B-B14F-4D97-AF65-F5344CB8AC3E}">
        <p14:creationId xmlns:p14="http://schemas.microsoft.com/office/powerpoint/2010/main" val="2210598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crucial to teach staff members how to oversee electrical equipment inspections in order to identify and minimize possible problems. The strategy calls for using fewer extension cords and stresses the significance of taping cords securely to avoid trip hazards. The goal of implementing these procedures is to make the workplace safer by reducing the risks related to electrical equipment and enhancing worker safety in general.</a:t>
            </a:r>
          </a:p>
        </p:txBody>
      </p:sp>
      <p:sp>
        <p:nvSpPr>
          <p:cNvPr id="4" name="Slide Number Placeholder 3"/>
          <p:cNvSpPr>
            <a:spLocks noGrp="1"/>
          </p:cNvSpPr>
          <p:nvPr>
            <p:ph type="sldNum" sz="quarter" idx="10"/>
          </p:nvPr>
        </p:nvSpPr>
        <p:spPr/>
        <p:txBody>
          <a:bodyPr/>
          <a:lstStyle/>
          <a:p>
            <a:fld id="{3A2BDE7D-0A2B-4C61-A3BE-9F45AB7D8C30}" type="slidenum">
              <a:rPr lang="en-US" smtClean="0"/>
              <a:t>8</a:t>
            </a:fld>
            <a:endParaRPr lang="en-US"/>
          </a:p>
        </p:txBody>
      </p:sp>
    </p:spTree>
    <p:extLst>
      <p:ext uri="{BB962C8B-B14F-4D97-AF65-F5344CB8AC3E}">
        <p14:creationId xmlns:p14="http://schemas.microsoft.com/office/powerpoint/2010/main" val="2003960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essential to train employees on emergency protocols, which includes showing them where the emergency exits are and having them take part in frequent drills. By completing this training, staff members can be sure they are equipped to access first aid kits and react appropriately in an emergency. Furthermore, having emergency contact information easily accessible helps to establish a secure and organized work environment.</a:t>
            </a:r>
          </a:p>
        </p:txBody>
      </p:sp>
      <p:sp>
        <p:nvSpPr>
          <p:cNvPr id="4" name="Slide Number Placeholder 3"/>
          <p:cNvSpPr>
            <a:spLocks noGrp="1"/>
          </p:cNvSpPr>
          <p:nvPr>
            <p:ph type="sldNum" sz="quarter" idx="10"/>
          </p:nvPr>
        </p:nvSpPr>
        <p:spPr/>
        <p:txBody>
          <a:bodyPr/>
          <a:lstStyle/>
          <a:p>
            <a:fld id="{3A2BDE7D-0A2B-4C61-A3BE-9F45AB7D8C30}" type="slidenum">
              <a:rPr lang="en-US" smtClean="0"/>
              <a:t>9</a:t>
            </a:fld>
            <a:endParaRPr lang="en-US"/>
          </a:p>
        </p:txBody>
      </p:sp>
    </p:spTree>
    <p:extLst>
      <p:ext uri="{BB962C8B-B14F-4D97-AF65-F5344CB8AC3E}">
        <p14:creationId xmlns:p14="http://schemas.microsoft.com/office/powerpoint/2010/main" val="2209861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an environment of open communication is crucial to motivating staff to take an active role in handling incidents, including near-misses and possible safety risks brought on by intentional actions. This strategy emphasizes effective communication, which helps to maintain safer working conditions and a proactive approach to handling workplace safety issues.</a:t>
            </a:r>
          </a:p>
        </p:txBody>
      </p:sp>
      <p:sp>
        <p:nvSpPr>
          <p:cNvPr id="4" name="Slide Number Placeholder 3"/>
          <p:cNvSpPr>
            <a:spLocks noGrp="1"/>
          </p:cNvSpPr>
          <p:nvPr>
            <p:ph type="sldNum" sz="quarter" idx="10"/>
          </p:nvPr>
        </p:nvSpPr>
        <p:spPr/>
        <p:txBody>
          <a:bodyPr/>
          <a:lstStyle/>
          <a:p>
            <a:fld id="{3A2BDE7D-0A2B-4C61-A3BE-9F45AB7D8C30}" type="slidenum">
              <a:rPr lang="en-US" smtClean="0"/>
              <a:t>10</a:t>
            </a:fld>
            <a:endParaRPr lang="en-US"/>
          </a:p>
        </p:txBody>
      </p:sp>
    </p:spTree>
    <p:extLst>
      <p:ext uri="{BB962C8B-B14F-4D97-AF65-F5344CB8AC3E}">
        <p14:creationId xmlns:p14="http://schemas.microsoft.com/office/powerpoint/2010/main" val="798578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of the training session is to reinforce the housekeeping department's commitment to safety and to cultivate a culture of safety. It emphasizes the importance of each worker individually and acknowledges their critical role in preserving a secure workplace. By doing this, it enhances the department's general safety awareness and procedures.</a:t>
            </a:r>
          </a:p>
        </p:txBody>
      </p:sp>
      <p:sp>
        <p:nvSpPr>
          <p:cNvPr id="4" name="Slide Number Placeholder 3"/>
          <p:cNvSpPr>
            <a:spLocks noGrp="1"/>
          </p:cNvSpPr>
          <p:nvPr>
            <p:ph type="sldNum" sz="quarter" idx="10"/>
          </p:nvPr>
        </p:nvSpPr>
        <p:spPr/>
        <p:txBody>
          <a:bodyPr/>
          <a:lstStyle/>
          <a:p>
            <a:fld id="{3A2BDE7D-0A2B-4C61-A3BE-9F45AB7D8C30}" type="slidenum">
              <a:rPr lang="en-US" smtClean="0"/>
              <a:t>11</a:t>
            </a:fld>
            <a:endParaRPr lang="en-US"/>
          </a:p>
        </p:txBody>
      </p:sp>
    </p:spTree>
    <p:extLst>
      <p:ext uri="{BB962C8B-B14F-4D97-AF65-F5344CB8AC3E}">
        <p14:creationId xmlns:p14="http://schemas.microsoft.com/office/powerpoint/2010/main" val="1173860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95256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202091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3350847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1573B7-68D1-4DAE-AC41-9E5B32A1088F}"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3152015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1573B7-68D1-4DAE-AC41-9E5B32A1088F}" type="datetimeFigureOut">
              <a:rPr lang="en-US" smtClean="0"/>
              <a:t>2/21/2024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2643308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1573B7-68D1-4DAE-AC41-9E5B32A1088F}" type="datetimeFigureOut">
              <a:rPr lang="en-US" smtClean="0"/>
              <a:t>2/21/2024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1843321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1573B7-68D1-4DAE-AC41-9E5B32A1088F}" type="datetimeFigureOut">
              <a:rPr lang="en-US" smtClean="0"/>
              <a:t>2/21/2024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374833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1573B7-68D1-4DAE-AC41-9E5B32A1088F}"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495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1573B7-68D1-4DAE-AC41-9E5B32A1088F}"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280094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1116598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D86C4E-074A-477A-A40E-C2E9667D2666}"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44118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11573B7-68D1-4DAE-AC41-9E5B32A1088F}"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2645096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11573B7-68D1-4DAE-AC41-9E5B32A1088F}"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D86C4E-074A-477A-A40E-C2E9667D2666}"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3843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11573B7-68D1-4DAE-AC41-9E5B32A1088F}"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1823184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1396514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573B7-68D1-4DAE-AC41-9E5B32A1088F}"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D86C4E-074A-477A-A40E-C2E9667D2666}" type="slidenum">
              <a:rPr lang="en-US" smtClean="0"/>
              <a:t>‹#›</a:t>
            </a:fld>
            <a:endParaRPr lang="en-US"/>
          </a:p>
        </p:txBody>
      </p:sp>
    </p:spTree>
    <p:extLst>
      <p:ext uri="{BB962C8B-B14F-4D97-AF65-F5344CB8AC3E}">
        <p14:creationId xmlns:p14="http://schemas.microsoft.com/office/powerpoint/2010/main" val="4077004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11573B7-68D1-4DAE-AC41-9E5B32A1088F}" type="datetimeFigureOut">
              <a:rPr lang="en-US" smtClean="0"/>
              <a:t>2/21/2024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0D86C4E-074A-477A-A40E-C2E9667D2666}" type="slidenum">
              <a:rPr lang="en-US" smtClean="0"/>
              <a:t>‹#›</a:t>
            </a:fld>
            <a:endParaRPr lang="en-US"/>
          </a:p>
        </p:txBody>
      </p:sp>
    </p:spTree>
    <p:extLst>
      <p:ext uri="{BB962C8B-B14F-4D97-AF65-F5344CB8AC3E}">
        <p14:creationId xmlns:p14="http://schemas.microsoft.com/office/powerpoint/2010/main" val="27582034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1"/>
            <a:ext cx="8915399" cy="995082"/>
          </a:xfrm>
        </p:spPr>
        <p:txBody>
          <a:bodyPr>
            <a:normAutofit/>
          </a:bodyPr>
          <a:lstStyle/>
          <a:p>
            <a:r>
              <a:rPr lang="en-US" sz="3600" b="1" dirty="0"/>
              <a:t>Component Three: Employee Training</a:t>
            </a:r>
          </a:p>
        </p:txBody>
      </p:sp>
      <p:sp>
        <p:nvSpPr>
          <p:cNvPr id="3" name="Subtitle 2"/>
          <p:cNvSpPr>
            <a:spLocks noGrp="1"/>
          </p:cNvSpPr>
          <p:nvPr>
            <p:ph type="subTitle" idx="1"/>
          </p:nvPr>
        </p:nvSpPr>
        <p:spPr>
          <a:xfrm>
            <a:off x="7046912" y="3642089"/>
            <a:ext cx="4637088" cy="2474231"/>
          </a:xfrm>
        </p:spPr>
        <p:txBody>
          <a:bodyPr>
            <a:normAutofit lnSpcReduction="10000"/>
          </a:bodyPr>
          <a:lstStyle/>
          <a:p>
            <a:r>
              <a:rPr lang="en-US" dirty="0"/>
              <a:t>Student Name:</a:t>
            </a:r>
          </a:p>
          <a:p>
            <a:r>
              <a:rPr lang="en-US" dirty="0"/>
              <a:t>Ana Maria Stoica</a:t>
            </a:r>
          </a:p>
          <a:p>
            <a:r>
              <a:rPr lang="en-US" dirty="0"/>
              <a:t>Student ID: 2245028</a:t>
            </a:r>
          </a:p>
          <a:p>
            <a:r>
              <a:rPr lang="en-US" dirty="0"/>
              <a:t>Module Title: Hotel Placement – Operating Hotel Facilities.</a:t>
            </a:r>
          </a:p>
          <a:p>
            <a:r>
              <a:rPr lang="en-US" dirty="0"/>
              <a:t>Module Code: BMIH4006</a:t>
            </a:r>
          </a:p>
          <a:p>
            <a:r>
              <a:rPr lang="en-US" dirty="0"/>
              <a:t>Lecturer: Scott James</a:t>
            </a:r>
          </a:p>
          <a:p>
            <a:endParaRPr lang="en-US" dirty="0"/>
          </a:p>
          <a:p>
            <a:endParaRPr lang="en-US" dirty="0"/>
          </a:p>
          <a:p>
            <a:endParaRPr lang="en-US" dirty="0"/>
          </a:p>
        </p:txBody>
      </p:sp>
      <p:pic>
        <p:nvPicPr>
          <p:cNvPr id="4" name="Picture 3"/>
          <p:cNvPicPr>
            <a:picLocks noChangeAspect="1"/>
          </p:cNvPicPr>
          <p:nvPr/>
        </p:nvPicPr>
        <p:blipFill>
          <a:blip r:embed="rId2"/>
          <a:stretch>
            <a:fillRect/>
          </a:stretch>
        </p:blipFill>
        <p:spPr>
          <a:xfrm>
            <a:off x="4332847" y="278766"/>
            <a:ext cx="3610219" cy="2244816"/>
          </a:xfrm>
          <a:prstGeom prst="rect">
            <a:avLst/>
          </a:prstGeom>
        </p:spPr>
      </p:pic>
      <p:pic>
        <p:nvPicPr>
          <p:cNvPr id="1026" name="Picture 2" descr="Hotel Room Housekeeping Photos and Images | Shutter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2245" y="4768372"/>
            <a:ext cx="3629399" cy="1954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9340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p>
        </p:txBody>
      </p:sp>
      <p:sp>
        <p:nvSpPr>
          <p:cNvPr id="3" name="Content Placeholder 2"/>
          <p:cNvSpPr>
            <a:spLocks noGrp="1"/>
          </p:cNvSpPr>
          <p:nvPr>
            <p:ph idx="1"/>
          </p:nvPr>
        </p:nvSpPr>
        <p:spPr>
          <a:xfrm>
            <a:off x="760412" y="1471449"/>
            <a:ext cx="8915400" cy="1823545"/>
          </a:xfrm>
        </p:spPr>
        <p:txBody>
          <a:bodyPr>
            <a:normAutofit fontScale="77500" lnSpcReduction="20000"/>
          </a:bodyPr>
          <a:lstStyle/>
          <a:p>
            <a:r>
              <a:rPr lang="en-US" dirty="0"/>
              <a:t>Starting with the training and development. </a:t>
            </a:r>
          </a:p>
          <a:p>
            <a:r>
              <a:rPr lang="en-US" dirty="0"/>
              <a:t>It emphasizes on the importance of health and safety measures. </a:t>
            </a:r>
          </a:p>
          <a:p>
            <a:r>
              <a:rPr lang="en-US" dirty="0"/>
              <a:t>It is based on housekeeping department. </a:t>
            </a:r>
          </a:p>
          <a:p>
            <a:r>
              <a:rPr lang="en-US" dirty="0"/>
              <a:t>It highlights the safety measures in the working environment.</a:t>
            </a:r>
          </a:p>
          <a:p>
            <a:r>
              <a:rPr lang="en-US" dirty="0"/>
              <a:t>Managing contribution to the well-being of the staff.</a:t>
            </a:r>
          </a:p>
          <a:p>
            <a:r>
              <a:rPr lang="en-US" dirty="0"/>
              <a:t>It ensures efficient services and operations.</a:t>
            </a:r>
          </a:p>
        </p:txBody>
      </p:sp>
      <p:pic>
        <p:nvPicPr>
          <p:cNvPr id="1026" name="Picture 2" descr="Hotel Housekeeping - Staff Dut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241" y="2752339"/>
            <a:ext cx="5715000" cy="3962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188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Protective Equipment (PPE)</a:t>
            </a:r>
            <a:endParaRPr lang="en-US" dirty="0"/>
          </a:p>
        </p:txBody>
      </p:sp>
      <p:sp>
        <p:nvSpPr>
          <p:cNvPr id="3" name="Content Placeholder 2"/>
          <p:cNvSpPr>
            <a:spLocks noGrp="1"/>
          </p:cNvSpPr>
          <p:nvPr>
            <p:ph idx="1"/>
          </p:nvPr>
        </p:nvSpPr>
        <p:spPr>
          <a:xfrm>
            <a:off x="2589212" y="2133600"/>
            <a:ext cx="4662926" cy="3777622"/>
          </a:xfrm>
        </p:spPr>
        <p:txBody>
          <a:bodyPr/>
          <a:lstStyle/>
          <a:p>
            <a:r>
              <a:rPr lang="en-US" dirty="0"/>
              <a:t>It needs appropriate education and awareness of the employees.</a:t>
            </a:r>
          </a:p>
          <a:p>
            <a:r>
              <a:rPr lang="en-US" dirty="0"/>
              <a:t>Helps in the proper use of PPE,.</a:t>
            </a:r>
          </a:p>
          <a:p>
            <a:r>
              <a:rPr lang="en-US" dirty="0"/>
              <a:t>Providing the importance of using gloves and aprons.</a:t>
            </a:r>
          </a:p>
          <a:p>
            <a:r>
              <a:rPr lang="en-US" dirty="0"/>
              <a:t>Helps in providing equipment during room cleaning. </a:t>
            </a:r>
          </a:p>
          <a:p>
            <a:r>
              <a:rPr lang="en-US" dirty="0"/>
              <a:t>It emphasizes on using PPE for the protection of the potential hazards.</a:t>
            </a:r>
          </a:p>
          <a:p>
            <a:r>
              <a:rPr lang="en-US" dirty="0"/>
              <a:t>It needs maintenance of the chemical exposures.</a:t>
            </a:r>
          </a:p>
        </p:txBody>
      </p:sp>
      <p:pic>
        <p:nvPicPr>
          <p:cNvPr id="4098" name="Picture 2" descr="How Can PPE Enhance Warehouse Safety? | ICE Clea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8781" y="2133600"/>
            <a:ext cx="3955831" cy="3955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748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Comprehensive Training Process</a:t>
            </a:r>
            <a:endParaRPr lang="en-US" dirty="0"/>
          </a:p>
        </p:txBody>
      </p:sp>
      <p:sp>
        <p:nvSpPr>
          <p:cNvPr id="3" name="Content Placeholder 2"/>
          <p:cNvSpPr>
            <a:spLocks noGrp="1"/>
          </p:cNvSpPr>
          <p:nvPr>
            <p:ph idx="1"/>
          </p:nvPr>
        </p:nvSpPr>
        <p:spPr>
          <a:xfrm>
            <a:off x="1734207" y="1905000"/>
            <a:ext cx="4776952" cy="3439510"/>
          </a:xfrm>
        </p:spPr>
        <p:txBody>
          <a:bodyPr>
            <a:normAutofit fontScale="92500" lnSpcReduction="20000"/>
          </a:bodyPr>
          <a:lstStyle/>
          <a:p>
            <a:r>
              <a:rPr lang="en-US" dirty="0"/>
              <a:t>The management needs to conduct thorough training sessions.</a:t>
            </a:r>
          </a:p>
          <a:p>
            <a:r>
              <a:rPr lang="en-US" dirty="0"/>
              <a:t>The sessions help to provide correct use of cleaning equipment.</a:t>
            </a:r>
          </a:p>
          <a:p>
            <a:r>
              <a:rPr lang="en-US" dirty="0"/>
              <a:t>Helps in managing the use of chemicals. </a:t>
            </a:r>
          </a:p>
          <a:p>
            <a:r>
              <a:rPr lang="en-US" dirty="0"/>
              <a:t>It ensures that the employees understand effective and safety protocols.</a:t>
            </a:r>
          </a:p>
          <a:p>
            <a:r>
              <a:rPr lang="en-US" dirty="0"/>
              <a:t>It allows possibilities for the knowledge to handle emergencies.</a:t>
            </a:r>
          </a:p>
          <a:p>
            <a:r>
              <a:rPr lang="en-US" dirty="0"/>
              <a:t>It helps in managing issues regarding chemical exposure.</a:t>
            </a:r>
          </a:p>
        </p:txBody>
      </p:sp>
      <p:pic>
        <p:nvPicPr>
          <p:cNvPr id="2050" name="Picture 2" descr="PDF] The Analysis of Hotel Linen Cleaning Standard in Housekeeping  Department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1718" y="1905000"/>
            <a:ext cx="4313232" cy="3266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4096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Identifying the Hazards</a:t>
            </a:r>
            <a:endParaRPr lang="en-US" dirty="0"/>
          </a:p>
        </p:txBody>
      </p:sp>
      <p:sp>
        <p:nvSpPr>
          <p:cNvPr id="3" name="Content Placeholder 2"/>
          <p:cNvSpPr>
            <a:spLocks noGrp="1"/>
          </p:cNvSpPr>
          <p:nvPr>
            <p:ph idx="1"/>
          </p:nvPr>
        </p:nvSpPr>
        <p:spPr>
          <a:xfrm>
            <a:off x="2589212" y="2133600"/>
            <a:ext cx="4331850" cy="3777622"/>
          </a:xfrm>
        </p:spPr>
        <p:txBody>
          <a:bodyPr/>
          <a:lstStyle/>
          <a:p>
            <a:r>
              <a:rPr lang="en-US" dirty="0"/>
              <a:t>It is essential to train the employees to identify definite and potential hazards.</a:t>
            </a:r>
          </a:p>
          <a:p>
            <a:r>
              <a:rPr lang="en-US" dirty="0"/>
              <a:t>The workers must be aware of the wet floors.</a:t>
            </a:r>
          </a:p>
          <a:p>
            <a:r>
              <a:rPr lang="en-US" dirty="0"/>
              <a:t>The efficient use of the malfunctioning equipment. </a:t>
            </a:r>
          </a:p>
          <a:p>
            <a:r>
              <a:rPr lang="en-US" dirty="0"/>
              <a:t>Stress the importance for the reporting of the occurred hazards to the manager or supervisors.</a:t>
            </a:r>
          </a:p>
        </p:txBody>
      </p:sp>
      <p:pic>
        <p:nvPicPr>
          <p:cNvPr id="6148" name="Picture 4" descr="Injuries Archives - HOSPITALITY RISK SOLU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768" y="2133600"/>
            <a:ext cx="4762500" cy="318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100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Ergonomics and Safety Practices</a:t>
            </a:r>
            <a:endParaRPr lang="en-US" dirty="0"/>
          </a:p>
        </p:txBody>
      </p:sp>
      <p:sp>
        <p:nvSpPr>
          <p:cNvPr id="3" name="Content Placeholder 2"/>
          <p:cNvSpPr>
            <a:spLocks noGrp="1"/>
          </p:cNvSpPr>
          <p:nvPr>
            <p:ph idx="1"/>
          </p:nvPr>
        </p:nvSpPr>
        <p:spPr>
          <a:xfrm>
            <a:off x="6542690" y="2133600"/>
            <a:ext cx="4961922" cy="3777622"/>
          </a:xfrm>
        </p:spPr>
        <p:txBody>
          <a:bodyPr/>
          <a:lstStyle/>
          <a:p>
            <a:r>
              <a:rPr lang="en-US" dirty="0"/>
              <a:t>Providing effective guidance on the ergonomically designed system of the cleaning tools.</a:t>
            </a:r>
          </a:p>
          <a:p>
            <a:r>
              <a:rPr lang="en-US" dirty="0"/>
              <a:t>It seems minimizing the strain and fatigue. </a:t>
            </a:r>
          </a:p>
          <a:p>
            <a:r>
              <a:rPr lang="en-US" dirty="0"/>
              <a:t>It is essential to educate the employees on safe practices.</a:t>
            </a:r>
          </a:p>
          <a:p>
            <a:r>
              <a:rPr lang="en-US" dirty="0"/>
              <a:t> It defines appropriate lifting techniques.</a:t>
            </a:r>
          </a:p>
          <a:p>
            <a:r>
              <a:rPr lang="en-US" dirty="0"/>
              <a:t>It determines diversified actions for the task rotation.</a:t>
            </a:r>
          </a:p>
        </p:txBody>
      </p:sp>
      <p:pic>
        <p:nvPicPr>
          <p:cNvPr id="4" name="Picture 3"/>
          <p:cNvPicPr>
            <a:picLocks noChangeAspect="1"/>
          </p:cNvPicPr>
          <p:nvPr/>
        </p:nvPicPr>
        <p:blipFill>
          <a:blip r:embed="rId3"/>
          <a:stretch>
            <a:fillRect/>
          </a:stretch>
        </p:blipFill>
        <p:spPr>
          <a:xfrm>
            <a:off x="2300123" y="2133600"/>
            <a:ext cx="3859211" cy="3478924"/>
          </a:xfrm>
          <a:prstGeom prst="rect">
            <a:avLst/>
          </a:prstGeom>
        </p:spPr>
      </p:pic>
    </p:spTree>
    <p:extLst>
      <p:ext uri="{BB962C8B-B14F-4D97-AF65-F5344CB8AC3E}">
        <p14:creationId xmlns:p14="http://schemas.microsoft.com/office/powerpoint/2010/main" val="348354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Infection Control Measures</a:t>
            </a:r>
            <a:endParaRPr lang="en-US" dirty="0"/>
          </a:p>
        </p:txBody>
      </p:sp>
      <p:sp>
        <p:nvSpPr>
          <p:cNvPr id="3" name="Content Placeholder 2"/>
          <p:cNvSpPr>
            <a:spLocks noGrp="1"/>
          </p:cNvSpPr>
          <p:nvPr>
            <p:ph idx="1"/>
          </p:nvPr>
        </p:nvSpPr>
        <p:spPr>
          <a:xfrm>
            <a:off x="2592925" y="1566041"/>
            <a:ext cx="8915400" cy="1460938"/>
          </a:xfrm>
        </p:spPr>
        <p:txBody>
          <a:bodyPr>
            <a:normAutofit fontScale="77500" lnSpcReduction="20000"/>
          </a:bodyPr>
          <a:lstStyle/>
          <a:p>
            <a:r>
              <a:rPr lang="en-US" dirty="0"/>
              <a:t>It emphasizes on the significance of proper waste disposal.</a:t>
            </a:r>
          </a:p>
          <a:p>
            <a:r>
              <a:rPr lang="en-US" dirty="0"/>
              <a:t>It defines maintenance of the cleanliness. </a:t>
            </a:r>
          </a:p>
          <a:p>
            <a:r>
              <a:rPr lang="en-US" dirty="0"/>
              <a:t>It maintains stress for the importance of hand hygiene.</a:t>
            </a:r>
          </a:p>
          <a:p>
            <a:r>
              <a:rPr lang="en-US" dirty="0"/>
              <a:t>It determines the use of sanitizing stations.</a:t>
            </a:r>
          </a:p>
          <a:p>
            <a:r>
              <a:rPr lang="en-US" dirty="0"/>
              <a:t>It helps in the prevention of the spread of infections.</a:t>
            </a:r>
          </a:p>
        </p:txBody>
      </p:sp>
      <p:pic>
        <p:nvPicPr>
          <p:cNvPr id="7170" name="Picture 2" descr="Standard precautions: Environmental cleaning and disinfection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399" y="3190033"/>
            <a:ext cx="6296901" cy="341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142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Electrical Safety Protocol</a:t>
            </a:r>
            <a:endParaRPr lang="en-US" dirty="0"/>
          </a:p>
        </p:txBody>
      </p:sp>
      <p:sp>
        <p:nvSpPr>
          <p:cNvPr id="3" name="Content Placeholder 2"/>
          <p:cNvSpPr>
            <a:spLocks noGrp="1"/>
          </p:cNvSpPr>
          <p:nvPr>
            <p:ph idx="1"/>
          </p:nvPr>
        </p:nvSpPr>
        <p:spPr>
          <a:xfrm>
            <a:off x="6826468" y="2133600"/>
            <a:ext cx="4678143" cy="3777622"/>
          </a:xfrm>
        </p:spPr>
        <p:txBody>
          <a:bodyPr/>
          <a:lstStyle/>
          <a:p>
            <a:r>
              <a:rPr lang="en-US" dirty="0"/>
              <a:t>It is essential to train the employees on the management of the inspection of electrical equipment.</a:t>
            </a:r>
          </a:p>
          <a:p>
            <a:r>
              <a:rPr lang="en-US" dirty="0"/>
              <a:t>The recognition is essential for the reduction of the potential issues.</a:t>
            </a:r>
          </a:p>
          <a:p>
            <a:r>
              <a:rPr lang="en-US" dirty="0"/>
              <a:t>There is a limited use of extension cords. </a:t>
            </a:r>
          </a:p>
          <a:p>
            <a:r>
              <a:rPr lang="en-US" dirty="0"/>
              <a:t>It needs highlighting of the importance of securely taping cord.</a:t>
            </a:r>
          </a:p>
          <a:p>
            <a:r>
              <a:rPr lang="en-US" dirty="0"/>
              <a:t>It needs prevention of the tripping hazards.</a:t>
            </a:r>
          </a:p>
        </p:txBody>
      </p:sp>
      <p:pic>
        <p:nvPicPr>
          <p:cNvPr id="8194" name="Picture 2" descr="Six Tips to Safeguard Hotels From Electrical Hazards — LODG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0331" y="2427908"/>
            <a:ext cx="4407338" cy="2938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4577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Emergency Procedures</a:t>
            </a:r>
            <a:endParaRPr lang="en-US" dirty="0"/>
          </a:p>
        </p:txBody>
      </p:sp>
      <p:sp>
        <p:nvSpPr>
          <p:cNvPr id="3" name="Content Placeholder 2"/>
          <p:cNvSpPr>
            <a:spLocks noGrp="1"/>
          </p:cNvSpPr>
          <p:nvPr>
            <p:ph idx="1"/>
          </p:nvPr>
        </p:nvSpPr>
        <p:spPr>
          <a:xfrm>
            <a:off x="2037419" y="2070538"/>
            <a:ext cx="4016540" cy="3777622"/>
          </a:xfrm>
        </p:spPr>
        <p:txBody>
          <a:bodyPr/>
          <a:lstStyle/>
          <a:p>
            <a:r>
              <a:rPr lang="en-US" dirty="0"/>
              <a:t>It is necessary to educate staff on emergency procedures.</a:t>
            </a:r>
          </a:p>
          <a:p>
            <a:r>
              <a:rPr lang="en-US" dirty="0"/>
              <a:t> they are associated with the location of emergency exits.</a:t>
            </a:r>
          </a:p>
          <a:p>
            <a:r>
              <a:rPr lang="en-US" dirty="0"/>
              <a:t>It is important to learn about the regular drills. </a:t>
            </a:r>
          </a:p>
          <a:p>
            <a:r>
              <a:rPr lang="en-US" dirty="0"/>
              <a:t>It ensures they know how to access first aid kits .</a:t>
            </a:r>
          </a:p>
          <a:p>
            <a:r>
              <a:rPr lang="en-US" dirty="0"/>
              <a:t>There must be emergency contact information.</a:t>
            </a:r>
          </a:p>
        </p:txBody>
      </p:sp>
      <p:pic>
        <p:nvPicPr>
          <p:cNvPr id="9218" name="Picture 2" descr="California Hotel Panic Button Legislations - Jet Hotel Soluti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14540" y="2070538"/>
            <a:ext cx="5103512" cy="3406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46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Communication and Reporting</a:t>
            </a:r>
            <a:endParaRPr lang="en-US" dirty="0"/>
          </a:p>
        </p:txBody>
      </p:sp>
      <p:sp>
        <p:nvSpPr>
          <p:cNvPr id="3" name="Content Placeholder 2"/>
          <p:cNvSpPr>
            <a:spLocks noGrp="1"/>
          </p:cNvSpPr>
          <p:nvPr>
            <p:ph idx="1"/>
          </p:nvPr>
        </p:nvSpPr>
        <p:spPr>
          <a:xfrm>
            <a:off x="2589212" y="2133600"/>
            <a:ext cx="4489505" cy="3777622"/>
          </a:xfrm>
        </p:spPr>
        <p:txBody>
          <a:bodyPr>
            <a:normAutofit lnSpcReduction="10000"/>
          </a:bodyPr>
          <a:lstStyle/>
          <a:p>
            <a:r>
              <a:rPr lang="en-US" dirty="0"/>
              <a:t>It fosters the culture based on the open communication.</a:t>
            </a:r>
          </a:p>
          <a:p>
            <a:r>
              <a:rPr lang="en-US" dirty="0"/>
              <a:t>It needs encouragement of the employees to manage the incidents.</a:t>
            </a:r>
          </a:p>
          <a:p>
            <a:r>
              <a:rPr lang="en-US" dirty="0"/>
              <a:t>There are some near-misses.</a:t>
            </a:r>
          </a:p>
          <a:p>
            <a:r>
              <a:rPr lang="en-US" dirty="0"/>
              <a:t>There are possible safety concerns in deliberate actions. </a:t>
            </a:r>
          </a:p>
          <a:p>
            <a:r>
              <a:rPr lang="en-US" dirty="0"/>
              <a:t>It offers importance of clear communication.</a:t>
            </a:r>
          </a:p>
          <a:p>
            <a:r>
              <a:rPr lang="en-US" dirty="0"/>
              <a:t>Helps in maintaining a safer working conditions.</a:t>
            </a:r>
          </a:p>
        </p:txBody>
      </p:sp>
      <p:pic>
        <p:nvPicPr>
          <p:cNvPr id="4" name="Picture 3"/>
          <p:cNvPicPr>
            <a:picLocks noChangeAspect="1"/>
          </p:cNvPicPr>
          <p:nvPr/>
        </p:nvPicPr>
        <p:blipFill>
          <a:blip r:embed="rId3"/>
          <a:stretch>
            <a:fillRect/>
          </a:stretch>
        </p:blipFill>
        <p:spPr>
          <a:xfrm>
            <a:off x="7872693" y="1905000"/>
            <a:ext cx="2296064" cy="4253112"/>
          </a:xfrm>
          <a:prstGeom prst="rect">
            <a:avLst/>
          </a:prstGeom>
        </p:spPr>
      </p:pic>
    </p:spTree>
    <p:extLst>
      <p:ext uri="{BB962C8B-B14F-4D97-AF65-F5344CB8AC3E}">
        <p14:creationId xmlns:p14="http://schemas.microsoft.com/office/powerpoint/2010/main" val="282796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a:xfrm>
            <a:off x="2589212" y="1376855"/>
            <a:ext cx="8915400" cy="1524000"/>
          </a:xfrm>
        </p:spPr>
        <p:txBody>
          <a:bodyPr>
            <a:normAutofit fontScale="85000" lnSpcReduction="20000"/>
          </a:bodyPr>
          <a:lstStyle/>
          <a:p>
            <a:r>
              <a:rPr lang="en-US" dirty="0"/>
              <a:t>The session helps to offer reiterating of commitment.</a:t>
            </a:r>
          </a:p>
          <a:p>
            <a:r>
              <a:rPr lang="en-US" dirty="0"/>
              <a:t>Seems in creating a culture of safety.</a:t>
            </a:r>
          </a:p>
          <a:p>
            <a:r>
              <a:rPr lang="en-US" dirty="0"/>
              <a:t>Helps in maintaining the housekeeping department. </a:t>
            </a:r>
          </a:p>
          <a:p>
            <a:r>
              <a:rPr lang="en-US" dirty="0"/>
              <a:t>It emphasizes on every employee individually. </a:t>
            </a:r>
          </a:p>
          <a:p>
            <a:r>
              <a:rPr lang="en-US" dirty="0"/>
              <a:t>It plays a definite role in maintaining a safe and secure working environment.</a:t>
            </a:r>
          </a:p>
        </p:txBody>
      </p:sp>
      <p:pic>
        <p:nvPicPr>
          <p:cNvPr id="10242" name="Picture 2" descr="English for Hotel Housekeeping - สาขาวิชาภาษาอังกฤษธุรกิจ"/>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3986" y="3128214"/>
            <a:ext cx="4908878" cy="3272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906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1116106" y="1371599"/>
            <a:ext cx="10388506" cy="5190565"/>
          </a:xfrm>
        </p:spPr>
        <p:txBody>
          <a:bodyPr>
            <a:normAutofit fontScale="77500" lnSpcReduction="20000"/>
          </a:bodyPr>
          <a:lstStyle/>
          <a:p>
            <a:r>
              <a:rPr lang="en-US" dirty="0"/>
              <a:t>Choy, M., Cheng, J. and Yu, K., 2021. Evaluating the environmental sustainability strategies of the housekeeping department: the case of an international hotel chain in Hong Kong, China. </a:t>
            </a:r>
            <a:r>
              <a:rPr lang="en-US" i="1" dirty="0"/>
              <a:t>Tourism Critiques: Practice and Theory</a:t>
            </a:r>
            <a:r>
              <a:rPr lang="en-US" dirty="0"/>
              <a:t>, </a:t>
            </a:r>
            <a:r>
              <a:rPr lang="en-US" i="1" dirty="0"/>
              <a:t>2</a:t>
            </a:r>
            <a:r>
              <a:rPr lang="en-US" dirty="0"/>
              <a:t>(1), pp.115-132.</a:t>
            </a:r>
          </a:p>
          <a:p>
            <a:r>
              <a:rPr lang="en-US" dirty="0"/>
              <a:t>Cunha, A. and Oliveira, M., 2021, May. Human Resources in the Housekeeping Department: A Case Study. In </a:t>
            </a:r>
            <a:r>
              <a:rPr lang="en-US" i="1" dirty="0"/>
              <a:t>ICTR 2021 4th International Conference on Tourism Research</a:t>
            </a:r>
            <a:r>
              <a:rPr lang="en-US" dirty="0"/>
              <a:t> (Vol. 158). Academic Conferences International.</a:t>
            </a:r>
          </a:p>
          <a:p>
            <a:r>
              <a:rPr lang="en-US" dirty="0" err="1"/>
              <a:t>Hamdani</a:t>
            </a:r>
            <a:r>
              <a:rPr lang="en-US" dirty="0"/>
              <a:t>, M., The Influence of the Training Program in Service Improvement on the Housekeeping Department in Star Hotels </a:t>
            </a:r>
            <a:r>
              <a:rPr lang="en-US" dirty="0" err="1"/>
              <a:t>Samosir</a:t>
            </a:r>
            <a:r>
              <a:rPr lang="en-US" dirty="0"/>
              <a:t> Regency.</a:t>
            </a:r>
          </a:p>
          <a:p>
            <a:r>
              <a:rPr lang="en-US" dirty="0"/>
              <a:t>Kumar, S., Ghosh, S. and </a:t>
            </a:r>
            <a:r>
              <a:rPr lang="en-US" dirty="0" err="1"/>
              <a:t>Mondal</a:t>
            </a:r>
            <a:r>
              <a:rPr lang="en-US" dirty="0"/>
              <a:t>, B., 2021. Training-up during COVID-19 in hotel housekeeping operations in selected hotels of Kolkata. </a:t>
            </a:r>
            <a:r>
              <a:rPr lang="en-US" i="1" dirty="0"/>
              <a:t>Indian Journal of Hospitality Management</a:t>
            </a:r>
            <a:r>
              <a:rPr lang="en-US" dirty="0"/>
              <a:t>, </a:t>
            </a:r>
            <a:r>
              <a:rPr lang="en-US" i="1" dirty="0"/>
              <a:t>3</a:t>
            </a:r>
            <a:r>
              <a:rPr lang="en-US" dirty="0"/>
              <a:t>(1), pp.89-95.</a:t>
            </a:r>
          </a:p>
          <a:p>
            <a:r>
              <a:rPr lang="en-US" dirty="0" err="1"/>
              <a:t>Kusuma</a:t>
            </a:r>
            <a:r>
              <a:rPr lang="en-US" dirty="0"/>
              <a:t>, B.S., </a:t>
            </a:r>
            <a:r>
              <a:rPr lang="en-US" dirty="0" err="1"/>
              <a:t>Hasibuan</a:t>
            </a:r>
            <a:r>
              <a:rPr lang="en-US" dirty="0"/>
              <a:t>, A., </a:t>
            </a:r>
            <a:r>
              <a:rPr lang="en-US" dirty="0" err="1"/>
              <a:t>Nasution</a:t>
            </a:r>
            <a:r>
              <a:rPr lang="en-US" dirty="0"/>
              <a:t>, S.P., </a:t>
            </a:r>
            <a:r>
              <a:rPr lang="en-US" dirty="0" err="1"/>
              <a:t>Utami</a:t>
            </a:r>
            <a:r>
              <a:rPr lang="en-US" dirty="0"/>
              <a:t>, A.P. and </a:t>
            </a:r>
            <a:r>
              <a:rPr lang="en-US" dirty="0" err="1"/>
              <a:t>Dalimunthe</a:t>
            </a:r>
            <a:r>
              <a:rPr lang="en-US" dirty="0"/>
              <a:t>, A.R., 2022. AN INCREASING KNOWLEDGE ABOUT THE IMPORTANCE OF OCCUPATIONAL SAFETY AND HEALTH (K3) IN HOUSEKEEPING LABOR HOTELS. </a:t>
            </a:r>
            <a:r>
              <a:rPr lang="en-US" i="1" dirty="0"/>
              <a:t>INFOKUM</a:t>
            </a:r>
            <a:r>
              <a:rPr lang="en-US" dirty="0"/>
              <a:t>, </a:t>
            </a:r>
            <a:r>
              <a:rPr lang="en-US" i="1" dirty="0"/>
              <a:t>10</a:t>
            </a:r>
            <a:r>
              <a:rPr lang="en-US" dirty="0"/>
              <a:t>(5), pp.424-431.</a:t>
            </a:r>
          </a:p>
          <a:p>
            <a:r>
              <a:rPr lang="en-US" dirty="0" err="1"/>
              <a:t>Kyalo</a:t>
            </a:r>
            <a:r>
              <a:rPr lang="en-US" dirty="0"/>
              <a:t>, J., 2023. Effect of Short Course Training on Service Delivery in the Hospitality Industry in Housekeeping and Laundry Department of Kenya </a:t>
            </a:r>
            <a:r>
              <a:rPr lang="en-US" dirty="0" err="1"/>
              <a:t>Utalii</a:t>
            </a:r>
            <a:r>
              <a:rPr lang="en-US" dirty="0"/>
              <a:t> College. </a:t>
            </a:r>
            <a:r>
              <a:rPr lang="en-US" i="1" dirty="0"/>
              <a:t>Journal of Hospitality and Tourism</a:t>
            </a:r>
            <a:r>
              <a:rPr lang="en-US" dirty="0"/>
              <a:t>, </a:t>
            </a:r>
            <a:r>
              <a:rPr lang="en-US" i="1" dirty="0"/>
              <a:t>3</a:t>
            </a:r>
            <a:r>
              <a:rPr lang="en-US" dirty="0"/>
              <a:t>(1), pp.14-30.</a:t>
            </a:r>
          </a:p>
          <a:p>
            <a:r>
              <a:rPr lang="en-US" dirty="0" err="1"/>
              <a:t>Saadeh</a:t>
            </a:r>
            <a:r>
              <a:rPr lang="en-US" dirty="0"/>
              <a:t>, N., 2020. Evaluation of a training program in a local hotel in Jordan. </a:t>
            </a:r>
            <a:r>
              <a:rPr lang="en-US" i="1" dirty="0"/>
              <a:t>International Business Research</a:t>
            </a:r>
            <a:r>
              <a:rPr lang="en-US" dirty="0"/>
              <a:t>, </a:t>
            </a:r>
            <a:r>
              <a:rPr lang="en-US" i="1" dirty="0"/>
              <a:t>13</a:t>
            </a:r>
            <a:r>
              <a:rPr lang="en-US" dirty="0"/>
              <a:t>(9), p.1.</a:t>
            </a:r>
          </a:p>
          <a:p>
            <a:r>
              <a:rPr lang="en-US" dirty="0" err="1"/>
              <a:t>Shahane</a:t>
            </a:r>
            <a:r>
              <a:rPr lang="en-US" dirty="0"/>
              <a:t>, R. and </a:t>
            </a:r>
            <a:r>
              <a:rPr lang="en-US" dirty="0" err="1"/>
              <a:t>Fernandes</a:t>
            </a:r>
            <a:r>
              <a:rPr lang="en-US" dirty="0"/>
              <a:t>, M., 2021. To Study the Training Program Implemented by the Housekeeping Department for Onboarding Staff in a Post Pandemic World and its Impact on Employee Motivation. </a:t>
            </a:r>
            <a:r>
              <a:rPr lang="en-US" i="1" dirty="0" err="1"/>
              <a:t>Atithya</a:t>
            </a:r>
            <a:r>
              <a:rPr lang="en-US" i="1" dirty="0"/>
              <a:t>: A Journal of Hospitality</a:t>
            </a:r>
            <a:r>
              <a:rPr lang="en-US" dirty="0"/>
              <a:t>.</a:t>
            </a:r>
          </a:p>
          <a:p>
            <a:r>
              <a:rPr lang="en-US" dirty="0" err="1"/>
              <a:t>Suryawanshi</a:t>
            </a:r>
            <a:r>
              <a:rPr lang="en-US" dirty="0"/>
              <a:t>, M., More, M. and </a:t>
            </a:r>
            <a:r>
              <a:rPr lang="en-US" dirty="0" err="1"/>
              <a:t>Monga</a:t>
            </a:r>
            <a:r>
              <a:rPr lang="en-US" dirty="0"/>
              <a:t>, S., 2023. A Study on the Perceptions of the Hotel Management Graduates about the Career in Housekeeping Department in the Hotel Industry: Pune City. </a:t>
            </a:r>
            <a:r>
              <a:rPr lang="en-US" i="1" dirty="0"/>
              <a:t>ATITHYA: A Journal of Hospitality</a:t>
            </a:r>
            <a:r>
              <a:rPr lang="en-US" dirty="0"/>
              <a:t>, </a:t>
            </a:r>
            <a:r>
              <a:rPr lang="en-US" i="1" dirty="0"/>
              <a:t>9</a:t>
            </a:r>
            <a:r>
              <a:rPr lang="en-US" dirty="0"/>
              <a:t>(2).</a:t>
            </a:r>
          </a:p>
          <a:p>
            <a:r>
              <a:rPr lang="en-US" dirty="0" err="1"/>
              <a:t>Tra</a:t>
            </a:r>
            <a:r>
              <a:rPr lang="en-US" dirty="0"/>
              <a:t>, T., 2020. Action plan for training new Housekeeping Employee: case: Hotel Indigo Helsinki.</a:t>
            </a:r>
          </a:p>
        </p:txBody>
      </p:sp>
    </p:spTree>
    <p:extLst>
      <p:ext uri="{BB962C8B-B14F-4D97-AF65-F5344CB8AC3E}">
        <p14:creationId xmlns:p14="http://schemas.microsoft.com/office/powerpoint/2010/main" val="1778896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 You Notes For Hotel Housekeeping - Pretty printable thank you notes  to… | Hotel housekeeping, Housekeeping printables, Hotel housekeeping tip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26274" y="803563"/>
            <a:ext cx="5576318" cy="5318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2850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122</TotalTime>
  <Words>1843</Words>
  <Application>Microsoft Office PowerPoint</Application>
  <PresentationFormat>Widescreen</PresentationFormat>
  <Paragraphs>102</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Component Three: Employee Training</vt:lpstr>
      <vt:lpstr>Introduction </vt:lpstr>
      <vt:lpstr>Personal Protective Equipment (PPE)</vt:lpstr>
      <vt:lpstr>Comprehensive Training Process</vt:lpstr>
      <vt:lpstr>Identifying the Hazards</vt:lpstr>
      <vt:lpstr>Ergonomics and Safety Practices</vt:lpstr>
      <vt:lpstr>Infection Control Measures</vt:lpstr>
      <vt:lpstr>Electrical Safety Protocol</vt:lpstr>
      <vt:lpstr>Emergency Procedures</vt:lpstr>
      <vt:lpstr>Communication and Reporting</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Three: Employee Training</dc:title>
  <dc:creator>Windows User</dc:creator>
  <cp:lastModifiedBy>Ana Maria Stoica</cp:lastModifiedBy>
  <cp:revision>39</cp:revision>
  <dcterms:created xsi:type="dcterms:W3CDTF">2024-02-15T00:08:18Z</dcterms:created>
  <dcterms:modified xsi:type="dcterms:W3CDTF">2024-02-21T16:02:46Z</dcterms:modified>
</cp:coreProperties>
</file>