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4" r:id="rId1"/>
  </p:sldMasterIdLst>
  <p:notesMasterIdLst>
    <p:notesMasterId r:id="rId3"/>
  </p:notesMasterIdLst>
  <p:sldIdLst>
    <p:sldId id="256" r:id="rId2"/>
  </p:sldIdLst>
  <p:sldSz cx="43891200" cy="32918400"/>
  <p:notesSz cx="6858000" cy="9144000"/>
  <p:embeddedFontLst>
    <p:embeddedFont>
      <p:font typeface="Amaranth" panose="020B0604020202020204" charset="0"/>
      <p:regular r:id="rId4"/>
      <p:bold r:id="rId5"/>
      <p:italic r:id="rId6"/>
      <p:boldItalic r:id="rId7"/>
    </p:embeddedFont>
    <p:embeddedFont>
      <p:font typeface="Tw Cen MT" panose="020B0602020104020603" pitchFamily="34" charset="0"/>
      <p:regular r:id="rId8"/>
      <p:bold r:id="rId9"/>
      <p:italic r:id="rId10"/>
      <p:boldItalic r:id="rId11"/>
    </p:embeddedFont>
    <p:embeddedFont>
      <p:font typeface="Tw Cen MT Condensed" panose="020B0606020104020203" pitchFamily="34" charset="0"/>
      <p:regular r:id="rId12"/>
      <p:bold r:id="rId13"/>
    </p:embeddedFont>
    <p:embeddedFont>
      <p:font typeface="Wingdings 3" panose="05040102010807070707" pitchFamily="18" charset="2"/>
      <p:regular r:id="rId14"/>
    </p:embeddedFont>
  </p:embeddedFontLst>
  <p:custDataLst>
    <p:tags r:id="rId15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13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4660"/>
  </p:normalViewPr>
  <p:slideViewPr>
    <p:cSldViewPr>
      <p:cViewPr>
        <p:scale>
          <a:sx n="25" d="100"/>
          <a:sy n="25" d="100"/>
        </p:scale>
        <p:origin x="14" y="14"/>
      </p:cViewPr>
      <p:guideLst>
        <p:guide orient="horz" pos="10368"/>
        <p:guide pos="13824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font" Target="fonts/font10.fntdata"/><Relationship Id="rId18" Type="http://schemas.openxmlformats.org/officeDocument/2006/relationships/theme" Target="theme/theme1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font" Target="fonts/font9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font" Target="fonts/font8.fntdata"/><Relationship Id="rId5" Type="http://schemas.openxmlformats.org/officeDocument/2006/relationships/font" Target="fonts/font2.fntdata"/><Relationship Id="rId15" Type="http://schemas.openxmlformats.org/officeDocument/2006/relationships/tags" Target="tags/tag1.xml"/><Relationship Id="rId10" Type="http://schemas.openxmlformats.org/officeDocument/2006/relationships/font" Target="fonts/font7.fntdata"/><Relationship Id="rId19" Type="http://schemas.openxmlformats.org/officeDocument/2006/relationships/tableStyles" Target="tableStyles.xml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font" Target="fonts/font1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/>
            </a:lvl1pPr>
          </a:lstStyle>
          <a:p>
            <a:pPr>
              <a:defRPr/>
            </a:pPr>
            <a:fld id="{B95F3361-2405-48EE-818C-467D1C2230F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7364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kern="1200"/>
            </a:defPPr>
            <a:lvl1pPr eaLnBrk="0" hangingPunct="0">
              <a:defRPr sz="38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38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38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38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38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1"/>
                </a:solidFill>
                <a:latin typeface="Arial"/>
              </a:defRPr>
            </a:lvl9pPr>
          </a:lstStyle>
          <a:p>
            <a:pPr eaLnBrk="1" hangingPunct="1"/>
            <a:fld id="{78EE7683-CAC2-4B7F-B858-28F016B0AEB9}" type="slidenum">
              <a:rPr lang="en-US" sz="1200" smtClean="0"/>
              <a:pPr eaLnBrk="1" hangingPunct="1"/>
              <a:t>1</a:t>
            </a:fld>
            <a:endParaRPr lang="en-US" sz="1200" dirty="0"/>
          </a:p>
        </p:txBody>
      </p:sp>
      <p:sp>
        <p:nvSpPr>
          <p:cNvPr id="4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kern="1200"/>
            </a:defPPr>
          </a:lstStyle>
          <a:p>
            <a:pPr eaLnBrk="1" hangingPunct="1"/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"/>
            <a:ext cx="43891200" cy="2194560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2860" y="2"/>
            <a:ext cx="43868347" cy="21945605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5920" y="23808658"/>
            <a:ext cx="27980640" cy="7022592"/>
          </a:xfrm>
        </p:spPr>
        <p:txBody>
          <a:bodyPr anchor="ctr">
            <a:normAutofit/>
          </a:bodyPr>
          <a:lstStyle>
            <a:lvl1pPr algn="r">
              <a:defRPr sz="21120" spc="96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998160" y="23808658"/>
            <a:ext cx="11521440" cy="7022592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768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2194560" indent="0" algn="ctr">
              <a:buNone/>
              <a:defRPr sz="7680"/>
            </a:lvl2pPr>
            <a:lvl3pPr marL="4389120" indent="0" algn="ctr">
              <a:buNone/>
              <a:defRPr sz="7680"/>
            </a:lvl3pPr>
            <a:lvl4pPr marL="6583680" indent="0" algn="ctr">
              <a:buNone/>
              <a:defRPr sz="7680"/>
            </a:lvl4pPr>
            <a:lvl5pPr marL="8778240" indent="0" algn="ctr">
              <a:buNone/>
              <a:defRPr sz="7680"/>
            </a:lvl5pPr>
            <a:lvl6pPr marL="10972800" indent="0" algn="ctr">
              <a:buNone/>
              <a:defRPr sz="7680"/>
            </a:lvl6pPr>
            <a:lvl7pPr marL="13167360" indent="0" algn="ctr">
              <a:buNone/>
              <a:defRPr sz="7680"/>
            </a:lvl7pPr>
            <a:lvl8pPr marL="15361920" indent="0" algn="ctr">
              <a:buNone/>
              <a:defRPr sz="7680"/>
            </a:lvl8pPr>
            <a:lvl9pPr marL="17556480" indent="0" algn="ctr">
              <a:buNone/>
              <a:defRPr sz="7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043562-595C-41E0-A431-AB378AFFB51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30192634" y="25267709"/>
            <a:ext cx="0" cy="438912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11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44B6AF-379B-4B34-AAC6-97D3032A49C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828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"/>
            <a:ext cx="43891200" cy="2194560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22860" y="2"/>
            <a:ext cx="43868347" cy="21945605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0" y="23808658"/>
            <a:ext cx="27980640" cy="7022592"/>
          </a:xfrm>
        </p:spPr>
        <p:txBody>
          <a:bodyPr anchor="ctr">
            <a:normAutofit/>
          </a:bodyPr>
          <a:lstStyle>
            <a:lvl1pPr algn="r">
              <a:defRPr sz="21120" b="0" spc="96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998160" y="23808658"/>
            <a:ext cx="11521440" cy="7022592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768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219456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2pPr>
            <a:lvl3pPr marL="438912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3pPr>
            <a:lvl4pPr marL="658368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4pPr>
            <a:lvl5pPr marL="877824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5pPr>
            <a:lvl6pPr marL="1097280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6pPr>
            <a:lvl7pPr marL="1316736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7pPr>
            <a:lvl8pPr marL="1536192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8pPr>
            <a:lvl9pPr marL="1755648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4BFBC0-7F94-4CE5-A00D-18BE726F285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30192634" y="25267709"/>
            <a:ext cx="0" cy="438912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8521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6861" y="2809037"/>
            <a:ext cx="34992259" cy="71981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86861" y="10972800"/>
            <a:ext cx="17117568" cy="19312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561552" y="10972800"/>
            <a:ext cx="17117568" cy="19312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F645C6-96DC-4F21-9A48-95AFF68A54A2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150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686861" y="2809037"/>
            <a:ext cx="34992259" cy="71981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6861" y="10462253"/>
            <a:ext cx="17117568" cy="3950208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0560" b="0" cap="none" baseline="0">
                <a:solidFill>
                  <a:schemeClr val="accent1"/>
                </a:solidFill>
                <a:latin typeface="+mn-lt"/>
              </a:defRPr>
            </a:lvl1pPr>
            <a:lvl2pPr marL="2194560" indent="0">
              <a:buNone/>
              <a:defRPr sz="9600" b="1"/>
            </a:lvl2pPr>
            <a:lvl3pPr marL="4389120" indent="0">
              <a:buNone/>
              <a:defRPr sz="8640" b="1"/>
            </a:lvl3pPr>
            <a:lvl4pPr marL="6583680" indent="0">
              <a:buNone/>
              <a:defRPr sz="7680" b="1"/>
            </a:lvl4pPr>
            <a:lvl5pPr marL="8778240" indent="0">
              <a:buNone/>
              <a:defRPr sz="7680" b="1"/>
            </a:lvl5pPr>
            <a:lvl6pPr marL="10972800" indent="0">
              <a:buNone/>
              <a:defRPr sz="7680" b="1"/>
            </a:lvl6pPr>
            <a:lvl7pPr marL="13167360" indent="0">
              <a:buNone/>
              <a:defRPr sz="7680" b="1"/>
            </a:lvl7pPr>
            <a:lvl8pPr marL="15361920" indent="0">
              <a:buNone/>
              <a:defRPr sz="7680" b="1"/>
            </a:lvl8pPr>
            <a:lvl9pPr marL="17556480" indent="0">
              <a:buNone/>
              <a:defRPr sz="7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6861" y="14245382"/>
            <a:ext cx="17117568" cy="160395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561552" y="10462253"/>
            <a:ext cx="17117568" cy="3950208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1056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2194560" indent="0">
              <a:buNone/>
              <a:defRPr sz="9600" b="1"/>
            </a:lvl2pPr>
            <a:lvl3pPr marL="4389120" indent="0">
              <a:buNone/>
              <a:defRPr sz="8640" b="1"/>
            </a:lvl3pPr>
            <a:lvl4pPr marL="6583680" indent="0">
              <a:buNone/>
              <a:defRPr sz="7680" b="1"/>
            </a:lvl4pPr>
            <a:lvl5pPr marL="8778240" indent="0">
              <a:buNone/>
              <a:defRPr sz="7680" b="1"/>
            </a:lvl5pPr>
            <a:lvl6pPr marL="10972800" indent="0">
              <a:buNone/>
              <a:defRPr sz="7680" b="1"/>
            </a:lvl6pPr>
            <a:lvl7pPr marL="13167360" indent="0">
              <a:buNone/>
              <a:defRPr sz="7680" b="1"/>
            </a:lvl7pPr>
            <a:lvl8pPr marL="15361920" indent="0">
              <a:buNone/>
              <a:defRPr sz="7680" b="1"/>
            </a:lvl8pPr>
            <a:lvl9pPr marL="17556480" indent="0">
              <a:buNone/>
              <a:defRPr sz="7680" b="1"/>
            </a:lvl9pPr>
          </a:lstStyle>
          <a:p>
            <a:pPr marL="0" lvl="0" indent="0" algn="l" defTabSz="4389120" rtl="0" eaLnBrk="1" latinLnBrk="0" hangingPunct="1">
              <a:lnSpc>
                <a:spcPct val="90000"/>
              </a:lnSpc>
              <a:spcBef>
                <a:spcPts val="864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1561552" y="14245382"/>
            <a:ext cx="17117568" cy="160395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B12CE4-144C-4A27-8B3F-7EB79E6B214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744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1FAA83-0A80-48DF-A2A9-D01CE04D8E50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083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03DA95-0AAE-48A7-9DEF-F9FD3932C4A9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6058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3686861" y="2263243"/>
            <a:ext cx="15800832" cy="8339328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172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74000" y="3950208"/>
            <a:ext cx="20442326" cy="24886310"/>
          </a:xfrm>
        </p:spPr>
        <p:txBody>
          <a:bodyPr>
            <a:normAutofit/>
          </a:bodyPr>
          <a:lstStyle>
            <a:lvl1pPr>
              <a:defRPr sz="9600"/>
            </a:lvl1pPr>
            <a:lvl2pPr>
              <a:defRPr sz="7680"/>
            </a:lvl2pPr>
            <a:lvl3pPr>
              <a:defRPr sz="5760"/>
            </a:lvl3pPr>
            <a:lvl4pPr>
              <a:defRPr sz="5760"/>
            </a:lvl4pPr>
            <a:lvl5pPr>
              <a:defRPr sz="5760"/>
            </a:lvl5pPr>
            <a:lvl6pPr>
              <a:defRPr sz="5760"/>
            </a:lvl6pPr>
            <a:lvl7pPr>
              <a:defRPr sz="5760"/>
            </a:lvl7pPr>
            <a:lvl8pPr>
              <a:defRPr sz="5760"/>
            </a:lvl8pPr>
            <a:lvl9pPr>
              <a:defRPr sz="57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686861" y="10836029"/>
            <a:ext cx="15800832" cy="18059011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2880"/>
              </a:spcBef>
              <a:buNone/>
              <a:defRPr sz="7680"/>
            </a:lvl1pPr>
            <a:lvl2pPr marL="2194560" indent="0">
              <a:buNone/>
              <a:defRPr sz="5760"/>
            </a:lvl2pPr>
            <a:lvl3pPr marL="4389120" indent="0">
              <a:buNone/>
              <a:defRPr sz="4800"/>
            </a:lvl3pPr>
            <a:lvl4pPr marL="6583680" indent="0">
              <a:buNone/>
              <a:defRPr sz="4320"/>
            </a:lvl4pPr>
            <a:lvl5pPr marL="8778240" indent="0">
              <a:buNone/>
              <a:defRPr sz="4320"/>
            </a:lvl5pPr>
            <a:lvl6pPr marL="10972800" indent="0">
              <a:buNone/>
              <a:defRPr sz="4320"/>
            </a:lvl6pPr>
            <a:lvl7pPr marL="13167360" indent="0">
              <a:buNone/>
              <a:defRPr sz="4320"/>
            </a:lvl7pPr>
            <a:lvl8pPr marL="15361920" indent="0">
              <a:buNone/>
              <a:defRPr sz="4320"/>
            </a:lvl8pPr>
            <a:lvl9pPr marL="17556480" indent="0">
              <a:buNone/>
              <a:defRPr sz="432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7038B2-2801-40BE-BC48-C628781FF49E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497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0" y="23808662"/>
            <a:ext cx="27980640" cy="7022592"/>
          </a:xfrm>
        </p:spPr>
        <p:txBody>
          <a:bodyPr anchor="ctr">
            <a:normAutofit/>
          </a:bodyPr>
          <a:lstStyle>
            <a:lvl1pPr algn="r">
              <a:defRPr sz="21120" spc="96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5"/>
            <a:ext cx="43880227" cy="219456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11520"/>
            </a:lvl1pPr>
            <a:lvl2pPr marL="1645920" indent="0">
              <a:buNone/>
              <a:defRPr sz="10080"/>
            </a:lvl2pPr>
            <a:lvl3pPr marL="3291840" indent="0">
              <a:buNone/>
              <a:defRPr sz="8640"/>
            </a:lvl3pPr>
            <a:lvl4pPr marL="4937760" indent="0">
              <a:buNone/>
              <a:defRPr sz="7200"/>
            </a:lvl4pPr>
            <a:lvl5pPr marL="6583680" indent="0">
              <a:buNone/>
              <a:defRPr sz="7200"/>
            </a:lvl5pPr>
            <a:lvl6pPr marL="8229600" indent="0">
              <a:buNone/>
              <a:defRPr sz="7200"/>
            </a:lvl6pPr>
            <a:lvl7pPr marL="9875520" indent="0">
              <a:buNone/>
              <a:defRPr sz="7200"/>
            </a:lvl7pPr>
            <a:lvl8pPr marL="11521440" indent="0">
              <a:buNone/>
              <a:defRPr sz="7200"/>
            </a:lvl8pPr>
            <a:lvl9pPr marL="13167360" indent="0">
              <a:buNone/>
              <a:defRPr sz="72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998160" y="23808662"/>
            <a:ext cx="11521440" cy="7022592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768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1645920" indent="0">
              <a:buNone/>
              <a:defRPr sz="5040"/>
            </a:lvl2pPr>
            <a:lvl3pPr marL="3291840" indent="0">
              <a:buNone/>
              <a:defRPr sz="4320"/>
            </a:lvl3pPr>
            <a:lvl4pPr marL="4937760" indent="0">
              <a:buNone/>
              <a:defRPr sz="3600"/>
            </a:lvl4pPr>
            <a:lvl5pPr marL="6583680" indent="0">
              <a:buNone/>
              <a:defRPr sz="3600"/>
            </a:lvl5pPr>
            <a:lvl6pPr marL="8229600" indent="0">
              <a:buNone/>
              <a:defRPr sz="3600"/>
            </a:lvl6pPr>
            <a:lvl7pPr marL="9875520" indent="0">
              <a:buNone/>
              <a:defRPr sz="3600"/>
            </a:lvl7pPr>
            <a:lvl8pPr marL="11521440" indent="0">
              <a:buNone/>
              <a:defRPr sz="3600"/>
            </a:lvl8pPr>
            <a:lvl9pPr marL="13167360" indent="0">
              <a:buNone/>
              <a:defRPr sz="3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0A3960-9A0E-4A4A-BE72-10B88343DD2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30192634" y="25267709"/>
            <a:ext cx="0" cy="438912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2787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865ABB-973D-4162-96BF-63AD8AB82A90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248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409647" y="3657600"/>
            <a:ext cx="9464040" cy="2596896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566167" y="3657600"/>
            <a:ext cx="27294840" cy="259689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8E2FC5-3957-4F45-8892-8AA180862785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36210240" y="833102"/>
            <a:ext cx="0" cy="329184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9375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3925" y="1317625"/>
            <a:ext cx="39503350" cy="5486400"/>
          </a:xfr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193925" y="7680325"/>
            <a:ext cx="19675475" cy="21726525"/>
          </a:xfrm>
        </p:spPr>
        <p:txBody>
          <a:bodyPr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22021800" y="7680325"/>
            <a:ext cx="19675475" cy="21726525"/>
          </a:xfrm>
        </p:spPr>
        <p:txBody>
          <a:bodyPr/>
          <a:lstStyle>
            <a:defPPr>
              <a:defRPr kern="1200"/>
            </a:defPPr>
          </a:lstStyle>
          <a:p>
            <a:pPr lvl="0"/>
            <a:endParaRPr lang="en-US" noProof="0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4FA04B66-8F62-42BD-B0EA-2923AA341B7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14039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86861" y="2809037"/>
            <a:ext cx="34992259" cy="71981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6863" y="10972800"/>
            <a:ext cx="34992264" cy="19312128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86868" y="31059379"/>
            <a:ext cx="7754914" cy="13167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8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434560" y="31059379"/>
            <a:ext cx="21245251" cy="13167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8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014400" y="31059379"/>
            <a:ext cx="3505200" cy="13167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8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839560C-692A-406E-AC47-35009443A5A0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2743200" y="3966355"/>
            <a:ext cx="0" cy="438912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4724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4389120" rtl="0" eaLnBrk="1" latinLnBrk="0" hangingPunct="1">
        <a:lnSpc>
          <a:spcPct val="80000"/>
        </a:lnSpc>
        <a:spcBef>
          <a:spcPct val="0"/>
        </a:spcBef>
        <a:buNone/>
        <a:defRPr sz="21120" kern="1200" cap="all" spc="48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438912" indent="-438912" algn="l" defTabSz="4389120" rtl="0" eaLnBrk="1" latinLnBrk="0" hangingPunct="1">
        <a:lnSpc>
          <a:spcPct val="90000"/>
        </a:lnSpc>
        <a:spcBef>
          <a:spcPts val="5760"/>
        </a:spcBef>
        <a:spcAft>
          <a:spcPts val="96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9600" kern="1200">
          <a:solidFill>
            <a:schemeClr val="tx1"/>
          </a:solidFill>
          <a:latin typeface="+mn-lt"/>
          <a:ea typeface="+mn-ea"/>
          <a:cs typeface="+mn-cs"/>
        </a:defRPr>
      </a:lvl1pPr>
      <a:lvl2pPr marL="1272845" indent="-658368" algn="l" defTabSz="4389120" rtl="0" eaLnBrk="1" latinLnBrk="0" hangingPunct="1">
        <a:lnSpc>
          <a:spcPct val="90000"/>
        </a:lnSpc>
        <a:spcBef>
          <a:spcPts val="960"/>
        </a:spcBef>
        <a:spcAft>
          <a:spcPts val="1920"/>
        </a:spcAft>
        <a:buClr>
          <a:schemeClr val="accent1"/>
        </a:buClr>
        <a:buFont typeface="Wingdings 3" pitchFamily="18" charset="2"/>
        <a:buChar char=""/>
        <a:defRPr sz="7680" kern="1200">
          <a:solidFill>
            <a:schemeClr val="tx1"/>
          </a:solidFill>
          <a:latin typeface="+mn-lt"/>
          <a:ea typeface="+mn-ea"/>
          <a:cs typeface="+mn-cs"/>
        </a:defRPr>
      </a:lvl2pPr>
      <a:lvl3pPr marL="2150669" indent="-658368" algn="l" defTabSz="4389120" rtl="0" eaLnBrk="1" latinLnBrk="0" hangingPunct="1">
        <a:lnSpc>
          <a:spcPct val="90000"/>
        </a:lnSpc>
        <a:spcBef>
          <a:spcPts val="960"/>
        </a:spcBef>
        <a:spcAft>
          <a:spcPts val="1920"/>
        </a:spcAft>
        <a:buClr>
          <a:schemeClr val="accent1"/>
        </a:buClr>
        <a:buFont typeface="Wingdings 3" pitchFamily="18" charset="2"/>
        <a:buChar char=""/>
        <a:defRPr sz="5760" kern="1200">
          <a:solidFill>
            <a:schemeClr val="tx1"/>
          </a:solidFill>
          <a:latin typeface="+mn-lt"/>
          <a:ea typeface="+mn-ea"/>
          <a:cs typeface="+mn-cs"/>
        </a:defRPr>
      </a:lvl3pPr>
      <a:lvl4pPr marL="2852928" indent="-658368" algn="l" defTabSz="4389120" rtl="0" eaLnBrk="1" latinLnBrk="0" hangingPunct="1">
        <a:lnSpc>
          <a:spcPct val="90000"/>
        </a:lnSpc>
        <a:spcBef>
          <a:spcPts val="960"/>
        </a:spcBef>
        <a:spcAft>
          <a:spcPts val="1920"/>
        </a:spcAft>
        <a:buClr>
          <a:schemeClr val="accent1"/>
        </a:buClr>
        <a:buFont typeface="Wingdings 3" pitchFamily="18" charset="2"/>
        <a:buChar char=""/>
        <a:defRPr sz="5760" kern="1200">
          <a:solidFill>
            <a:schemeClr val="tx1"/>
          </a:solidFill>
          <a:latin typeface="+mn-lt"/>
          <a:ea typeface="+mn-ea"/>
          <a:cs typeface="+mn-cs"/>
        </a:defRPr>
      </a:lvl4pPr>
      <a:lvl5pPr marL="3730752" indent="-658368" algn="l" defTabSz="4389120" rtl="0" eaLnBrk="1" latinLnBrk="0" hangingPunct="1">
        <a:lnSpc>
          <a:spcPct val="90000"/>
        </a:lnSpc>
        <a:spcBef>
          <a:spcPts val="960"/>
        </a:spcBef>
        <a:spcAft>
          <a:spcPts val="1920"/>
        </a:spcAft>
        <a:buClr>
          <a:schemeClr val="accent1"/>
        </a:buClr>
        <a:buFont typeface="Wingdings 3" pitchFamily="18" charset="2"/>
        <a:buChar char=""/>
        <a:defRPr sz="5760" kern="1200">
          <a:solidFill>
            <a:schemeClr val="tx1"/>
          </a:solidFill>
          <a:latin typeface="+mn-lt"/>
          <a:ea typeface="+mn-ea"/>
          <a:cs typeface="+mn-cs"/>
        </a:defRPr>
      </a:lvl5pPr>
      <a:lvl6pPr marL="4389120" indent="-658368" algn="l" defTabSz="4389120" rtl="0" eaLnBrk="1" latinLnBrk="0" hangingPunct="1">
        <a:lnSpc>
          <a:spcPct val="90000"/>
        </a:lnSpc>
        <a:spcBef>
          <a:spcPts val="960"/>
        </a:spcBef>
        <a:spcAft>
          <a:spcPts val="1920"/>
        </a:spcAft>
        <a:buClr>
          <a:schemeClr val="accent1"/>
        </a:buClr>
        <a:buFont typeface="Wingdings 3" pitchFamily="18" charset="2"/>
        <a:buChar char=""/>
        <a:defRPr sz="5760" kern="1200">
          <a:solidFill>
            <a:schemeClr val="tx1"/>
          </a:solidFill>
          <a:latin typeface="+mn-lt"/>
          <a:ea typeface="+mn-ea"/>
          <a:cs typeface="+mn-cs"/>
        </a:defRPr>
      </a:lvl6pPr>
      <a:lvl7pPr marL="5091379" indent="-658368" algn="l" defTabSz="4389120" rtl="0" eaLnBrk="1" latinLnBrk="0" hangingPunct="1">
        <a:lnSpc>
          <a:spcPct val="90000"/>
        </a:lnSpc>
        <a:spcBef>
          <a:spcPts val="960"/>
        </a:spcBef>
        <a:spcAft>
          <a:spcPts val="1920"/>
        </a:spcAft>
        <a:buClr>
          <a:schemeClr val="accent1"/>
        </a:buClr>
        <a:buFont typeface="Wingdings 3" pitchFamily="18" charset="2"/>
        <a:buChar char=""/>
        <a:defRPr sz="5760" kern="1200">
          <a:solidFill>
            <a:schemeClr val="tx1"/>
          </a:solidFill>
          <a:latin typeface="+mn-lt"/>
          <a:ea typeface="+mn-ea"/>
          <a:cs typeface="+mn-cs"/>
        </a:defRPr>
      </a:lvl7pPr>
      <a:lvl8pPr marL="5837530" indent="-658368" algn="l" defTabSz="4389120" rtl="0" eaLnBrk="1" latinLnBrk="0" hangingPunct="1">
        <a:lnSpc>
          <a:spcPct val="90000"/>
        </a:lnSpc>
        <a:spcBef>
          <a:spcPts val="960"/>
        </a:spcBef>
        <a:spcAft>
          <a:spcPts val="1920"/>
        </a:spcAft>
        <a:buClr>
          <a:schemeClr val="accent1"/>
        </a:buClr>
        <a:buFont typeface="Wingdings 3" pitchFamily="18" charset="2"/>
        <a:buChar char=""/>
        <a:defRPr sz="5760" kern="1200">
          <a:solidFill>
            <a:schemeClr val="tx1"/>
          </a:solidFill>
          <a:latin typeface="+mn-lt"/>
          <a:ea typeface="+mn-ea"/>
          <a:cs typeface="+mn-cs"/>
        </a:defRPr>
      </a:lvl8pPr>
      <a:lvl9pPr marL="6539789" indent="-658368" algn="l" defTabSz="4389120" rtl="0" eaLnBrk="1" latinLnBrk="0" hangingPunct="1">
        <a:lnSpc>
          <a:spcPct val="90000"/>
        </a:lnSpc>
        <a:spcBef>
          <a:spcPts val="960"/>
        </a:spcBef>
        <a:spcAft>
          <a:spcPts val="1920"/>
        </a:spcAft>
        <a:buClr>
          <a:schemeClr val="accent1"/>
        </a:buClr>
        <a:buFont typeface="Wingdings 3" pitchFamily="18" charset="2"/>
        <a:buChar char=""/>
        <a:defRPr sz="5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jpe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5" Type="http://schemas.openxmlformats.org/officeDocument/2006/relationships/image" Target="../media/image24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24" Type="http://schemas.openxmlformats.org/officeDocument/2006/relationships/image" Target="../media/image23.pn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5D5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9EE5C58-F47D-301E-BDA3-6A71A367ADC3}"/>
              </a:ext>
            </a:extLst>
          </p:cNvPr>
          <p:cNvSpPr/>
          <p:nvPr/>
        </p:nvSpPr>
        <p:spPr>
          <a:xfrm>
            <a:off x="11240851" y="20284170"/>
            <a:ext cx="16694068" cy="11857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4000" dirty="0">
              <a:effectLst/>
            </a:endParaRPr>
          </a:p>
        </p:txBody>
      </p:sp>
      <p:sp>
        <p:nvSpPr>
          <p:cNvPr id="39" name="Text Box 6">
            <a:extLst>
              <a:ext uri="{FF2B5EF4-FFF2-40B4-BE49-F238E27FC236}">
                <a16:creationId xmlns:a16="http://schemas.microsoft.com/office/drawing/2014/main" id="{1B3DAFDC-3567-41A6-899A-8D92E3BE57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52574" y="20350943"/>
            <a:ext cx="16682345" cy="955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37160" tIns="68580" rIns="137160" bIns="68580">
            <a:spAutoFit/>
          </a:bodyPr>
          <a:lstStyle>
            <a:defPPr>
              <a:defRPr kern="1200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BMC Psychology (2024). Exploring the interplay of academic stress, motivation, emotional intelligence, and mindfulness in higher education.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Frontiers in Psychology (2019). The Measurement of Emotional Intelligence: A Critical Review.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Frontiers in Psychology (2023). Development and validation of an online emotional intelligence training program.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Frontiers in Psychology (2023). Mindfulness to improve the mental health of university students: A systematic review.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MDPI (2023). Developing Emotional Intelligence.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PMC (2021). The Relationship between Mindfulness and Emotional Intelligence.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PMC (2023). Effectiveness of a Mindfulness-Based Intervention Program on University Students’ Mental Health.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PMC (2024). Emotional intelligence impact on academic achievement and psychological well-being.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ScienceDirect (2024). The development of ability emotional intelligence during adolescence.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Serrat, O. (2017). Understanding and Developing Emotional Intelligence. </a:t>
            </a:r>
          </a:p>
        </p:txBody>
      </p:sp>
      <p:sp>
        <p:nvSpPr>
          <p:cNvPr id="36" name="Rectangle 13"/>
          <p:cNvSpPr txBox="1">
            <a:spLocks noChangeArrowheads="1"/>
          </p:cNvSpPr>
          <p:nvPr/>
        </p:nvSpPr>
        <p:spPr bwMode="auto">
          <a:xfrm>
            <a:off x="-2458" y="609601"/>
            <a:ext cx="43893659" cy="6168557"/>
          </a:xfrm>
          <a:prstGeom prst="rect">
            <a:avLst/>
          </a:prstGeom>
          <a:solidFill>
            <a:srgbClr val="028260"/>
          </a:solidFill>
          <a:ln w="60325" cap="flat">
            <a:noFill/>
            <a:miter lim="800000"/>
          </a:ln>
        </p:spPr>
        <p:txBody>
          <a:bodyPr vert="horz" wrap="square" lIns="376203" tIns="188102" rIns="376203" bIns="188102" anchor="ctr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ctr" defTabSz="3762375" rtl="0" eaLnBrk="0" fontAlgn="base" hangingPunct="0">
              <a:spcBef>
                <a:spcPct val="0"/>
              </a:spcBef>
              <a:spcAft>
                <a:spcPct val="0"/>
              </a:spcAft>
              <a:defRPr sz="18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defTabSz="3762375" rtl="0" eaLnBrk="0" fontAlgn="base" hangingPunct="0">
              <a:spcBef>
                <a:spcPct val="0"/>
              </a:spcBef>
              <a:spcAft>
                <a:spcPct val="0"/>
              </a:spcAft>
              <a:defRPr sz="18200">
                <a:solidFill>
                  <a:schemeClr val="tx2"/>
                </a:solidFill>
                <a:latin typeface="Arial"/>
              </a:defRPr>
            </a:lvl2pPr>
            <a:lvl3pPr algn="ctr" defTabSz="3762375" rtl="0" eaLnBrk="0" fontAlgn="base" hangingPunct="0">
              <a:spcBef>
                <a:spcPct val="0"/>
              </a:spcBef>
              <a:spcAft>
                <a:spcPct val="0"/>
              </a:spcAft>
              <a:defRPr sz="18200">
                <a:solidFill>
                  <a:schemeClr val="tx2"/>
                </a:solidFill>
                <a:latin typeface="Arial"/>
              </a:defRPr>
            </a:lvl3pPr>
            <a:lvl4pPr algn="ctr" defTabSz="3762375" rtl="0" eaLnBrk="0" fontAlgn="base" hangingPunct="0">
              <a:spcBef>
                <a:spcPct val="0"/>
              </a:spcBef>
              <a:spcAft>
                <a:spcPct val="0"/>
              </a:spcAft>
              <a:defRPr sz="18200">
                <a:solidFill>
                  <a:schemeClr val="tx2"/>
                </a:solidFill>
                <a:latin typeface="Arial"/>
              </a:defRPr>
            </a:lvl4pPr>
            <a:lvl5pPr algn="ctr" defTabSz="3762375" rtl="0" eaLnBrk="0" fontAlgn="base" hangingPunct="0">
              <a:spcBef>
                <a:spcPct val="0"/>
              </a:spcBef>
              <a:spcAft>
                <a:spcPct val="0"/>
              </a:spcAft>
              <a:defRPr sz="18200">
                <a:solidFill>
                  <a:schemeClr val="tx2"/>
                </a:solidFill>
                <a:latin typeface="Arial"/>
              </a:defRPr>
            </a:lvl5pPr>
            <a:lvl6pPr marL="457200" algn="ctr" defTabSz="3762375" rtl="0" fontAlgn="base">
              <a:spcBef>
                <a:spcPct val="0"/>
              </a:spcBef>
              <a:spcAft>
                <a:spcPct val="0"/>
              </a:spcAft>
              <a:defRPr sz="18200">
                <a:solidFill>
                  <a:schemeClr val="tx2"/>
                </a:solidFill>
                <a:latin typeface="Arial"/>
              </a:defRPr>
            </a:lvl6pPr>
            <a:lvl7pPr marL="914400" algn="ctr" defTabSz="3762375" rtl="0" fontAlgn="base">
              <a:spcBef>
                <a:spcPct val="0"/>
              </a:spcBef>
              <a:spcAft>
                <a:spcPct val="0"/>
              </a:spcAft>
              <a:defRPr sz="18200">
                <a:solidFill>
                  <a:schemeClr val="tx2"/>
                </a:solidFill>
                <a:latin typeface="Arial"/>
              </a:defRPr>
            </a:lvl7pPr>
            <a:lvl8pPr marL="1371600" algn="ctr" defTabSz="3762375" rtl="0" fontAlgn="base">
              <a:spcBef>
                <a:spcPct val="0"/>
              </a:spcBef>
              <a:spcAft>
                <a:spcPct val="0"/>
              </a:spcAft>
              <a:defRPr sz="18200">
                <a:solidFill>
                  <a:schemeClr val="tx2"/>
                </a:solidFill>
                <a:latin typeface="Arial"/>
              </a:defRPr>
            </a:lvl8pPr>
            <a:lvl9pPr marL="1828800" algn="ctr" defTabSz="3762375" rtl="0" fontAlgn="base">
              <a:spcBef>
                <a:spcPct val="0"/>
              </a:spcBef>
              <a:spcAft>
                <a:spcPct val="0"/>
              </a:spcAft>
              <a:defRPr sz="18200">
                <a:solidFill>
                  <a:schemeClr val="tx2"/>
                </a:solidFill>
                <a:latin typeface="Arial"/>
              </a:defRPr>
            </a:lvl9pPr>
          </a:lstStyle>
          <a:p>
            <a:pPr eaLnBrk="1" hangingPunct="1"/>
            <a:endParaRPr lang="en-US" sz="4800" i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0" name="Title 11">
            <a:extLst>
              <a:ext uri="{FF2B5EF4-FFF2-40B4-BE49-F238E27FC236}">
                <a16:creationId xmlns:a16="http://schemas.microsoft.com/office/drawing/2014/main" id="{EE7A5C51-35F0-4B71-992D-43D344D16C04}"/>
              </a:ext>
            </a:extLst>
          </p:cNvPr>
          <p:cNvSpPr txBox="1"/>
          <p:nvPr/>
        </p:nvSpPr>
        <p:spPr>
          <a:xfrm>
            <a:off x="1371600" y="1348462"/>
            <a:ext cx="41148000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500" b="1" dirty="0">
                <a:solidFill>
                  <a:schemeClr val="bg1"/>
                </a:solidFill>
                <a:latin typeface="Amaranth" panose="02000503050000020004" pitchFamily="2" charset="0"/>
              </a:rPr>
              <a:t>Emotional Intelligence </a:t>
            </a:r>
          </a:p>
        </p:txBody>
      </p:sp>
      <p:sp>
        <p:nvSpPr>
          <p:cNvPr id="61" name="Text Placeholder 16">
            <a:extLst>
              <a:ext uri="{FF2B5EF4-FFF2-40B4-BE49-F238E27FC236}">
                <a16:creationId xmlns:a16="http://schemas.microsoft.com/office/drawing/2014/main" id="{1F3AA395-C058-4F87-B3A3-A8A8BC543EF9}"/>
              </a:ext>
            </a:extLst>
          </p:cNvPr>
          <p:cNvSpPr txBox="1"/>
          <p:nvPr/>
        </p:nvSpPr>
        <p:spPr>
          <a:xfrm>
            <a:off x="29413200" y="2545708"/>
            <a:ext cx="41148000" cy="4191917"/>
          </a:xfrm>
          <a:prstGeom prst="rect">
            <a:avLst/>
          </a:prstGeom>
        </p:spPr>
        <p:txBody>
          <a:bodyPr lIns="128016" tIns="64008" rIns="128016" bIns="64008">
            <a:spAutoFit/>
          </a:bodyPr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400" b="1" dirty="0"/>
              <a:t>LCLM 5006 – Developing Emotional Intelligence Skills </a:t>
            </a:r>
            <a:endParaRPr lang="en-US" sz="4400" dirty="0"/>
          </a:p>
          <a:p>
            <a:r>
              <a:rPr lang="en-GB" sz="4400" b="1" dirty="0"/>
              <a:t>Name: Adrian Geru</a:t>
            </a:r>
            <a:endParaRPr lang="en-US" sz="4400" dirty="0"/>
          </a:p>
          <a:p>
            <a:r>
              <a:rPr lang="en-GB" sz="4400" b="1" dirty="0"/>
              <a:t>Student ID: 2319635</a:t>
            </a:r>
            <a:endParaRPr lang="en-US" sz="4400" dirty="0"/>
          </a:p>
          <a:p>
            <a:r>
              <a:rPr lang="en-GB" sz="4400" b="1" dirty="0"/>
              <a:t>Date: </a:t>
            </a:r>
            <a:r>
              <a:rPr lang="en-US" sz="4400" b="1" dirty="0"/>
              <a:t>12/10/2025</a:t>
            </a:r>
            <a:endParaRPr lang="en-US" sz="4400" dirty="0"/>
          </a:p>
          <a:p>
            <a:r>
              <a:rPr lang="en-GB" sz="4400" b="1" dirty="0"/>
              <a:t> </a:t>
            </a:r>
            <a:endParaRPr lang="en-US" sz="4400" dirty="0"/>
          </a:p>
          <a:p>
            <a:r>
              <a:rPr lang="en-GB" sz="4400" b="1" dirty="0"/>
              <a:t>Lecturer Name: Abdallah Naser</a:t>
            </a:r>
            <a:endParaRPr lang="en-US" sz="4400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24D4BC5-5256-4C2E-B3FB-87EA69B63AF3}"/>
              </a:ext>
            </a:extLst>
          </p:cNvPr>
          <p:cNvSpPr/>
          <p:nvPr/>
        </p:nvSpPr>
        <p:spPr>
          <a:xfrm>
            <a:off x="671912" y="7513379"/>
            <a:ext cx="10058400" cy="97493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600" dirty="0">
              <a:effectLst/>
              <a:latin typeface="+mj-lt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F831EE1-8866-4A3E-8CAB-8624A11FF145}"/>
              </a:ext>
            </a:extLst>
          </p:cNvPr>
          <p:cNvSpPr/>
          <p:nvPr/>
        </p:nvSpPr>
        <p:spPr>
          <a:xfrm>
            <a:off x="11499932" y="7513379"/>
            <a:ext cx="10058400" cy="111880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600" dirty="0">
              <a:effectLst/>
              <a:latin typeface="+mj-lt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026A6A3-D6D2-4951-8B04-EF51015D25DB}"/>
              </a:ext>
            </a:extLst>
          </p:cNvPr>
          <p:cNvSpPr/>
          <p:nvPr/>
        </p:nvSpPr>
        <p:spPr>
          <a:xfrm>
            <a:off x="22339675" y="8370361"/>
            <a:ext cx="10058400" cy="108936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600" dirty="0">
              <a:effectLst/>
              <a:latin typeface="+mj-lt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9BFD724-D51D-4DD6-A93A-40ABEA405C90}"/>
              </a:ext>
            </a:extLst>
          </p:cNvPr>
          <p:cNvSpPr/>
          <p:nvPr/>
        </p:nvSpPr>
        <p:spPr>
          <a:xfrm>
            <a:off x="33155973" y="7517019"/>
            <a:ext cx="10058400" cy="132855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600" dirty="0">
              <a:effectLst/>
              <a:latin typeface="+mj-lt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36036AE-C83F-4AC9-800C-C6574727635F}"/>
              </a:ext>
            </a:extLst>
          </p:cNvPr>
          <p:cNvSpPr/>
          <p:nvPr/>
        </p:nvSpPr>
        <p:spPr>
          <a:xfrm>
            <a:off x="671912" y="18449947"/>
            <a:ext cx="10058400" cy="137581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600" dirty="0">
              <a:effectLst/>
              <a:latin typeface="+mj-lt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5D5CB20-8752-4D75-A601-0EEB3443D27F}"/>
              </a:ext>
            </a:extLst>
          </p:cNvPr>
          <p:cNvSpPr/>
          <p:nvPr/>
        </p:nvSpPr>
        <p:spPr>
          <a:xfrm>
            <a:off x="32169784" y="23205724"/>
            <a:ext cx="10058400" cy="62574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600" dirty="0">
              <a:effectLst/>
              <a:latin typeface="+mj-lt"/>
            </a:endParaRPr>
          </a:p>
        </p:txBody>
      </p:sp>
      <p:sp>
        <p:nvSpPr>
          <p:cNvPr id="58" name="TextBox 19">
            <a:extLst>
              <a:ext uri="{FF2B5EF4-FFF2-40B4-BE49-F238E27FC236}">
                <a16:creationId xmlns:a16="http://schemas.microsoft.com/office/drawing/2014/main" id="{B4F3D693-DA0F-454D-94C0-CEAA07C14A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6352" y="23518297"/>
            <a:ext cx="9601200" cy="5632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18" tIns="45709" rIns="91418" bIns="45709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Emotional intelligence and mindfulness work hand in hand.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Developing self-awareness and control improves relationships, resilience, and academic performance.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 By consciously managing emotions and practicing mindfulness, students can enhance both personal growth and academic achievement.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EDA12B6-07B5-44F9-8F8B-E1BE66469D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912" y="7517021"/>
            <a:ext cx="10058400" cy="856940"/>
          </a:xfrm>
          <a:prstGeom prst="rect">
            <a:avLst/>
          </a:prstGeom>
          <a:solidFill>
            <a:srgbClr val="03AD80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9pPr>
          </a:lstStyle>
          <a:p>
            <a:pPr defTabSz="4702588">
              <a:defRPr/>
            </a:pPr>
            <a:r>
              <a:rPr lang="en-US" sz="3600" dirty="0">
                <a:solidFill>
                  <a:schemeClr val="bg1"/>
                </a:solidFill>
                <a:effectLst/>
                <a:latin typeface="Amaranth" panose="02000503050000020004" pitchFamily="2" charset="0"/>
              </a:rPr>
              <a:t>                    Introduction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C463412-CC68-4A0F-AE72-68EF99EB2F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912" y="18016401"/>
            <a:ext cx="10058400" cy="856940"/>
          </a:xfrm>
          <a:prstGeom prst="rect">
            <a:avLst/>
          </a:prstGeom>
          <a:solidFill>
            <a:srgbClr val="03AD80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9pPr>
          </a:lstStyle>
          <a:p>
            <a:pPr defTabSz="4702588">
              <a:defRPr/>
            </a:pPr>
            <a:r>
              <a:rPr lang="en-US" sz="3600" dirty="0">
                <a:solidFill>
                  <a:schemeClr val="bg1"/>
                </a:solidFill>
                <a:effectLst/>
                <a:latin typeface="Amaranth" panose="02000503050000020004" pitchFamily="2" charset="0"/>
              </a:rPr>
              <a:t>                         Method 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68B6862-5CC5-4906-AC03-EA9661AD13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99932" y="7517021"/>
            <a:ext cx="10058400" cy="856940"/>
          </a:xfrm>
          <a:prstGeom prst="rect">
            <a:avLst/>
          </a:prstGeom>
          <a:solidFill>
            <a:srgbClr val="03AD80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9pPr>
          </a:lstStyle>
          <a:p>
            <a:pPr lvl="0"/>
            <a:r>
              <a:rPr lang="en-GB" sz="3600" dirty="0">
                <a:solidFill>
                  <a:schemeClr val="bg1"/>
                </a:solidFill>
                <a:effectLst/>
                <a:latin typeface="Amaranth" panose="020B0604020202020204" charset="0"/>
              </a:rPr>
              <a:t>          Developing Emotional Intelligence</a:t>
            </a:r>
            <a:endParaRPr lang="en-US" sz="3600" dirty="0">
              <a:solidFill>
                <a:schemeClr val="bg1"/>
              </a:solidFill>
              <a:effectLst/>
              <a:latin typeface="Amaranth" panose="020B0604020202020204" charset="0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D96BB99-3F6E-4E73-BA6B-A122D83B12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27951" y="7315200"/>
            <a:ext cx="10070123" cy="1058761"/>
          </a:xfrm>
          <a:prstGeom prst="rect">
            <a:avLst/>
          </a:prstGeom>
          <a:solidFill>
            <a:srgbClr val="03AD80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9pPr>
          </a:lstStyle>
          <a:p>
            <a:pPr defTabSz="4702588">
              <a:defRPr/>
            </a:pPr>
            <a:r>
              <a:rPr lang="en-GB" sz="3600" dirty="0">
                <a:solidFill>
                  <a:schemeClr val="bg1"/>
                </a:solidFill>
                <a:effectLst/>
                <a:latin typeface="Amaranth" panose="020B0604020202020204" charset="0"/>
              </a:rPr>
              <a:t>     Controlling Emotions &amp; Developing Mindfulness</a:t>
            </a:r>
            <a:endParaRPr lang="en-US" sz="3600" dirty="0">
              <a:solidFill>
                <a:schemeClr val="bg1"/>
              </a:solidFill>
              <a:effectLst/>
              <a:latin typeface="Amaranth" panose="020B0604020202020204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BE282AE-183A-4D49-B152-23A5A101BE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55973" y="7513379"/>
            <a:ext cx="10058400" cy="856940"/>
          </a:xfrm>
          <a:prstGeom prst="rect">
            <a:avLst/>
          </a:prstGeom>
          <a:solidFill>
            <a:srgbClr val="03AD80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9pPr>
          </a:lstStyle>
          <a:p>
            <a:pPr defTabSz="4702588">
              <a:defRPr/>
            </a:pPr>
            <a:r>
              <a:rPr lang="en-US" sz="3600" dirty="0">
                <a:solidFill>
                  <a:schemeClr val="bg1"/>
                </a:solidFill>
                <a:effectLst/>
                <a:latin typeface="Amaranth" panose="02000503050000020004" pitchFamily="2" charset="0"/>
              </a:rPr>
              <a:t>     Factors for Success &amp; Overcoming Challenges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EDC1F28-88BB-4DAD-9112-B4904B4A7E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57752" y="22315634"/>
            <a:ext cx="10058400" cy="856940"/>
          </a:xfrm>
          <a:prstGeom prst="rect">
            <a:avLst/>
          </a:prstGeom>
          <a:solidFill>
            <a:srgbClr val="03AD80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9pPr>
          </a:lstStyle>
          <a:p>
            <a:pPr defTabSz="4702588">
              <a:defRPr/>
            </a:pPr>
            <a:r>
              <a:rPr lang="en-US" sz="3600" dirty="0">
                <a:solidFill>
                  <a:schemeClr val="bg1"/>
                </a:solidFill>
                <a:effectLst/>
                <a:latin typeface="Amaranth" panose="02000503050000020004" pitchFamily="2" charset="0"/>
              </a:rPr>
              <a:t>                               Conclusion</a:t>
            </a:r>
          </a:p>
        </p:txBody>
      </p:sp>
      <p:sp>
        <p:nvSpPr>
          <p:cNvPr id="38" name="Text Box 6">
            <a:extLst>
              <a:ext uri="{FF2B5EF4-FFF2-40B4-BE49-F238E27FC236}">
                <a16:creationId xmlns:a16="http://schemas.microsoft.com/office/drawing/2014/main" id="{58B3357B-4821-4FA8-8444-207C696AAA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512" y="8719741"/>
            <a:ext cx="9601200" cy="6909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37160" tIns="68580" rIns="137160" bIns="68580">
            <a:spAutoFit/>
          </a:bodyPr>
          <a:lstStyle>
            <a:defPPr>
              <a:defRPr kern="1200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Daniel Goleman (1995) highlights that understanding our own emotions is key to understanding others.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Emotional intelligence (EI) involves recognizing, managing, and using emotions effectively (Serrat, 2017).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Research links EI to well-being, motivation, and academic achievement (PMC, 2024).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This poster explores how to develop EI, control emotions through mindfulness, and apply these skills to succeed in studies.</a:t>
            </a:r>
          </a:p>
        </p:txBody>
      </p:sp>
      <p:sp>
        <p:nvSpPr>
          <p:cNvPr id="64" name="Text Box 6">
            <a:extLst>
              <a:ext uri="{FF2B5EF4-FFF2-40B4-BE49-F238E27FC236}">
                <a16:creationId xmlns:a16="http://schemas.microsoft.com/office/drawing/2014/main" id="{862E7ADB-31DC-4FA6-AC30-3482F9072D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28532" y="8714072"/>
            <a:ext cx="9601200" cy="9987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37160" tIns="68580" rIns="137160" bIns="68580">
            <a:spAutoFit/>
          </a:bodyPr>
          <a:lstStyle>
            <a:defPPr>
              <a:defRPr kern="1200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EI includes self-awareness, self-regulation, motivation, empathy, and social skills (Serrat, 2017).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Ways to develop EI include: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Reflective journaling to identify emotional triggers.     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Mindfulness and breathing techniques to improve self-control (PMC, 2021).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Coaching and feedback from peers or mentors to increase awareness.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EI training programs proven to improve social and emotional skills (Frontiers, 2023).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While EI can be improved, progress requires continuous practice and reflection (ScienceDirect, 2024).</a:t>
            </a:r>
          </a:p>
        </p:txBody>
      </p:sp>
      <p:sp>
        <p:nvSpPr>
          <p:cNvPr id="251" name="Text Box 6">
            <a:extLst>
              <a:ext uri="{FF2B5EF4-FFF2-40B4-BE49-F238E27FC236}">
                <a16:creationId xmlns:a16="http://schemas.microsoft.com/office/drawing/2014/main" id="{415768D9-2D35-44FA-889C-1EC1DE8F0C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556552" y="8655031"/>
            <a:ext cx="9601200" cy="8140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37160" tIns="68580" rIns="137160" bIns="68580">
            <a:spAutoFit/>
          </a:bodyPr>
          <a:lstStyle>
            <a:defPPr>
              <a:defRPr kern="1200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As a student, emotional regulation is vital for managing stress and maintaining focus.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Examples: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Managing exam anxiety through deep breathing and time management.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Handling group work conflict by pausing and responding calmly.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Using mindful study breaks and meditation to stay centered (PMC, 2023).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Mindfulness helps students recognize emotions without judgment and improves emotional regulation, resilience, and well-being (Frontiers, 2023).</a:t>
            </a:r>
          </a:p>
        </p:txBody>
      </p:sp>
      <p:sp>
        <p:nvSpPr>
          <p:cNvPr id="259" name="TextBox 258">
            <a:extLst>
              <a:ext uri="{FF2B5EF4-FFF2-40B4-BE49-F238E27FC236}">
                <a16:creationId xmlns:a16="http://schemas.microsoft.com/office/drawing/2014/main" id="{5BA5B394-92CD-4B3C-9507-4B3F124A5E31}"/>
              </a:ext>
            </a:extLst>
          </p:cNvPr>
          <p:cNvSpPr txBox="1"/>
          <p:nvPr/>
        </p:nvSpPr>
        <p:spPr>
          <a:xfrm>
            <a:off x="33384573" y="8656761"/>
            <a:ext cx="9601200" cy="11172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Academic success depends on time management, motivation, resilience, social support, and emotional control (PMC, 2024).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Common emotional challenges and solutions: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Stress or anxiety: practice mindfulness and self-care.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Low motivation: set achievable goals and celebrate small wins.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Conflict in teamwork: use empathy and active listening.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Negative self-talk: replace with positive affirmations and cognitive reframing.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Applying emotional intelligence supports focus, adaptability, and collaboration, all key to success in higher education.</a:t>
            </a:r>
          </a:p>
        </p:txBody>
      </p:sp>
      <p:pic>
        <p:nvPicPr>
          <p:cNvPr id="2" name="Picture 1" descr="A blue and white logo&#10;&#10;Description automatically generated">
            <a:extLst>
              <a:ext uri="{FF2B5EF4-FFF2-40B4-BE49-F238E27FC236}">
                <a16:creationId xmlns:a16="http://schemas.microsoft.com/office/drawing/2014/main" id="{7C14EDA4-DC68-D848-A8ED-B5FC748593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58" y="609598"/>
            <a:ext cx="11730990" cy="61377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5EF850B-F614-19DE-47EB-4209F1AE89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11313" y="19545083"/>
            <a:ext cx="16865808" cy="739087"/>
          </a:xfrm>
          <a:prstGeom prst="rect">
            <a:avLst/>
          </a:prstGeom>
          <a:solidFill>
            <a:srgbClr val="03AD80"/>
          </a:solidFill>
          <a:ln w="12700">
            <a:noFill/>
            <a:miter lim="800000"/>
          </a:ln>
        </p:spPr>
        <p:txBody>
          <a:bodyPr wrap="none" lIns="274320" tIns="73152" rIns="274320" bIns="68563" anchor="ctr" anchorCtr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n-ea"/>
                <a:cs typeface="+mn-cs"/>
              </a:defRPr>
            </a:lvl9pPr>
          </a:lstStyle>
          <a:p>
            <a:pPr defTabSz="4702588">
              <a:defRPr/>
            </a:pPr>
            <a:r>
              <a:rPr lang="en-US" sz="3600" dirty="0">
                <a:solidFill>
                  <a:schemeClr val="bg1"/>
                </a:solidFill>
                <a:effectLst/>
                <a:latin typeface="Amaranth" panose="02000503050000020004" pitchFamily="2" charset="0"/>
              </a:rPr>
              <a:t>                                                           References</a:t>
            </a:r>
          </a:p>
        </p:txBody>
      </p:sp>
      <p:sp>
        <p:nvSpPr>
          <p:cNvPr id="6" name="Text Box 6">
            <a:extLst>
              <a:ext uri="{FF2B5EF4-FFF2-40B4-BE49-F238E27FC236}">
                <a16:creationId xmlns:a16="http://schemas.microsoft.com/office/drawing/2014/main" id="{E4B69419-F559-2870-B5D6-0A8E119488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2912" y="19416413"/>
            <a:ext cx="9601200" cy="5062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37160" tIns="68580" rIns="137160" bIns="68580">
            <a:spAutoFit/>
          </a:bodyPr>
          <a:lstStyle>
            <a:defPPr>
              <a:defRPr kern="1200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The content was developed through a review of academic sources on Google Scholar, including peer-reviewed journals and books by Goleman, Mayer, and Salovey.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+mn-lt"/>
                <a:ea typeface="Open Sans" panose="020B0606030504020204" pitchFamily="34" charset="0"/>
                <a:cs typeface="Open Sans" panose="020B0606030504020204" pitchFamily="34" charset="0"/>
              </a:rPr>
              <a:t>Personal reflection on student experiences such as stress, deadlines, and teamwork informed the discussion</a:t>
            </a:r>
          </a:p>
        </p:txBody>
      </p:sp>
      <p:pic>
        <p:nvPicPr>
          <p:cNvPr id="8" name="Graphic 7" descr="Artificial Intelligence with solid fill">
            <a:extLst>
              <a:ext uri="{FF2B5EF4-FFF2-40B4-BE49-F238E27FC236}">
                <a16:creationId xmlns:a16="http://schemas.microsoft.com/office/drawing/2014/main" id="{A9014695-9921-3095-A947-0F8FD69E6B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735710" y="20856216"/>
            <a:ext cx="2416714" cy="2416714"/>
          </a:xfrm>
          <a:prstGeom prst="rect">
            <a:avLst/>
          </a:prstGeom>
        </p:spPr>
      </p:pic>
      <p:pic>
        <p:nvPicPr>
          <p:cNvPr id="24" name="Graphic 23" descr="Badge 1 with solid fill">
            <a:extLst>
              <a:ext uri="{FF2B5EF4-FFF2-40B4-BE49-F238E27FC236}">
                <a16:creationId xmlns:a16="http://schemas.microsoft.com/office/drawing/2014/main" id="{43B49276-EABC-0613-E735-C850D58C7B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1911" y="7531826"/>
            <a:ext cx="914400" cy="914400"/>
          </a:xfrm>
          <a:prstGeom prst="rect">
            <a:avLst/>
          </a:prstGeom>
        </p:spPr>
      </p:pic>
      <p:pic>
        <p:nvPicPr>
          <p:cNvPr id="26" name="Graphic 25" descr="Badge with solid fill">
            <a:extLst>
              <a:ext uri="{FF2B5EF4-FFF2-40B4-BE49-F238E27FC236}">
                <a16:creationId xmlns:a16="http://schemas.microsoft.com/office/drawing/2014/main" id="{5E158496-7CB8-D5EF-8E6F-2B19AA0AC6F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95712" y="17916613"/>
            <a:ext cx="914400" cy="914400"/>
          </a:xfrm>
          <a:prstGeom prst="rect">
            <a:avLst/>
          </a:prstGeom>
        </p:spPr>
      </p:pic>
      <p:pic>
        <p:nvPicPr>
          <p:cNvPr id="28" name="Graphic 27" descr="Badge 3 with solid fill">
            <a:extLst>
              <a:ext uri="{FF2B5EF4-FFF2-40B4-BE49-F238E27FC236}">
                <a16:creationId xmlns:a16="http://schemas.microsoft.com/office/drawing/2014/main" id="{13F000D9-B8B8-A417-7677-F9562B6C42E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576131" y="7484649"/>
            <a:ext cx="914400" cy="914400"/>
          </a:xfrm>
          <a:prstGeom prst="rect">
            <a:avLst/>
          </a:prstGeom>
        </p:spPr>
      </p:pic>
      <p:pic>
        <p:nvPicPr>
          <p:cNvPr id="30" name="Graphic 29" descr="Badge 4 with solid fill">
            <a:extLst>
              <a:ext uri="{FF2B5EF4-FFF2-40B4-BE49-F238E27FC236}">
                <a16:creationId xmlns:a16="http://schemas.microsoft.com/office/drawing/2014/main" id="{DE2F8C1A-0DB1-F6C8-9433-279EC9F53B4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2316230" y="7513379"/>
            <a:ext cx="914400" cy="914400"/>
          </a:xfrm>
          <a:prstGeom prst="rect">
            <a:avLst/>
          </a:prstGeom>
        </p:spPr>
      </p:pic>
      <p:pic>
        <p:nvPicPr>
          <p:cNvPr id="32" name="Graphic 31" descr="Badge 5 with solid fill">
            <a:extLst>
              <a:ext uri="{FF2B5EF4-FFF2-40B4-BE49-F238E27FC236}">
                <a16:creationId xmlns:a16="http://schemas.microsoft.com/office/drawing/2014/main" id="{9A794963-E858-86BA-CCCC-7200CCC3B03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3068050" y="7522520"/>
            <a:ext cx="914400" cy="914400"/>
          </a:xfrm>
          <a:prstGeom prst="rect">
            <a:avLst/>
          </a:prstGeom>
        </p:spPr>
      </p:pic>
      <p:pic>
        <p:nvPicPr>
          <p:cNvPr id="34" name="Graphic 33" descr="Badge 6 with solid fill">
            <a:extLst>
              <a:ext uri="{FF2B5EF4-FFF2-40B4-BE49-F238E27FC236}">
                <a16:creationId xmlns:a16="http://schemas.microsoft.com/office/drawing/2014/main" id="{49EB2004-28AF-554E-52A2-FF978A27FE1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32153650" y="22315634"/>
            <a:ext cx="914400" cy="914400"/>
          </a:xfrm>
          <a:prstGeom prst="rect">
            <a:avLst/>
          </a:prstGeom>
        </p:spPr>
      </p:pic>
      <p:pic>
        <p:nvPicPr>
          <p:cNvPr id="37" name="Graphic 36" descr="Badge 7 with solid fill">
            <a:extLst>
              <a:ext uri="{FF2B5EF4-FFF2-40B4-BE49-F238E27FC236}">
                <a16:creationId xmlns:a16="http://schemas.microsoft.com/office/drawing/2014/main" id="{817FFE75-4A1E-CF09-88AF-64706B09924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11153663" y="19371850"/>
            <a:ext cx="914400" cy="914400"/>
          </a:xfrm>
          <a:prstGeom prst="rect">
            <a:avLst/>
          </a:prstGeom>
        </p:spPr>
      </p:pic>
      <p:pic>
        <p:nvPicPr>
          <p:cNvPr id="42" name="Graphic 41" descr="Angry face outline with solid fill">
            <a:extLst>
              <a:ext uri="{FF2B5EF4-FFF2-40B4-BE49-F238E27FC236}">
                <a16:creationId xmlns:a16="http://schemas.microsoft.com/office/drawing/2014/main" id="{F8999F99-5C24-EA66-8901-BFE39D2C7DCF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6529132" y="11699566"/>
            <a:ext cx="914400" cy="914400"/>
          </a:xfrm>
          <a:prstGeom prst="rect">
            <a:avLst/>
          </a:prstGeom>
        </p:spPr>
      </p:pic>
      <p:pic>
        <p:nvPicPr>
          <p:cNvPr id="46" name="Graphic 45" descr="Brainstorm with solid fill">
            <a:extLst>
              <a:ext uri="{FF2B5EF4-FFF2-40B4-BE49-F238E27FC236}">
                <a16:creationId xmlns:a16="http://schemas.microsoft.com/office/drawing/2014/main" id="{1E574C32-A40A-EDA4-3264-3547716A519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23145208" y="2813446"/>
            <a:ext cx="3836646" cy="3836646"/>
          </a:xfrm>
          <a:prstGeom prst="rect">
            <a:avLst/>
          </a:prstGeom>
        </p:spPr>
      </p:pic>
      <p:pic>
        <p:nvPicPr>
          <p:cNvPr id="52" name="Graphic 51" descr="Group success with solid fill">
            <a:extLst>
              <a:ext uri="{FF2B5EF4-FFF2-40B4-BE49-F238E27FC236}">
                <a16:creationId xmlns:a16="http://schemas.microsoft.com/office/drawing/2014/main" id="{6E38917F-6636-E938-82EE-20578AF352BB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3897920" y="24076509"/>
            <a:ext cx="4267200" cy="4267200"/>
          </a:xfrm>
          <a:prstGeom prst="rect">
            <a:avLst/>
          </a:prstGeom>
        </p:spPr>
      </p:pic>
      <p:pic>
        <p:nvPicPr>
          <p:cNvPr id="62" name="Graphic 61" descr="Arrow Right with solid fill">
            <a:extLst>
              <a:ext uri="{FF2B5EF4-FFF2-40B4-BE49-F238E27FC236}">
                <a16:creationId xmlns:a16="http://schemas.microsoft.com/office/drawing/2014/main" id="{C15C14FB-6A6D-813A-AB07-61A394C4F456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12883253" y="265299"/>
            <a:ext cx="8382000" cy="8382000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philosophicalseafoam|08-202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2928</TotalTime>
  <Words>609</Words>
  <Application>Microsoft Office PowerPoint</Application>
  <PresentationFormat>Custom</PresentationFormat>
  <Paragraphs>54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Wingdings 3</vt:lpstr>
      <vt:lpstr>Tw Cen MT</vt:lpstr>
      <vt:lpstr>Arial</vt:lpstr>
      <vt:lpstr>Tw Cen MT Condensed</vt:lpstr>
      <vt:lpstr>Amaranth</vt:lpstr>
      <vt:lpstr>Calibri</vt:lpstr>
      <vt:lpstr>Integral</vt:lpstr>
      <vt:lpstr>PowerPoint Presentation</vt:lpstr>
    </vt:vector>
  </TitlesOfParts>
  <Company>Graphicsland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Scientific poster example</dc:title>
  <dc:subject>Template For Scientific Poster Presentation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lastModifiedBy>Adrian Georgian Geru (2319635)</cp:lastModifiedBy>
  <cp:revision>61</cp:revision>
  <dcterms:modified xsi:type="dcterms:W3CDTF">2025-10-11T16:53:05Z</dcterms:modified>
  <cp:category>science research poster</cp:category>
</cp:coreProperties>
</file>