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FBC3D-0F29-D176-310E-F434BE4C05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C99DB9-36EE-6E85-4D36-5BE6D5FE97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1116D9D-ECC0-77E6-FC8C-9F2C65E5DEA4}"/>
              </a:ext>
            </a:extLst>
          </p:cNvPr>
          <p:cNvSpPr>
            <a:spLocks noGrp="1"/>
          </p:cNvSpPr>
          <p:nvPr>
            <p:ph type="dt" sz="half" idx="10"/>
          </p:nvPr>
        </p:nvSpPr>
        <p:spPr/>
        <p:txBody>
          <a:bodyPr/>
          <a:lstStyle/>
          <a:p>
            <a:fld id="{AD383C7B-1B20-4649-B7FD-99B2A4181929}" type="datetimeFigureOut">
              <a:rPr lang="en-GB" smtClean="0"/>
              <a:t>25/09/2023</a:t>
            </a:fld>
            <a:endParaRPr lang="en-GB"/>
          </a:p>
        </p:txBody>
      </p:sp>
      <p:sp>
        <p:nvSpPr>
          <p:cNvPr id="5" name="Footer Placeholder 4">
            <a:extLst>
              <a:ext uri="{FF2B5EF4-FFF2-40B4-BE49-F238E27FC236}">
                <a16:creationId xmlns:a16="http://schemas.microsoft.com/office/drawing/2014/main" id="{F5D3414C-5D38-2D2C-4870-259CA8097E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AE32D6-E057-ED2D-3B9B-2BFA204A4853}"/>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5334237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697B1-6E88-E9BC-F10B-0BF5F41B0F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829737-044D-1674-540E-800B078023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908E6B-65B0-43B6-9679-C850F3C24C8F}"/>
              </a:ext>
            </a:extLst>
          </p:cNvPr>
          <p:cNvSpPr>
            <a:spLocks noGrp="1"/>
          </p:cNvSpPr>
          <p:nvPr>
            <p:ph type="dt" sz="half" idx="10"/>
          </p:nvPr>
        </p:nvSpPr>
        <p:spPr/>
        <p:txBody>
          <a:bodyPr/>
          <a:lstStyle/>
          <a:p>
            <a:fld id="{AD383C7B-1B20-4649-B7FD-99B2A4181929}" type="datetimeFigureOut">
              <a:rPr lang="en-GB" smtClean="0"/>
              <a:t>25/09/2023</a:t>
            </a:fld>
            <a:endParaRPr lang="en-GB"/>
          </a:p>
        </p:txBody>
      </p:sp>
      <p:sp>
        <p:nvSpPr>
          <p:cNvPr id="5" name="Footer Placeholder 4">
            <a:extLst>
              <a:ext uri="{FF2B5EF4-FFF2-40B4-BE49-F238E27FC236}">
                <a16:creationId xmlns:a16="http://schemas.microsoft.com/office/drawing/2014/main" id="{1B7EE0F8-E980-C56E-7717-56A62FDE30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ED6470-6F8F-9CF9-CE4C-C0EEB709CD8E}"/>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22857404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0B52A-E083-01C7-DDE6-61A842B2185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7982BF-40B3-E970-D8C5-BF9347D0A14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A0E2FA-D2DC-4DD1-949B-098429001983}"/>
              </a:ext>
            </a:extLst>
          </p:cNvPr>
          <p:cNvSpPr>
            <a:spLocks noGrp="1"/>
          </p:cNvSpPr>
          <p:nvPr>
            <p:ph type="dt" sz="half" idx="10"/>
          </p:nvPr>
        </p:nvSpPr>
        <p:spPr/>
        <p:txBody>
          <a:bodyPr/>
          <a:lstStyle/>
          <a:p>
            <a:fld id="{AD383C7B-1B20-4649-B7FD-99B2A4181929}" type="datetimeFigureOut">
              <a:rPr lang="en-GB" smtClean="0"/>
              <a:t>25/09/2023</a:t>
            </a:fld>
            <a:endParaRPr lang="en-GB"/>
          </a:p>
        </p:txBody>
      </p:sp>
      <p:sp>
        <p:nvSpPr>
          <p:cNvPr id="5" name="Footer Placeholder 4">
            <a:extLst>
              <a:ext uri="{FF2B5EF4-FFF2-40B4-BE49-F238E27FC236}">
                <a16:creationId xmlns:a16="http://schemas.microsoft.com/office/drawing/2014/main" id="{31E372E8-6887-832F-6263-1ECE8B38AA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6E7DF3-DD7D-038C-E65A-086F6269235C}"/>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149808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E2C7F-B044-793D-BBE0-33294BF8CE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C319FF-68F7-5988-5169-12DDB942CCB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31AF607-0D52-593B-6B3E-F86B403E21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EB5767-F828-410B-B5F5-E780421FD21D}"/>
              </a:ext>
            </a:extLst>
          </p:cNvPr>
          <p:cNvSpPr>
            <a:spLocks noGrp="1"/>
          </p:cNvSpPr>
          <p:nvPr>
            <p:ph type="dt" sz="half" idx="10"/>
          </p:nvPr>
        </p:nvSpPr>
        <p:spPr/>
        <p:txBody>
          <a:bodyPr/>
          <a:lstStyle/>
          <a:p>
            <a:fld id="{AD383C7B-1B20-4649-B7FD-99B2A4181929}" type="datetimeFigureOut">
              <a:rPr lang="en-GB" smtClean="0"/>
              <a:t>25/09/2023</a:t>
            </a:fld>
            <a:endParaRPr lang="en-GB"/>
          </a:p>
        </p:txBody>
      </p:sp>
      <p:sp>
        <p:nvSpPr>
          <p:cNvPr id="6" name="Footer Placeholder 5">
            <a:extLst>
              <a:ext uri="{FF2B5EF4-FFF2-40B4-BE49-F238E27FC236}">
                <a16:creationId xmlns:a16="http://schemas.microsoft.com/office/drawing/2014/main" id="{F9C43266-3662-CEB8-3F59-8CB0C3598A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8D1F03-A3A0-1DBA-8ACF-8EAEB48607E5}"/>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1930914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C454D-8BAD-7B19-6E73-5FFE5BB838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93DC2B9-89AD-2096-CC02-6EE8810EC8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3AC2EA3-7E6A-16A9-16C7-7D4AB557E4F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B972C32-7B47-9FFE-075F-42D7A7B4CD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72F0B1F-C958-084E-C3E6-6F49FFC249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1DA4A3-A952-795B-02BE-AE5CECDD69AD}"/>
              </a:ext>
            </a:extLst>
          </p:cNvPr>
          <p:cNvSpPr>
            <a:spLocks noGrp="1"/>
          </p:cNvSpPr>
          <p:nvPr>
            <p:ph type="dt" sz="half" idx="10"/>
          </p:nvPr>
        </p:nvSpPr>
        <p:spPr/>
        <p:txBody>
          <a:bodyPr/>
          <a:lstStyle/>
          <a:p>
            <a:fld id="{AD383C7B-1B20-4649-B7FD-99B2A4181929}" type="datetimeFigureOut">
              <a:rPr lang="en-GB" smtClean="0"/>
              <a:t>25/09/2023</a:t>
            </a:fld>
            <a:endParaRPr lang="en-GB"/>
          </a:p>
        </p:txBody>
      </p:sp>
      <p:sp>
        <p:nvSpPr>
          <p:cNvPr id="8" name="Footer Placeholder 7">
            <a:extLst>
              <a:ext uri="{FF2B5EF4-FFF2-40B4-BE49-F238E27FC236}">
                <a16:creationId xmlns:a16="http://schemas.microsoft.com/office/drawing/2014/main" id="{F64BB026-4092-D4CD-9559-5364E38F930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0B64E49-C6B6-BE2B-6CF0-9B495537464A}"/>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535657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F86A8-7539-850D-3449-9FFA95DFF22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937646-582B-2A07-63A3-F21A7BC3E99D}"/>
              </a:ext>
            </a:extLst>
          </p:cNvPr>
          <p:cNvSpPr>
            <a:spLocks noGrp="1"/>
          </p:cNvSpPr>
          <p:nvPr>
            <p:ph type="dt" sz="half" idx="10"/>
          </p:nvPr>
        </p:nvSpPr>
        <p:spPr/>
        <p:txBody>
          <a:bodyPr/>
          <a:lstStyle/>
          <a:p>
            <a:fld id="{AD383C7B-1B20-4649-B7FD-99B2A4181929}" type="datetimeFigureOut">
              <a:rPr lang="en-GB" smtClean="0"/>
              <a:t>25/09/2023</a:t>
            </a:fld>
            <a:endParaRPr lang="en-GB"/>
          </a:p>
        </p:txBody>
      </p:sp>
      <p:sp>
        <p:nvSpPr>
          <p:cNvPr id="4" name="Footer Placeholder 3">
            <a:extLst>
              <a:ext uri="{FF2B5EF4-FFF2-40B4-BE49-F238E27FC236}">
                <a16:creationId xmlns:a16="http://schemas.microsoft.com/office/drawing/2014/main" id="{AD3244A7-1568-EC6A-CB9F-2C7A31ACF5E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DF42A1-35BD-8604-BB1E-A0D4B5878B71}"/>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3042006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DF53DE-A7B4-2D43-C376-9B82049153F5}"/>
              </a:ext>
            </a:extLst>
          </p:cNvPr>
          <p:cNvSpPr>
            <a:spLocks noGrp="1"/>
          </p:cNvSpPr>
          <p:nvPr>
            <p:ph type="dt" sz="half" idx="10"/>
          </p:nvPr>
        </p:nvSpPr>
        <p:spPr/>
        <p:txBody>
          <a:bodyPr/>
          <a:lstStyle/>
          <a:p>
            <a:fld id="{AD383C7B-1B20-4649-B7FD-99B2A4181929}" type="datetimeFigureOut">
              <a:rPr lang="en-GB" smtClean="0"/>
              <a:t>25/09/2023</a:t>
            </a:fld>
            <a:endParaRPr lang="en-GB"/>
          </a:p>
        </p:txBody>
      </p:sp>
      <p:sp>
        <p:nvSpPr>
          <p:cNvPr id="3" name="Footer Placeholder 2">
            <a:extLst>
              <a:ext uri="{FF2B5EF4-FFF2-40B4-BE49-F238E27FC236}">
                <a16:creationId xmlns:a16="http://schemas.microsoft.com/office/drawing/2014/main" id="{09F33239-CAD8-6806-8283-7F28E46ABA8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65F62CC-7F32-FDE4-45E6-0B29C4171913}"/>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2176428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6DDD8-0E85-4C6B-8C08-82526BB746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24E40B-E74A-7B7A-10C6-9EE924ED8F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8EE048-4478-16A1-9E06-CBCD0CCD39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775CC2-2DE2-7866-B539-5F3A6FEC73C5}"/>
              </a:ext>
            </a:extLst>
          </p:cNvPr>
          <p:cNvSpPr>
            <a:spLocks noGrp="1"/>
          </p:cNvSpPr>
          <p:nvPr>
            <p:ph type="dt" sz="half" idx="10"/>
          </p:nvPr>
        </p:nvSpPr>
        <p:spPr/>
        <p:txBody>
          <a:bodyPr/>
          <a:lstStyle/>
          <a:p>
            <a:fld id="{AD383C7B-1B20-4649-B7FD-99B2A4181929}" type="datetimeFigureOut">
              <a:rPr lang="en-GB" smtClean="0"/>
              <a:t>25/09/2023</a:t>
            </a:fld>
            <a:endParaRPr lang="en-GB"/>
          </a:p>
        </p:txBody>
      </p:sp>
      <p:sp>
        <p:nvSpPr>
          <p:cNvPr id="6" name="Footer Placeholder 5">
            <a:extLst>
              <a:ext uri="{FF2B5EF4-FFF2-40B4-BE49-F238E27FC236}">
                <a16:creationId xmlns:a16="http://schemas.microsoft.com/office/drawing/2014/main" id="{64895CEA-A6D0-8955-C00A-854425B9EB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4F800A-3BAA-3F1E-BFFA-89A69B37B56C}"/>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3560421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F3F78-5AB8-F3DB-BDB3-5F32F5B8A7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385DF49-1E02-6407-340C-2DAD291501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CA30573-9A8C-D64C-A159-D88DC57A16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4C57D-599D-F697-670B-BD90463140E5}"/>
              </a:ext>
            </a:extLst>
          </p:cNvPr>
          <p:cNvSpPr>
            <a:spLocks noGrp="1"/>
          </p:cNvSpPr>
          <p:nvPr>
            <p:ph type="dt" sz="half" idx="10"/>
          </p:nvPr>
        </p:nvSpPr>
        <p:spPr/>
        <p:txBody>
          <a:bodyPr/>
          <a:lstStyle/>
          <a:p>
            <a:fld id="{AD383C7B-1B20-4649-B7FD-99B2A4181929}" type="datetimeFigureOut">
              <a:rPr lang="en-GB" smtClean="0"/>
              <a:t>25/09/2023</a:t>
            </a:fld>
            <a:endParaRPr lang="en-GB"/>
          </a:p>
        </p:txBody>
      </p:sp>
      <p:sp>
        <p:nvSpPr>
          <p:cNvPr id="6" name="Footer Placeholder 5">
            <a:extLst>
              <a:ext uri="{FF2B5EF4-FFF2-40B4-BE49-F238E27FC236}">
                <a16:creationId xmlns:a16="http://schemas.microsoft.com/office/drawing/2014/main" id="{7FEDFA5C-9742-4D81-EE03-6CEE84A38E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63E98A-32F3-6372-1A94-9A70CE48946F}"/>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14793715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C1E9C-8904-DAB3-1B26-90C9DDFEB60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9AA3CE-9AF5-3F4A-7ED4-90434DA4A5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43C6B3-5F3F-732C-F9EB-9A7E1BDD766A}"/>
              </a:ext>
            </a:extLst>
          </p:cNvPr>
          <p:cNvSpPr>
            <a:spLocks noGrp="1"/>
          </p:cNvSpPr>
          <p:nvPr>
            <p:ph type="dt" sz="half" idx="10"/>
          </p:nvPr>
        </p:nvSpPr>
        <p:spPr/>
        <p:txBody>
          <a:bodyPr/>
          <a:lstStyle/>
          <a:p>
            <a:fld id="{AD383C7B-1B20-4649-B7FD-99B2A4181929}" type="datetimeFigureOut">
              <a:rPr lang="en-GB" smtClean="0"/>
              <a:t>25/09/2023</a:t>
            </a:fld>
            <a:endParaRPr lang="en-GB"/>
          </a:p>
        </p:txBody>
      </p:sp>
      <p:sp>
        <p:nvSpPr>
          <p:cNvPr id="5" name="Footer Placeholder 4">
            <a:extLst>
              <a:ext uri="{FF2B5EF4-FFF2-40B4-BE49-F238E27FC236}">
                <a16:creationId xmlns:a16="http://schemas.microsoft.com/office/drawing/2014/main" id="{9AFA66E7-9458-46D4-AFDE-FB5993274B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E0DBFE-DE17-7FC6-39AA-6C821926DB4D}"/>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2067481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6E630C6-FF4D-4E96-F4B9-CF47AB6766A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DBEB9F-7A22-F16B-8B6B-20459BCD7C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39EC58-D1FE-6A6A-897C-D99BCA517F3A}"/>
              </a:ext>
            </a:extLst>
          </p:cNvPr>
          <p:cNvSpPr>
            <a:spLocks noGrp="1"/>
          </p:cNvSpPr>
          <p:nvPr>
            <p:ph type="dt" sz="half" idx="10"/>
          </p:nvPr>
        </p:nvSpPr>
        <p:spPr/>
        <p:txBody>
          <a:bodyPr/>
          <a:lstStyle/>
          <a:p>
            <a:fld id="{AD383C7B-1B20-4649-B7FD-99B2A4181929}" type="datetimeFigureOut">
              <a:rPr lang="en-GB" smtClean="0"/>
              <a:t>25/09/2023</a:t>
            </a:fld>
            <a:endParaRPr lang="en-GB"/>
          </a:p>
        </p:txBody>
      </p:sp>
      <p:sp>
        <p:nvSpPr>
          <p:cNvPr id="5" name="Footer Placeholder 4">
            <a:extLst>
              <a:ext uri="{FF2B5EF4-FFF2-40B4-BE49-F238E27FC236}">
                <a16:creationId xmlns:a16="http://schemas.microsoft.com/office/drawing/2014/main" id="{A2285C67-F232-F482-D4B9-01353C25A2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783E2B-C210-B76E-9A9B-3F0AC949C08A}"/>
              </a:ext>
            </a:extLst>
          </p:cNvPr>
          <p:cNvSpPr>
            <a:spLocks noGrp="1"/>
          </p:cNvSpPr>
          <p:nvPr>
            <p:ph type="sldNum" sz="quarter" idx="12"/>
          </p:nvPr>
        </p:nvSpPr>
        <p:spPr/>
        <p:txBody>
          <a:bodyPr/>
          <a:lstStyle/>
          <a:p>
            <a:fld id="{59698E77-5E49-41FB-9962-9ACB6EE894A9}" type="slidenum">
              <a:rPr lang="en-GB" smtClean="0"/>
              <a:t>‹#›</a:t>
            </a:fld>
            <a:endParaRPr lang="en-GB"/>
          </a:p>
        </p:txBody>
      </p:sp>
    </p:spTree>
    <p:extLst>
      <p:ext uri="{BB962C8B-B14F-4D97-AF65-F5344CB8AC3E}">
        <p14:creationId xmlns:p14="http://schemas.microsoft.com/office/powerpoint/2010/main" val="2377253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B57E3E-D204-F410-D37E-65425C5966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0B158B-FCB0-DB4E-25EA-313A4B1A25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100BDA-D7D2-791D-E74E-64E2DB7CAD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383C7B-1B20-4649-B7FD-99B2A4181929}" type="datetimeFigureOut">
              <a:rPr lang="en-GB" smtClean="0"/>
              <a:t>25/09/2023</a:t>
            </a:fld>
            <a:endParaRPr lang="en-GB"/>
          </a:p>
        </p:txBody>
      </p:sp>
      <p:sp>
        <p:nvSpPr>
          <p:cNvPr id="5" name="Footer Placeholder 4">
            <a:extLst>
              <a:ext uri="{FF2B5EF4-FFF2-40B4-BE49-F238E27FC236}">
                <a16:creationId xmlns:a16="http://schemas.microsoft.com/office/drawing/2014/main" id="{5375A69F-104B-3606-02B3-A9C26455E0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658AD28-C648-46BF-32B5-18F5B9AD0B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698E77-5E49-41FB-9962-9ACB6EE894A9}" type="slidenum">
              <a:rPr lang="en-GB" smtClean="0"/>
              <a:t>‹#›</a:t>
            </a:fld>
            <a:endParaRPr lang="en-GB"/>
          </a:p>
        </p:txBody>
      </p:sp>
    </p:spTree>
    <p:extLst>
      <p:ext uri="{BB962C8B-B14F-4D97-AF65-F5344CB8AC3E}">
        <p14:creationId xmlns:p14="http://schemas.microsoft.com/office/powerpoint/2010/main" val="38022597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lagiarism.org/article/what-is-plagiarism" TargetMode="External"/><Relationship Id="rId2" Type="http://schemas.openxmlformats.org/officeDocument/2006/relationships/hyperlink" Target="https://www-citethemrightonline-com.ezproxy.uwtsd.ac.uk/article?docid=b-9781350928060&amp;tocid=b-9781350928060-what-is-plagiaris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815D044-C8ED-2548-03B5-C38AF2E26F6F}"/>
              </a:ext>
            </a:extLst>
          </p:cNvPr>
          <p:cNvSpPr>
            <a:spLocks noGrp="1"/>
          </p:cNvSpPr>
          <p:nvPr/>
        </p:nvSpPr>
        <p:spPr>
          <a:xfrm>
            <a:off x="1320800" y="199231"/>
            <a:ext cx="9144000" cy="83105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2800" u="sng" dirty="0">
                <a:latin typeface="Arial" panose="020B0604020202020204" pitchFamily="34" charset="0"/>
                <a:cs typeface="Arial" panose="020B0604020202020204" pitchFamily="34" charset="0"/>
              </a:rPr>
              <a:t>Skills and personal qualities that contribute to the development of academic writing. </a:t>
            </a:r>
          </a:p>
        </p:txBody>
      </p:sp>
      <p:sp>
        <p:nvSpPr>
          <p:cNvPr id="5" name="TextBox 4">
            <a:extLst>
              <a:ext uri="{FF2B5EF4-FFF2-40B4-BE49-F238E27FC236}">
                <a16:creationId xmlns:a16="http://schemas.microsoft.com/office/drawing/2014/main" id="{D3149393-8F3B-DBC8-EE24-A7E5C6AA584A}"/>
              </a:ext>
            </a:extLst>
          </p:cNvPr>
          <p:cNvSpPr txBox="1"/>
          <p:nvPr/>
        </p:nvSpPr>
        <p:spPr>
          <a:xfrm>
            <a:off x="154268" y="1068288"/>
            <a:ext cx="11883463" cy="830997"/>
          </a:xfrm>
          <a:prstGeom prst="rect">
            <a:avLst/>
          </a:prstGeom>
          <a:noFill/>
          <a:ln w="12700">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dirty="0"/>
              <a:t>Developing good study skills is vital for students when learning. There are many factors that students need to consider whilst using effective study skills. Many authors have done research into use of multiple skills to help support students with their academic development . I have focused on three skills that help develop students academically Time Keeping, Referencing and Avoiding Plagiarism and Critical Thinking. </a:t>
            </a:r>
            <a:endParaRPr lang="en-GB" dirty="0"/>
          </a:p>
        </p:txBody>
      </p:sp>
      <p:sp>
        <p:nvSpPr>
          <p:cNvPr id="6" name="TextBox 5">
            <a:extLst>
              <a:ext uri="{FF2B5EF4-FFF2-40B4-BE49-F238E27FC236}">
                <a16:creationId xmlns:a16="http://schemas.microsoft.com/office/drawing/2014/main" id="{3DAAA5A7-B427-A48A-7EE4-3F7B8C355808}"/>
              </a:ext>
            </a:extLst>
          </p:cNvPr>
          <p:cNvSpPr txBox="1"/>
          <p:nvPr/>
        </p:nvSpPr>
        <p:spPr>
          <a:xfrm>
            <a:off x="154268" y="5951303"/>
            <a:ext cx="11809132" cy="861774"/>
          </a:xfrm>
          <a:prstGeom prst="rect">
            <a:avLst/>
          </a:prstGeom>
          <a:noFill/>
          <a:ln w="9525">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dirty="0"/>
              <a:t>To summarise there are many ways of developing effective study skills for the development of academic writing for students. Many authors have suggested there are different techniques for students to identify the best practise that fit their personal qualities. </a:t>
            </a:r>
          </a:p>
          <a:p>
            <a:endParaRPr lang="en-GB" dirty="0"/>
          </a:p>
        </p:txBody>
      </p:sp>
      <p:sp>
        <p:nvSpPr>
          <p:cNvPr id="7" name="TextBox 6">
            <a:extLst>
              <a:ext uri="{FF2B5EF4-FFF2-40B4-BE49-F238E27FC236}">
                <a16:creationId xmlns:a16="http://schemas.microsoft.com/office/drawing/2014/main" id="{DC9B5DED-B29D-00C2-6879-1BE485D03F85}"/>
              </a:ext>
            </a:extLst>
          </p:cNvPr>
          <p:cNvSpPr txBox="1"/>
          <p:nvPr/>
        </p:nvSpPr>
        <p:spPr>
          <a:xfrm>
            <a:off x="154268" y="2024599"/>
            <a:ext cx="3813739" cy="3754874"/>
          </a:xfrm>
          <a:prstGeom prst="rect">
            <a:avLst/>
          </a:prstGeom>
          <a:noFill/>
          <a:ln w="19050">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u="sng" dirty="0">
                <a:latin typeface="Arial" panose="020B0604020202020204" pitchFamily="34" charset="0"/>
                <a:cs typeface="Arial" panose="020B0604020202020204" pitchFamily="34" charset="0"/>
              </a:rPr>
              <a:t>Time Keeping</a:t>
            </a:r>
            <a:endParaRPr lang="en-GB" sz="1600" dirty="0"/>
          </a:p>
          <a:p>
            <a:r>
              <a:rPr lang="en-GB" sz="1300" dirty="0">
                <a:latin typeface="Arial" panose="020B0604020202020204" pitchFamily="34" charset="0"/>
                <a:cs typeface="Arial" panose="020B0604020202020204" pitchFamily="34" charset="0"/>
              </a:rPr>
              <a:t>According to Cottrell, (2013) there are 10 steps to effective time keeping. Cottrell explains that the use of a ‘to do lists’ is a beneficial tool to use in helping students with time management. </a:t>
            </a:r>
          </a:p>
          <a:p>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Moore </a:t>
            </a:r>
            <a:r>
              <a:rPr lang="en-GB" sz="1300" i="1" dirty="0">
                <a:latin typeface="Arial" panose="020B0604020202020204" pitchFamily="34" charset="0"/>
                <a:cs typeface="Arial" panose="020B0604020202020204" pitchFamily="34" charset="0"/>
              </a:rPr>
              <a:t>et al.,</a:t>
            </a:r>
            <a:r>
              <a:rPr lang="en-GB" sz="1300" dirty="0">
                <a:latin typeface="Arial" panose="020B0604020202020204" pitchFamily="34" charset="0"/>
                <a:cs typeface="Arial" panose="020B0604020202020204" pitchFamily="34" charset="0"/>
              </a:rPr>
              <a:t>(2010) states that time will always be difficult to manage and suggests completing a 15-minute task to gain momentum is an effective rescores in staying motivated. </a:t>
            </a:r>
          </a:p>
          <a:p>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National Extension Collage, (no date) suggest that there are three things that can help achieve effectives study skills. The article suggests that reducing interruptions such as having your phone as a distraction can help achieve your study goals. </a:t>
            </a:r>
          </a:p>
          <a:p>
            <a:endParaRPr lang="en-GB" sz="1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A56FEE6-4F88-7611-774F-8ACC2A8BAD69}"/>
              </a:ext>
            </a:extLst>
          </p:cNvPr>
          <p:cNvSpPr txBox="1"/>
          <p:nvPr/>
        </p:nvSpPr>
        <p:spPr>
          <a:xfrm>
            <a:off x="4210165" y="2024101"/>
            <a:ext cx="3813739" cy="3724096"/>
          </a:xfrm>
          <a:prstGeom prst="rect">
            <a:avLst/>
          </a:prstGeom>
          <a:noFill/>
          <a:ln w="19050">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u="sng" dirty="0">
                <a:latin typeface="Arial" panose="020B0604020202020204" pitchFamily="34" charset="0"/>
                <a:cs typeface="Arial" panose="020B0604020202020204" pitchFamily="34" charset="0"/>
              </a:rPr>
              <a:t>Referencing and avoiding plagiarism</a:t>
            </a:r>
            <a:endParaRPr lang="en-GB" sz="1300" dirty="0">
              <a:latin typeface="Arial" panose="020B0604020202020204" pitchFamily="34" charset="0"/>
              <a:cs typeface="Arial" panose="020B0604020202020204" pitchFamily="34" charset="0"/>
            </a:endParaRPr>
          </a:p>
          <a:p>
            <a:r>
              <a:rPr lang="en-GB" altLang="cy-GB" sz="1100" kern="0" dirty="0">
                <a:solidFill>
                  <a:srgbClr val="000000"/>
                </a:solidFill>
                <a:latin typeface="Arial" panose="020B0604020202020204" pitchFamily="34" charset="0"/>
                <a:ea typeface="ＭＳ Ｐゴシック" charset="-128"/>
                <a:cs typeface="Arial" panose="020B0604020202020204" pitchFamily="34" charset="0"/>
              </a:rPr>
              <a:t>Bloomsbury Digital Resources, (no date) claim that plagiarism is a term that describes the acknowledgement of the use of someone else’s work. An example of this that plagiarism is regarded as theft of intellectual property. Cottrell, (2013) supports this and states that it is </a:t>
            </a:r>
            <a:r>
              <a:rPr lang="en-GB" sz="1100" dirty="0">
                <a:latin typeface="Arial" panose="020B0604020202020204" pitchFamily="34" charset="0"/>
                <a:cs typeface="Arial" panose="020B0604020202020204" pitchFamily="34" charset="0"/>
              </a:rPr>
              <a:t>vital to avoid plagiarism this is done through use of accurate and effective referencing.</a:t>
            </a:r>
          </a:p>
          <a:p>
            <a:endParaRPr lang="en-GB" sz="1100" dirty="0"/>
          </a:p>
          <a:p>
            <a:r>
              <a:rPr lang="en-GB" sz="1100" dirty="0" err="1">
                <a:latin typeface="Arial" panose="020B0604020202020204" pitchFamily="34" charset="0"/>
                <a:cs typeface="Arial" panose="020B0604020202020204" pitchFamily="34" charset="0"/>
              </a:rPr>
              <a:t>Kettel</a:t>
            </a:r>
            <a:r>
              <a:rPr lang="en-GB" sz="1100" dirty="0">
                <a:latin typeface="Arial" panose="020B0604020202020204" pitchFamily="34" charset="0"/>
                <a:cs typeface="Arial" panose="020B0604020202020204" pitchFamily="34" charset="0"/>
              </a:rPr>
              <a:t>, R.P. &amp; </a:t>
            </a:r>
            <a:r>
              <a:rPr lang="en-GB" sz="1100" dirty="0" err="1">
                <a:latin typeface="Arial" panose="020B0604020202020204" pitchFamily="34" charset="0"/>
                <a:cs typeface="Arial" panose="020B0604020202020204" pitchFamily="34" charset="0"/>
              </a:rPr>
              <a:t>DeFauw</a:t>
            </a:r>
            <a:r>
              <a:rPr lang="en-GB" sz="1100" dirty="0">
                <a:latin typeface="Arial" panose="020B0604020202020204" pitchFamily="34" charset="0"/>
                <a:cs typeface="Arial" panose="020B0604020202020204" pitchFamily="34" charset="0"/>
              </a:rPr>
              <a:t>, D.L. ,(2018) believes that research has shown that plagiarism is problematic within education, this is often done unintentionally. For example, to avoid plagiarism students must refrain from copying and appropriate use of quotation marks if used. </a:t>
            </a:r>
          </a:p>
          <a:p>
            <a:endParaRPr lang="en-GB" sz="1100" dirty="0"/>
          </a:p>
          <a:p>
            <a:r>
              <a:rPr lang="en-GB" sz="1100" dirty="0">
                <a:latin typeface="Arial" panose="020B0604020202020204" pitchFamily="34" charset="0"/>
                <a:cs typeface="Arial" panose="020B0604020202020204" pitchFamily="34" charset="0"/>
              </a:rPr>
              <a:t>In the article </a:t>
            </a:r>
            <a:r>
              <a:rPr lang="en-GB" sz="1100" i="1" dirty="0">
                <a:latin typeface="Arial" panose="020B0604020202020204" pitchFamily="34" charset="0"/>
                <a:cs typeface="Arial" panose="020B0604020202020204" pitchFamily="34" charset="0"/>
              </a:rPr>
              <a:t>‘What is plagiarism’</a:t>
            </a:r>
            <a:r>
              <a:rPr lang="en-GB" sz="1100" dirty="0">
                <a:latin typeface="Arial" panose="020B0604020202020204" pitchFamily="34" charset="0"/>
                <a:cs typeface="Arial" panose="020B0604020202020204" pitchFamily="34" charset="0"/>
              </a:rPr>
              <a:t> on P.ORG (2017) article states that plagiarism involves taken another person's work and claiming this as your own. Of course, it’s suggested plagiarism can be prevented by referencing information that has been used by referencing appropriately. </a:t>
            </a:r>
          </a:p>
        </p:txBody>
      </p:sp>
      <p:sp>
        <p:nvSpPr>
          <p:cNvPr id="9" name="TextBox 8">
            <a:extLst>
              <a:ext uri="{FF2B5EF4-FFF2-40B4-BE49-F238E27FC236}">
                <a16:creationId xmlns:a16="http://schemas.microsoft.com/office/drawing/2014/main" id="{75F2D6C4-77F8-BE62-77F9-0C97580EFB33}"/>
              </a:ext>
            </a:extLst>
          </p:cNvPr>
          <p:cNvSpPr txBox="1"/>
          <p:nvPr/>
        </p:nvSpPr>
        <p:spPr>
          <a:xfrm>
            <a:off x="8266062" y="2024101"/>
            <a:ext cx="3771669" cy="3847207"/>
          </a:xfrm>
          <a:prstGeom prst="rect">
            <a:avLst/>
          </a:prstGeom>
          <a:noFill/>
          <a:ln w="19050">
            <a:solidFill>
              <a:schemeClr val="tx1"/>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u="sng" dirty="0">
                <a:latin typeface="Arial" panose="020B0604020202020204" pitchFamily="34" charset="0"/>
                <a:cs typeface="Arial" panose="020B0604020202020204" pitchFamily="34" charset="0"/>
              </a:rPr>
              <a:t>Critical thinking</a:t>
            </a:r>
            <a:r>
              <a:rPr lang="en-GB" sz="1600" dirty="0"/>
              <a:t> </a:t>
            </a:r>
          </a:p>
          <a:p>
            <a:r>
              <a:rPr lang="en-GB" sz="1200" dirty="0">
                <a:latin typeface="Arial" panose="020B0604020202020204" pitchFamily="34" charset="0"/>
                <a:cs typeface="Arial" panose="020B0604020202020204" pitchFamily="34" charset="0"/>
              </a:rPr>
              <a:t>Chatfield, (2017) highlights the significance of critical thinking within academic writing as being prepared to fluctuating beliefs whist discovering new information. No matter our beliefs prepare to support this to honest enquiries. </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Pynn</a:t>
            </a:r>
            <a:r>
              <a:rPr lang="en-GB" sz="1200" dirty="0">
                <a:latin typeface="Arial" panose="020B0604020202020204" pitchFamily="34" charset="0"/>
                <a:cs typeface="Arial" panose="020B0604020202020204" pitchFamily="34" charset="0"/>
              </a:rPr>
              <a:t>, (2014) suggests critical thinking is being certain that we have good reasons for what our views are. This is advised by use of good arguments that make the conclusion of the belief to be more likely.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Eales-Reynolds </a:t>
            </a:r>
            <a:r>
              <a:rPr lang="en-GB" sz="1200" i="1" dirty="0">
                <a:latin typeface="Arial" panose="020B0604020202020204" pitchFamily="34" charset="0"/>
                <a:cs typeface="Arial" panose="020B0604020202020204" pitchFamily="34" charset="0"/>
              </a:rPr>
              <a:t>et al., </a:t>
            </a:r>
            <a:r>
              <a:rPr lang="en-GB" sz="1200" dirty="0">
                <a:latin typeface="Arial" panose="020B0604020202020204" pitchFamily="34" charset="0"/>
                <a:cs typeface="Arial" panose="020B0604020202020204" pitchFamily="34" charset="0"/>
              </a:rPr>
              <a:t>(2013) believes that there are 10 things that we need in the process of critical thinking. These are based on being able to recognise others' views and make judgments by questioning evidence appropriately. Ultimately being able to be prepared to re-evaluate views where authentic reflection suggests warrant. </a:t>
            </a:r>
          </a:p>
        </p:txBody>
      </p:sp>
      <p:sp>
        <p:nvSpPr>
          <p:cNvPr id="10" name="TextBox 3">
            <a:extLst>
              <a:ext uri="{FF2B5EF4-FFF2-40B4-BE49-F238E27FC236}">
                <a16:creationId xmlns:a16="http://schemas.microsoft.com/office/drawing/2014/main" id="{875E978A-ECE5-77C1-4F32-1A452B224BA5}"/>
              </a:ext>
            </a:extLst>
          </p:cNvPr>
          <p:cNvSpPr txBox="1"/>
          <p:nvPr/>
        </p:nvSpPr>
        <p:spPr>
          <a:xfrm>
            <a:off x="11031140" y="0"/>
            <a:ext cx="2321719" cy="738664"/>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b="0" i="0" dirty="0">
                <a:solidFill>
                  <a:srgbClr val="242130"/>
                </a:solidFill>
                <a:effectLst/>
                <a:latin typeface="Source Sans Pro" panose="020B0503030403020204" pitchFamily="34" charset="0"/>
              </a:rPr>
              <a:t>2307139</a:t>
            </a:r>
            <a:endParaRPr lang="en-GB" sz="1400" dirty="0"/>
          </a:p>
          <a:p>
            <a:r>
              <a:rPr lang="en-GB" sz="1400" dirty="0"/>
              <a:t>ECEY4008</a:t>
            </a:r>
          </a:p>
          <a:p>
            <a:r>
              <a:rPr lang="en-GB" sz="1400" dirty="0"/>
              <a:t>717 words</a:t>
            </a:r>
          </a:p>
        </p:txBody>
      </p:sp>
      <p:pic>
        <p:nvPicPr>
          <p:cNvPr id="11" name="Picture 2" descr="Pile of books tea illustration #AD , #books, #tea, #illustration, #Pile |  Tea illustration, Book clip art, Pile of books">
            <a:extLst>
              <a:ext uri="{FF2B5EF4-FFF2-40B4-BE49-F238E27FC236}">
                <a16:creationId xmlns:a16="http://schemas.microsoft.com/office/drawing/2014/main" id="{EC58AD55-541C-936D-1BAB-AA86622DD8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850" y="-54511"/>
            <a:ext cx="1130299" cy="11302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08751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77F151DE-B12A-7351-47C8-C5B5F3EE5052}"/>
              </a:ext>
            </a:extLst>
          </p:cNvPr>
          <p:cNvSpPr>
            <a:spLocks noGrp="1"/>
          </p:cNvSpPr>
          <p:nvPr/>
        </p:nvSpPr>
        <p:spPr>
          <a:xfrm>
            <a:off x="838200" y="596105"/>
            <a:ext cx="10515600" cy="592851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nSpc>
                <a:spcPct val="170000"/>
              </a:lnSpc>
              <a:buFont typeface="+mj-lt"/>
              <a:buAutoNum type="arabicPeriod"/>
            </a:pPr>
            <a:r>
              <a:rPr lang="en-GB" altLang="cy-GB" sz="1200" kern="0" dirty="0">
                <a:solidFill>
                  <a:srgbClr val="000000"/>
                </a:solidFill>
                <a:latin typeface="Arial" panose="020B0604020202020204" pitchFamily="34" charset="0"/>
                <a:ea typeface="ＭＳ Ｐゴシック" charset="-128"/>
                <a:cs typeface="Arial" panose="020B0604020202020204" pitchFamily="34" charset="0"/>
              </a:rPr>
              <a:t>Bloomsbury Digital Resources (no date) </a:t>
            </a:r>
            <a:r>
              <a:rPr lang="en-GB" altLang="cy-GB" sz="1200" i="1" kern="0" dirty="0">
                <a:solidFill>
                  <a:srgbClr val="000000"/>
                </a:solidFill>
                <a:latin typeface="Arial" panose="020B0604020202020204" pitchFamily="34" charset="0"/>
                <a:ea typeface="ＭＳ Ｐゴシック" charset="-128"/>
                <a:cs typeface="Arial" panose="020B0604020202020204" pitchFamily="34" charset="0"/>
              </a:rPr>
              <a:t>What is plagiarism? </a:t>
            </a:r>
            <a:r>
              <a:rPr lang="en-GB" altLang="cy-GB" sz="1200" kern="0" dirty="0">
                <a:solidFill>
                  <a:srgbClr val="000000"/>
                </a:solidFill>
                <a:latin typeface="Arial" panose="020B0604020202020204" pitchFamily="34" charset="0"/>
                <a:ea typeface="ＭＳ Ｐゴシック" charset="-128"/>
                <a:cs typeface="Arial" panose="020B0604020202020204" pitchFamily="34" charset="0"/>
              </a:rPr>
              <a:t>Available at: </a:t>
            </a:r>
            <a:r>
              <a:rPr lang="en-GB" altLang="cy-GB" sz="1200" kern="0" dirty="0">
                <a:solidFill>
                  <a:srgbClr val="000000"/>
                </a:solidFill>
                <a:latin typeface="Arial" panose="020B0604020202020204" pitchFamily="34" charset="0"/>
                <a:ea typeface="ＭＳ Ｐゴシック" charset="-128"/>
                <a:cs typeface="Arial" panose="020B0604020202020204" pitchFamily="34" charset="0"/>
                <a:hlinkClick r:id="rId2"/>
              </a:rPr>
              <a:t>https://www-citethemrightonline-com.ezproxy.uwtsd.ac.uk/article?docid=b-9781350928060&amp;tocid=b-9781350928060-what-is-plagiarism</a:t>
            </a:r>
            <a:r>
              <a:rPr lang="en-GB" altLang="cy-GB" sz="1200" kern="0" dirty="0">
                <a:solidFill>
                  <a:srgbClr val="000000"/>
                </a:solidFill>
                <a:latin typeface="Arial" panose="020B0604020202020204" pitchFamily="34" charset="0"/>
                <a:ea typeface="ＭＳ Ｐゴシック" charset="-128"/>
                <a:cs typeface="Arial" panose="020B0604020202020204" pitchFamily="34" charset="0"/>
              </a:rPr>
              <a:t> (Accessed 23 September 2023) </a:t>
            </a:r>
          </a:p>
          <a:p>
            <a:pPr marL="342900" indent="-342900">
              <a:lnSpc>
                <a:spcPct val="170000"/>
              </a:lnSpc>
              <a:buFont typeface="+mj-lt"/>
              <a:buAutoNum type="arabicPeriod"/>
            </a:pPr>
            <a:r>
              <a:rPr lang="en-GB" altLang="cy-GB" sz="1200" kern="0" dirty="0">
                <a:solidFill>
                  <a:srgbClr val="000000"/>
                </a:solidFill>
                <a:latin typeface="Arial" panose="020B0604020202020204" pitchFamily="34" charset="0"/>
                <a:ea typeface="ＭＳ Ｐゴシック" charset="-128"/>
                <a:cs typeface="Arial" panose="020B0604020202020204" pitchFamily="34" charset="0"/>
              </a:rPr>
              <a:t>Chatfield, T. (2021) </a:t>
            </a:r>
            <a:r>
              <a:rPr lang="en-GB" sz="1200" i="1" dirty="0">
                <a:solidFill>
                  <a:srgbClr val="333333"/>
                </a:solidFill>
                <a:effectLst/>
                <a:latin typeface="Arial" panose="020B0604020202020204" pitchFamily="34" charset="0"/>
              </a:rPr>
              <a:t>How to Think: Your Essential Guide to Clear, Critical Thought. </a:t>
            </a:r>
            <a:r>
              <a:rPr lang="en-GB" altLang="cy-GB" sz="1200" kern="0" dirty="0">
                <a:solidFill>
                  <a:srgbClr val="000000"/>
                </a:solidFill>
                <a:latin typeface="Arial" panose="020B0604020202020204" pitchFamily="34" charset="0"/>
                <a:ea typeface="ＭＳ Ｐゴシック" charset="-128"/>
                <a:cs typeface="Arial" panose="020B0604020202020204" pitchFamily="34" charset="0"/>
              </a:rPr>
              <a:t>London: SAGE Publications Ltd.</a:t>
            </a:r>
          </a:p>
          <a:p>
            <a:pPr marL="342900" indent="-342900">
              <a:lnSpc>
                <a:spcPct val="170000"/>
              </a:lnSpc>
              <a:buFont typeface="+mj-lt"/>
              <a:buAutoNum type="arabicPeriod"/>
            </a:pPr>
            <a:r>
              <a:rPr lang="en-GB" altLang="cy-GB" sz="1200" kern="0" dirty="0">
                <a:solidFill>
                  <a:srgbClr val="000000"/>
                </a:solidFill>
                <a:latin typeface="Arial" panose="020B0604020202020204" pitchFamily="34" charset="0"/>
                <a:ea typeface="ＭＳ Ｐゴシック" charset="-128"/>
                <a:cs typeface="Arial" panose="020B0604020202020204" pitchFamily="34" charset="0"/>
              </a:rPr>
              <a:t>Cottrell, S. (2019) </a:t>
            </a:r>
            <a:r>
              <a:rPr lang="en-GB" altLang="cy-GB" sz="1200" i="1" kern="0" dirty="0">
                <a:solidFill>
                  <a:srgbClr val="000000"/>
                </a:solidFill>
                <a:latin typeface="Arial" panose="020B0604020202020204" pitchFamily="34" charset="0"/>
                <a:ea typeface="ＭＳ Ｐゴシック" charset="-128"/>
                <a:cs typeface="Arial" panose="020B0604020202020204" pitchFamily="34" charset="0"/>
              </a:rPr>
              <a:t>The Study Skills Handbook. </a:t>
            </a:r>
            <a:r>
              <a:rPr lang="en-GB" altLang="cy-GB" sz="1200" kern="0" dirty="0">
                <a:solidFill>
                  <a:srgbClr val="000000"/>
                </a:solidFill>
                <a:latin typeface="Arial" panose="020B0604020202020204" pitchFamily="34" charset="0"/>
                <a:ea typeface="ＭＳ Ｐゴシック" charset="-128"/>
                <a:cs typeface="Arial" panose="020B0604020202020204" pitchFamily="34" charset="0"/>
              </a:rPr>
              <a:t>(5</a:t>
            </a:r>
            <a:r>
              <a:rPr lang="en-GB" altLang="cy-GB" sz="1200" kern="0" baseline="30000" dirty="0">
                <a:solidFill>
                  <a:srgbClr val="000000"/>
                </a:solidFill>
                <a:latin typeface="Arial" panose="020B0604020202020204" pitchFamily="34" charset="0"/>
                <a:ea typeface="ＭＳ Ｐゴシック" charset="-128"/>
                <a:cs typeface="Arial" panose="020B0604020202020204" pitchFamily="34" charset="0"/>
              </a:rPr>
              <a:t>th</a:t>
            </a:r>
            <a:r>
              <a:rPr lang="en-GB" altLang="cy-GB" sz="1200" kern="0" dirty="0">
                <a:solidFill>
                  <a:srgbClr val="000000"/>
                </a:solidFill>
                <a:latin typeface="Arial" panose="020B0604020202020204" pitchFamily="34" charset="0"/>
                <a:ea typeface="ＭＳ Ｐゴシック" charset="-128"/>
                <a:cs typeface="Arial" panose="020B0604020202020204" pitchFamily="34" charset="0"/>
              </a:rPr>
              <a:t> ed). London: </a:t>
            </a:r>
            <a:r>
              <a:rPr lang="en-GB" sz="1200" b="0" i="0" dirty="0">
                <a:effectLst/>
                <a:latin typeface="Arial" panose="020B0604020202020204" pitchFamily="34" charset="0"/>
                <a:cs typeface="Arial" panose="020B0604020202020204" pitchFamily="34" charset="0"/>
              </a:rPr>
              <a:t>Red Globe Press</a:t>
            </a:r>
            <a:r>
              <a:rPr lang="en-GB" altLang="cy-GB" sz="1200" kern="0" dirty="0">
                <a:solidFill>
                  <a:srgbClr val="000000"/>
                </a:solidFill>
                <a:latin typeface="Arial" panose="020B0604020202020204" pitchFamily="34" charset="0"/>
                <a:ea typeface="ＭＳ Ｐゴシック" charset="-128"/>
                <a:cs typeface="Arial" panose="020B0604020202020204" pitchFamily="34" charset="0"/>
              </a:rPr>
              <a:t>.</a:t>
            </a:r>
          </a:p>
          <a:p>
            <a:pPr marL="342900" indent="-342900">
              <a:lnSpc>
                <a:spcPct val="170000"/>
              </a:lnSpc>
              <a:buFont typeface="+mj-lt"/>
              <a:buAutoNum type="arabicPeriod"/>
            </a:pPr>
            <a:r>
              <a:rPr lang="en-GB" sz="1200" dirty="0">
                <a:latin typeface="Arial" panose="020B0604020202020204" pitchFamily="34" charset="0"/>
                <a:cs typeface="Arial" panose="020B0604020202020204" pitchFamily="34" charset="0"/>
              </a:rPr>
              <a:t>Eales-Reynolds, L-J., Judge, B., Jones, P., McCreery, E. (2013) </a:t>
            </a:r>
            <a:r>
              <a:rPr lang="en-GB" sz="1200" i="1" dirty="0">
                <a:latin typeface="Arial" panose="020B0604020202020204" pitchFamily="34" charset="0"/>
                <a:cs typeface="Arial" panose="020B0604020202020204" pitchFamily="34" charset="0"/>
              </a:rPr>
              <a:t>Critical thinking skills for Education Students. </a:t>
            </a:r>
            <a:r>
              <a:rPr lang="en-GB" sz="1200" dirty="0">
                <a:latin typeface="Arial" panose="020B0604020202020204" pitchFamily="34" charset="0"/>
                <a:cs typeface="Arial" panose="020B0604020202020204" pitchFamily="34" charset="0"/>
              </a:rPr>
              <a:t>(2</a:t>
            </a:r>
            <a:r>
              <a:rPr lang="en-GB" sz="1200" baseline="30000" dirty="0">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ed). London: SAGE Publications LTD.</a:t>
            </a:r>
          </a:p>
          <a:p>
            <a:pPr marL="342900" indent="-342900">
              <a:lnSpc>
                <a:spcPct val="170000"/>
              </a:lnSpc>
              <a:buFont typeface="+mj-lt"/>
              <a:buAutoNum type="arabicPeriod"/>
            </a:pPr>
            <a:r>
              <a:rPr lang="en-GB" sz="1200" dirty="0" err="1">
                <a:latin typeface="Arial" panose="020B0604020202020204" pitchFamily="34" charset="0"/>
                <a:cs typeface="Arial" panose="020B0604020202020204" pitchFamily="34" charset="0"/>
              </a:rPr>
              <a:t>Kettel</a:t>
            </a:r>
            <a:r>
              <a:rPr lang="en-GB" sz="1200" dirty="0">
                <a:latin typeface="Arial" panose="020B0604020202020204" pitchFamily="34" charset="0"/>
                <a:cs typeface="Arial" panose="020B0604020202020204" pitchFamily="34" charset="0"/>
              </a:rPr>
              <a:t>, R.P. and </a:t>
            </a:r>
            <a:r>
              <a:rPr lang="en-GB" sz="1200" dirty="0" err="1">
                <a:latin typeface="Arial" panose="020B0604020202020204" pitchFamily="34" charset="0"/>
                <a:cs typeface="Arial" panose="020B0604020202020204" pitchFamily="34" charset="0"/>
              </a:rPr>
              <a:t>DeFauw</a:t>
            </a:r>
            <a:r>
              <a:rPr lang="en-GB" sz="1200" dirty="0">
                <a:latin typeface="Arial" panose="020B0604020202020204" pitchFamily="34" charset="0"/>
                <a:cs typeface="Arial" panose="020B0604020202020204" pitchFamily="34" charset="0"/>
              </a:rPr>
              <a:t>, D.L. (2018) ‘Paraphrase Without Plagiarism: Use RRLC (Read, Reread, List, Compose)’. </a:t>
            </a:r>
            <a:r>
              <a:rPr lang="en-GB" sz="1200" i="1" dirty="0">
                <a:latin typeface="Arial" panose="020B0604020202020204" pitchFamily="34" charset="0"/>
                <a:cs typeface="Arial" panose="020B0604020202020204" pitchFamily="34" charset="0"/>
              </a:rPr>
              <a:t>The Reading Teacher</a:t>
            </a:r>
            <a:r>
              <a:rPr lang="en-GB" sz="1200" dirty="0">
                <a:latin typeface="Arial" panose="020B0604020202020204" pitchFamily="34" charset="0"/>
                <a:cs typeface="Arial" panose="020B0604020202020204" pitchFamily="34" charset="0"/>
              </a:rPr>
              <a:t>. 72 (2), 245–255. doi:10.1002/trtr.1697.</a:t>
            </a:r>
          </a:p>
          <a:p>
            <a:pPr marL="342900" indent="-342900">
              <a:lnSpc>
                <a:spcPct val="170000"/>
              </a:lnSpc>
              <a:buFont typeface="+mj-lt"/>
              <a:buAutoNum type="arabicPeriod"/>
            </a:pPr>
            <a:r>
              <a:rPr lang="en-GB" altLang="cy-GB" sz="1200" kern="0" dirty="0">
                <a:solidFill>
                  <a:srgbClr val="000000"/>
                </a:solidFill>
                <a:latin typeface="Arial" panose="020B0604020202020204" pitchFamily="34" charset="0"/>
                <a:ea typeface="ＭＳ Ｐゴシック" charset="-128"/>
                <a:cs typeface="Arial" panose="020B0604020202020204" pitchFamily="34" charset="0"/>
              </a:rPr>
              <a:t>Moore, S., Neville, C., Murphy, M. Connolly, C. (2010) </a:t>
            </a:r>
            <a:r>
              <a:rPr lang="en-GB" sz="1200" b="0" i="1" dirty="0">
                <a:solidFill>
                  <a:srgbClr val="070726"/>
                </a:solidFill>
                <a:effectLst/>
                <a:latin typeface="Arial" panose="020B0604020202020204" pitchFamily="34" charset="0"/>
                <a:cs typeface="Arial" panose="020B0604020202020204" pitchFamily="34" charset="0"/>
              </a:rPr>
              <a:t>The ultimate study skills handbook. </a:t>
            </a:r>
            <a:r>
              <a:rPr lang="en-GB" sz="1200" b="0" dirty="0">
                <a:solidFill>
                  <a:srgbClr val="070726"/>
                </a:solidFill>
                <a:effectLst/>
                <a:latin typeface="Arial" panose="020B0604020202020204" pitchFamily="34" charset="0"/>
                <a:cs typeface="Arial" panose="020B0604020202020204" pitchFamily="34" charset="0"/>
              </a:rPr>
              <a:t>Berkshire</a:t>
            </a:r>
            <a:r>
              <a:rPr lang="en-GB" sz="1200" dirty="0">
                <a:solidFill>
                  <a:srgbClr val="070726"/>
                </a:solidFill>
                <a:latin typeface="Arial" panose="020B0604020202020204" pitchFamily="34" charset="0"/>
                <a:cs typeface="Arial" panose="020B0604020202020204" pitchFamily="34" charset="0"/>
              </a:rPr>
              <a:t>: Open University Press.</a:t>
            </a:r>
          </a:p>
          <a:p>
            <a:pPr marL="342900" indent="-342900">
              <a:lnSpc>
                <a:spcPct val="170000"/>
              </a:lnSpc>
              <a:buFont typeface="+mj-lt"/>
              <a:buAutoNum type="arabicPeriod"/>
            </a:pPr>
            <a:r>
              <a:rPr lang="en-GB" altLang="cy-GB" sz="1200" kern="0" dirty="0">
                <a:latin typeface="Arial" panose="020B0604020202020204" pitchFamily="34" charset="0"/>
                <a:ea typeface="ＭＳ Ｐゴシック" charset="-128"/>
                <a:cs typeface="Arial" panose="020B0604020202020204" pitchFamily="34" charset="0"/>
              </a:rPr>
              <a:t>National Extension Collage (no date) </a:t>
            </a:r>
            <a:r>
              <a:rPr lang="en-GB" sz="1200" i="1" dirty="0">
                <a:latin typeface="Arial" panose="020B0604020202020204" pitchFamily="34" charset="0"/>
                <a:cs typeface="Arial" panose="020B0604020202020204" pitchFamily="34" charset="0"/>
              </a:rPr>
              <a:t>Study Skills Guide Series. </a:t>
            </a:r>
            <a:r>
              <a:rPr lang="en-GB" sz="1200" dirty="0">
                <a:latin typeface="Arial" panose="020B0604020202020204" pitchFamily="34" charset="0"/>
                <a:cs typeface="Arial" panose="020B0604020202020204" pitchFamily="34" charset="0"/>
              </a:rPr>
              <a:t>Available at: https://www.ucas.com/file/62646/download?token=6B3kQ_5Q </a:t>
            </a:r>
            <a:r>
              <a:rPr lang="en-GB" sz="1200" b="0" i="0" dirty="0">
                <a:effectLst/>
                <a:latin typeface="Arial" panose="020B0604020202020204" pitchFamily="34" charset="0"/>
                <a:cs typeface="Arial" panose="020B0604020202020204" pitchFamily="34" charset="0"/>
              </a:rPr>
              <a:t>(Accessed: 23 September 2023).</a:t>
            </a:r>
          </a:p>
          <a:p>
            <a:pPr marL="342900" indent="-342900">
              <a:lnSpc>
                <a:spcPct val="170000"/>
              </a:lnSpc>
              <a:buFont typeface="+mj-lt"/>
              <a:buAutoNum type="arabicPeriod"/>
            </a:pPr>
            <a:r>
              <a:rPr lang="en-GB" altLang="cy-GB" sz="1200" kern="0" dirty="0">
                <a:latin typeface="Arial" panose="020B0604020202020204" pitchFamily="34" charset="0"/>
                <a:ea typeface="ＭＳ Ｐゴシック" charset="-128"/>
                <a:cs typeface="Arial" panose="020B0604020202020204" pitchFamily="34" charset="0"/>
              </a:rPr>
              <a:t>PNG Design (2020)</a:t>
            </a:r>
            <a:r>
              <a:rPr lang="en-GB" sz="1200" b="0" i="0" dirty="0">
                <a:solidFill>
                  <a:srgbClr val="212529"/>
                </a:solidFill>
                <a:effectLst/>
                <a:latin typeface="Arial" panose="020B0604020202020204" pitchFamily="34" charset="0"/>
                <a:cs typeface="Arial" panose="020B0604020202020204" pitchFamily="34" charset="0"/>
              </a:rPr>
              <a:t> </a:t>
            </a:r>
            <a:r>
              <a:rPr lang="en-GB" sz="1200" b="0" i="1" dirty="0">
                <a:effectLst/>
                <a:latin typeface="Arial" panose="020B0604020202020204" pitchFamily="34" charset="0"/>
                <a:cs typeface="Arial" panose="020B0604020202020204" pitchFamily="34" charset="0"/>
              </a:rPr>
              <a:t>Pile of books tea illustration. </a:t>
            </a:r>
            <a:r>
              <a:rPr lang="en-GB" sz="1200" b="0" dirty="0">
                <a:effectLst/>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rPr>
              <a:t>https://meridian.allenpress.com/her/article-abstract/81/4/710/32006/Writing-to-Read-A-Meta-Analysis-of-the-Impact-of?redirectedFrom=fulltext (Accessed: 23 September 2023). </a:t>
            </a:r>
          </a:p>
          <a:p>
            <a:pPr marL="342900" indent="-342900">
              <a:lnSpc>
                <a:spcPct val="170000"/>
              </a:lnSpc>
              <a:buFont typeface="+mj-lt"/>
              <a:buAutoNum type="arabicPeriod"/>
            </a:pPr>
            <a:r>
              <a:rPr lang="en-GB" sz="1200" dirty="0">
                <a:latin typeface="Arial" panose="020B0604020202020204" pitchFamily="34" charset="0"/>
                <a:cs typeface="Arial" panose="020B0604020202020204" pitchFamily="34" charset="0"/>
              </a:rPr>
              <a:t>P.ORG (2017)</a:t>
            </a:r>
            <a:r>
              <a:rPr lang="en-GB" sz="1200" i="1" dirty="0">
                <a:latin typeface="Arial" panose="020B0604020202020204" pitchFamily="34" charset="0"/>
                <a:cs typeface="Arial" panose="020B0604020202020204" pitchFamily="34" charset="0"/>
              </a:rPr>
              <a:t> </a:t>
            </a:r>
            <a:r>
              <a:rPr lang="en-GB" sz="1200" i="1" dirty="0">
                <a:solidFill>
                  <a:srgbClr val="000000"/>
                </a:solidFill>
                <a:latin typeface="Arial" panose="020B0604020202020204" pitchFamily="34" charset="0"/>
                <a:cs typeface="Arial" panose="020B0604020202020204" pitchFamily="34" charset="0"/>
              </a:rPr>
              <a:t>What is Plagiarism?. </a:t>
            </a:r>
            <a:r>
              <a:rPr lang="en-GB" sz="1200" dirty="0">
                <a:solidFill>
                  <a:srgbClr val="000000"/>
                </a:solidFill>
                <a:latin typeface="Arial" panose="020B0604020202020204" pitchFamily="34" charset="0"/>
                <a:cs typeface="Arial" panose="020B0604020202020204" pitchFamily="34" charset="0"/>
              </a:rPr>
              <a:t>Available at: </a:t>
            </a:r>
            <a:r>
              <a:rPr lang="en-GB" sz="1200" dirty="0">
                <a:solidFill>
                  <a:srgbClr val="000000"/>
                </a:solidFill>
                <a:latin typeface="Arial" panose="020B0604020202020204" pitchFamily="34" charset="0"/>
                <a:cs typeface="Arial" panose="020B0604020202020204" pitchFamily="34" charset="0"/>
                <a:hlinkClick r:id="rId3"/>
              </a:rPr>
              <a:t>https://www.plagiarism.org/article/what-is-plagiarism</a:t>
            </a:r>
            <a:r>
              <a:rPr lang="en-GB" sz="1200" dirty="0">
                <a:solidFill>
                  <a:srgbClr val="000000"/>
                </a:solidFill>
                <a:latin typeface="Arial" panose="020B0604020202020204" pitchFamily="34" charset="0"/>
                <a:cs typeface="Arial" panose="020B0604020202020204" pitchFamily="34" charset="0"/>
              </a:rPr>
              <a:t> (Accessed: 23 September 2023)</a:t>
            </a:r>
          </a:p>
          <a:p>
            <a:pPr marL="342900" indent="-342900">
              <a:lnSpc>
                <a:spcPct val="170000"/>
              </a:lnSpc>
              <a:buFont typeface="+mj-lt"/>
              <a:buAutoNum type="arabicPeriod"/>
            </a:pPr>
            <a:r>
              <a:rPr lang="en-GB" sz="1200" dirty="0" err="1">
                <a:latin typeface="Arial" panose="020B0604020202020204" pitchFamily="34" charset="0"/>
                <a:cs typeface="Arial" panose="020B0604020202020204" pitchFamily="34" charset="0"/>
              </a:rPr>
              <a:t>Pynn</a:t>
            </a:r>
            <a:r>
              <a:rPr lang="en-GB" sz="1200" dirty="0">
                <a:latin typeface="Arial" panose="020B0604020202020204" pitchFamily="34" charset="0"/>
                <a:cs typeface="Arial" panose="020B0604020202020204" pitchFamily="34" charset="0"/>
              </a:rPr>
              <a:t>, G. (2014) ‘Critical </a:t>
            </a:r>
            <a:r>
              <a:rPr lang="en-GB" sz="1200" dirty="0" err="1">
                <a:latin typeface="Arial" panose="020B0604020202020204" pitchFamily="34" charset="0"/>
                <a:cs typeface="Arial" panose="020B0604020202020204" pitchFamily="34" charset="0"/>
              </a:rPr>
              <a:t>Pynn</a:t>
            </a:r>
            <a:r>
              <a:rPr lang="en-GB" sz="1200" dirty="0">
                <a:latin typeface="Arial" panose="020B0604020202020204" pitchFamily="34" charset="0"/>
                <a:cs typeface="Arial" panose="020B0604020202020204" pitchFamily="34" charset="0"/>
              </a:rPr>
              <a:t>, G. (2014) ‘Critical Thinking – Fundamentals: Introduction to Critical Thinking, https://www.youtube.com/watch?v=Cum3k-Wglfw (Accessed: September 24 2023).</a:t>
            </a:r>
          </a:p>
        </p:txBody>
      </p:sp>
      <p:sp>
        <p:nvSpPr>
          <p:cNvPr id="5" name="TextBox 4">
            <a:extLst>
              <a:ext uri="{FF2B5EF4-FFF2-40B4-BE49-F238E27FC236}">
                <a16:creationId xmlns:a16="http://schemas.microsoft.com/office/drawing/2014/main" id="{6D849835-DECC-5D51-62D9-87F792C662FD}"/>
              </a:ext>
            </a:extLst>
          </p:cNvPr>
          <p:cNvSpPr txBox="1"/>
          <p:nvPr/>
        </p:nvSpPr>
        <p:spPr>
          <a:xfrm>
            <a:off x="838200" y="114300"/>
            <a:ext cx="9124950" cy="369332"/>
          </a:xfrm>
          <a:prstGeom prst="rect">
            <a:avLst/>
          </a:prstGeom>
          <a:noFill/>
        </p:spPr>
        <p:txBody>
          <a:bodyPr wrap="square" rtlCol="0">
            <a:spAutoFit/>
          </a:bodyPr>
          <a:lstStyle/>
          <a:p>
            <a:r>
              <a:rPr lang="en-GB" dirty="0"/>
              <a:t>References:- </a:t>
            </a:r>
          </a:p>
        </p:txBody>
      </p:sp>
    </p:spTree>
    <p:extLst>
      <p:ext uri="{BB962C8B-B14F-4D97-AF65-F5344CB8AC3E}">
        <p14:creationId xmlns:p14="http://schemas.microsoft.com/office/powerpoint/2010/main" val="29213523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334</TotalTime>
  <Words>924</Words>
  <Application>Microsoft Office PowerPoint</Application>
  <PresentationFormat>Widescreen</PresentationFormat>
  <Paragraphs>35</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Source Sans Pro</vt:lpstr>
      <vt:lpstr>Office Theme</vt:lpstr>
      <vt:lpstr>PowerPoint Presentation</vt:lpstr>
      <vt:lpstr>PowerPoint Presentation</vt:lpstr>
    </vt:vector>
  </TitlesOfParts>
  <Company>Caerphilly CBC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Iles, Ellin</dc:creator>
  <cp:lastModifiedBy>Iles, Ellin</cp:lastModifiedBy>
  <cp:revision>33</cp:revision>
  <dcterms:created xsi:type="dcterms:W3CDTF">2023-09-24T15:05:10Z</dcterms:created>
  <dcterms:modified xsi:type="dcterms:W3CDTF">2023-09-25T21:01:20Z</dcterms:modified>
</cp:coreProperties>
</file>