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notesMasterIdLst>
    <p:notesMasterId r:id="rId69"/>
  </p:notesMasterIdLst>
  <p:sldIdLst>
    <p:sldId id="284" r:id="rId2"/>
    <p:sldId id="364" r:id="rId3"/>
    <p:sldId id="360" r:id="rId4"/>
    <p:sldId id="361" r:id="rId5"/>
    <p:sldId id="374" r:id="rId6"/>
    <p:sldId id="306" r:id="rId7"/>
    <p:sldId id="372" r:id="rId8"/>
    <p:sldId id="375" r:id="rId9"/>
    <p:sldId id="369" r:id="rId10"/>
    <p:sldId id="370" r:id="rId11"/>
    <p:sldId id="371" r:id="rId12"/>
    <p:sldId id="362" r:id="rId13"/>
    <p:sldId id="363" r:id="rId14"/>
    <p:sldId id="353" r:id="rId15"/>
    <p:sldId id="354" r:id="rId16"/>
    <p:sldId id="355" r:id="rId17"/>
    <p:sldId id="368" r:id="rId18"/>
    <p:sldId id="367" r:id="rId19"/>
    <p:sldId id="356" r:id="rId20"/>
    <p:sldId id="276" r:id="rId21"/>
    <p:sldId id="300" r:id="rId22"/>
    <p:sldId id="302" r:id="rId23"/>
    <p:sldId id="301" r:id="rId24"/>
    <p:sldId id="294" r:id="rId25"/>
    <p:sldId id="296" r:id="rId26"/>
    <p:sldId id="295" r:id="rId27"/>
    <p:sldId id="297" r:id="rId28"/>
    <p:sldId id="299" r:id="rId29"/>
    <p:sldId id="275" r:id="rId30"/>
    <p:sldId id="312" r:id="rId31"/>
    <p:sldId id="262" r:id="rId32"/>
    <p:sldId id="258" r:id="rId33"/>
    <p:sldId id="263" r:id="rId34"/>
    <p:sldId id="270" r:id="rId35"/>
    <p:sldId id="257" r:id="rId36"/>
    <p:sldId id="261" r:id="rId37"/>
    <p:sldId id="260" r:id="rId38"/>
    <p:sldId id="328" r:id="rId39"/>
    <p:sldId id="268" r:id="rId40"/>
    <p:sldId id="271" r:id="rId41"/>
    <p:sldId id="269" r:id="rId42"/>
    <p:sldId id="272" r:id="rId43"/>
    <p:sldId id="273" r:id="rId44"/>
    <p:sldId id="274" r:id="rId45"/>
    <p:sldId id="333" r:id="rId46"/>
    <p:sldId id="334" r:id="rId47"/>
    <p:sldId id="335" r:id="rId48"/>
    <p:sldId id="337" r:id="rId49"/>
    <p:sldId id="338" r:id="rId50"/>
    <p:sldId id="339" r:id="rId51"/>
    <p:sldId id="340" r:id="rId52"/>
    <p:sldId id="346" r:id="rId53"/>
    <p:sldId id="347" r:id="rId54"/>
    <p:sldId id="343" r:id="rId55"/>
    <p:sldId id="314" r:id="rId56"/>
    <p:sldId id="316" r:id="rId57"/>
    <p:sldId id="317" r:id="rId58"/>
    <p:sldId id="320" r:id="rId59"/>
    <p:sldId id="321" r:id="rId60"/>
    <p:sldId id="322" r:id="rId61"/>
    <p:sldId id="323" r:id="rId62"/>
    <p:sldId id="325" r:id="rId63"/>
    <p:sldId id="329" r:id="rId64"/>
    <p:sldId id="330" r:id="rId65"/>
    <p:sldId id="326" r:id="rId66"/>
    <p:sldId id="331" r:id="rId67"/>
    <p:sldId id="365" r:id="rId6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image" Target="../media/image2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3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AE3EA0-59F2-4343-A530-5B21657D9C02}" type="datetimeFigureOut">
              <a:rPr lang="en-GB" smtClean="0"/>
              <a:pPr/>
              <a:t>12/03/2019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3DDE6-F1EB-4D9B-B274-670C58B8D61A}" type="slidenum">
              <a:rPr lang="en-GB" smtClean="0"/>
              <a:pPr/>
              <a:t>‹#›</a:t>
            </a:fld>
            <a:endParaRPr lang="en-GB"/>
          </a:p>
        </p:txBody>
      </p:sp>
    </p:spTree>
    <p:extLst>
      <p:ext uri="{BB962C8B-B14F-4D97-AF65-F5344CB8AC3E}">
        <p14:creationId xmlns:p14="http://schemas.microsoft.com/office/powerpoint/2010/main" val="39893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4BBD76-B251-48DE-953F-099A538ADE91}" type="slidenum">
              <a:rPr lang="en-GB" altLang="en-US"/>
              <a:pPr/>
              <a:t>2</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47602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9B65705-76BE-47AF-9537-7380E2704BC8}" type="slidenum">
              <a:rPr lang="en-GB" altLang="en-US"/>
              <a:pPr/>
              <a:t>3</a:t>
            </a:fld>
            <a:endParaRPr lang="en-GB" altLang="en-US"/>
          </a:p>
        </p:txBody>
      </p:sp>
      <p:sp>
        <p:nvSpPr>
          <p:cNvPr id="5427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E1E8B7A-43CE-4EE2-BB0C-B14D4C4FC44D}" type="slidenum">
              <a:rPr lang="en-US" altLang="en-US" sz="1200"/>
              <a:pPr algn="r" eaLnBrk="1" hangingPunct="1"/>
              <a:t>3</a:t>
            </a:fld>
            <a:endParaRPr lang="en-US" altLang="en-US" sz="1200"/>
          </a:p>
        </p:txBody>
      </p:sp>
      <p:sp>
        <p:nvSpPr>
          <p:cNvPr id="54276" name="Rectangle 2"/>
          <p:cNvSpPr>
            <a:spLocks noGrp="1" noRot="1" noChangeAspect="1" noChangeArrowheads="1" noTextEdit="1"/>
          </p:cNvSpPr>
          <p:nvPr>
            <p:ph type="sldImg"/>
          </p:nvPr>
        </p:nvSpPr>
        <p:spPr>
          <a:ln/>
        </p:spPr>
      </p:sp>
      <p:sp>
        <p:nvSpPr>
          <p:cNvPr id="54277"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35339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9ABF0F-4AFC-4484-9274-974E4D0D7C19}" type="slidenum">
              <a:rPr lang="en-GB" altLang="en-US"/>
              <a:pPr/>
              <a:t>4</a:t>
            </a:fld>
            <a:endParaRPr lang="en-GB" altLang="en-US"/>
          </a:p>
        </p:txBody>
      </p:sp>
      <p:sp>
        <p:nvSpPr>
          <p:cNvPr id="532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5778269-D38E-42EF-B00B-D1989AA3F391}" type="slidenum">
              <a:rPr lang="en-US" altLang="en-US" sz="1200"/>
              <a:pPr algn="r" eaLnBrk="1" hangingPunct="1"/>
              <a:t>4</a:t>
            </a:fld>
            <a:endParaRPr lang="en-US" altLang="en-US" sz="1200"/>
          </a:p>
        </p:txBody>
      </p:sp>
      <p:sp>
        <p:nvSpPr>
          <p:cNvPr id="53252" name="Rectangle 2"/>
          <p:cNvSpPr>
            <a:spLocks noGrp="1" noRot="1" noChangeAspect="1" noChangeArrowheads="1" noTextEdit="1"/>
          </p:cNvSpPr>
          <p:nvPr>
            <p:ph type="sldImg"/>
          </p:nvPr>
        </p:nvSpPr>
        <p:spPr>
          <a:ln/>
        </p:spPr>
      </p:sp>
      <p:sp>
        <p:nvSpPr>
          <p:cNvPr id="5325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86972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6EEB6E-360F-4EA7-9F8B-5A593F12E522}" type="slidenum">
              <a:rPr lang="en-GB" altLang="en-US"/>
              <a:pPr/>
              <a:t>5</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033190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6EEB6E-360F-4EA7-9F8B-5A593F12E522}" type="slidenum">
              <a:rPr lang="en-GB" altLang="en-US"/>
              <a:pPr/>
              <a:t>6</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033190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C98D99C-DB66-467F-94F8-C91998135071}" type="slidenum">
              <a:rPr lang="en-GB" altLang="en-US"/>
              <a:pPr/>
              <a:t>12</a:t>
            </a:fld>
            <a:endParaRPr lang="en-GB" altLang="en-US"/>
          </a:p>
        </p:txBody>
      </p:sp>
      <p:sp>
        <p:nvSpPr>
          <p:cNvPr id="5120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0EC83C6-D71E-463C-8738-5F6A12708DAB}" type="slidenum">
              <a:rPr lang="en-US" altLang="en-US" sz="1200"/>
              <a:pPr algn="r" eaLnBrk="1" hangingPunct="1"/>
              <a:t>12</a:t>
            </a:fld>
            <a:endParaRPr lang="en-US" altLang="en-US" sz="1200"/>
          </a:p>
        </p:txBody>
      </p:sp>
      <p:sp>
        <p:nvSpPr>
          <p:cNvPr id="51204" name="Rectangle 2"/>
          <p:cNvSpPr>
            <a:spLocks noGrp="1" noRot="1" noChangeAspect="1" noChangeArrowheads="1" noTextEdit="1"/>
          </p:cNvSpPr>
          <p:nvPr>
            <p:ph type="sldImg"/>
          </p:nvPr>
        </p:nvSpPr>
        <p:spPr>
          <a:ln/>
        </p:spPr>
      </p:sp>
      <p:sp>
        <p:nvSpPr>
          <p:cNvPr id="5120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852421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182563" indent="-182563" eaLnBrk="1" hangingPunct="1">
              <a:lnSpc>
                <a:spcPct val="80000"/>
              </a:lnSpc>
              <a:buFontTx/>
              <a:buChar char="•"/>
              <a:defRPr/>
            </a:pPr>
            <a:r>
              <a:rPr lang="en-GB" dirty="0">
                <a:latin typeface="Arial" pitchFamily="34" charset="0"/>
                <a:ea typeface="ヒラギノ角ゴ Pro W3"/>
                <a:cs typeface="ヒラギノ角ゴ Pro W3"/>
              </a:rPr>
              <a:t>Fewer on the gas network than wider stock (70% cf. 78%)</a:t>
            </a:r>
          </a:p>
          <a:p>
            <a:pPr marL="182563" indent="-182563" eaLnBrk="1" hangingPunct="1">
              <a:lnSpc>
                <a:spcPct val="80000"/>
              </a:lnSpc>
              <a:buFontTx/>
              <a:buChar char="•"/>
              <a:defRPr/>
            </a:pPr>
            <a:r>
              <a:rPr lang="en-GB" dirty="0">
                <a:latin typeface="Arial" pitchFamily="34" charset="0"/>
                <a:ea typeface="ヒラギノ角ゴ Pro W3"/>
                <a:cs typeface="ヒラギノ角ゴ Pro W3"/>
              </a:rPr>
              <a:t>40% of F and G rated homes in Wales are older homes</a:t>
            </a:r>
          </a:p>
          <a:p>
            <a:pPr eaLnBrk="1" hangingPunct="1">
              <a:defRPr/>
            </a:pPr>
            <a:endParaRPr lang="en-GB" dirty="0">
              <a:latin typeface="Arial" pitchFamily="34" charset="0"/>
              <a:ea typeface="ヒラギノ角ゴ Pro W3"/>
              <a:cs typeface="ヒラギノ角ゴ Pro W3"/>
            </a:endParaRPr>
          </a:p>
        </p:txBody>
      </p:sp>
      <p:sp>
        <p:nvSpPr>
          <p:cNvPr id="136196" name="Slide Number Placeholder 3"/>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fld id="{9BE2BAA8-FC88-433C-BDB2-95E036F77DB9}" type="slidenum">
              <a:rPr lang="en-GB" altLang="en-US" sz="1200">
                <a:ea typeface="ヒラギノ角ゴ Pro W3"/>
                <a:cs typeface="ヒラギノ角ゴ Pro W3"/>
              </a:rPr>
              <a:pPr algn="r"/>
              <a:t>16</a:t>
            </a:fld>
            <a:endParaRPr lang="en-GB" altLang="en-US" sz="1200">
              <a:ea typeface="ヒラギノ角ゴ Pro W3"/>
              <a:cs typeface="ヒラギノ角ゴ Pro W3"/>
            </a:endParaRPr>
          </a:p>
        </p:txBody>
      </p:sp>
    </p:spTree>
    <p:extLst>
      <p:ext uri="{BB962C8B-B14F-4D97-AF65-F5344CB8AC3E}">
        <p14:creationId xmlns:p14="http://schemas.microsoft.com/office/powerpoint/2010/main" val="3284526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8176BD-0E81-4D52-98C9-AEC165876D62}" type="slidenum">
              <a:rPr lang="en-GB" altLang="en-US"/>
              <a:pPr/>
              <a:t>21</a:t>
            </a:fld>
            <a:endParaRPr lang="en-GB" altLang="en-US"/>
          </a:p>
        </p:txBody>
      </p:sp>
      <p:sp>
        <p:nvSpPr>
          <p:cNvPr id="5632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93A9A7B-81C7-4BF7-A874-6278ED6B7116}" type="slidenum">
              <a:rPr lang="en-US" altLang="en-US" sz="1200"/>
              <a:pPr algn="r" eaLnBrk="1" hangingPunct="1"/>
              <a:t>21</a:t>
            </a:fld>
            <a:endParaRPr lang="en-US" altLang="en-US" sz="1200"/>
          </a:p>
        </p:txBody>
      </p:sp>
      <p:sp>
        <p:nvSpPr>
          <p:cNvPr id="56324" name="Rectangle 2"/>
          <p:cNvSpPr>
            <a:spLocks noGrp="1" noRot="1" noChangeAspect="1" noChangeArrowheads="1" noTextEdit="1"/>
          </p:cNvSpPr>
          <p:nvPr>
            <p:ph type="sldImg"/>
          </p:nvPr>
        </p:nvSpPr>
        <p:spPr>
          <a:ln/>
        </p:spPr>
      </p:sp>
      <p:sp>
        <p:nvSpPr>
          <p:cNvPr id="5632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136238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AFBFA9E-4041-46C1-B79B-C956376F64DF}" type="slidenum">
              <a:rPr lang="en-GB" altLang="en-US" sz="1200"/>
              <a:pPr algn="r" eaLnBrk="1" hangingPunct="1"/>
              <a:t>23</a:t>
            </a:fld>
            <a:endParaRPr lang="en-GB" altLang="en-US" sz="1200"/>
          </a:p>
        </p:txBody>
      </p:sp>
      <p:sp>
        <p:nvSpPr>
          <p:cNvPr id="12697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6C2CDC3-DEF4-4D85-A9B5-0315D36F8A23}" type="slidenum">
              <a:rPr lang="en-US" altLang="en-US" sz="1200"/>
              <a:pPr algn="r" eaLnBrk="1" hangingPunct="1"/>
              <a:t>23</a:t>
            </a:fld>
            <a:endParaRPr lang="en-US" altLang="en-US" sz="1200"/>
          </a:p>
        </p:txBody>
      </p:sp>
      <p:sp>
        <p:nvSpPr>
          <p:cNvPr id="126980" name="Rectangle 2"/>
          <p:cNvSpPr>
            <a:spLocks noGrp="1" noRot="1" noChangeAspect="1" noChangeArrowheads="1" noTextEdit="1"/>
          </p:cNvSpPr>
          <p:nvPr>
            <p:ph type="sldImg"/>
          </p:nvPr>
        </p:nvSpPr>
        <p:spPr>
          <a:ln/>
        </p:spPr>
      </p:sp>
      <p:sp>
        <p:nvSpPr>
          <p:cNvPr id="12698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76273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E8B2023-6825-4B77-BAB8-93761AC2C6E7}" type="slidenum">
              <a:rPr lang="en-US" altLang="en-US"/>
              <a:pPr eaLnBrk="1" hangingPunct="1">
                <a:spcBef>
                  <a:spcPct val="0"/>
                </a:spcBef>
              </a:pPr>
              <a:t>45</a:t>
            </a:fld>
            <a:endParaRPr lang="en-US" altLang="en-US"/>
          </a:p>
        </p:txBody>
      </p:sp>
      <p:sp>
        <p:nvSpPr>
          <p:cNvPr id="70659" name="Rectangle 2"/>
          <p:cNvSpPr>
            <a:spLocks noGrp="1" noRot="1" noChangeAspect="1" noChangeArrowheads="1" noTextEdit="1"/>
          </p:cNvSpPr>
          <p:nvPr>
            <p:ph type="sldImg"/>
          </p:nvPr>
        </p:nvSpPr>
        <p:spPr>
          <a:xfrm>
            <a:off x="384175" y="687388"/>
            <a:ext cx="6089650" cy="3425825"/>
          </a:xfrm>
          <a:ln w="12700" cap="flat"/>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1264291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EA34DD5-5653-4564-8DC1-5179EE549E53}" type="slidenum">
              <a:rPr lang="en-US" altLang="en-US"/>
              <a:pPr eaLnBrk="1" hangingPunct="1">
                <a:spcBef>
                  <a:spcPct val="0"/>
                </a:spcBef>
              </a:pPr>
              <a:t>48</a:t>
            </a:fld>
            <a:endParaRPr lang="en-US" altLang="en-US"/>
          </a:p>
        </p:txBody>
      </p:sp>
      <p:sp>
        <p:nvSpPr>
          <p:cNvPr id="72707" name="Rectangle 2"/>
          <p:cNvSpPr>
            <a:spLocks noGrp="1" noRot="1" noChangeAspect="1" noChangeArrowheads="1" noTextEdit="1"/>
          </p:cNvSpPr>
          <p:nvPr>
            <p:ph type="sldImg"/>
          </p:nvPr>
        </p:nvSpPr>
        <p:spPr>
          <a:xfrm>
            <a:off x="384175" y="687388"/>
            <a:ext cx="6089650" cy="3425825"/>
          </a:xfrm>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101481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E192320-1EA2-400F-95BE-134AD2914A2E}" type="slidenum">
              <a:rPr lang="en-US" altLang="en-US"/>
              <a:pPr eaLnBrk="1" hangingPunct="1">
                <a:spcBef>
                  <a:spcPct val="0"/>
                </a:spcBef>
              </a:pPr>
              <a:t>49</a:t>
            </a:fld>
            <a:endParaRPr lang="en-US" altLang="en-US"/>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82693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BC3FE8A-29C3-4070-B0DB-1CB3B4A45814}" type="slidenum">
              <a:rPr lang="en-US" altLang="en-US"/>
              <a:pPr eaLnBrk="1" hangingPunct="1">
                <a:spcBef>
                  <a:spcPct val="0"/>
                </a:spcBef>
              </a:pPr>
              <a:t>50</a:t>
            </a:fld>
            <a:endParaRPr lang="en-US" altLang="en-US"/>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536490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FCE3090-C679-4750-90A1-DCB1173780F8}" type="slidenum">
              <a:rPr lang="en-US" altLang="en-US"/>
              <a:pPr eaLnBrk="1" hangingPunct="1">
                <a:spcBef>
                  <a:spcPct val="0"/>
                </a:spcBef>
              </a:pPr>
              <a:t>51</a:t>
            </a:fld>
            <a:endParaRPr lang="en-US"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1220719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20974AC-7133-4CF5-810E-F2DC9B66C11B}" type="slidenum">
              <a:rPr lang="en-GB" altLang="en-US"/>
              <a:pPr eaLnBrk="1" hangingPunct="1">
                <a:spcBef>
                  <a:spcPct val="0"/>
                </a:spcBef>
              </a:pPr>
              <a:t>52</a:t>
            </a:fld>
            <a:endParaRPr lang="en-GB" altLang="en-US"/>
          </a:p>
        </p:txBody>
      </p:sp>
      <p:sp>
        <p:nvSpPr>
          <p:cNvPr id="8192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330C0648-5997-4E87-B7F6-623E215A0A3F}" type="slidenum">
              <a:rPr lang="en-GB" altLang="en-US">
                <a:cs typeface="Arial" panose="020B0604020202020204" pitchFamily="34" charset="0"/>
              </a:rPr>
              <a:pPr algn="r" eaLnBrk="1" hangingPunct="1">
                <a:spcBef>
                  <a:spcPct val="0"/>
                </a:spcBef>
              </a:pPr>
              <a:t>52</a:t>
            </a:fld>
            <a:endParaRPr lang="en-GB" altLang="en-US">
              <a:cs typeface="Arial" panose="020B0604020202020204" pitchFamily="34" charset="0"/>
            </a:endParaRPr>
          </a:p>
        </p:txBody>
      </p:sp>
      <p:sp>
        <p:nvSpPr>
          <p:cNvPr id="81924" name="Rectangle 2"/>
          <p:cNvSpPr>
            <a:spLocks noGrp="1" noRot="1" noChangeAspect="1" noChangeArrowheads="1" noTextEdit="1"/>
          </p:cNvSpPr>
          <p:nvPr>
            <p:ph type="sldImg"/>
          </p:nvPr>
        </p:nvSpPr>
        <p:spPr>
          <a:ln/>
        </p:spPr>
      </p:sp>
      <p:sp>
        <p:nvSpPr>
          <p:cNvPr id="8192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219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DB08B50-A160-46AE-8A0E-7DF5256B19CF}" type="slidenum">
              <a:rPr lang="en-GB" altLang="en-US"/>
              <a:pPr eaLnBrk="1" hangingPunct="1">
                <a:spcBef>
                  <a:spcPct val="0"/>
                </a:spcBef>
              </a:pPr>
              <a:t>53</a:t>
            </a:fld>
            <a:endParaRPr lang="en-GB" altLang="en-US"/>
          </a:p>
        </p:txBody>
      </p:sp>
      <p:sp>
        <p:nvSpPr>
          <p:cNvPr id="8294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5689FC3F-DD80-42B3-9852-3449F90EB66F}" type="slidenum">
              <a:rPr lang="en-GB" altLang="en-US">
                <a:cs typeface="Arial" panose="020B0604020202020204" pitchFamily="34" charset="0"/>
              </a:rPr>
              <a:pPr algn="r" eaLnBrk="1" hangingPunct="1">
                <a:spcBef>
                  <a:spcPct val="0"/>
                </a:spcBef>
              </a:pPr>
              <a:t>53</a:t>
            </a:fld>
            <a:endParaRPr lang="en-GB" altLang="en-US">
              <a:cs typeface="Arial" panose="020B0604020202020204" pitchFamily="34" charset="0"/>
            </a:endParaRPr>
          </a:p>
        </p:txBody>
      </p:sp>
      <p:sp>
        <p:nvSpPr>
          <p:cNvPr id="82948" name="Rectangle 2"/>
          <p:cNvSpPr>
            <a:spLocks noGrp="1" noRot="1" noChangeAspect="1" noChangeArrowheads="1" noTextEdit="1"/>
          </p:cNvSpPr>
          <p:nvPr>
            <p:ph type="sldImg"/>
          </p:nvPr>
        </p:nvSpPr>
        <p:spPr>
          <a:ln/>
        </p:spPr>
      </p:sp>
      <p:sp>
        <p:nvSpPr>
          <p:cNvPr id="8294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805810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5B29C33-F6BB-4FBE-9F24-9E3BD27BD8D0}" type="slidenum">
              <a:rPr lang="en-US" altLang="en-US"/>
              <a:pPr eaLnBrk="1" hangingPunct="1">
                <a:spcBef>
                  <a:spcPct val="0"/>
                </a:spcBef>
              </a:pPr>
              <a:t>54</a:t>
            </a:fld>
            <a:endParaRPr lang="en-US" altLang="en-US"/>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3133363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E08F16C-16E9-48C9-9630-7F23A015BB86}" type="slidenum">
              <a:rPr lang="en-US" altLang="en-US"/>
              <a:pPr eaLnBrk="1" hangingPunct="1">
                <a:spcBef>
                  <a:spcPct val="0"/>
                </a:spcBef>
              </a:pPr>
              <a:t>67</a:t>
            </a:fld>
            <a:endParaRPr lang="en-US" altLang="en-US"/>
          </a:p>
        </p:txBody>
      </p:sp>
    </p:spTree>
    <p:extLst>
      <p:ext uri="{BB962C8B-B14F-4D97-AF65-F5344CB8AC3E}">
        <p14:creationId xmlns:p14="http://schemas.microsoft.com/office/powerpoint/2010/main" val="506823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5B8E29-3654-49B7-99E2-BEE6F94CA226}" type="datetime1">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891531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864CAA-584F-4DB2-8BDB-FD8430088274}" type="datetime1">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501829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04D989E-AAB3-40D7-A1C1-B49E4BF44343}" type="datetime1">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381569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4350CC-5763-4653-BCE1-5FBC647A6B3F}" type="datetime1">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2466387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2ABBE0-BBAB-45A2-8A6F-C46FD49B4026}" type="datetime1">
              <a:rPr lang="en-GB" smtClean="0"/>
              <a:pPr/>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1268883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C0C1A3-395D-48A6-862A-BBE7639709E1}" type="datetime1">
              <a:rPr lang="en-GB" smtClean="0"/>
              <a:pPr/>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636246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E2E765-C99D-46E8-ADF7-BCDFA8BD71C5}" type="datetime1">
              <a:rPr lang="en-GB" smtClean="0"/>
              <a:pPr/>
              <a:t>12/03/2019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3529383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6B0BBDB-A031-4BBF-9735-EDB6CB010C4F}" type="datetime1">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444284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33EB2D-16E2-4A10-ACFC-05F7EB757EE2}" type="datetime1">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2947909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18440F-93E5-4742-90C3-434322359DC5}" type="datetime1">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733115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6B12F0-643F-4805-92C5-2287290412D4}" type="datetime1">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pPr/>
              <a:t>‹#›</a:t>
            </a:fld>
            <a:endParaRPr lang="en-GB"/>
          </a:p>
        </p:txBody>
      </p:sp>
    </p:spTree>
    <p:extLst>
      <p:ext uri="{BB962C8B-B14F-4D97-AF65-F5344CB8AC3E}">
        <p14:creationId xmlns:p14="http://schemas.microsoft.com/office/powerpoint/2010/main" val="900241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9"/>
          <p:cNvSpPr>
            <a:spLocks noGrp="1" noChangeArrowheads="1"/>
          </p:cNvSpPr>
          <p:nvPr>
            <p:ph type="dt" sz="half" idx="10"/>
          </p:nvPr>
        </p:nvSpPr>
        <p:spPr>
          <a:ln/>
        </p:spPr>
        <p:txBody>
          <a:bodyPr/>
          <a:lstStyle>
            <a:lvl1pPr>
              <a:defRPr/>
            </a:lvl1pPr>
          </a:lstStyle>
          <a:p>
            <a:pPr>
              <a:defRPr/>
            </a:pPr>
            <a:fld id="{509CC4E8-67AA-4536-A805-AB5CC4C88C71}" type="datetime1">
              <a:rPr lang="en-GB" smtClean="0"/>
              <a:pPr>
                <a:defRPr/>
              </a:pPr>
              <a:t>12/03/2019</a:t>
            </a:fld>
            <a:endParaRPr lang="en-GB"/>
          </a:p>
        </p:txBody>
      </p:sp>
      <p:sp>
        <p:nvSpPr>
          <p:cNvPr id="8" name="Rectangle 20"/>
          <p:cNvSpPr>
            <a:spLocks noGrp="1" noChangeArrowheads="1"/>
          </p:cNvSpPr>
          <p:nvPr>
            <p:ph type="ftr" sz="quarter" idx="11"/>
          </p:nvPr>
        </p:nvSpPr>
        <p:spPr>
          <a:ln/>
        </p:spPr>
        <p:txBody>
          <a:bodyPr/>
          <a:lstStyle>
            <a:lvl1pPr>
              <a:defRPr/>
            </a:lvl1pPr>
          </a:lstStyle>
          <a:p>
            <a:pPr>
              <a:defRPr/>
            </a:pPr>
            <a:endParaRPr lang="en-GB"/>
          </a:p>
        </p:txBody>
      </p:sp>
      <p:sp>
        <p:nvSpPr>
          <p:cNvPr id="9" name="Rectangle 21"/>
          <p:cNvSpPr>
            <a:spLocks noGrp="1" noChangeArrowheads="1"/>
          </p:cNvSpPr>
          <p:nvPr>
            <p:ph type="sldNum" sz="quarter" idx="12"/>
          </p:nvPr>
        </p:nvSpPr>
        <p:spPr>
          <a:ln/>
        </p:spPr>
        <p:txBody>
          <a:bodyPr/>
          <a:lstStyle>
            <a:lvl1pPr>
              <a:defRPr/>
            </a:lvl1pPr>
          </a:lstStyle>
          <a:p>
            <a:fld id="{BE85836F-7206-47A8-97E8-14E1A1549CFA}" type="slidenum">
              <a:rPr lang="en-GB" altLang="en-US"/>
              <a:pPr/>
              <a:t>‹#›</a:t>
            </a:fld>
            <a:endParaRPr lang="en-GB" altLang="en-US"/>
          </a:p>
        </p:txBody>
      </p:sp>
    </p:spTree>
    <p:extLst>
      <p:ext uri="{BB962C8B-B14F-4D97-AF65-F5344CB8AC3E}">
        <p14:creationId xmlns:p14="http://schemas.microsoft.com/office/powerpoint/2010/main" val="2938292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half" idx="3"/>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9"/>
          <p:cNvSpPr>
            <a:spLocks noGrp="1" noChangeArrowheads="1"/>
          </p:cNvSpPr>
          <p:nvPr>
            <p:ph type="dt" sz="half" idx="10"/>
          </p:nvPr>
        </p:nvSpPr>
        <p:spPr>
          <a:ln/>
        </p:spPr>
        <p:txBody>
          <a:bodyPr/>
          <a:lstStyle>
            <a:lvl1pPr>
              <a:defRPr/>
            </a:lvl1pPr>
          </a:lstStyle>
          <a:p>
            <a:pPr>
              <a:defRPr/>
            </a:pPr>
            <a:fld id="{B65A7ABB-CB96-438E-AA16-90DA93DBE97F}" type="datetime1">
              <a:rPr lang="en-GB" smtClean="0"/>
              <a:pPr>
                <a:defRPr/>
              </a:pPr>
              <a:t>12/03/2019</a:t>
            </a:fld>
            <a:endParaRPr lang="en-GB"/>
          </a:p>
        </p:txBody>
      </p:sp>
      <p:sp>
        <p:nvSpPr>
          <p:cNvPr id="7" name="Rectangle 20"/>
          <p:cNvSpPr>
            <a:spLocks noGrp="1" noChangeArrowheads="1"/>
          </p:cNvSpPr>
          <p:nvPr>
            <p:ph type="ftr" sz="quarter" idx="11"/>
          </p:nvPr>
        </p:nvSpPr>
        <p:spPr>
          <a:ln/>
        </p:spPr>
        <p:txBody>
          <a:bodyPr/>
          <a:lstStyle>
            <a:lvl1pPr>
              <a:defRPr/>
            </a:lvl1pPr>
          </a:lstStyle>
          <a:p>
            <a:pPr>
              <a:defRPr/>
            </a:pPr>
            <a:endParaRPr lang="en-GB"/>
          </a:p>
        </p:txBody>
      </p:sp>
      <p:sp>
        <p:nvSpPr>
          <p:cNvPr id="8" name="Rectangle 21"/>
          <p:cNvSpPr>
            <a:spLocks noGrp="1" noChangeArrowheads="1"/>
          </p:cNvSpPr>
          <p:nvPr>
            <p:ph type="sldNum" sz="quarter" idx="12"/>
          </p:nvPr>
        </p:nvSpPr>
        <p:spPr>
          <a:ln/>
        </p:spPr>
        <p:txBody>
          <a:bodyPr/>
          <a:lstStyle>
            <a:lvl1pPr>
              <a:defRPr/>
            </a:lvl1pPr>
          </a:lstStyle>
          <a:p>
            <a:fld id="{3CF12B87-0A1D-40FD-9AE0-DACF240CC1AD}" type="slidenum">
              <a:rPr lang="en-GB" altLang="en-US"/>
              <a:pPr/>
              <a:t>‹#›</a:t>
            </a:fld>
            <a:endParaRPr lang="en-GB" altLang="en-US"/>
          </a:p>
        </p:txBody>
      </p:sp>
    </p:spTree>
    <p:extLst>
      <p:ext uri="{BB962C8B-B14F-4D97-AF65-F5344CB8AC3E}">
        <p14:creationId xmlns:p14="http://schemas.microsoft.com/office/powerpoint/2010/main" val="1395985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9"/>
          <p:cNvSpPr>
            <a:spLocks noGrp="1" noChangeArrowheads="1"/>
          </p:cNvSpPr>
          <p:nvPr>
            <p:ph type="dt" sz="half" idx="10"/>
          </p:nvPr>
        </p:nvSpPr>
        <p:spPr>
          <a:ln/>
        </p:spPr>
        <p:txBody>
          <a:bodyPr/>
          <a:lstStyle>
            <a:lvl1pPr>
              <a:defRPr/>
            </a:lvl1pPr>
          </a:lstStyle>
          <a:p>
            <a:pPr>
              <a:defRPr/>
            </a:pPr>
            <a:fld id="{24CE8E41-8AFA-4485-8886-10C4715C434F}" type="datetime1">
              <a:rPr lang="en-GB" smtClean="0"/>
              <a:pPr>
                <a:defRPr/>
              </a:pPr>
              <a:t>12/03/2019</a:t>
            </a:fld>
            <a:endParaRPr lang="en-GB"/>
          </a:p>
        </p:txBody>
      </p:sp>
      <p:sp>
        <p:nvSpPr>
          <p:cNvPr id="7" name="Rectangle 20"/>
          <p:cNvSpPr>
            <a:spLocks noGrp="1" noChangeArrowheads="1"/>
          </p:cNvSpPr>
          <p:nvPr>
            <p:ph type="ftr" sz="quarter" idx="11"/>
          </p:nvPr>
        </p:nvSpPr>
        <p:spPr>
          <a:ln/>
        </p:spPr>
        <p:txBody>
          <a:bodyPr/>
          <a:lstStyle>
            <a:lvl1pPr>
              <a:defRPr/>
            </a:lvl1pPr>
          </a:lstStyle>
          <a:p>
            <a:pPr>
              <a:defRPr/>
            </a:pPr>
            <a:endParaRPr lang="en-GB"/>
          </a:p>
        </p:txBody>
      </p:sp>
      <p:sp>
        <p:nvSpPr>
          <p:cNvPr id="8" name="Rectangle 21"/>
          <p:cNvSpPr>
            <a:spLocks noGrp="1" noChangeArrowheads="1"/>
          </p:cNvSpPr>
          <p:nvPr>
            <p:ph type="sldNum" sz="quarter" idx="12"/>
          </p:nvPr>
        </p:nvSpPr>
        <p:spPr>
          <a:ln/>
        </p:spPr>
        <p:txBody>
          <a:bodyPr/>
          <a:lstStyle>
            <a:lvl1pPr>
              <a:defRPr/>
            </a:lvl1pPr>
          </a:lstStyle>
          <a:p>
            <a:fld id="{256C6DC8-8BBB-44FC-8430-1825A1B5751E}" type="slidenum">
              <a:rPr lang="en-GB" altLang="en-US"/>
              <a:pPr/>
              <a:t>‹#›</a:t>
            </a:fld>
            <a:endParaRPr lang="en-GB" altLang="en-US"/>
          </a:p>
        </p:txBody>
      </p:sp>
    </p:spTree>
    <p:extLst>
      <p:ext uri="{BB962C8B-B14F-4D97-AF65-F5344CB8AC3E}">
        <p14:creationId xmlns:p14="http://schemas.microsoft.com/office/powerpoint/2010/main" val="3802791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2B1DE4-D035-4342-8F16-CB231422F55C}" type="datetime1">
              <a:rPr lang="en-GB" smtClean="0"/>
              <a:pPr/>
              <a:t>12/03/2019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A26D80-3E99-4B76-BF69-1F18DD4A3B3F}" type="slidenum">
              <a:rPr lang="en-GB" smtClean="0"/>
              <a:pPr/>
              <a:t>‹#›</a:t>
            </a:fld>
            <a:endParaRPr lang="en-GB"/>
          </a:p>
        </p:txBody>
      </p:sp>
    </p:spTree>
    <p:extLst>
      <p:ext uri="{BB962C8B-B14F-4D97-AF65-F5344CB8AC3E}">
        <p14:creationId xmlns:p14="http://schemas.microsoft.com/office/powerpoint/2010/main" val="4287300486"/>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hyperlink" Target="http://www.kerrycoco.ie/basket/burra.htm"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 Id="rId5" Type="http://schemas.openxmlformats.org/officeDocument/2006/relationships/image" Target="../media/image15.jpe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2.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3.wmf"/><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27.emf"/><Relationship Id="rId2" Type="http://schemas.openxmlformats.org/officeDocument/2006/relationships/slideLayout" Target="../slideLayouts/slideLayout4.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26.emf"/><Relationship Id="rId4" Type="http://schemas.openxmlformats.org/officeDocument/2006/relationships/oleObject" Target="../embeddings/oleObject1.bin"/></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image" Target="../media/image39.jpeg"/><Relationship Id="rId1" Type="http://schemas.openxmlformats.org/officeDocument/2006/relationships/slideLayout" Target="../slideLayouts/slideLayout1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48.jpeg"/><Relationship Id="rId5" Type="http://schemas.openxmlformats.org/officeDocument/2006/relationships/image" Target="../media/image47.jpeg"/><Relationship Id="rId10" Type="http://schemas.openxmlformats.org/officeDocument/2006/relationships/image" Target="../media/image52.jpeg"/><Relationship Id="rId4" Type="http://schemas.openxmlformats.org/officeDocument/2006/relationships/image" Target="../media/image46.jpeg"/><Relationship Id="rId9"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5.xml"/><Relationship Id="rId4" Type="http://schemas.openxmlformats.org/officeDocument/2006/relationships/image" Target="../media/image55.jpeg"/></Relationships>
</file>

<file path=ppt/slides/_rels/slide2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5.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2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5.xml"/><Relationship Id="rId4" Type="http://schemas.openxmlformats.org/officeDocument/2006/relationships/image" Target="../media/image63.jpeg"/></Relationships>
</file>

<file path=ppt/slides/_rels/slide2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4.xml"/><Relationship Id="rId4" Type="http://schemas.openxmlformats.org/officeDocument/2006/relationships/image" Target="../media/image72.jpeg"/></Relationships>
</file>

<file path=ppt/slides/_rels/slide3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80.jpeg"/><Relationship Id="rId7" Type="http://schemas.openxmlformats.org/officeDocument/2006/relationships/image" Target="../media/image84.jpeg"/><Relationship Id="rId2" Type="http://schemas.openxmlformats.org/officeDocument/2006/relationships/image" Target="../media/image79.jpeg"/><Relationship Id="rId1" Type="http://schemas.openxmlformats.org/officeDocument/2006/relationships/slideLayout" Target="../slideLayouts/slideLayout5.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3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 Id="rId4" Type="http://schemas.openxmlformats.org/officeDocument/2006/relationships/image" Target="../media/image91.jpeg"/></Relationships>
</file>

<file path=ppt/slides/_rels/slide38.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12.xml"/><Relationship Id="rId5" Type="http://schemas.openxmlformats.org/officeDocument/2006/relationships/image" Target="../media/image95.jpeg"/><Relationship Id="rId4" Type="http://schemas.openxmlformats.org/officeDocument/2006/relationships/image" Target="../media/image94.jpeg"/></Relationships>
</file>

<file path=ppt/slides/_rels/slide39.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5.xml"/><Relationship Id="rId5" Type="http://schemas.openxmlformats.org/officeDocument/2006/relationships/image" Target="../media/image99.jpeg"/><Relationship Id="rId4" Type="http://schemas.openxmlformats.org/officeDocument/2006/relationships/image" Target="../media/image98.jpeg"/></Relationships>
</file>

<file path=ppt/slides/_rels/slide40.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image" Target="../media/image101.jpeg"/><Relationship Id="rId7" Type="http://schemas.openxmlformats.org/officeDocument/2006/relationships/image" Target="../media/image105.jpeg"/><Relationship Id="rId2" Type="http://schemas.openxmlformats.org/officeDocument/2006/relationships/image" Target="../media/image100.jpeg"/><Relationship Id="rId1" Type="http://schemas.openxmlformats.org/officeDocument/2006/relationships/slideLayout" Target="../slideLayouts/slideLayout5.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 Id="rId9" Type="http://schemas.openxmlformats.org/officeDocument/2006/relationships/image" Target="../media/image107.jpeg"/></Relationships>
</file>

<file path=ppt/slides/_rels/slide41.xml.rels><?xml version="1.0" encoding="UTF-8" standalone="yes"?>
<Relationships xmlns="http://schemas.openxmlformats.org/package/2006/relationships"><Relationship Id="rId8" Type="http://schemas.openxmlformats.org/officeDocument/2006/relationships/image" Target="../media/image114.jpeg"/><Relationship Id="rId3" Type="http://schemas.openxmlformats.org/officeDocument/2006/relationships/image" Target="../media/image109.jpeg"/><Relationship Id="rId7" Type="http://schemas.openxmlformats.org/officeDocument/2006/relationships/image" Target="../media/image113.jpeg"/><Relationship Id="rId12" Type="http://schemas.openxmlformats.org/officeDocument/2006/relationships/image" Target="../media/image118.jpeg"/><Relationship Id="rId2" Type="http://schemas.openxmlformats.org/officeDocument/2006/relationships/image" Target="../media/image108.jpeg"/><Relationship Id="rId1" Type="http://schemas.openxmlformats.org/officeDocument/2006/relationships/slideLayout" Target="../slideLayouts/slideLayout5.xml"/><Relationship Id="rId6" Type="http://schemas.openxmlformats.org/officeDocument/2006/relationships/image" Target="../media/image112.jpeg"/><Relationship Id="rId11" Type="http://schemas.openxmlformats.org/officeDocument/2006/relationships/image" Target="../media/image117.jpeg"/><Relationship Id="rId5" Type="http://schemas.openxmlformats.org/officeDocument/2006/relationships/image" Target="../media/image111.jpeg"/><Relationship Id="rId10" Type="http://schemas.openxmlformats.org/officeDocument/2006/relationships/image" Target="../media/image116.jpeg"/><Relationship Id="rId4" Type="http://schemas.openxmlformats.org/officeDocument/2006/relationships/image" Target="../media/image110.jpeg"/><Relationship Id="rId9" Type="http://schemas.openxmlformats.org/officeDocument/2006/relationships/image" Target="../media/image115.jpeg"/></Relationships>
</file>

<file path=ppt/slides/_rels/slide42.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5.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image" Target="../media/image121.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8" Type="http://schemas.openxmlformats.org/officeDocument/2006/relationships/image" Target="../media/image130.jpeg"/><Relationship Id="rId3" Type="http://schemas.openxmlformats.org/officeDocument/2006/relationships/image" Target="../media/image125.jpeg"/><Relationship Id="rId7" Type="http://schemas.openxmlformats.org/officeDocument/2006/relationships/image" Target="../media/image129.png"/><Relationship Id="rId2" Type="http://schemas.openxmlformats.org/officeDocument/2006/relationships/image" Target="../media/image124.png"/><Relationship Id="rId1" Type="http://schemas.openxmlformats.org/officeDocument/2006/relationships/slideLayout" Target="../slideLayouts/slideLayout5.xml"/><Relationship Id="rId6" Type="http://schemas.openxmlformats.org/officeDocument/2006/relationships/image" Target="../media/image128.png"/><Relationship Id="rId5" Type="http://schemas.openxmlformats.org/officeDocument/2006/relationships/image" Target="../media/image127.jpeg"/><Relationship Id="rId4" Type="http://schemas.openxmlformats.org/officeDocument/2006/relationships/image" Target="../media/image126.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131.emf"/></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32.emf"/></Relationships>
</file>

<file path=ppt/slides/_rels/slide48.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6.jpeg"/><Relationship Id="rId5" Type="http://schemas.openxmlformats.org/officeDocument/2006/relationships/image" Target="../media/image135.jpeg"/><Relationship Id="rId4" Type="http://schemas.openxmlformats.org/officeDocument/2006/relationships/image" Target="../media/image134.jpeg"/></Relationships>
</file>

<file path=ppt/slides/_rels/slide49.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0.jpeg"/><Relationship Id="rId5" Type="http://schemas.openxmlformats.org/officeDocument/2006/relationships/image" Target="../media/image139.jpeg"/><Relationship Id="rId4" Type="http://schemas.openxmlformats.org/officeDocument/2006/relationships/image" Target="../media/image138.jpeg"/></Relationships>
</file>

<file path=ppt/slides/_rels/slide50.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44.jpeg"/><Relationship Id="rId5" Type="http://schemas.openxmlformats.org/officeDocument/2006/relationships/image" Target="../media/image143.jpeg"/><Relationship Id="rId4" Type="http://schemas.openxmlformats.org/officeDocument/2006/relationships/image" Target="../media/image142.jpeg"/></Relationships>
</file>

<file path=ppt/slides/_rels/slide51.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46.jpeg"/><Relationship Id="rId7" Type="http://schemas.openxmlformats.org/officeDocument/2006/relationships/image" Target="../media/image150.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49.jpeg"/><Relationship Id="rId5" Type="http://schemas.openxmlformats.org/officeDocument/2006/relationships/image" Target="../media/image148.jpeg"/><Relationship Id="rId4" Type="http://schemas.openxmlformats.org/officeDocument/2006/relationships/image" Target="../media/image147.jpeg"/></Relationships>
</file>

<file path=ppt/slides/_rels/slide53.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53.jpeg"/><Relationship Id="rId4" Type="http://schemas.openxmlformats.org/officeDocument/2006/relationships/image" Target="../media/image152.jpeg"/></Relationships>
</file>

<file path=ppt/slides/_rels/slide54.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5.jpeg"/></Relationships>
</file>

<file path=ppt/slides/_rels/slide55.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image" Target="../media/image158.jpe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image" Target="../media/image160.jpeg"/><Relationship Id="rId1" Type="http://schemas.openxmlformats.org/officeDocument/2006/relationships/slideLayout" Target="../slideLayouts/slideLayout4.xml"/><Relationship Id="rId4" Type="http://schemas.openxmlformats.org/officeDocument/2006/relationships/image" Target="../media/image162.jpeg"/></Relationships>
</file>

<file path=ppt/slides/_rels/slide58.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image" Target="../media/image163.jpeg"/><Relationship Id="rId1" Type="http://schemas.openxmlformats.org/officeDocument/2006/relationships/slideLayout" Target="../slideLayouts/slideLayout4.xml"/><Relationship Id="rId6" Type="http://schemas.openxmlformats.org/officeDocument/2006/relationships/image" Target="../media/image167.jpeg"/><Relationship Id="rId5" Type="http://schemas.openxmlformats.org/officeDocument/2006/relationships/image" Target="../media/image166.jpeg"/><Relationship Id="rId4" Type="http://schemas.openxmlformats.org/officeDocument/2006/relationships/image" Target="../media/image165.jpeg"/></Relationships>
</file>

<file path=ppt/slides/_rels/slide59.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image" Target="../media/image168.jpe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171.wmf"/><Relationship Id="rId2" Type="http://schemas.openxmlformats.org/officeDocument/2006/relationships/image" Target="../media/image170.w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72.jpeg"/><Relationship Id="rId1" Type="http://schemas.openxmlformats.org/officeDocument/2006/relationships/slideLayout" Target="../slideLayouts/slideLayout12.xml"/><Relationship Id="rId6" Type="http://schemas.openxmlformats.org/officeDocument/2006/relationships/image" Target="../media/image176.jpeg"/><Relationship Id="rId5" Type="http://schemas.openxmlformats.org/officeDocument/2006/relationships/image" Target="../media/image175.jpeg"/><Relationship Id="rId4" Type="http://schemas.openxmlformats.org/officeDocument/2006/relationships/image" Target="../media/image174.jpeg"/></Relationships>
</file>

<file path=ppt/slides/_rels/slide62.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177.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image" Target="../media/image179.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182.jpeg"/><Relationship Id="rId2" Type="http://schemas.openxmlformats.org/officeDocument/2006/relationships/image" Target="../media/image181.jpeg"/><Relationship Id="rId1" Type="http://schemas.openxmlformats.org/officeDocument/2006/relationships/slideLayout" Target="../slideLayouts/slideLayout14.xml"/><Relationship Id="rId4" Type="http://schemas.openxmlformats.org/officeDocument/2006/relationships/image" Target="../media/image183.jpeg"/></Relationships>
</file>

<file path=ppt/slides/_rels/slide65.xml.rels><?xml version="1.0" encoding="UTF-8" standalone="yes"?>
<Relationships xmlns="http://schemas.openxmlformats.org/package/2006/relationships"><Relationship Id="rId3" Type="http://schemas.openxmlformats.org/officeDocument/2006/relationships/image" Target="../media/image185.jpeg"/><Relationship Id="rId7" Type="http://schemas.openxmlformats.org/officeDocument/2006/relationships/image" Target="../media/image189.jpeg"/><Relationship Id="rId2" Type="http://schemas.openxmlformats.org/officeDocument/2006/relationships/image" Target="../media/image184.jpeg"/><Relationship Id="rId1" Type="http://schemas.openxmlformats.org/officeDocument/2006/relationships/slideLayout" Target="../slideLayouts/slideLayout2.xml"/><Relationship Id="rId6" Type="http://schemas.openxmlformats.org/officeDocument/2006/relationships/image" Target="../media/image188.jpeg"/><Relationship Id="rId5" Type="http://schemas.openxmlformats.org/officeDocument/2006/relationships/image" Target="../media/image187.jpeg"/><Relationship Id="rId4" Type="http://schemas.openxmlformats.org/officeDocument/2006/relationships/image" Target="../media/image186.jpe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90.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8017" y="1208822"/>
            <a:ext cx="2891384" cy="1178449"/>
          </a:xfrm>
        </p:spPr>
        <p:txBody>
          <a:bodyPr>
            <a:normAutofit fontScale="90000"/>
          </a:bodyPr>
          <a:lstStyle/>
          <a:p>
            <a:r>
              <a:rPr lang="en-GB" sz="2800" dirty="0" smtClean="0">
                <a:latin typeface="Baskerville Old Face" panose="02020602080505020303" pitchFamily="18" charset="0"/>
              </a:rPr>
              <a:t>.</a:t>
            </a:r>
            <a:r>
              <a:rPr lang="en-GB" sz="2800" dirty="0">
                <a:latin typeface="Baskerville Old Face" panose="02020602080505020303" pitchFamily="18" charset="0"/>
              </a:rPr>
              <a:t/>
            </a:r>
            <a:br>
              <a:rPr lang="en-GB" sz="2800" dirty="0">
                <a:latin typeface="Baskerville Old Face" panose="02020602080505020303" pitchFamily="18" charset="0"/>
              </a:rPr>
            </a:br>
            <a:r>
              <a:rPr lang="en-GB" sz="2800" dirty="0">
                <a:latin typeface="Baskerville Old Face" panose="02020602080505020303" pitchFamily="18" charset="0"/>
              </a:rPr>
              <a:t/>
            </a:r>
            <a:br>
              <a:rPr lang="en-GB" sz="2800" dirty="0">
                <a:latin typeface="Baskerville Old Face" panose="02020602080505020303" pitchFamily="18" charset="0"/>
              </a:rPr>
            </a:br>
            <a:r>
              <a:rPr lang="en-GB" sz="2800" dirty="0" smtClean="0">
                <a:latin typeface="Baskerville Old Face" panose="02020602080505020303" pitchFamily="18" charset="0"/>
              </a:rPr>
              <a:t/>
            </a:r>
            <a:br>
              <a:rPr lang="en-GB" sz="2800" dirty="0" smtClean="0">
                <a:latin typeface="Baskerville Old Face" panose="02020602080505020303" pitchFamily="18" charset="0"/>
              </a:rPr>
            </a:br>
            <a:r>
              <a:rPr lang="en-GB" sz="2800" dirty="0" smtClean="0">
                <a:latin typeface="Baskerville Old Face" panose="02020602080505020303" pitchFamily="18" charset="0"/>
              </a:rPr>
              <a:t/>
            </a:r>
            <a:br>
              <a:rPr lang="en-GB" sz="2800" dirty="0" smtClean="0">
                <a:latin typeface="Baskerville Old Face" panose="02020602080505020303" pitchFamily="18" charset="0"/>
              </a:rPr>
            </a:br>
            <a:r>
              <a:rPr lang="en-GB" sz="2800" dirty="0" smtClean="0">
                <a:latin typeface="Baskerville Old Face" panose="02020602080505020303" pitchFamily="18" charset="0"/>
              </a:rPr>
              <a:t/>
            </a:r>
            <a:br>
              <a:rPr lang="en-GB" sz="2800" dirty="0" smtClean="0">
                <a:latin typeface="Baskerville Old Face" panose="02020602080505020303" pitchFamily="18" charset="0"/>
              </a:rPr>
            </a:br>
            <a:r>
              <a:rPr lang="en-GB" sz="2800" dirty="0"/>
              <a:t/>
            </a:r>
            <a:br>
              <a:rPr lang="en-GB" sz="2800" dirty="0"/>
            </a:br>
            <a:r>
              <a:rPr lang="en-GB" sz="2800" dirty="0"/>
              <a:t/>
            </a:r>
            <a:br>
              <a:rPr lang="en-GB" sz="2800" dirty="0"/>
            </a:br>
            <a:endParaRPr lang="en-GB" sz="2800" b="1" dirty="0">
              <a:latin typeface="Baskerville Old Face" panose="02020602080505020303" pitchFamily="18" charset="0"/>
            </a:endParaRPr>
          </a:p>
        </p:txBody>
      </p:sp>
      <p:sp>
        <p:nvSpPr>
          <p:cNvPr id="4" name="Text Placeholder 3"/>
          <p:cNvSpPr>
            <a:spLocks noGrp="1"/>
          </p:cNvSpPr>
          <p:nvPr>
            <p:ph type="body" idx="1"/>
          </p:nvPr>
        </p:nvSpPr>
        <p:spPr>
          <a:xfrm>
            <a:off x="839788" y="5054662"/>
            <a:ext cx="6693526" cy="1503523"/>
          </a:xfrm>
        </p:spPr>
        <p:txBody>
          <a:bodyPr>
            <a:normAutofit fontScale="25000" lnSpcReduction="20000"/>
          </a:bodyPr>
          <a:lstStyle/>
          <a:p>
            <a:endParaRPr lang="en-GB" sz="5900" b="0" dirty="0">
              <a:latin typeface="Castellar" panose="020A0402060406010301" pitchFamily="18" charset="0"/>
            </a:endParaRPr>
          </a:p>
          <a:p>
            <a:endParaRPr lang="en-GB" sz="5900" b="0" dirty="0">
              <a:latin typeface="Castellar" panose="020A0402060406010301" pitchFamily="18" charset="0"/>
            </a:endParaRPr>
          </a:p>
          <a:p>
            <a:r>
              <a:rPr lang="en-GB" sz="5900" dirty="0"/>
              <a:t> </a:t>
            </a:r>
          </a:p>
          <a:p>
            <a:endParaRPr lang="en-GB" sz="9600" b="0" dirty="0">
              <a:latin typeface="Castellar" panose="020A0402060406010301" pitchFamily="18" charset="0"/>
            </a:endParaRPr>
          </a:p>
          <a:p>
            <a:endParaRPr lang="en-GB" sz="9600" b="0" dirty="0">
              <a:latin typeface="Castellar" panose="020A0402060406010301" pitchFamily="18" charset="0"/>
            </a:endParaRPr>
          </a:p>
          <a:p>
            <a:endParaRPr lang="en-GB" sz="9600" b="0" dirty="0">
              <a:latin typeface="Castellar" panose="020A0402060406010301" pitchFamily="18" charset="0"/>
            </a:endParaRPr>
          </a:p>
          <a:p>
            <a:endParaRPr lang="en-GB" sz="11200" b="0" dirty="0">
              <a:latin typeface="Castellar" panose="020A0402060406010301" pitchFamily="18" charset="0"/>
            </a:endParaRPr>
          </a:p>
          <a:p>
            <a:endParaRPr lang="en-GB" sz="11200" b="0" dirty="0">
              <a:latin typeface="Castellar" panose="020A0402060406010301" pitchFamily="18" charset="0"/>
            </a:endParaRPr>
          </a:p>
          <a:p>
            <a:endParaRPr lang="en-GB" sz="11200" b="0" dirty="0">
              <a:latin typeface="Castellar" panose="020A0402060406010301" pitchFamily="18" charset="0"/>
            </a:endParaRPr>
          </a:p>
          <a:p>
            <a:endParaRPr lang="en-GB" sz="5900" b="0" dirty="0">
              <a:latin typeface="Castellar" panose="020A0402060406010301"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sz="4800" dirty="0"/>
          </a:p>
          <a:p>
            <a:endParaRPr lang="en-GB" sz="4800" dirty="0" smtClean="0"/>
          </a:p>
          <a:p>
            <a:endParaRPr lang="en-GB" sz="4800" dirty="0" smtClean="0"/>
          </a:p>
          <a:p>
            <a:endParaRPr lang="en-GB" sz="4800" dirty="0" smtClean="0"/>
          </a:p>
          <a:p>
            <a:endParaRPr lang="en-GB" sz="4800" dirty="0" smtClean="0"/>
          </a:p>
          <a:p>
            <a:endParaRPr lang="en-GB" sz="4800" dirty="0" smtClean="0"/>
          </a:p>
          <a:p>
            <a:endParaRPr lang="en-GB" sz="4800" dirty="0" smtClean="0"/>
          </a:p>
          <a:p>
            <a:endParaRPr lang="en-GB" sz="4800" dirty="0" smtClean="0"/>
          </a:p>
          <a:p>
            <a:r>
              <a:rPr lang="en-GB" sz="4800" dirty="0" smtClean="0"/>
              <a:t>Speakers affiliations:</a:t>
            </a:r>
          </a:p>
          <a:p>
            <a:endParaRPr lang="en-GB" sz="4800" dirty="0" smtClean="0"/>
          </a:p>
          <a:p>
            <a:r>
              <a:rPr lang="en-GB" sz="4800" dirty="0" smtClean="0"/>
              <a:t>Principal</a:t>
            </a:r>
            <a:r>
              <a:rPr lang="en-GB" sz="4800" dirty="0"/>
              <a:t>: Trevor J. Francis, Chartered Building Surveyor and Historic Building Consultant.</a:t>
            </a:r>
          </a:p>
          <a:p>
            <a:r>
              <a:rPr lang="en-GB" sz="4800" dirty="0"/>
              <a:t>(www. </a:t>
            </a:r>
            <a:r>
              <a:rPr lang="en-GB" sz="4800" dirty="0" err="1"/>
              <a:t>buildingsurveyingwales.com</a:t>
            </a:r>
            <a:r>
              <a:rPr lang="en-GB" sz="4800" dirty="0" smtClean="0"/>
              <a:t>)  Tel: 0797 4114702.</a:t>
            </a:r>
            <a:r>
              <a:rPr lang="en-GB" sz="4800" dirty="0"/>
              <a:t> </a:t>
            </a:r>
            <a:r>
              <a:rPr lang="en-GB" sz="4800" dirty="0" smtClean="0"/>
              <a:t>Trevor Francis, MSc, MRICS, MCIOB, MCABE; P.G. Diploma in Architectural Conservation (Bristol), RICS Registered Valuer.  </a:t>
            </a:r>
          </a:p>
          <a:p>
            <a:endParaRPr lang="en-GB" sz="4800" dirty="0" smtClean="0"/>
          </a:p>
          <a:p>
            <a:r>
              <a:rPr lang="en-GB" sz="4800" dirty="0" smtClean="0"/>
              <a:t>Programme  Director,  Property Management and  Building Surveying,  School of Architecture, Built and Natural Environment(s). University of Wales Trinity Saint David., Swansea.</a:t>
            </a:r>
          </a:p>
          <a:p>
            <a:pPr>
              <a:lnSpc>
                <a:spcPct val="170000"/>
              </a:lnSpc>
            </a:pPr>
            <a:r>
              <a:rPr lang="en-GB" sz="4800" dirty="0" err="1" smtClean="0"/>
              <a:t>trevor.francis@uwtsd.ac.uk</a:t>
            </a:r>
            <a:r>
              <a:rPr lang="en-GB" sz="4800" dirty="0" smtClean="0"/>
              <a:t>.</a:t>
            </a:r>
          </a:p>
          <a:p>
            <a:pPr>
              <a:lnSpc>
                <a:spcPct val="170000"/>
              </a:lnSpc>
            </a:pPr>
            <a:r>
              <a:rPr lang="en-GB" sz="4800" dirty="0" smtClean="0"/>
              <a:t>Chair of the Welsh Traditional Buildings Forum.</a:t>
            </a:r>
          </a:p>
          <a:p>
            <a:endParaRPr lang="en-GB" sz="4800" dirty="0"/>
          </a:p>
          <a:p>
            <a:r>
              <a:rPr lang="en-GB" dirty="0"/>
              <a:t> </a:t>
            </a:r>
          </a:p>
          <a:p>
            <a:endParaRPr lang="en-GB" dirty="0"/>
          </a:p>
        </p:txBody>
      </p:sp>
      <p:sp>
        <p:nvSpPr>
          <p:cNvPr id="10" name="Content Placeholder 9"/>
          <p:cNvSpPr>
            <a:spLocks noGrp="1"/>
          </p:cNvSpPr>
          <p:nvPr>
            <p:ph sz="half" idx="2"/>
          </p:nvPr>
        </p:nvSpPr>
        <p:spPr>
          <a:xfrm>
            <a:off x="8145710" y="3102429"/>
            <a:ext cx="3209678" cy="3222170"/>
          </a:xfrm>
        </p:spPr>
        <p:txBody>
          <a:bodyPr>
            <a:normAutofit fontScale="70000" lnSpcReduction="20000"/>
          </a:bodyPr>
          <a:lstStyle/>
          <a:p>
            <a:r>
              <a:rPr lang="en-GB" dirty="0">
                <a:latin typeface="Baskerville Old Face" panose="02020602080505020303" pitchFamily="18" charset="0"/>
              </a:rPr>
              <a:t>Vernacular building surveys, Condition surveys.</a:t>
            </a:r>
          </a:p>
          <a:p>
            <a:r>
              <a:rPr lang="en-GB" dirty="0">
                <a:latin typeface="Baskerville Old Face" panose="02020602080505020303" pitchFamily="18" charset="0"/>
              </a:rPr>
              <a:t>Condition surveys</a:t>
            </a:r>
          </a:p>
          <a:p>
            <a:r>
              <a:rPr lang="en-GB" dirty="0">
                <a:latin typeface="Baskerville Old Face" panose="02020602080505020303" pitchFamily="18" charset="0"/>
              </a:rPr>
              <a:t>Compliance surveys</a:t>
            </a:r>
          </a:p>
          <a:p>
            <a:r>
              <a:rPr lang="en-GB" dirty="0">
                <a:latin typeface="Baskerville Old Face" panose="02020602080505020303" pitchFamily="18" charset="0"/>
              </a:rPr>
              <a:t>Wild-life surveys</a:t>
            </a:r>
          </a:p>
          <a:p>
            <a:r>
              <a:rPr lang="en-GB" dirty="0">
                <a:latin typeface="Baskerville Old Face" panose="02020602080505020303" pitchFamily="18" charset="0"/>
              </a:rPr>
              <a:t>Conservation </a:t>
            </a:r>
            <a:r>
              <a:rPr lang="en-GB" dirty="0" smtClean="0">
                <a:latin typeface="Baskerville Old Face" panose="02020602080505020303" pitchFamily="18" charset="0"/>
              </a:rPr>
              <a:t>Principles and Philosophies</a:t>
            </a:r>
            <a:endParaRPr lang="en-GB" dirty="0">
              <a:latin typeface="Baskerville Old Face" panose="02020602080505020303" pitchFamily="18" charset="0"/>
            </a:endParaRPr>
          </a:p>
          <a:p>
            <a:r>
              <a:rPr lang="en-GB" dirty="0" smtClean="0">
                <a:latin typeface="Baskerville Old Face" panose="02020602080505020303" pitchFamily="18" charset="0"/>
              </a:rPr>
              <a:t>Significance</a:t>
            </a:r>
            <a:r>
              <a:rPr lang="en-GB" dirty="0">
                <a:latin typeface="Baskerville Old Face" panose="02020602080505020303" pitchFamily="18" charset="0"/>
              </a:rPr>
              <a:t> </a:t>
            </a:r>
            <a:r>
              <a:rPr lang="en-GB" dirty="0" smtClean="0">
                <a:latin typeface="Baskerville Old Face" panose="02020602080505020303" pitchFamily="18" charset="0"/>
              </a:rPr>
              <a:t>, Heritage Impact Assessments and  </a:t>
            </a:r>
            <a:r>
              <a:rPr lang="en-GB" dirty="0">
                <a:latin typeface="Baskerville Old Face" panose="02020602080505020303" pitchFamily="18" charset="0"/>
              </a:rPr>
              <a:t>Conservation Management Plans</a:t>
            </a:r>
          </a:p>
          <a:p>
            <a:endParaRPr lang="en-GB" dirty="0">
              <a:latin typeface="Baskerville Old Face" panose="02020602080505020303" pitchFamily="18" charset="0"/>
            </a:endParaRPr>
          </a:p>
          <a:p>
            <a:endParaRPr lang="en-GB" dirty="0"/>
          </a:p>
        </p:txBody>
      </p:sp>
      <p:sp>
        <p:nvSpPr>
          <p:cNvPr id="6" name="Text Placeholder 5"/>
          <p:cNvSpPr>
            <a:spLocks noGrp="1"/>
          </p:cNvSpPr>
          <p:nvPr>
            <p:ph type="body" sz="quarter" idx="3"/>
          </p:nvPr>
        </p:nvSpPr>
        <p:spPr>
          <a:xfrm>
            <a:off x="8045042" y="2775876"/>
            <a:ext cx="3310346" cy="751114"/>
          </a:xfrm>
        </p:spPr>
        <p:txBody>
          <a:bodyPr>
            <a:normAutofit/>
          </a:bodyPr>
          <a:lstStyle/>
          <a:p>
            <a:r>
              <a:rPr lang="en-GB" b="0" dirty="0" smtClean="0">
                <a:latin typeface="Baskerville Old Face" panose="02020602080505020303" pitchFamily="18" charset="0"/>
              </a:rPr>
              <a:t>Topics  </a:t>
            </a:r>
            <a:r>
              <a:rPr lang="en-GB" b="0" dirty="0">
                <a:latin typeface="Baskerville Old Face" panose="02020602080505020303" pitchFamily="18" charset="0"/>
              </a:rPr>
              <a:t>include:</a:t>
            </a:r>
          </a:p>
          <a:p>
            <a:endParaRPr lang="en-GB" dirty="0"/>
          </a:p>
        </p:txBody>
      </p:sp>
      <p:sp>
        <p:nvSpPr>
          <p:cNvPr id="3" name="Slide Number Placeholder 2"/>
          <p:cNvSpPr>
            <a:spLocks noGrp="1"/>
          </p:cNvSpPr>
          <p:nvPr>
            <p:ph type="sldNum" sz="quarter" idx="12"/>
          </p:nvPr>
        </p:nvSpPr>
        <p:spPr/>
        <p:txBody>
          <a:bodyPr/>
          <a:lstStyle/>
          <a:p>
            <a:fld id="{1550BAE8-B457-4953-8463-9ED5127C1755}" type="slidenum">
              <a:rPr lang="en-GB" smtClean="0"/>
              <a:pPr/>
              <a:t>1</a:t>
            </a:fld>
            <a:endParaRPr lang="en-GB"/>
          </a:p>
        </p:txBody>
      </p:sp>
      <p:sp>
        <p:nvSpPr>
          <p:cNvPr id="16" name="Text Placeholder 15"/>
          <p:cNvSpPr>
            <a:spLocks noGrp="1"/>
          </p:cNvSpPr>
          <p:nvPr>
            <p:ph type="body" idx="1"/>
          </p:nvPr>
        </p:nvSpPr>
        <p:spPr>
          <a:xfrm>
            <a:off x="839788" y="287755"/>
            <a:ext cx="10459583" cy="823912"/>
          </a:xfrm>
        </p:spPr>
        <p:txBody>
          <a:bodyPr/>
          <a:lstStyle/>
          <a:p>
            <a:r>
              <a:rPr lang="en-GB" dirty="0" smtClean="0">
                <a:solidFill>
                  <a:srgbClr val="FFC000"/>
                </a:solidFill>
              </a:rPr>
              <a:t>Case Studies – An approach to Building Conservation.</a:t>
            </a:r>
            <a:endParaRPr lang="en-GB" dirty="0">
              <a:solidFill>
                <a:srgbClr val="FFC000"/>
              </a:solidFill>
            </a:endParaRPr>
          </a:p>
        </p:txBody>
      </p:sp>
      <p:pic>
        <p:nvPicPr>
          <p:cNvPr id="25601" name="Picture 1"/>
          <p:cNvPicPr>
            <a:picLocks noChangeAspect="1" noChangeArrowheads="1"/>
          </p:cNvPicPr>
          <p:nvPr/>
        </p:nvPicPr>
        <p:blipFill>
          <a:blip r:embed="rId2"/>
          <a:srcRect/>
          <a:stretch>
            <a:fillRect/>
          </a:stretch>
        </p:blipFill>
        <p:spPr bwMode="auto">
          <a:xfrm>
            <a:off x="9114527" y="144463"/>
            <a:ext cx="2828925" cy="1619250"/>
          </a:xfrm>
          <a:prstGeom prst="rect">
            <a:avLst/>
          </a:prstGeom>
          <a:noFill/>
          <a:ln w="9525">
            <a:noFill/>
            <a:miter lim="800000"/>
            <a:headEnd/>
            <a:tailEnd/>
          </a:ln>
          <a:effectLst/>
        </p:spPr>
      </p:pic>
    </p:spTree>
    <p:extLst>
      <p:ext uri="{BB962C8B-B14F-4D97-AF65-F5344CB8AC3E}">
        <p14:creationId xmlns:p14="http://schemas.microsoft.com/office/powerpoint/2010/main" val="22008407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979614" y="0"/>
            <a:ext cx="8226425" cy="1416050"/>
          </a:xfrm>
        </p:spPr>
        <p:txBody>
          <a:bodyPr/>
          <a:lstStyle/>
          <a:p>
            <a:r>
              <a:rPr lang="en-US" altLang="en-US" sz="4000"/>
              <a:t/>
            </a:r>
            <a:br>
              <a:rPr lang="en-US" altLang="en-US" sz="4000"/>
            </a:br>
            <a:endParaRPr lang="en-US" altLang="en-US" sz="4000"/>
          </a:p>
        </p:txBody>
      </p:sp>
      <p:grpSp>
        <p:nvGrpSpPr>
          <p:cNvPr id="138244" name="Group 4"/>
          <p:cNvGrpSpPr>
            <a:grpSpLocks noChangeAspect="1"/>
          </p:cNvGrpSpPr>
          <p:nvPr/>
        </p:nvGrpSpPr>
        <p:grpSpPr bwMode="auto">
          <a:xfrm>
            <a:off x="0" y="470511"/>
            <a:ext cx="11793512" cy="5977409"/>
            <a:chOff x="714" y="1658"/>
            <a:chExt cx="11537" cy="6644"/>
          </a:xfrm>
        </p:grpSpPr>
        <p:sp>
          <p:nvSpPr>
            <p:cNvPr id="138245" name="AutoShape 5"/>
            <p:cNvSpPr>
              <a:spLocks noChangeAspect="1" noChangeArrowheads="1"/>
            </p:cNvSpPr>
            <p:nvPr/>
          </p:nvSpPr>
          <p:spPr bwMode="auto">
            <a:xfrm>
              <a:off x="1800" y="1992"/>
              <a:ext cx="9232" cy="6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800" i="1">
                <a:solidFill>
                  <a:srgbClr val="000066"/>
                </a:solidFill>
                <a:latin typeface="Verdana" panose="020B0604030504040204" pitchFamily="34" charset="0"/>
              </a:endParaRPr>
            </a:p>
          </p:txBody>
        </p:sp>
        <p:sp>
          <p:nvSpPr>
            <p:cNvPr id="138246" name="Rectangle 6"/>
            <p:cNvSpPr>
              <a:spLocks noChangeArrowheads="1"/>
            </p:cNvSpPr>
            <p:nvPr/>
          </p:nvSpPr>
          <p:spPr bwMode="auto">
            <a:xfrm>
              <a:off x="714" y="1658"/>
              <a:ext cx="11537" cy="1121"/>
            </a:xfrm>
            <a:prstGeom prst="rect">
              <a:avLst/>
            </a:prstGeom>
            <a:noFill/>
            <a:ln>
              <a:noFill/>
            </a:ln>
            <a:effectLst/>
            <a:extLst>
              <a:ext uri="{909E8E84-426E-40DD-AFC4-6F175D3DCCD1}">
                <a14:hiddenFill xmlns:a14="http://schemas.microsoft.com/office/drawing/2010/main">
                  <a:solidFill>
                    <a:srgbClr val="33CCCC"/>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nchor="ctr" anchorCtr="1"/>
            <a:lstStyle/>
            <a:p>
              <a:pPr eaLnBrk="1" hangingPunct="1"/>
              <a:r>
                <a:rPr lang="en-US" altLang="en-US" sz="1600" b="1" dirty="0">
                  <a:effectLst>
                    <a:outerShdw blurRad="38100" dist="38100" dir="2700000" algn="tl">
                      <a:srgbClr val="000000"/>
                    </a:outerShdw>
                  </a:effectLst>
                </a:rPr>
                <a:t>‘Property and Facilities Management’ - a continuous, pro-active, holistical approach, to assets and their associated support services - for the benefit of a core business, client / customer and / or building user (and in the case of a heritage facility </a:t>
              </a:r>
              <a:r>
                <a:rPr lang="en-US" altLang="en-US" sz="1600" b="1" dirty="0" smtClean="0">
                  <a:effectLst>
                    <a:outerShdw blurRad="38100" dist="38100" dir="2700000" algn="tl">
                      <a:srgbClr val="000000"/>
                    </a:outerShdw>
                  </a:effectLst>
                </a:rPr>
                <a:t>, </a:t>
              </a:r>
              <a:r>
                <a:rPr lang="en-US" altLang="en-US" sz="1600" b="1" dirty="0">
                  <a:effectLst>
                    <a:outerShdw blurRad="38100" dist="38100" dir="2700000" algn="tl">
                      <a:srgbClr val="000000"/>
                    </a:outerShdw>
                  </a:effectLst>
                </a:rPr>
                <a:t>the building, its contents and society at large (including representing the legacy for the benefit of future generations).’</a:t>
              </a:r>
              <a:r>
                <a:rPr lang="en-US" altLang="en-US" sz="1400" b="1" dirty="0">
                  <a:solidFill>
                    <a:srgbClr val="000066"/>
                  </a:solidFill>
                  <a:effectLst>
                    <a:outerShdw blurRad="38100" dist="38100" dir="2700000" algn="tl">
                      <a:srgbClr val="000000"/>
                    </a:outerShdw>
                  </a:effectLst>
                </a:rPr>
                <a:t>  </a:t>
              </a:r>
              <a:r>
                <a:rPr lang="en-US" altLang="en-US" sz="1600" b="1" dirty="0">
                  <a:effectLst>
                    <a:outerShdw blurRad="38100" dist="38100" dir="2700000" algn="tl">
                      <a:srgbClr val="000000"/>
                    </a:outerShdw>
                  </a:effectLst>
                </a:rPr>
                <a:t>For some the contents exceed the significance of the structure.</a:t>
              </a:r>
            </a:p>
            <a:p>
              <a:pPr eaLnBrk="1" hangingPunct="1"/>
              <a:endParaRPr lang="en-US" altLang="en-US" sz="1400" dirty="0">
                <a:solidFill>
                  <a:srgbClr val="000066"/>
                </a:solidFill>
              </a:endParaRPr>
            </a:p>
          </p:txBody>
        </p:sp>
        <p:pic>
          <p:nvPicPr>
            <p:cNvPr id="138247" name="Picture 7" descr="MCj0396284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 y="2714"/>
              <a:ext cx="10212" cy="5561"/>
            </a:xfrm>
            <a:prstGeom prst="rect">
              <a:avLst/>
            </a:prstGeom>
            <a:solidFill>
              <a:srgbClr val="00B050"/>
            </a:solidFill>
            <a:ln w="9525">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pic>
        <p:sp>
          <p:nvSpPr>
            <p:cNvPr id="138249" name="Text Box 9"/>
            <p:cNvSpPr txBox="1">
              <a:spLocks noChangeArrowheads="1"/>
            </p:cNvSpPr>
            <p:nvPr/>
          </p:nvSpPr>
          <p:spPr bwMode="auto">
            <a:xfrm>
              <a:off x="3526" y="5845"/>
              <a:ext cx="1147" cy="2160"/>
            </a:xfrm>
            <a:prstGeom prst="rect">
              <a:avLst/>
            </a:prstGeom>
            <a:solidFill>
              <a:srgbClr val="92D050"/>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lstStyle/>
            <a:p>
              <a:pPr eaLnBrk="1" hangingPunct="1"/>
              <a:r>
                <a:rPr lang="en-US" altLang="en-US" sz="1000" b="1" u="sng" dirty="0">
                  <a:solidFill>
                    <a:srgbClr val="000066"/>
                  </a:solidFill>
                </a:rPr>
                <a:t>SUPPORT SERVICES</a:t>
              </a:r>
            </a:p>
            <a:p>
              <a:pPr eaLnBrk="1" hangingPunct="1"/>
              <a:r>
                <a:rPr lang="en-US" altLang="en-US" sz="1000" b="1" dirty="0">
                  <a:solidFill>
                    <a:srgbClr val="000066"/>
                  </a:solidFill>
                </a:rPr>
                <a:t>   Catering,</a:t>
              </a:r>
            </a:p>
            <a:p>
              <a:pPr eaLnBrk="1" hangingPunct="1"/>
              <a:r>
                <a:rPr lang="en-US" altLang="en-US" sz="1000" b="1" dirty="0">
                  <a:solidFill>
                    <a:srgbClr val="000066"/>
                  </a:solidFill>
                </a:rPr>
                <a:t>   Cleaning,</a:t>
              </a:r>
            </a:p>
            <a:p>
              <a:pPr eaLnBrk="1" hangingPunct="1"/>
              <a:r>
                <a:rPr lang="en-US" altLang="en-US" sz="1000" b="1" dirty="0">
                  <a:solidFill>
                    <a:srgbClr val="000066"/>
                  </a:solidFill>
                </a:rPr>
                <a:t>   Security,</a:t>
              </a:r>
            </a:p>
            <a:p>
              <a:pPr eaLnBrk="1" hangingPunct="1"/>
              <a:r>
                <a:rPr lang="en-US" altLang="en-US" sz="1000" b="1" dirty="0">
                  <a:solidFill>
                    <a:srgbClr val="000066"/>
                  </a:solidFill>
                </a:rPr>
                <a:t>   Transport,</a:t>
              </a:r>
            </a:p>
            <a:p>
              <a:pPr eaLnBrk="1" hangingPunct="1"/>
              <a:r>
                <a:rPr lang="en-US" altLang="en-US" sz="1000" b="1" dirty="0">
                  <a:solidFill>
                    <a:srgbClr val="000066"/>
                  </a:solidFill>
                </a:rPr>
                <a:t>   Laundry,</a:t>
              </a:r>
            </a:p>
            <a:p>
              <a:pPr eaLnBrk="1" hangingPunct="1"/>
              <a:r>
                <a:rPr lang="en-US" altLang="en-US" sz="1000" b="1" dirty="0">
                  <a:solidFill>
                    <a:srgbClr val="000066"/>
                  </a:solidFill>
                </a:rPr>
                <a:t>   Hotel      Services,</a:t>
              </a:r>
            </a:p>
            <a:p>
              <a:pPr eaLnBrk="1" hangingPunct="1"/>
              <a:r>
                <a:rPr lang="en-US" altLang="en-US" sz="1000" b="1" dirty="0">
                  <a:solidFill>
                    <a:srgbClr val="000066"/>
                  </a:solidFill>
                </a:rPr>
                <a:t>Soft –Services</a:t>
              </a:r>
            </a:p>
            <a:p>
              <a:pPr eaLnBrk="1" hangingPunct="1"/>
              <a:r>
                <a:rPr lang="en-US" altLang="en-US" sz="1000" b="1" dirty="0">
                  <a:solidFill>
                    <a:srgbClr val="000066"/>
                  </a:solidFill>
                </a:rPr>
                <a:t>Scenery and Show-rooms</a:t>
              </a:r>
              <a:r>
                <a:rPr lang="en-US" altLang="en-US" sz="800" b="1" dirty="0">
                  <a:solidFill>
                    <a:srgbClr val="000066"/>
                  </a:solidFill>
                </a:rPr>
                <a:t>.</a:t>
              </a:r>
              <a:endParaRPr lang="en-US" altLang="en-US" b="1" dirty="0">
                <a:solidFill>
                  <a:srgbClr val="000066"/>
                </a:solidFill>
              </a:endParaRPr>
            </a:p>
          </p:txBody>
        </p:sp>
        <p:sp>
          <p:nvSpPr>
            <p:cNvPr id="138251" name="Text Box 11"/>
            <p:cNvSpPr txBox="1">
              <a:spLocks noChangeArrowheads="1"/>
            </p:cNvSpPr>
            <p:nvPr/>
          </p:nvSpPr>
          <p:spPr bwMode="auto">
            <a:xfrm>
              <a:off x="1964" y="5663"/>
              <a:ext cx="1417" cy="2458"/>
            </a:xfrm>
            <a:prstGeom prst="rect">
              <a:avLst/>
            </a:prstGeom>
            <a:solidFill>
              <a:srgbClr val="FFC000"/>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spAutoFit/>
            </a:bodyPr>
            <a:lstStyle/>
            <a:p>
              <a:pPr eaLnBrk="1" hangingPunct="1"/>
              <a:r>
                <a:rPr lang="en-US" altLang="en-US" sz="1000" b="1" u="sng" dirty="0">
                  <a:solidFill>
                    <a:srgbClr val="000066"/>
                  </a:solidFill>
                </a:rPr>
                <a:t>BUSINESS </a:t>
              </a:r>
            </a:p>
            <a:p>
              <a:pPr eaLnBrk="1" hangingPunct="1"/>
              <a:r>
                <a:rPr lang="en-US" altLang="en-US" sz="1000" b="1" u="sng" dirty="0">
                  <a:solidFill>
                    <a:srgbClr val="000066"/>
                  </a:solidFill>
                </a:rPr>
                <a:t>MANAGEMENT </a:t>
              </a:r>
            </a:p>
            <a:p>
              <a:pPr eaLnBrk="1" hangingPunct="1"/>
              <a:r>
                <a:rPr lang="en-US" altLang="en-US" sz="1000" b="1" dirty="0">
                  <a:solidFill>
                    <a:srgbClr val="000066"/>
                  </a:solidFill>
                </a:rPr>
                <a:t>Shop sales,</a:t>
              </a:r>
            </a:p>
            <a:p>
              <a:pPr eaLnBrk="1" hangingPunct="1"/>
              <a:r>
                <a:rPr lang="en-US" altLang="en-US" sz="1000" b="1" dirty="0">
                  <a:solidFill>
                    <a:srgbClr val="000066"/>
                  </a:solidFill>
                </a:rPr>
                <a:t>Front office/Reception,</a:t>
              </a:r>
            </a:p>
            <a:p>
              <a:pPr eaLnBrk="1" hangingPunct="1"/>
              <a:r>
                <a:rPr lang="en-US" altLang="en-US" sz="1000" b="1" dirty="0">
                  <a:solidFill>
                    <a:srgbClr val="000066"/>
                  </a:solidFill>
                </a:rPr>
                <a:t>I.T.,</a:t>
              </a:r>
            </a:p>
            <a:p>
              <a:pPr eaLnBrk="1" hangingPunct="1"/>
              <a:r>
                <a:rPr lang="en-US" altLang="en-US" sz="1000" b="1" dirty="0">
                  <a:solidFill>
                    <a:srgbClr val="000066"/>
                  </a:solidFill>
                </a:rPr>
                <a:t>Communication,</a:t>
              </a:r>
            </a:p>
            <a:p>
              <a:pPr eaLnBrk="1" hangingPunct="1"/>
              <a:r>
                <a:rPr lang="en-US" altLang="en-US" sz="1000" b="1" dirty="0">
                  <a:solidFill>
                    <a:srgbClr val="000066"/>
                  </a:solidFill>
                </a:rPr>
                <a:t>Post room,</a:t>
              </a:r>
            </a:p>
            <a:p>
              <a:pPr eaLnBrk="1" hangingPunct="1"/>
              <a:r>
                <a:rPr lang="en-US" altLang="en-US" sz="1000" b="1" dirty="0">
                  <a:solidFill>
                    <a:srgbClr val="000066"/>
                  </a:solidFill>
                </a:rPr>
                <a:t>Reprographics,</a:t>
              </a:r>
            </a:p>
            <a:p>
              <a:pPr eaLnBrk="1" hangingPunct="1"/>
              <a:r>
                <a:rPr lang="en-US" altLang="en-US" sz="1000" b="1" dirty="0">
                  <a:solidFill>
                    <a:srgbClr val="000066"/>
                  </a:solidFill>
                </a:rPr>
                <a:t>Supplies &amp; </a:t>
              </a:r>
            </a:p>
            <a:p>
              <a:pPr eaLnBrk="1" hangingPunct="1"/>
              <a:r>
                <a:rPr lang="en-US" altLang="en-US" sz="1000" b="1" dirty="0">
                  <a:solidFill>
                    <a:srgbClr val="000066"/>
                  </a:solidFill>
                </a:rPr>
                <a:t>procurement,</a:t>
              </a:r>
            </a:p>
            <a:p>
              <a:pPr eaLnBrk="1" hangingPunct="1"/>
              <a:r>
                <a:rPr lang="en-US" altLang="en-US" sz="1000" b="1" dirty="0">
                  <a:solidFill>
                    <a:srgbClr val="000066"/>
                  </a:solidFill>
                </a:rPr>
                <a:t>Law-property,</a:t>
              </a:r>
            </a:p>
            <a:p>
              <a:pPr eaLnBrk="1" hangingPunct="1"/>
              <a:r>
                <a:rPr lang="en-US" altLang="en-US" sz="1000" b="1" dirty="0">
                  <a:solidFill>
                    <a:srgbClr val="000066"/>
                  </a:solidFill>
                </a:rPr>
                <a:t>Law –contract.</a:t>
              </a:r>
            </a:p>
            <a:p>
              <a:pPr eaLnBrk="1" hangingPunct="1"/>
              <a:r>
                <a:rPr lang="en-US" altLang="en-US" sz="1000" b="1" dirty="0">
                  <a:solidFill>
                    <a:srgbClr val="000066"/>
                  </a:solidFill>
                </a:rPr>
                <a:t>Visitor attractions,</a:t>
              </a:r>
            </a:p>
            <a:p>
              <a:pPr eaLnBrk="1" hangingPunct="1"/>
              <a:r>
                <a:rPr lang="en-US" altLang="en-US" sz="1000" b="1" dirty="0">
                  <a:solidFill>
                    <a:srgbClr val="000066"/>
                  </a:solidFill>
                </a:rPr>
                <a:t>Centre Marketing.</a:t>
              </a:r>
              <a:endParaRPr lang="en-US" altLang="en-US" sz="1000" dirty="0">
                <a:solidFill>
                  <a:srgbClr val="000066"/>
                </a:solidFill>
              </a:endParaRPr>
            </a:p>
          </p:txBody>
        </p:sp>
        <p:sp>
          <p:nvSpPr>
            <p:cNvPr id="138253" name="Text Box 13"/>
            <p:cNvSpPr txBox="1">
              <a:spLocks noChangeArrowheads="1"/>
            </p:cNvSpPr>
            <p:nvPr/>
          </p:nvSpPr>
          <p:spPr bwMode="auto">
            <a:xfrm>
              <a:off x="4894" y="6195"/>
              <a:ext cx="2122" cy="2030"/>
            </a:xfrm>
            <a:prstGeom prst="rect">
              <a:avLst/>
            </a:prstGeom>
            <a:solidFill>
              <a:srgbClr val="002060"/>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lstStyle/>
            <a:p>
              <a:pPr algn="ctr" eaLnBrk="1" hangingPunct="1"/>
              <a:endParaRPr lang="en-US" altLang="en-US" sz="800" b="1" u="sng" dirty="0">
                <a:solidFill>
                  <a:srgbClr val="000066"/>
                </a:solidFill>
              </a:endParaRPr>
            </a:p>
            <a:p>
              <a:pPr algn="ctr" eaLnBrk="1" hangingPunct="1"/>
              <a:r>
                <a:rPr lang="en-US" altLang="en-US" sz="1400" u="sng" dirty="0">
                  <a:latin typeface="Baskerville Old Face" panose="02020602080505020303" pitchFamily="18" charset="0"/>
                </a:rPr>
                <a:t>CORE PRINCIPLES</a:t>
              </a:r>
            </a:p>
            <a:p>
              <a:pPr algn="ctr" eaLnBrk="1" hangingPunct="1"/>
              <a:r>
                <a:rPr lang="en-US" altLang="en-US" sz="1400" dirty="0">
                  <a:latin typeface="Baskerville Old Face" panose="02020602080505020303" pitchFamily="18" charset="0"/>
                </a:rPr>
                <a:t>Quality, Value, Risk </a:t>
              </a:r>
            </a:p>
            <a:p>
              <a:pPr algn="ctr" eaLnBrk="1" hangingPunct="1"/>
              <a:r>
                <a:rPr lang="en-US" altLang="en-US" sz="1400" dirty="0">
                  <a:latin typeface="Baskerville Old Face" panose="02020602080505020303" pitchFamily="18" charset="0"/>
                </a:rPr>
                <a:t>Conservation Principles and Philosophies, ICOMOS and UNESCO </a:t>
              </a:r>
              <a:r>
                <a:rPr lang="en-US" altLang="en-US" sz="1400" dirty="0" smtClean="0">
                  <a:latin typeface="Baskerville Old Face" panose="02020602080505020303" pitchFamily="18" charset="0"/>
                </a:rPr>
                <a:t>Charters, Application and study of </a:t>
              </a:r>
              <a:r>
                <a:rPr lang="en-GB" altLang="en-US" sz="1400" dirty="0" smtClean="0">
                  <a:latin typeface="Baskerville Old Face" panose="02020602080505020303" pitchFamily="18" charset="0"/>
                </a:rPr>
                <a:t>Behavioural</a:t>
              </a:r>
              <a:r>
                <a:rPr lang="en-US" altLang="en-US" sz="1400" dirty="0" smtClean="0">
                  <a:latin typeface="Baskerville Old Face" panose="02020602080505020303" pitchFamily="18" charset="0"/>
                </a:rPr>
                <a:t> </a:t>
              </a:r>
              <a:r>
                <a:rPr lang="en-US" altLang="en-US" sz="1400" dirty="0">
                  <a:latin typeface="Baskerville Old Face" panose="02020602080505020303" pitchFamily="18" charset="0"/>
                </a:rPr>
                <a:t>and Environmental </a:t>
              </a:r>
              <a:r>
                <a:rPr lang="en-US" altLang="en-US" sz="1400" dirty="0" smtClean="0">
                  <a:latin typeface="Baskerville Old Face" panose="02020602080505020303" pitchFamily="18" charset="0"/>
                </a:rPr>
                <a:t>Science. </a:t>
              </a:r>
              <a:endParaRPr lang="en-US" altLang="en-US" sz="1400" dirty="0">
                <a:latin typeface="Baskerville Old Face" panose="02020602080505020303" pitchFamily="18" charset="0"/>
              </a:endParaRPr>
            </a:p>
          </p:txBody>
        </p:sp>
        <p:sp>
          <p:nvSpPr>
            <p:cNvPr id="138255" name="Text Box 15"/>
            <p:cNvSpPr txBox="1">
              <a:spLocks noChangeArrowheads="1"/>
            </p:cNvSpPr>
            <p:nvPr/>
          </p:nvSpPr>
          <p:spPr bwMode="auto">
            <a:xfrm>
              <a:off x="7842" y="5845"/>
              <a:ext cx="1429" cy="2287"/>
            </a:xfrm>
            <a:prstGeom prst="rect">
              <a:avLst/>
            </a:prstGeom>
            <a:solidFill>
              <a:schemeClr val="accent2">
                <a:lumMod val="20000"/>
                <a:lumOff val="80000"/>
              </a:schemeClr>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txBody>
            <a:bodyPr wrap="square" lIns="56693" tIns="28346" rIns="56693" bIns="28346">
              <a:spAutoFit/>
            </a:bodyPr>
            <a:lstStyle/>
            <a:p>
              <a:pPr eaLnBrk="1" hangingPunct="1"/>
              <a:r>
                <a:rPr lang="en-US" altLang="en-US" sz="1000" b="1" u="sng" dirty="0">
                  <a:solidFill>
                    <a:srgbClr val="000066"/>
                  </a:solidFill>
                </a:rPr>
                <a:t>ESTATES &amp; PROPERTY</a:t>
              </a:r>
              <a:endParaRPr lang="en-US" altLang="en-US" sz="1000" b="1" dirty="0">
                <a:solidFill>
                  <a:srgbClr val="000066"/>
                </a:solidFill>
              </a:endParaRPr>
            </a:p>
            <a:p>
              <a:pPr eaLnBrk="1" hangingPunct="1"/>
              <a:r>
                <a:rPr lang="en-US" altLang="en-US" sz="1000" b="1" dirty="0">
                  <a:solidFill>
                    <a:srgbClr val="000066"/>
                  </a:solidFill>
                </a:rPr>
                <a:t>Estate Management’</a:t>
              </a:r>
            </a:p>
            <a:p>
              <a:pPr eaLnBrk="1" hangingPunct="1"/>
              <a:r>
                <a:rPr lang="en-US" altLang="en-US" sz="1000" b="1" dirty="0">
                  <a:solidFill>
                    <a:srgbClr val="000066"/>
                  </a:solidFill>
                </a:rPr>
                <a:t>Accommodation,</a:t>
              </a:r>
            </a:p>
            <a:p>
              <a:pPr eaLnBrk="1" hangingPunct="1"/>
              <a:r>
                <a:rPr lang="en-US" altLang="en-US" sz="1000" b="1" dirty="0">
                  <a:solidFill>
                    <a:srgbClr val="000066"/>
                  </a:solidFill>
                </a:rPr>
                <a:t>Space planning,</a:t>
              </a:r>
            </a:p>
            <a:p>
              <a:pPr eaLnBrk="1" hangingPunct="1"/>
              <a:r>
                <a:rPr lang="en-US" altLang="en-US" sz="1000" b="1" dirty="0">
                  <a:solidFill>
                    <a:srgbClr val="000066"/>
                  </a:solidFill>
                </a:rPr>
                <a:t>Built asset management,</a:t>
              </a:r>
            </a:p>
            <a:p>
              <a:pPr eaLnBrk="1" hangingPunct="1"/>
              <a:r>
                <a:rPr lang="en-US" altLang="en-US" sz="1000" b="1" dirty="0">
                  <a:solidFill>
                    <a:srgbClr val="000066"/>
                  </a:solidFill>
                </a:rPr>
                <a:t>CAFM, BIM.</a:t>
              </a:r>
            </a:p>
            <a:p>
              <a:pPr eaLnBrk="1" hangingPunct="1"/>
              <a:r>
                <a:rPr lang="en-US" altLang="en-US" sz="1000" b="1" dirty="0">
                  <a:solidFill>
                    <a:srgbClr val="000066"/>
                  </a:solidFill>
                </a:rPr>
                <a:t>Valuations.</a:t>
              </a:r>
            </a:p>
            <a:p>
              <a:pPr eaLnBrk="1" hangingPunct="1"/>
              <a:r>
                <a:rPr lang="en-US" altLang="en-US" sz="1000" b="1" dirty="0">
                  <a:solidFill>
                    <a:srgbClr val="000066"/>
                  </a:solidFill>
                </a:rPr>
                <a:t>Life-cycle costs,</a:t>
              </a:r>
            </a:p>
            <a:p>
              <a:pPr eaLnBrk="1" hangingPunct="1"/>
              <a:r>
                <a:rPr lang="en-US" altLang="en-US" sz="1000" b="1" dirty="0">
                  <a:solidFill>
                    <a:srgbClr val="000066"/>
                  </a:solidFill>
                </a:rPr>
                <a:t>Project Management,</a:t>
              </a:r>
            </a:p>
            <a:p>
              <a:pPr eaLnBrk="1" hangingPunct="1"/>
              <a:r>
                <a:rPr lang="en-US" altLang="en-US" sz="1000" b="1" dirty="0">
                  <a:solidFill>
                    <a:srgbClr val="000066"/>
                  </a:solidFill>
                </a:rPr>
                <a:t>New build additions,</a:t>
              </a:r>
            </a:p>
            <a:p>
              <a:pPr eaLnBrk="1" hangingPunct="1"/>
              <a:r>
                <a:rPr lang="en-US" altLang="en-US" sz="1000" b="1" dirty="0">
                  <a:solidFill>
                    <a:srgbClr val="000066"/>
                  </a:solidFill>
                </a:rPr>
                <a:t>Facilities audits.</a:t>
              </a:r>
            </a:p>
            <a:p>
              <a:pPr eaLnBrk="1" hangingPunct="1"/>
              <a:r>
                <a:rPr lang="en-US" altLang="en-US" sz="1000" b="1" dirty="0">
                  <a:solidFill>
                    <a:srgbClr val="000066"/>
                  </a:solidFill>
                </a:rPr>
                <a:t>Fire. </a:t>
              </a:r>
            </a:p>
          </p:txBody>
        </p:sp>
        <p:sp>
          <p:nvSpPr>
            <p:cNvPr id="138256" name="Line 16"/>
            <p:cNvSpPr>
              <a:spLocks noChangeShapeType="1"/>
            </p:cNvSpPr>
            <p:nvPr/>
          </p:nvSpPr>
          <p:spPr bwMode="auto">
            <a:xfrm>
              <a:off x="9518" y="5675"/>
              <a:ext cx="0" cy="0"/>
            </a:xfrm>
            <a:prstGeom prst="line">
              <a:avLst/>
            </a:prstGeom>
            <a:noFill/>
            <a:ln w="9525">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3B76"/>
                    </a:outerShdw>
                  </a:effectLst>
                </a14:hiddenEffects>
              </a:ext>
            </a:extLst>
          </p:spPr>
          <p:txBody>
            <a:bodyPr/>
            <a:lstStyle/>
            <a:p>
              <a:endParaRPr lang="en-GB"/>
            </a:p>
          </p:txBody>
        </p:sp>
        <p:sp>
          <p:nvSpPr>
            <p:cNvPr id="138257" name="Rectangle 17"/>
            <p:cNvSpPr>
              <a:spLocks noChangeArrowheads="1"/>
            </p:cNvSpPr>
            <p:nvPr/>
          </p:nvSpPr>
          <p:spPr bwMode="auto">
            <a:xfrm>
              <a:off x="9434" y="5794"/>
              <a:ext cx="1310" cy="2338"/>
            </a:xfrm>
            <a:prstGeom prst="rect">
              <a:avLst/>
            </a:prstGeom>
            <a:solidFill>
              <a:schemeClr val="tx2">
                <a:lumMod val="60000"/>
                <a:lumOff val="40000"/>
              </a:schemeClr>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3B76"/>
                    </a:outerShdw>
                  </a:effectLst>
                </a14:hiddenEffects>
              </a:ext>
            </a:extLst>
          </p:spPr>
          <p:txBody>
            <a:bodyPr anchor="ctr"/>
            <a:lstStyle/>
            <a:p>
              <a:pPr eaLnBrk="1" hangingPunct="1"/>
              <a:r>
                <a:rPr lang="en-US" altLang="en-US" sz="1000" b="1" u="sng" dirty="0">
                  <a:solidFill>
                    <a:srgbClr val="000066"/>
                  </a:solidFill>
                </a:rPr>
                <a:t>CONSERVATION,</a:t>
              </a:r>
            </a:p>
            <a:p>
              <a:pPr eaLnBrk="1" hangingPunct="1"/>
              <a:r>
                <a:rPr lang="en-US" altLang="en-US" sz="1000" b="1" u="sng" dirty="0">
                  <a:solidFill>
                    <a:srgbClr val="000066"/>
                  </a:solidFill>
                </a:rPr>
                <a:t>MAINTENANCE,</a:t>
              </a:r>
            </a:p>
            <a:p>
              <a:pPr eaLnBrk="1" hangingPunct="1"/>
              <a:r>
                <a:rPr lang="en-US" altLang="en-US" sz="1000" b="1" u="sng" dirty="0">
                  <a:solidFill>
                    <a:srgbClr val="000066"/>
                  </a:solidFill>
                </a:rPr>
                <a:t>CARE, REPAIR AND </a:t>
              </a:r>
            </a:p>
            <a:p>
              <a:pPr eaLnBrk="1" hangingPunct="1"/>
              <a:r>
                <a:rPr lang="en-US" altLang="en-US" sz="1000" b="1" u="sng" dirty="0">
                  <a:solidFill>
                    <a:srgbClr val="000066"/>
                  </a:solidFill>
                </a:rPr>
                <a:t>REFURBISHMENT</a:t>
              </a:r>
              <a:endParaRPr lang="en-US" altLang="en-US" sz="1000" b="1" dirty="0">
                <a:solidFill>
                  <a:srgbClr val="000066"/>
                </a:solidFill>
              </a:endParaRPr>
            </a:p>
            <a:p>
              <a:pPr eaLnBrk="1" hangingPunct="1"/>
              <a:r>
                <a:rPr lang="en-US" altLang="en-US" sz="1000" b="1" dirty="0">
                  <a:solidFill>
                    <a:srgbClr val="000066"/>
                  </a:solidFill>
                </a:rPr>
                <a:t>Fabric maintenance</a:t>
              </a:r>
            </a:p>
            <a:p>
              <a:pPr eaLnBrk="1" hangingPunct="1"/>
              <a:r>
                <a:rPr lang="en-US" altLang="en-US" sz="1000" b="1" dirty="0">
                  <a:solidFill>
                    <a:srgbClr val="000066"/>
                  </a:solidFill>
                </a:rPr>
                <a:t>Services</a:t>
              </a:r>
            </a:p>
            <a:p>
              <a:pPr eaLnBrk="1" hangingPunct="1"/>
              <a:r>
                <a:rPr lang="en-US" altLang="en-US" sz="1000" b="1" dirty="0">
                  <a:solidFill>
                    <a:srgbClr val="000066"/>
                  </a:solidFill>
                </a:rPr>
                <a:t>Maintenance,</a:t>
              </a:r>
            </a:p>
            <a:p>
              <a:pPr eaLnBrk="1" hangingPunct="1"/>
              <a:r>
                <a:rPr lang="en-US" altLang="en-US" sz="1000" b="1" dirty="0">
                  <a:solidFill>
                    <a:srgbClr val="000066"/>
                  </a:solidFill>
                </a:rPr>
                <a:t>Grounds maintenance,</a:t>
              </a:r>
            </a:p>
            <a:p>
              <a:pPr eaLnBrk="1" hangingPunct="1"/>
              <a:r>
                <a:rPr lang="en-US" altLang="en-US" sz="1000" b="1" dirty="0">
                  <a:solidFill>
                    <a:srgbClr val="000066"/>
                  </a:solidFill>
                </a:rPr>
                <a:t>Refurbishment,</a:t>
              </a:r>
            </a:p>
            <a:p>
              <a:pPr eaLnBrk="1" hangingPunct="1"/>
              <a:r>
                <a:rPr lang="en-US" altLang="en-US" sz="1000" b="1" dirty="0">
                  <a:solidFill>
                    <a:srgbClr val="000066"/>
                  </a:solidFill>
                </a:rPr>
                <a:t>Contents Conservation </a:t>
              </a:r>
            </a:p>
            <a:p>
              <a:pPr eaLnBrk="1" hangingPunct="1"/>
              <a:r>
                <a:rPr lang="en-US" altLang="en-US" sz="1000" b="1" dirty="0">
                  <a:solidFill>
                    <a:srgbClr val="000066"/>
                  </a:solidFill>
                </a:rPr>
                <a:t>and restoration,</a:t>
              </a:r>
            </a:p>
            <a:p>
              <a:pPr eaLnBrk="1" hangingPunct="1"/>
              <a:r>
                <a:rPr lang="en-US" altLang="en-US" sz="1000" b="1" dirty="0">
                  <a:solidFill>
                    <a:srgbClr val="000066"/>
                  </a:solidFill>
                </a:rPr>
                <a:t>Change of use, etc.</a:t>
              </a:r>
              <a:endParaRPr lang="en-US" altLang="en-US" sz="1000" dirty="0">
                <a:solidFill>
                  <a:srgbClr val="000066"/>
                </a:solidFill>
              </a:endParaRPr>
            </a:p>
          </p:txBody>
        </p:sp>
        <p:sp>
          <p:nvSpPr>
            <p:cNvPr id="138258" name="Text Box 18"/>
            <p:cNvSpPr txBox="1">
              <a:spLocks noChangeArrowheads="1"/>
            </p:cNvSpPr>
            <p:nvPr/>
          </p:nvSpPr>
          <p:spPr bwMode="auto">
            <a:xfrm>
              <a:off x="2155" y="3268"/>
              <a:ext cx="5943" cy="369"/>
            </a:xfrm>
            <a:prstGeom prst="rect">
              <a:avLst/>
            </a:prstGeom>
            <a:noFill/>
            <a:ln>
              <a:noFill/>
            </a:ln>
            <a:effectLst/>
            <a:extLst>
              <a:ext uri="{909E8E84-426E-40DD-AFC4-6F175D3DCCD1}">
                <a14:hiddenFill xmlns:a14="http://schemas.microsoft.com/office/drawing/2010/main">
                  <a:solidFill>
                    <a:srgbClr val="33CCCC"/>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spAutoFit/>
            </a:bodyPr>
            <a:lstStyle/>
            <a:p>
              <a:pPr eaLnBrk="1" hangingPunct="1"/>
              <a:endParaRPr lang="en-US" altLang="en-US">
                <a:solidFill>
                  <a:srgbClr val="000066"/>
                </a:solidFill>
              </a:endParaRPr>
            </a:p>
          </p:txBody>
        </p:sp>
        <p:sp>
          <p:nvSpPr>
            <p:cNvPr id="138259" name="Text Box 19"/>
            <p:cNvSpPr txBox="1">
              <a:spLocks noChangeArrowheads="1"/>
            </p:cNvSpPr>
            <p:nvPr/>
          </p:nvSpPr>
          <p:spPr bwMode="auto">
            <a:xfrm>
              <a:off x="2161" y="2882"/>
              <a:ext cx="7932" cy="303"/>
            </a:xfrm>
            <a:prstGeom prst="rect">
              <a:avLst/>
            </a:prstGeom>
            <a:noFill/>
            <a:ln>
              <a:noFill/>
            </a:ln>
            <a:effectLst/>
            <a:extLst>
              <a:ext uri="{909E8E84-426E-40DD-AFC4-6F175D3DCCD1}">
                <a14:hiddenFill xmlns:a14="http://schemas.microsoft.com/office/drawing/2010/main">
                  <a:solidFill>
                    <a:srgbClr val="33CCCC"/>
                  </a:solidFill>
                </a14:hiddenFill>
              </a:ext>
              <a:ext uri="{91240B29-F687-4F45-9708-019B960494DF}">
                <a14:hiddenLine xmlns:a14="http://schemas.microsoft.com/office/drawing/2010/main" w="9525">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003B76"/>
                    </a:outerShdw>
                  </a:effectLst>
                </a14:hiddenEffects>
              </a:ext>
            </a:extLst>
          </p:spPr>
          <p:txBody>
            <a:bodyPr lIns="56693" tIns="28346" rIns="56693" bIns="28346">
              <a:spAutoFit/>
            </a:bodyPr>
            <a:lstStyle/>
            <a:p>
              <a:pPr algn="ctr" eaLnBrk="1" hangingPunct="1"/>
              <a:r>
                <a:rPr lang="en-US" altLang="en-US" sz="1400" b="1" dirty="0">
                  <a:solidFill>
                    <a:srgbClr val="000066"/>
                  </a:solidFill>
                </a:rPr>
                <a:t>THE HERITAGE ORGANISATION, ESTATE and</a:t>
              </a:r>
              <a:r>
                <a:rPr lang="en-US" altLang="en-US" sz="800" b="1" dirty="0">
                  <a:solidFill>
                    <a:srgbClr val="000066"/>
                  </a:solidFill>
                </a:rPr>
                <a:t> </a:t>
              </a:r>
              <a:r>
                <a:rPr lang="en-US" altLang="en-US" sz="1400" b="1" dirty="0">
                  <a:solidFill>
                    <a:srgbClr val="000066"/>
                  </a:solidFill>
                </a:rPr>
                <a:t>CONTENTS </a:t>
              </a:r>
              <a:r>
                <a:rPr lang="en-US" altLang="en-US" sz="1400" b="1" dirty="0">
                  <a:solidFill>
                    <a:srgbClr val="000066"/>
                  </a:solidFill>
                  <a:latin typeface="Times New Roman" panose="02020603050405020304" pitchFamily="18" charset="0"/>
                </a:rPr>
                <a:t>–</a:t>
              </a:r>
              <a:r>
                <a:rPr lang="en-US" altLang="en-US" sz="1400" b="1" dirty="0">
                  <a:solidFill>
                    <a:srgbClr val="000066"/>
                  </a:solidFill>
                </a:rPr>
                <a:t> SOCIETY, CLIENT, CUSTOMER USERS, ETC.</a:t>
              </a:r>
              <a:endParaRPr lang="en-US" altLang="en-US" sz="1400" dirty="0">
                <a:solidFill>
                  <a:srgbClr val="000066"/>
                </a:solidFill>
              </a:endParaRPr>
            </a:p>
          </p:txBody>
        </p:sp>
      </p:grpSp>
      <p:sp>
        <p:nvSpPr>
          <p:cNvPr id="138260" name="Text Box 20"/>
          <p:cNvSpPr txBox="1">
            <a:spLocks noChangeArrowheads="1"/>
          </p:cNvSpPr>
          <p:nvPr/>
        </p:nvSpPr>
        <p:spPr bwMode="auto">
          <a:xfrm>
            <a:off x="2002780" y="2204864"/>
            <a:ext cx="4813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200" i="1" dirty="0">
                <a:solidFill>
                  <a:srgbClr val="000066"/>
                </a:solidFill>
                <a:latin typeface="Verdana" panose="020B0604030504040204" pitchFamily="34" charset="0"/>
              </a:rPr>
              <a:t>The Environment: light; sound; water, air quality; </a:t>
            </a:r>
          </a:p>
          <a:p>
            <a:r>
              <a:rPr lang="en-GB" altLang="en-US" sz="1200" i="1" dirty="0">
                <a:solidFill>
                  <a:srgbClr val="000066"/>
                </a:solidFill>
                <a:latin typeface="Verdana" panose="020B0604030504040204" pitchFamily="34" charset="0"/>
              </a:rPr>
              <a:t>dust – both natural and </a:t>
            </a:r>
            <a:r>
              <a:rPr lang="en-GB" altLang="en-US" sz="1200" i="1" dirty="0" smtClean="0">
                <a:solidFill>
                  <a:srgbClr val="000066"/>
                </a:solidFill>
                <a:latin typeface="Verdana" panose="020B0604030504040204" pitchFamily="34" charset="0"/>
              </a:rPr>
              <a:t>man-made impact continuously.</a:t>
            </a:r>
            <a:endParaRPr lang="en-US" altLang="en-US" sz="1200" i="1" dirty="0">
              <a:solidFill>
                <a:srgbClr val="000066"/>
              </a:solidFill>
              <a:latin typeface="Verdana" panose="020B0604030504040204" pitchFamily="34" charset="0"/>
            </a:endParaRPr>
          </a:p>
        </p:txBody>
      </p:sp>
      <p:sp>
        <p:nvSpPr>
          <p:cNvPr id="138261" name="Text Box 21"/>
          <p:cNvSpPr txBox="1">
            <a:spLocks noChangeArrowheads="1"/>
          </p:cNvSpPr>
          <p:nvPr/>
        </p:nvSpPr>
        <p:spPr bwMode="auto">
          <a:xfrm>
            <a:off x="1971676" y="6421438"/>
            <a:ext cx="438934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600" b="1" i="1" dirty="0">
                <a:latin typeface="Verdana" panose="020B0604030504040204" pitchFamily="34" charset="0"/>
              </a:rPr>
              <a:t>The Property and Facilities Umbrella</a:t>
            </a:r>
            <a:endParaRPr lang="en-US" altLang="en-US" sz="1600" b="1" i="1" dirty="0">
              <a:latin typeface="Verdana" panose="020B0604030504040204" pitchFamily="34" charset="0"/>
            </a:endParaRPr>
          </a:p>
        </p:txBody>
      </p:sp>
      <p:sp>
        <p:nvSpPr>
          <p:cNvPr id="138262" name="Text Box 22"/>
          <p:cNvSpPr txBox="1">
            <a:spLocks noChangeArrowheads="1"/>
          </p:cNvSpPr>
          <p:nvPr/>
        </p:nvSpPr>
        <p:spPr bwMode="auto">
          <a:xfrm>
            <a:off x="5042596" y="3299060"/>
            <a:ext cx="263758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1400" dirty="0">
                <a:latin typeface="Verdana" panose="020B0604030504040204" pitchFamily="34" charset="0"/>
              </a:rPr>
              <a:t>The Traditional </a:t>
            </a:r>
            <a:r>
              <a:rPr lang="en-GB" altLang="en-US" sz="1400" dirty="0" smtClean="0">
                <a:latin typeface="Verdana" panose="020B0604030504040204" pitchFamily="34" charset="0"/>
              </a:rPr>
              <a:t>Building, Heritage Asset and Contents.</a:t>
            </a:r>
            <a:endParaRPr lang="en-US" altLang="en-US" sz="1400" dirty="0">
              <a:latin typeface="Verdana" panose="020B0604030504040204" pitchFamily="34" charset="0"/>
            </a:endParaRPr>
          </a:p>
        </p:txBody>
      </p:sp>
    </p:spTree>
    <p:extLst>
      <p:ext uri="{BB962C8B-B14F-4D97-AF65-F5344CB8AC3E}">
        <p14:creationId xmlns:p14="http://schemas.microsoft.com/office/powerpoint/2010/main" val="28367370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64514" name="Rectangle 6"/>
          <p:cNvSpPr>
            <a:spLocks noGrp="1" noChangeArrowheads="1"/>
          </p:cNvSpPr>
          <p:nvPr>
            <p:ph type="title"/>
          </p:nvPr>
        </p:nvSpPr>
        <p:spPr>
          <a:xfrm>
            <a:off x="83890" y="365125"/>
            <a:ext cx="12021424" cy="1325563"/>
          </a:xfrm>
        </p:spPr>
        <p:txBody>
          <a:bodyPr anchorCtr="0">
            <a:normAutofit/>
          </a:bodyPr>
          <a:lstStyle/>
          <a:p>
            <a:pPr eaLnBrk="1" hangingPunct="1">
              <a:defRPr/>
            </a:pPr>
            <a:r>
              <a:rPr lang="en-GB" dirty="0">
                <a:solidFill>
                  <a:srgbClr val="FF0000"/>
                </a:solidFill>
              </a:rPr>
              <a:t>Conservation</a:t>
            </a:r>
            <a:r>
              <a:rPr lang="en-GB" dirty="0"/>
              <a:t>, is it just a term for </a:t>
            </a:r>
            <a:r>
              <a:rPr lang="en-GB" dirty="0" smtClean="0"/>
              <a:t>‘considered’ care</a:t>
            </a:r>
            <a:r>
              <a:rPr lang="en-GB" dirty="0"/>
              <a:t>, </a:t>
            </a:r>
            <a:r>
              <a:rPr lang="en-GB" dirty="0" smtClean="0"/>
              <a:t>repair </a:t>
            </a:r>
            <a:r>
              <a:rPr lang="en-GB" dirty="0"/>
              <a:t>and  </a:t>
            </a:r>
            <a:r>
              <a:rPr lang="en-GB" dirty="0" smtClean="0"/>
              <a:t>maintenance</a:t>
            </a:r>
            <a:r>
              <a:rPr lang="en-GB" dirty="0"/>
              <a:t>? The Industry’s </a:t>
            </a:r>
            <a:r>
              <a:rPr lang="en-GB" dirty="0" smtClean="0"/>
              <a:t>Cinderella!</a:t>
            </a:r>
            <a:endParaRPr lang="en-GB" dirty="0"/>
          </a:p>
        </p:txBody>
      </p:sp>
      <p:sp>
        <p:nvSpPr>
          <p:cNvPr id="2" name="Text Placeholder 1"/>
          <p:cNvSpPr>
            <a:spLocks noGrp="1"/>
          </p:cNvSpPr>
          <p:nvPr>
            <p:ph type="body" idx="1"/>
          </p:nvPr>
        </p:nvSpPr>
        <p:spPr>
          <a:xfrm>
            <a:off x="210208" y="1681163"/>
            <a:ext cx="5787368" cy="823912"/>
          </a:xfrm>
        </p:spPr>
        <p:txBody>
          <a:bodyPr>
            <a:normAutofit/>
          </a:bodyPr>
          <a:lstStyle/>
          <a:p>
            <a:r>
              <a:rPr lang="en-GB" dirty="0"/>
              <a:t>Nice Car!</a:t>
            </a:r>
          </a:p>
          <a:p>
            <a:r>
              <a:rPr lang="en-GB" sz="1600" dirty="0"/>
              <a:t>But </a:t>
            </a:r>
            <a:r>
              <a:rPr lang="en-GB" sz="1600" dirty="0" smtClean="0"/>
              <a:t>it needs </a:t>
            </a:r>
            <a:r>
              <a:rPr lang="en-GB" sz="1600" dirty="0"/>
              <a:t>lots of loving care and attention</a:t>
            </a:r>
            <a:r>
              <a:rPr lang="en-GB" sz="1600" dirty="0" smtClean="0"/>
              <a:t>. Plus a few bob!</a:t>
            </a:r>
            <a:endParaRPr lang="en-GB" sz="1600" dirty="0"/>
          </a:p>
        </p:txBody>
      </p:sp>
      <p:pic>
        <p:nvPicPr>
          <p:cNvPr id="14339" name="Picture 8" descr="vintage-wedding-car-bardbad"/>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276793" y="2505075"/>
            <a:ext cx="5227856" cy="3920892"/>
          </a:xfr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type="body" sz="quarter" idx="3"/>
          </p:nvPr>
        </p:nvSpPr>
        <p:spPr/>
        <p:txBody>
          <a:bodyPr>
            <a:normAutofit fontScale="77500" lnSpcReduction="20000"/>
          </a:bodyPr>
          <a:lstStyle/>
          <a:p>
            <a:r>
              <a:rPr lang="en-GB" altLang="en-US" sz="3400" dirty="0"/>
              <a:t>My Car! </a:t>
            </a:r>
            <a:r>
              <a:rPr lang="en-GB" altLang="en-US" sz="4800" dirty="0"/>
              <a:t/>
            </a:r>
            <a:br>
              <a:rPr lang="en-GB" altLang="en-US" sz="4800" dirty="0"/>
            </a:br>
            <a:r>
              <a:rPr lang="en-GB" altLang="en-US" dirty="0"/>
              <a:t>Just might be something in this care, </a:t>
            </a:r>
            <a:r>
              <a:rPr lang="en-GB" altLang="en-US" dirty="0" smtClean="0"/>
              <a:t>repair, maintain and survey game</a:t>
            </a:r>
            <a:r>
              <a:rPr lang="en-GB" altLang="en-US" dirty="0"/>
              <a:t>, after all.</a:t>
            </a:r>
            <a:endParaRPr lang="en-GB" dirty="0"/>
          </a:p>
        </p:txBody>
      </p:sp>
      <p:pic>
        <p:nvPicPr>
          <p:cNvPr id="7" name="Picture 5" descr="scrap-cars"/>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214240" y="2784900"/>
            <a:ext cx="5399689" cy="3251062"/>
          </a:xfr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48A26D80-3E99-4B76-BF69-1F18DD4A3B3F}" type="slidenum">
              <a:rPr lang="en-GB" smtClean="0"/>
              <a:pPr/>
              <a:t>3</a:t>
            </a:fld>
            <a:endParaRPr lang="en-GB"/>
          </a:p>
        </p:txBody>
      </p:sp>
    </p:spTree>
    <p:extLst>
      <p:ext uri="{BB962C8B-B14F-4D97-AF65-F5344CB8AC3E}">
        <p14:creationId xmlns:p14="http://schemas.microsoft.com/office/powerpoint/2010/main" val="1278322632"/>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4</a:t>
            </a:fld>
            <a:endParaRPr lang="en-GB"/>
          </a:p>
        </p:txBody>
      </p:sp>
      <p:pic>
        <p:nvPicPr>
          <p:cNvPr id="12290" name="Picture 6" descr="Jan and Feb 2009 275"/>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536028" y="2422416"/>
            <a:ext cx="5164138" cy="3875088"/>
          </a:xfrm>
          <a:noFill/>
          <a:extLst>
            <a:ext uri="{909E8E84-426E-40DD-AFC4-6F175D3DCCD1}">
              <a14:hiddenFill xmlns:a14="http://schemas.microsoft.com/office/drawing/2010/main">
                <a:solidFill>
                  <a:srgbClr val="FFFFFF"/>
                </a:solidFill>
              </a14:hiddenFill>
            </a:ext>
          </a:extLst>
        </p:spPr>
      </p:pic>
      <p:pic>
        <p:nvPicPr>
          <p:cNvPr id="12291" name="Picture 9" descr="Jan and Feb 2009 276"/>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a:xfrm>
            <a:off x="6500813" y="2485478"/>
            <a:ext cx="5081587" cy="3813175"/>
          </a:xfrm>
          <a:noFill/>
          <a:extLst>
            <a:ext uri="{909E8E84-426E-40DD-AFC4-6F175D3DCCD1}">
              <a14:hiddenFill xmlns:a14="http://schemas.microsoft.com/office/drawing/2010/main">
                <a:solidFill>
                  <a:srgbClr val="FFFFFF"/>
                </a:solidFill>
              </a14:hiddenFill>
            </a:ext>
          </a:extLst>
        </p:spPr>
      </p:pic>
      <p:sp>
        <p:nvSpPr>
          <p:cNvPr id="12292" name="Text Box 10"/>
          <p:cNvSpPr txBox="1">
            <a:spLocks noChangeArrowheads="1"/>
          </p:cNvSpPr>
          <p:nvPr/>
        </p:nvSpPr>
        <p:spPr bwMode="auto">
          <a:xfrm>
            <a:off x="260059" y="279401"/>
            <a:ext cx="10157116"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b="1" dirty="0">
                <a:latin typeface="Algerian" panose="04020705040A02060702" pitchFamily="82" charset="0"/>
              </a:rPr>
              <a:t>If only </a:t>
            </a:r>
            <a:r>
              <a:rPr lang="en-GB" altLang="en-US" sz="3600" b="1" dirty="0" smtClean="0">
                <a:latin typeface="Algerian" panose="04020705040A02060702" pitchFamily="82" charset="0"/>
              </a:rPr>
              <a:t>Repair </a:t>
            </a:r>
            <a:r>
              <a:rPr lang="en-GB" altLang="en-US" sz="3600" b="1" dirty="0">
                <a:latin typeface="Algerian" panose="04020705040A02060702" pitchFamily="82" charset="0"/>
              </a:rPr>
              <a:t>and reuse was this simple!</a:t>
            </a:r>
          </a:p>
          <a:p>
            <a:pPr eaLnBrk="1" hangingPunct="1"/>
            <a:endParaRPr lang="en-GB" altLang="en-US" sz="3600" b="1" dirty="0">
              <a:latin typeface="Algerian" panose="04020705040A02060702" pitchFamily="82" charset="0"/>
            </a:endParaRPr>
          </a:p>
          <a:p>
            <a:pPr eaLnBrk="1" hangingPunct="1"/>
            <a:r>
              <a:rPr lang="en-GB" altLang="en-US" sz="1600" b="1" dirty="0">
                <a:latin typeface="Algerian" panose="04020705040A02060702" pitchFamily="82" charset="0"/>
              </a:rPr>
              <a:t>Care and Repair </a:t>
            </a:r>
            <a:r>
              <a:rPr lang="en-GB" altLang="en-US" sz="1600" b="1" dirty="0" err="1">
                <a:latin typeface="Algerian" panose="04020705040A02060702" pitchFamily="82" charset="0"/>
              </a:rPr>
              <a:t>Cymru’s</a:t>
            </a:r>
            <a:r>
              <a:rPr lang="en-GB" altLang="en-US" sz="1600" b="1" dirty="0">
                <a:latin typeface="Algerian" panose="04020705040A02060702" pitchFamily="82" charset="0"/>
              </a:rPr>
              <a:t> House.</a:t>
            </a:r>
            <a:endParaRPr lang="en-US" altLang="en-US" sz="2800" b="1" dirty="0">
              <a:latin typeface="Algerian" panose="04020705040A02060702" pitchFamily="82" charset="0"/>
            </a:endParaRPr>
          </a:p>
        </p:txBody>
      </p:sp>
    </p:spTree>
    <p:extLst>
      <p:ext uri="{BB962C8B-B14F-4D97-AF65-F5344CB8AC3E}">
        <p14:creationId xmlns:p14="http://schemas.microsoft.com/office/powerpoint/2010/main" val="40833731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89090" name="Rectangle 2"/>
          <p:cNvSpPr>
            <a:spLocks noGrp="1" noChangeArrowheads="1"/>
          </p:cNvSpPr>
          <p:nvPr>
            <p:ph type="ctrTitle"/>
          </p:nvPr>
        </p:nvSpPr>
        <p:spPr>
          <a:xfrm>
            <a:off x="436229" y="476251"/>
            <a:ext cx="11434193" cy="385597"/>
          </a:xfrm>
        </p:spPr>
        <p:txBody>
          <a:bodyPr>
            <a:normAutofit fontScale="90000"/>
          </a:bodyPr>
          <a:lstStyle/>
          <a:p>
            <a:pPr eaLnBrk="1" hangingPunct="1"/>
            <a:r>
              <a:rPr lang="en-GB" altLang="en-US" dirty="0"/>
              <a:t>Conservation, Repair and Maintenance.</a:t>
            </a:r>
            <a:endParaRPr lang="en-US" altLang="en-US" dirty="0"/>
          </a:p>
        </p:txBody>
      </p:sp>
      <p:sp>
        <p:nvSpPr>
          <p:cNvPr id="89091" name="Rectangle 3"/>
          <p:cNvSpPr>
            <a:spLocks noGrp="1" noChangeArrowheads="1"/>
          </p:cNvSpPr>
          <p:nvPr>
            <p:ph type="subTitle" idx="1"/>
          </p:nvPr>
        </p:nvSpPr>
        <p:spPr>
          <a:xfrm>
            <a:off x="436228" y="851339"/>
            <a:ext cx="11265915" cy="5843752"/>
          </a:xfrm>
        </p:spPr>
        <p:txBody>
          <a:bodyPr>
            <a:normAutofit fontScale="55000" lnSpcReduction="20000"/>
          </a:bodyPr>
          <a:lstStyle/>
          <a:p>
            <a:pPr algn="l" eaLnBrk="1" hangingPunct="1">
              <a:lnSpc>
                <a:spcPct val="80000"/>
              </a:lnSpc>
            </a:pPr>
            <a:endParaRPr lang="en-GB" altLang="en-US" sz="1600" b="1" u="sng" dirty="0"/>
          </a:p>
          <a:p>
            <a:pPr algn="l">
              <a:lnSpc>
                <a:spcPct val="80000"/>
              </a:lnSpc>
            </a:pPr>
            <a:r>
              <a:rPr lang="en-GB" altLang="en-US" sz="6400" b="1" dirty="0" err="1" smtClean="0">
                <a:latin typeface="Baskerville Old Face" pitchFamily="18" charset="0"/>
              </a:rPr>
              <a:t>ICOMOS’s</a:t>
            </a:r>
            <a:r>
              <a:rPr lang="en-GB" altLang="en-US" sz="6400" b="1" dirty="0" smtClean="0">
                <a:latin typeface="Baskerville Old Face" pitchFamily="18" charset="0"/>
              </a:rPr>
              <a:t> </a:t>
            </a:r>
            <a:r>
              <a:rPr lang="en-GB" altLang="en-US" sz="6400" b="1" dirty="0" err="1" smtClean="0">
                <a:latin typeface="Baskerville Old Face" pitchFamily="18" charset="0"/>
              </a:rPr>
              <a:t>Burra</a:t>
            </a:r>
            <a:r>
              <a:rPr lang="en-GB" altLang="en-US" sz="6400" b="1" dirty="0" smtClean="0">
                <a:latin typeface="Baskerville Old Face" pitchFamily="18" charset="0"/>
              </a:rPr>
              <a:t> Charter within </a:t>
            </a:r>
          </a:p>
          <a:p>
            <a:pPr algn="l">
              <a:lnSpc>
                <a:spcPct val="80000"/>
              </a:lnSpc>
            </a:pPr>
            <a:r>
              <a:rPr lang="en-GB" altLang="en-US" sz="6400" b="1" dirty="0" smtClean="0">
                <a:latin typeface="Baskerville Old Face" pitchFamily="18" charset="0"/>
              </a:rPr>
              <a:t>ARTICLE 12: </a:t>
            </a:r>
            <a:r>
              <a:rPr lang="en-GB" altLang="en-US" sz="6400" b="1" u="sng" dirty="0" smtClean="0">
                <a:latin typeface="Baskerville Old Face" pitchFamily="18" charset="0"/>
              </a:rPr>
              <a:t>Conservation Processes </a:t>
            </a:r>
            <a:r>
              <a:rPr lang="en-GB" altLang="en-US" sz="6400" b="1" dirty="0" smtClean="0">
                <a:latin typeface="Baskerville Old Face" pitchFamily="18" charset="0"/>
              </a:rPr>
              <a:t>states:</a:t>
            </a:r>
          </a:p>
          <a:p>
            <a:pPr algn="l">
              <a:lnSpc>
                <a:spcPct val="80000"/>
              </a:lnSpc>
            </a:pPr>
            <a:endParaRPr lang="en-GB" altLang="en-US" sz="6400" b="1" dirty="0"/>
          </a:p>
          <a:p>
            <a:pPr algn="l" eaLnBrk="1" hangingPunct="1">
              <a:lnSpc>
                <a:spcPct val="170000"/>
              </a:lnSpc>
            </a:pPr>
            <a:r>
              <a:rPr lang="en-GB" altLang="en-US" sz="6400" b="1" i="1" dirty="0" smtClean="0">
                <a:solidFill>
                  <a:srgbClr val="FFC000"/>
                </a:solidFill>
              </a:rPr>
              <a:t>‘</a:t>
            </a:r>
            <a:r>
              <a:rPr lang="en-GB" altLang="en-US" sz="5100" b="1" i="1" dirty="0">
                <a:solidFill>
                  <a:srgbClr val="FFC000"/>
                </a:solidFill>
                <a:latin typeface="Baskerville Old Face" pitchFamily="18" charset="0"/>
              </a:rPr>
              <a:t>Conservation may, according to circumstance, include the processes of: retention or reintroduction of a use; retention of associations and meanings;  maintenance, preservation, restoration, reconstruction, adaptation and interpretation; and will commonly include a combination of more than one of these’.</a:t>
            </a:r>
          </a:p>
          <a:p>
            <a:pPr algn="l" eaLnBrk="1" hangingPunct="1">
              <a:lnSpc>
                <a:spcPct val="80000"/>
              </a:lnSpc>
            </a:pPr>
            <a:r>
              <a:rPr lang="en-GB" altLang="en-US" sz="2900" b="1" dirty="0" smtClean="0"/>
              <a:t>Ref</a:t>
            </a:r>
            <a:r>
              <a:rPr lang="en-GB" altLang="en-US" sz="2900" b="1" dirty="0"/>
              <a:t>: The </a:t>
            </a:r>
            <a:r>
              <a:rPr lang="en-GB" altLang="en-US" sz="2900" b="1" dirty="0" err="1"/>
              <a:t>Burra</a:t>
            </a:r>
            <a:r>
              <a:rPr lang="en-GB" altLang="en-US" sz="2900" b="1" dirty="0"/>
              <a:t> </a:t>
            </a:r>
            <a:r>
              <a:rPr lang="en-GB" altLang="en-US" sz="2900" b="1" dirty="0" smtClean="0"/>
              <a:t>Charter: </a:t>
            </a:r>
            <a:r>
              <a:rPr lang="en-GB" altLang="en-US" sz="2900" b="1" dirty="0" smtClean="0">
                <a:hlinkClick r:id="rId3"/>
              </a:rPr>
              <a:t>http</a:t>
            </a:r>
            <a:r>
              <a:rPr lang="en-GB" altLang="en-US" sz="2900" b="1" dirty="0">
                <a:hlinkClick r:id="rId3"/>
              </a:rPr>
              <a:t>://</a:t>
            </a:r>
            <a:r>
              <a:rPr lang="en-GB" altLang="en-US" sz="2900" b="1" dirty="0" smtClean="0">
                <a:hlinkClick r:id="rId3"/>
              </a:rPr>
              <a:t>www.kerrycoco.ie/basket/burra.htm</a:t>
            </a:r>
            <a:endParaRPr lang="en-GB" altLang="en-US" sz="2900" b="1" dirty="0"/>
          </a:p>
          <a:p>
            <a:pPr algn="l" eaLnBrk="1" hangingPunct="1">
              <a:lnSpc>
                <a:spcPct val="80000"/>
              </a:lnSpc>
            </a:pPr>
            <a:endParaRPr lang="en-GB" altLang="en-US" sz="6400" b="1" dirty="0" smtClean="0"/>
          </a:p>
          <a:p>
            <a:pPr algn="l" eaLnBrk="1" hangingPunct="1">
              <a:lnSpc>
                <a:spcPct val="80000"/>
              </a:lnSpc>
            </a:pPr>
            <a:endParaRPr lang="en-GB" altLang="en-US" sz="1600" b="1" u="sng" dirty="0"/>
          </a:p>
          <a:p>
            <a:pPr algn="l" eaLnBrk="1" hangingPunct="1">
              <a:lnSpc>
                <a:spcPct val="80000"/>
              </a:lnSpc>
            </a:pPr>
            <a:endParaRPr lang="en-GB" altLang="en-US" sz="1600" b="1" u="sng" dirty="0"/>
          </a:p>
          <a:p>
            <a:pPr eaLnBrk="1" hangingPunct="1">
              <a:lnSpc>
                <a:spcPct val="80000"/>
              </a:lnSpc>
            </a:pPr>
            <a:endParaRPr lang="en-GB" altLang="en-US" sz="1600" b="1" u="sng" dirty="0"/>
          </a:p>
          <a:p>
            <a:pPr eaLnBrk="1" hangingPunct="1">
              <a:lnSpc>
                <a:spcPct val="80000"/>
              </a:lnSpc>
            </a:pPr>
            <a:endParaRPr lang="en-GB" altLang="en-US" sz="1600" b="1" i="1" dirty="0"/>
          </a:p>
        </p:txBody>
      </p:sp>
      <p:sp>
        <p:nvSpPr>
          <p:cNvPr id="2" name="Slide Number Placeholder 1"/>
          <p:cNvSpPr>
            <a:spLocks noGrp="1"/>
          </p:cNvSpPr>
          <p:nvPr>
            <p:ph type="sldNum" sz="quarter" idx="12"/>
          </p:nvPr>
        </p:nvSpPr>
        <p:spPr/>
        <p:txBody>
          <a:bodyPr/>
          <a:lstStyle/>
          <a:p>
            <a:fld id="{48A26D80-3E99-4B76-BF69-1F18DD4A3B3F}" type="slidenum">
              <a:rPr lang="en-GB" smtClean="0"/>
              <a:pPr/>
              <a:t>5</a:t>
            </a:fld>
            <a:endParaRPr lang="en-GB"/>
          </a:p>
        </p:txBody>
      </p:sp>
    </p:spTree>
    <p:extLst>
      <p:ext uri="{BB962C8B-B14F-4D97-AF65-F5344CB8AC3E}">
        <p14:creationId xmlns:p14="http://schemas.microsoft.com/office/powerpoint/2010/main" val="17468054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89090" name="Rectangle 2"/>
          <p:cNvSpPr>
            <a:spLocks noGrp="1" noChangeArrowheads="1"/>
          </p:cNvSpPr>
          <p:nvPr>
            <p:ph type="ctrTitle"/>
          </p:nvPr>
        </p:nvSpPr>
        <p:spPr>
          <a:xfrm>
            <a:off x="436229" y="476251"/>
            <a:ext cx="11434193" cy="385597"/>
          </a:xfrm>
        </p:spPr>
        <p:txBody>
          <a:bodyPr>
            <a:normAutofit fontScale="90000"/>
          </a:bodyPr>
          <a:lstStyle/>
          <a:p>
            <a:pPr eaLnBrk="1" hangingPunct="1"/>
            <a:r>
              <a:rPr lang="en-GB" altLang="en-US" dirty="0"/>
              <a:t>Conservation, Repair and Maintenance.</a:t>
            </a:r>
            <a:endParaRPr lang="en-US" altLang="en-US" dirty="0"/>
          </a:p>
        </p:txBody>
      </p:sp>
      <p:sp>
        <p:nvSpPr>
          <p:cNvPr id="89091" name="Rectangle 3"/>
          <p:cNvSpPr>
            <a:spLocks noGrp="1" noChangeArrowheads="1"/>
          </p:cNvSpPr>
          <p:nvPr>
            <p:ph type="subTitle" idx="1"/>
          </p:nvPr>
        </p:nvSpPr>
        <p:spPr>
          <a:xfrm>
            <a:off x="436229" y="851339"/>
            <a:ext cx="11429200" cy="5843752"/>
          </a:xfrm>
        </p:spPr>
        <p:txBody>
          <a:bodyPr>
            <a:normAutofit fontScale="25000" lnSpcReduction="20000"/>
          </a:bodyPr>
          <a:lstStyle/>
          <a:p>
            <a:pPr algn="l" eaLnBrk="1" hangingPunct="1">
              <a:lnSpc>
                <a:spcPct val="80000"/>
              </a:lnSpc>
            </a:pPr>
            <a:endParaRPr lang="en-GB" altLang="en-US" sz="1600" b="1" u="sng" dirty="0"/>
          </a:p>
          <a:p>
            <a:pPr algn="l" eaLnBrk="1" hangingPunct="1">
              <a:lnSpc>
                <a:spcPct val="80000"/>
              </a:lnSpc>
            </a:pPr>
            <a:r>
              <a:rPr lang="en-GB" altLang="en-US" sz="5600" b="1" dirty="0" smtClean="0"/>
              <a:t>BS 7913: </a:t>
            </a:r>
            <a:r>
              <a:rPr lang="en-GB" sz="5600" b="1" dirty="0" smtClean="0"/>
              <a:t>Guide to the conservation of historic buildings (2014) addresses the values contributing to significance:</a:t>
            </a:r>
          </a:p>
          <a:p>
            <a:pPr algn="l"/>
            <a:endParaRPr lang="en-GB" sz="5600" dirty="0" smtClean="0"/>
          </a:p>
          <a:p>
            <a:pPr algn="l"/>
            <a:r>
              <a:rPr lang="en-GB" sz="5600" dirty="0" smtClean="0"/>
              <a:t>Heritage has cultural, social, economic and environmental values. The attributes that combine to define the significance of a historic building can relate to its physical properties or to its context.</a:t>
            </a:r>
          </a:p>
          <a:p>
            <a:pPr algn="l"/>
            <a:r>
              <a:rPr lang="en-GB" sz="7200" dirty="0" smtClean="0">
                <a:solidFill>
                  <a:schemeClr val="accent2"/>
                </a:solidFill>
              </a:rPr>
              <a:t>There are many different ways in which heritage values can be assessed. Some heritage bodies of the United Kingdom have suggested that these fall into the following groups:</a:t>
            </a:r>
          </a:p>
          <a:p>
            <a:pPr marL="914400" indent="-914400" algn="l">
              <a:buAutoNum type="alphaLcParenR"/>
            </a:pPr>
            <a:r>
              <a:rPr lang="en-GB" sz="7200" i="1" dirty="0" smtClean="0">
                <a:solidFill>
                  <a:schemeClr val="accent2"/>
                </a:solidFill>
              </a:rPr>
              <a:t>aesthetic value, derived from ways in which people draw sensory and </a:t>
            </a:r>
            <a:r>
              <a:rPr lang="en-GB" sz="7200" dirty="0" smtClean="0">
                <a:solidFill>
                  <a:schemeClr val="accent2"/>
                </a:solidFill>
              </a:rPr>
              <a:t>intellectual stimulation from a place;</a:t>
            </a:r>
          </a:p>
          <a:p>
            <a:pPr marL="914400" indent="-914400" algn="l">
              <a:buAutoNum type="alphaLcParenR"/>
            </a:pPr>
            <a:r>
              <a:rPr lang="en-GB" sz="7200" i="1" dirty="0" smtClean="0">
                <a:solidFill>
                  <a:schemeClr val="accent2"/>
                </a:solidFill>
              </a:rPr>
              <a:t>communal value, derived from the meanings of a place for people who</a:t>
            </a:r>
          </a:p>
          <a:p>
            <a:pPr algn="l"/>
            <a:r>
              <a:rPr lang="en-GB" sz="7200" dirty="0" smtClean="0">
                <a:solidFill>
                  <a:schemeClr val="accent2"/>
                </a:solidFill>
              </a:rPr>
              <a:t>c)                     </a:t>
            </a:r>
            <a:r>
              <a:rPr lang="en-GB" sz="7200" i="1" dirty="0" smtClean="0">
                <a:solidFill>
                  <a:schemeClr val="accent2"/>
                </a:solidFill>
              </a:rPr>
              <a:t>evidential value, derived from the potential of a place to yield evidence </a:t>
            </a:r>
            <a:r>
              <a:rPr lang="en-GB" sz="7200" dirty="0" smtClean="0">
                <a:solidFill>
                  <a:schemeClr val="accent2"/>
                </a:solidFill>
              </a:rPr>
              <a:t>about the past (e.g. archaeology); and</a:t>
            </a:r>
          </a:p>
          <a:p>
            <a:pPr marL="914400" indent="-914400" algn="l">
              <a:buAutoNum type="alphaLcParenR" startAt="4"/>
            </a:pPr>
            <a:r>
              <a:rPr lang="en-GB" sz="7200" i="1" dirty="0" smtClean="0">
                <a:solidFill>
                  <a:schemeClr val="accent2"/>
                </a:solidFill>
              </a:rPr>
              <a:t>historical value, derived from the ability of a place to demonstrate or </a:t>
            </a:r>
            <a:r>
              <a:rPr lang="en-GB" sz="7200" dirty="0" smtClean="0">
                <a:solidFill>
                  <a:schemeClr val="accent2"/>
                </a:solidFill>
              </a:rPr>
              <a:t>illustrate an aspect of the past or association with historic figure or event.</a:t>
            </a:r>
          </a:p>
          <a:p>
            <a:pPr marL="914400" indent="-914400" algn="l"/>
            <a:endParaRPr lang="en-GB" sz="7200" dirty="0" smtClean="0">
              <a:solidFill>
                <a:schemeClr val="accent2"/>
              </a:solidFill>
            </a:endParaRPr>
          </a:p>
          <a:p>
            <a:pPr marL="914400" indent="-914400" algn="l"/>
            <a:r>
              <a:rPr lang="en-GB" sz="6400" dirty="0" smtClean="0"/>
              <a:t>An alternative approach might be to think of a historic building’s significance as: comprising individual heritage values from a list that might include:</a:t>
            </a:r>
          </a:p>
          <a:p>
            <a:pPr algn="l"/>
            <a:endParaRPr lang="en-GB" sz="6400" dirty="0" smtClean="0"/>
          </a:p>
          <a:p>
            <a:pPr algn="l"/>
            <a:r>
              <a:rPr lang="en-GB" sz="6400" dirty="0" smtClean="0"/>
              <a:t>1) architectural, technological or built fabric value; 2) townscape characteristics; 3) spatial characteristics; 4) archaeological value;</a:t>
            </a:r>
          </a:p>
          <a:p>
            <a:pPr algn="l"/>
            <a:r>
              <a:rPr lang="en-GB" sz="6400" dirty="0" smtClean="0"/>
              <a:t>5) artistic value; 6) economic value; 7) educational value; 8) recreational value; 9) social or communal value; 10) cultural value;</a:t>
            </a:r>
          </a:p>
          <a:p>
            <a:pPr algn="l"/>
            <a:r>
              <a:rPr lang="en-GB" sz="6400" dirty="0" smtClean="0"/>
              <a:t>11) religious value;  12) spiritual value; 13) ecological value; 14) environmental value;   15) commemorative value;  16) inspirational;</a:t>
            </a:r>
          </a:p>
          <a:p>
            <a:pPr algn="l"/>
            <a:r>
              <a:rPr lang="en-GB" sz="6400" dirty="0" smtClean="0"/>
              <a:t>17) identity or belonging; 18) national pride; 19) symbolic or iconic value;  20) associational value; 21) panoramic value; 22) scenic;</a:t>
            </a:r>
          </a:p>
          <a:p>
            <a:pPr algn="l"/>
            <a:r>
              <a:rPr lang="en-GB" sz="6400" dirty="0" smtClean="0"/>
              <a:t>23) aesthetic value; 24) material value; and 25) technological value</a:t>
            </a:r>
            <a:r>
              <a:rPr lang="en-GB" sz="6400" dirty="0" smtClean="0">
                <a:solidFill>
                  <a:srgbClr val="FFC000"/>
                </a:solidFill>
              </a:rPr>
              <a:t>.  See John Edwards FRICS, Edwards Hart – Lead Author.</a:t>
            </a:r>
            <a:endParaRPr lang="en-GB" altLang="en-US" sz="6400" b="1" dirty="0">
              <a:solidFill>
                <a:srgbClr val="FFC000"/>
              </a:solidFill>
            </a:endParaRPr>
          </a:p>
          <a:p>
            <a:pPr eaLnBrk="1" hangingPunct="1">
              <a:lnSpc>
                <a:spcPct val="80000"/>
              </a:lnSpc>
            </a:pPr>
            <a:endParaRPr lang="en-GB" altLang="en-US" sz="1600" b="1" i="1" dirty="0"/>
          </a:p>
        </p:txBody>
      </p:sp>
      <p:sp>
        <p:nvSpPr>
          <p:cNvPr id="2" name="Slide Number Placeholder 1"/>
          <p:cNvSpPr>
            <a:spLocks noGrp="1"/>
          </p:cNvSpPr>
          <p:nvPr>
            <p:ph type="sldNum" sz="quarter" idx="12"/>
          </p:nvPr>
        </p:nvSpPr>
        <p:spPr/>
        <p:txBody>
          <a:bodyPr/>
          <a:lstStyle/>
          <a:p>
            <a:fld id="{48A26D80-3E99-4B76-BF69-1F18DD4A3B3F}" type="slidenum">
              <a:rPr lang="en-GB" smtClean="0"/>
              <a:pPr/>
              <a:t>6</a:t>
            </a:fld>
            <a:endParaRPr lang="en-GB" dirty="0"/>
          </a:p>
        </p:txBody>
      </p:sp>
    </p:spTree>
    <p:extLst>
      <p:ext uri="{BB962C8B-B14F-4D97-AF65-F5344CB8AC3E}">
        <p14:creationId xmlns:p14="http://schemas.microsoft.com/office/powerpoint/2010/main" val="17468054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and Conservation Plans</a:t>
            </a:r>
            <a:endParaRPr lang="en-GB" dirty="0"/>
          </a:p>
        </p:txBody>
      </p:sp>
      <p:sp>
        <p:nvSpPr>
          <p:cNvPr id="4" name="Content Placeholder 3"/>
          <p:cNvSpPr>
            <a:spLocks noGrp="1"/>
          </p:cNvSpPr>
          <p:nvPr>
            <p:ph sz="half" idx="2"/>
          </p:nvPr>
        </p:nvSpPr>
        <p:spPr/>
        <p:txBody>
          <a:bodyPr>
            <a:normAutofit fontScale="62500" lnSpcReduction="20000"/>
          </a:bodyPr>
          <a:lstStyle/>
          <a:p>
            <a:r>
              <a:rPr lang="en-GB" dirty="0" smtClean="0"/>
              <a:t>Conservation Plans</a:t>
            </a:r>
          </a:p>
          <a:p>
            <a:r>
              <a:rPr lang="en-GB" dirty="0" smtClean="0"/>
              <a:t>To cite Kate Clarke writing in the </a:t>
            </a:r>
            <a:r>
              <a:rPr lang="en-GB" dirty="0" err="1" smtClean="0"/>
              <a:t>IHBC’s</a:t>
            </a:r>
            <a:r>
              <a:rPr lang="en-GB" dirty="0" smtClean="0"/>
              <a:t> ‘Context’:</a:t>
            </a:r>
          </a:p>
          <a:p>
            <a:r>
              <a:rPr lang="en-GB" b="1" dirty="0" smtClean="0"/>
              <a:t>“</a:t>
            </a:r>
            <a:r>
              <a:rPr lang="en-GB" dirty="0" smtClean="0"/>
              <a:t>At its very simplest, a Conservation Plan is a document which states why a place is significant and what policies there are to ensure that significance is retained. It is basically an archaeological and historical assessment of a building or site which has been taken one step further, so the understanding is translated into specific policies for caring for what is important about the site.</a:t>
            </a:r>
          </a:p>
          <a:p>
            <a:r>
              <a:rPr lang="en-GB" dirty="0" smtClean="0"/>
              <a:t>Superficially this sounds very like a management plan, and it is certainly close to a good management plan. But the difference is that the Conservation Plan centres on the significance of the site and how that is to be retained in the long term. Most management plans range more widely, and may include financial planning or immediate works.”</a:t>
            </a:r>
          </a:p>
          <a:p>
            <a:endParaRPr lang="en-GB" dirty="0"/>
          </a:p>
        </p:txBody>
      </p:sp>
      <p:sp>
        <p:nvSpPr>
          <p:cNvPr id="5" name="Slide Number Placeholder 4"/>
          <p:cNvSpPr>
            <a:spLocks noGrp="1"/>
          </p:cNvSpPr>
          <p:nvPr>
            <p:ph type="sldNum" sz="quarter" idx="12"/>
          </p:nvPr>
        </p:nvSpPr>
        <p:spPr/>
        <p:txBody>
          <a:bodyPr/>
          <a:lstStyle/>
          <a:p>
            <a:fld id="{48A26D80-3E99-4B76-BF69-1F18DD4A3B3F}" type="slidenum">
              <a:rPr lang="en-GB" smtClean="0"/>
              <a:pPr/>
              <a:t>7</a:t>
            </a:fld>
            <a:endParaRPr lang="en-GB"/>
          </a:p>
        </p:txBody>
      </p:sp>
      <p:sp>
        <p:nvSpPr>
          <p:cNvPr id="11" name="Content Placeholder 10"/>
          <p:cNvSpPr>
            <a:spLocks noGrp="1"/>
          </p:cNvSpPr>
          <p:nvPr>
            <p:ph sz="half" idx="1"/>
          </p:nvPr>
        </p:nvSpPr>
        <p:spPr>
          <a:xfrm>
            <a:off x="838200" y="1513114"/>
            <a:ext cx="5181600" cy="4663849"/>
          </a:xfrm>
        </p:spPr>
        <p:txBody>
          <a:bodyPr>
            <a:noAutofit/>
          </a:bodyPr>
          <a:lstStyle/>
          <a:p>
            <a:r>
              <a:rPr lang="en-GB" sz="1800" dirty="0" smtClean="0"/>
              <a:t>Principles- Historic England (2008). [Cadw have similar]</a:t>
            </a:r>
          </a:p>
          <a:p>
            <a:r>
              <a:rPr lang="en-GB" sz="1800" dirty="0" smtClean="0"/>
              <a:t>Principle 1: The historic environment is a shared resource .</a:t>
            </a:r>
          </a:p>
          <a:p>
            <a:r>
              <a:rPr lang="en-GB" sz="1800" dirty="0" smtClean="0"/>
              <a:t>Principle 2: Everyone should be able to participate in sustaining the historic environment .</a:t>
            </a:r>
          </a:p>
          <a:p>
            <a:r>
              <a:rPr lang="en-GB" sz="1800" dirty="0" smtClean="0"/>
              <a:t>Principle 3: Understanding the significance of places is vital.</a:t>
            </a:r>
          </a:p>
          <a:p>
            <a:r>
              <a:rPr lang="en-GB" sz="1800" dirty="0" smtClean="0"/>
              <a:t>Principle 4: Significant places should be managed to sustain their values.</a:t>
            </a:r>
          </a:p>
          <a:p>
            <a:r>
              <a:rPr lang="en-GB" sz="1800" dirty="0" smtClean="0"/>
              <a:t>Principle 5: Decisions about change must be reasonable, transparent and consistent .</a:t>
            </a:r>
          </a:p>
          <a:p>
            <a:r>
              <a:rPr lang="en-GB" sz="1800" dirty="0" smtClean="0"/>
              <a:t> Principle 6: Documenting and learning from decisions is essential. (NT and Cadw amongst others have similar but the focus and wording changes to suit).</a:t>
            </a:r>
            <a:endParaRPr lang="en-GB" sz="1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
            <a:ext cx="11734800" cy="685800"/>
          </a:xfrm>
        </p:spPr>
        <p:txBody>
          <a:bodyPr>
            <a:normAutofit/>
          </a:bodyPr>
          <a:lstStyle/>
          <a:p>
            <a:r>
              <a:rPr lang="en-GB" sz="2800" dirty="0" smtClean="0"/>
              <a:t>Wales – Post May, 2017 and the Historic Environment(Wales) Act 2016. </a:t>
            </a:r>
            <a:endParaRPr lang="en-GB" sz="2800" dirty="0"/>
          </a:p>
        </p:txBody>
      </p:sp>
      <p:sp>
        <p:nvSpPr>
          <p:cNvPr id="5" name="Slide Number Placeholder 4"/>
          <p:cNvSpPr>
            <a:spLocks noGrp="1"/>
          </p:cNvSpPr>
          <p:nvPr>
            <p:ph type="sldNum" sz="quarter" idx="12"/>
          </p:nvPr>
        </p:nvSpPr>
        <p:spPr/>
        <p:txBody>
          <a:bodyPr/>
          <a:lstStyle/>
          <a:p>
            <a:fld id="{48A26D80-3E99-4B76-BF69-1F18DD4A3B3F}" type="slidenum">
              <a:rPr lang="en-GB" smtClean="0"/>
              <a:pPr/>
              <a:t>8</a:t>
            </a:fld>
            <a:endParaRPr lang="en-GB"/>
          </a:p>
        </p:txBody>
      </p:sp>
      <p:pic>
        <p:nvPicPr>
          <p:cNvPr id="13314" name="Picture 2"/>
          <p:cNvPicPr>
            <a:picLocks noGrp="1" noChangeAspect="1" noChangeArrowheads="1"/>
          </p:cNvPicPr>
          <p:nvPr>
            <p:ph sz="half" idx="1"/>
          </p:nvPr>
        </p:nvPicPr>
        <p:blipFill>
          <a:blip r:embed="rId2"/>
          <a:srcRect l="23640" t="22535" r="24177" b="19134"/>
          <a:stretch>
            <a:fillRect/>
          </a:stretch>
        </p:blipFill>
        <p:spPr bwMode="auto">
          <a:xfrm>
            <a:off x="228600" y="620486"/>
            <a:ext cx="9459686" cy="5987143"/>
          </a:xfrm>
          <a:prstGeom prst="rect">
            <a:avLst/>
          </a:prstGeom>
          <a:noFill/>
          <a:ln w="9525">
            <a:noFill/>
            <a:miter lim="800000"/>
            <a:headEnd/>
            <a:tailEnd/>
          </a:ln>
        </p:spPr>
      </p:pic>
      <p:pic>
        <p:nvPicPr>
          <p:cNvPr id="9" name="Picture 1"/>
          <p:cNvPicPr>
            <a:picLocks noChangeAspect="1" noChangeArrowheads="1"/>
          </p:cNvPicPr>
          <p:nvPr/>
        </p:nvPicPr>
        <p:blipFill>
          <a:blip r:embed="rId3"/>
          <a:srcRect l="13235" t="19160" r="33403" b="41624"/>
          <a:stretch>
            <a:fillRect/>
          </a:stretch>
        </p:blipFill>
        <p:spPr bwMode="auto">
          <a:xfrm>
            <a:off x="7866955" y="5091534"/>
            <a:ext cx="3904501" cy="161406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latin typeface="Baskerville Old Face" panose="02020602080505020303" pitchFamily="18" charset="0"/>
              </a:rPr>
              <a:t>A plethora of Environmental Legislation impacts upon the Built </a:t>
            </a:r>
            <a:r>
              <a:rPr lang="en-GB" sz="3200" dirty="0" smtClean="0">
                <a:latin typeface="Baskerville Old Face" panose="02020602080505020303" pitchFamily="18" charset="0"/>
              </a:rPr>
              <a:t>Environment, but </a:t>
            </a:r>
            <a:r>
              <a:rPr lang="en-GB" sz="3200" dirty="0">
                <a:latin typeface="Baskerville Old Face" panose="02020602080505020303" pitchFamily="18" charset="0"/>
              </a:rPr>
              <a:t>awareness, compliance and available funding are clearly challenges for </a:t>
            </a:r>
            <a:r>
              <a:rPr lang="en-GB" sz="3200" dirty="0" smtClean="0">
                <a:latin typeface="Baskerville Old Face" panose="02020602080505020303" pitchFamily="18" charset="0"/>
              </a:rPr>
              <a:t>everyone to try and meet.</a:t>
            </a:r>
            <a:endParaRPr lang="en-GB" sz="3200" dirty="0">
              <a:latin typeface="Baskerville Old Face" panose="02020602080505020303" pitchFamily="18" charset="0"/>
            </a:endParaRPr>
          </a:p>
        </p:txBody>
      </p:sp>
      <p:sp>
        <p:nvSpPr>
          <p:cNvPr id="5" name="Text Placeholder 4"/>
          <p:cNvSpPr>
            <a:spLocks noGrp="1"/>
          </p:cNvSpPr>
          <p:nvPr>
            <p:ph type="body" idx="1"/>
          </p:nvPr>
        </p:nvSpPr>
        <p:spPr>
          <a:xfrm>
            <a:off x="2481944" y="1916055"/>
            <a:ext cx="6326496" cy="823912"/>
          </a:xfrm>
        </p:spPr>
        <p:txBody>
          <a:bodyPr>
            <a:normAutofit/>
          </a:bodyPr>
          <a:lstStyle/>
          <a:p>
            <a:r>
              <a:rPr lang="en-GB" u="sng" dirty="0"/>
              <a:t>Typical Primary Legislation (Acts or Orders</a:t>
            </a:r>
            <a:r>
              <a:rPr lang="en-GB" u="sng" dirty="0" smtClean="0"/>
              <a:t>): </a:t>
            </a:r>
            <a:endParaRPr lang="en-GB" u="sng" dirty="0"/>
          </a:p>
          <a:p>
            <a:endParaRPr lang="en-GB" dirty="0"/>
          </a:p>
        </p:txBody>
      </p:sp>
      <p:sp>
        <p:nvSpPr>
          <p:cNvPr id="6" name="Content Placeholder 5"/>
          <p:cNvSpPr>
            <a:spLocks noGrp="1"/>
          </p:cNvSpPr>
          <p:nvPr>
            <p:ph sz="half" idx="2"/>
          </p:nvPr>
        </p:nvSpPr>
        <p:spPr/>
        <p:txBody>
          <a:bodyPr>
            <a:normAutofit fontScale="85000" lnSpcReduction="20000"/>
          </a:bodyPr>
          <a:lstStyle/>
          <a:p>
            <a:pPr lvl="0"/>
            <a:r>
              <a:rPr lang="en-GB" dirty="0"/>
              <a:t>Agricultural Land (Removal of Surface Soil) Act. </a:t>
            </a:r>
          </a:p>
          <a:p>
            <a:pPr lvl="0"/>
            <a:r>
              <a:rPr lang="en-GB" dirty="0"/>
              <a:t>Clean Air Act. </a:t>
            </a:r>
          </a:p>
          <a:p>
            <a:pPr lvl="0"/>
            <a:r>
              <a:rPr lang="en-GB" dirty="0"/>
              <a:t>Clean Neighbourhoods and Environment Act. </a:t>
            </a:r>
          </a:p>
          <a:p>
            <a:pPr lvl="0"/>
            <a:r>
              <a:rPr lang="en-GB" dirty="0"/>
              <a:t>Climate Change Act. </a:t>
            </a:r>
          </a:p>
          <a:p>
            <a:pPr lvl="0"/>
            <a:r>
              <a:rPr lang="en-GB" dirty="0"/>
              <a:t>Energy Act. </a:t>
            </a:r>
          </a:p>
          <a:p>
            <a:pPr lvl="0"/>
            <a:r>
              <a:rPr lang="en-GB" dirty="0"/>
              <a:t>Environment Act. </a:t>
            </a:r>
          </a:p>
          <a:p>
            <a:pPr lvl="0"/>
            <a:r>
              <a:rPr lang="en-GB" dirty="0"/>
              <a:t>Environmental Protection Act.</a:t>
            </a:r>
          </a:p>
          <a:p>
            <a:pPr lvl="0"/>
            <a:r>
              <a:rPr lang="en-GB" dirty="0"/>
              <a:t>Town and Country Planning Acts. </a:t>
            </a:r>
          </a:p>
          <a:p>
            <a:endParaRPr lang="en-GB" dirty="0"/>
          </a:p>
        </p:txBody>
      </p:sp>
      <p:sp>
        <p:nvSpPr>
          <p:cNvPr id="8" name="Content Placeholder 7"/>
          <p:cNvSpPr>
            <a:spLocks noGrp="1"/>
          </p:cNvSpPr>
          <p:nvPr>
            <p:ph sz="quarter" idx="4"/>
          </p:nvPr>
        </p:nvSpPr>
        <p:spPr/>
        <p:txBody>
          <a:bodyPr>
            <a:normAutofit fontScale="92500" lnSpcReduction="20000"/>
          </a:bodyPr>
          <a:lstStyle/>
          <a:p>
            <a:pPr lvl="0"/>
            <a:r>
              <a:rPr lang="en-GB" dirty="0"/>
              <a:t>Flood and Water Management Act. </a:t>
            </a:r>
          </a:p>
          <a:p>
            <a:pPr lvl="0"/>
            <a:r>
              <a:rPr lang="en-GB" dirty="0"/>
              <a:t>Localism Act.</a:t>
            </a:r>
          </a:p>
          <a:p>
            <a:pPr lvl="0"/>
            <a:r>
              <a:rPr lang="en-GB" dirty="0"/>
              <a:t>Natural Environment and Rural Communities Act. </a:t>
            </a:r>
          </a:p>
          <a:p>
            <a:pPr lvl="0"/>
            <a:r>
              <a:rPr lang="en-GB" dirty="0"/>
              <a:t>Protection of Badgers Act. </a:t>
            </a:r>
          </a:p>
          <a:p>
            <a:pPr lvl="0"/>
            <a:r>
              <a:rPr lang="en-GB" dirty="0"/>
              <a:t>Water Act. </a:t>
            </a:r>
          </a:p>
          <a:p>
            <a:pPr lvl="0"/>
            <a:r>
              <a:rPr lang="en-GB" dirty="0"/>
              <a:t>Water Resources Act. </a:t>
            </a:r>
          </a:p>
          <a:p>
            <a:pPr lvl="0"/>
            <a:r>
              <a:rPr lang="en-GB" dirty="0"/>
              <a:t>Wildlife and Countryside Act.</a:t>
            </a:r>
          </a:p>
          <a:p>
            <a:pPr lvl="0"/>
            <a:r>
              <a:rPr lang="en-GB" dirty="0"/>
              <a:t>The Building Act. </a:t>
            </a:r>
          </a:p>
          <a:p>
            <a:endParaRPr lang="en-GB" dirty="0"/>
          </a:p>
        </p:txBody>
      </p:sp>
      <p:sp>
        <p:nvSpPr>
          <p:cNvPr id="2" name="Slide Number Placeholder 1"/>
          <p:cNvSpPr>
            <a:spLocks noGrp="1"/>
          </p:cNvSpPr>
          <p:nvPr>
            <p:ph type="sldNum" sz="quarter" idx="12"/>
          </p:nvPr>
        </p:nvSpPr>
        <p:spPr/>
        <p:txBody>
          <a:bodyPr/>
          <a:lstStyle/>
          <a:p>
            <a:fld id="{48A26D80-3E99-4B76-BF69-1F18DD4A3B3F}" type="slidenum">
              <a:rPr lang="en-GB" smtClean="0"/>
              <a:pPr/>
              <a:t>9</a:t>
            </a:fld>
            <a:endParaRPr lang="en-GB"/>
          </a:p>
        </p:txBody>
      </p:sp>
    </p:spTree>
    <p:extLst>
      <p:ext uri="{BB962C8B-B14F-4D97-AF65-F5344CB8AC3E}">
        <p14:creationId xmlns:p14="http://schemas.microsoft.com/office/powerpoint/2010/main" val="10881887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06868" y="365125"/>
            <a:ext cx="8948519" cy="1325563"/>
          </a:xfrm>
        </p:spPr>
        <p:txBody>
          <a:bodyPr/>
          <a:lstStyle/>
          <a:p>
            <a:r>
              <a:rPr lang="en-GB" dirty="0"/>
              <a:t>A Plethora of </a:t>
            </a:r>
            <a:r>
              <a:rPr lang="en-GB" dirty="0" smtClean="0"/>
              <a:t/>
            </a:r>
            <a:br>
              <a:rPr lang="en-GB" dirty="0" smtClean="0"/>
            </a:br>
            <a:r>
              <a:rPr lang="en-GB" dirty="0" smtClean="0"/>
              <a:t>Environmental </a:t>
            </a:r>
            <a:r>
              <a:rPr lang="en-GB" dirty="0"/>
              <a:t>Legislation</a:t>
            </a:r>
          </a:p>
        </p:txBody>
      </p:sp>
      <p:sp>
        <p:nvSpPr>
          <p:cNvPr id="5" name="Text Placeholder 4"/>
          <p:cNvSpPr>
            <a:spLocks noGrp="1"/>
          </p:cNvSpPr>
          <p:nvPr>
            <p:ph type="body" idx="1"/>
          </p:nvPr>
        </p:nvSpPr>
        <p:spPr>
          <a:xfrm>
            <a:off x="4102216" y="1681163"/>
            <a:ext cx="5377343" cy="823912"/>
          </a:xfrm>
        </p:spPr>
        <p:txBody>
          <a:bodyPr/>
          <a:lstStyle/>
          <a:p>
            <a:r>
              <a:rPr lang="en-GB" u="sng" dirty="0"/>
              <a:t>Secondary Regulations include:</a:t>
            </a:r>
          </a:p>
          <a:p>
            <a:endParaRPr lang="en-GB" dirty="0"/>
          </a:p>
        </p:txBody>
      </p:sp>
      <p:sp>
        <p:nvSpPr>
          <p:cNvPr id="6" name="Content Placeholder 5"/>
          <p:cNvSpPr>
            <a:spLocks noGrp="1"/>
          </p:cNvSpPr>
          <p:nvPr>
            <p:ph sz="half" idx="2"/>
          </p:nvPr>
        </p:nvSpPr>
        <p:spPr>
          <a:xfrm>
            <a:off x="629174" y="2139192"/>
            <a:ext cx="5368401" cy="4446165"/>
          </a:xfrm>
        </p:spPr>
        <p:txBody>
          <a:bodyPr>
            <a:normAutofit fontScale="32500" lnSpcReduction="20000"/>
          </a:bodyPr>
          <a:lstStyle/>
          <a:p>
            <a:r>
              <a:rPr lang="en-GB" sz="4500" dirty="0"/>
              <a:t>Building Regulations. </a:t>
            </a:r>
          </a:p>
          <a:p>
            <a:pPr lvl="0"/>
            <a:r>
              <a:rPr lang="en-GB" sz="4500" dirty="0"/>
              <a:t>Conservation of Habitats and Species Regulations. </a:t>
            </a:r>
          </a:p>
          <a:p>
            <a:pPr lvl="0"/>
            <a:r>
              <a:rPr lang="en-GB" sz="4500" dirty="0"/>
              <a:t>Contaminated Land (England) Regulations. </a:t>
            </a:r>
          </a:p>
          <a:p>
            <a:pPr lvl="0"/>
            <a:r>
              <a:rPr lang="en-GB" sz="4500" dirty="0"/>
              <a:t>Control of Asbestos Regulations. </a:t>
            </a:r>
          </a:p>
          <a:p>
            <a:pPr lvl="0"/>
            <a:r>
              <a:rPr lang="en-GB" sz="4500" dirty="0"/>
              <a:t>Control of Noise (Codes of Practice for Construction and Open Sites) (England) Order. </a:t>
            </a:r>
          </a:p>
          <a:p>
            <a:pPr lvl="0"/>
            <a:r>
              <a:rPr lang="en-GB" sz="4500" dirty="0"/>
              <a:t>Control of Substances Hazardous to Health Regulations. </a:t>
            </a:r>
          </a:p>
          <a:p>
            <a:pPr lvl="0"/>
            <a:r>
              <a:rPr lang="en-GB" sz="4500" dirty="0"/>
              <a:t>Controlled Waste Regulations Energy Efficiency (Refrigerators and Freezers) Regulations. </a:t>
            </a:r>
          </a:p>
          <a:p>
            <a:pPr lvl="0"/>
            <a:r>
              <a:rPr lang="en-GB" sz="4500" dirty="0"/>
              <a:t>Energy Performance of Buildings (Certificates and Inspections) (England and Wales) Regulations. </a:t>
            </a:r>
          </a:p>
          <a:p>
            <a:pPr lvl="0"/>
            <a:r>
              <a:rPr lang="en-GB" sz="4500" dirty="0"/>
              <a:t>Energy Related Products Regulations. </a:t>
            </a:r>
          </a:p>
          <a:p>
            <a:pPr lvl="0"/>
            <a:r>
              <a:rPr lang="en-GB" sz="4500" dirty="0"/>
              <a:t>Environmental Permitting (England and Wales) Regulations. </a:t>
            </a:r>
          </a:p>
          <a:p>
            <a:pPr lvl="0"/>
            <a:r>
              <a:rPr lang="en-GB" sz="4500" dirty="0"/>
              <a:t>Environmental Protection (Controls on Ozone-Depleting Substances) Regulations.</a:t>
            </a:r>
          </a:p>
          <a:p>
            <a:pPr lvl="0"/>
            <a:r>
              <a:rPr lang="en-GB" sz="4500" dirty="0"/>
              <a:t>Lead at Work. </a:t>
            </a:r>
            <a:endParaRPr lang="en-GB" dirty="0"/>
          </a:p>
        </p:txBody>
      </p:sp>
      <p:sp>
        <p:nvSpPr>
          <p:cNvPr id="8" name="Content Placeholder 7"/>
          <p:cNvSpPr>
            <a:spLocks noGrp="1"/>
          </p:cNvSpPr>
          <p:nvPr>
            <p:ph sz="quarter" idx="4"/>
          </p:nvPr>
        </p:nvSpPr>
        <p:spPr/>
        <p:txBody>
          <a:bodyPr>
            <a:normAutofit fontScale="77500" lnSpcReduction="20000"/>
          </a:bodyPr>
          <a:lstStyle/>
          <a:p>
            <a:pPr lvl="0"/>
            <a:r>
              <a:rPr lang="en-GB" sz="2400" dirty="0"/>
              <a:t>Notification of Cooling Towers and Evaporative Condensers Regulations. </a:t>
            </a:r>
          </a:p>
          <a:p>
            <a:pPr lvl="0"/>
            <a:r>
              <a:rPr lang="en-GB" sz="2400" dirty="0"/>
              <a:t>Packaging (Essential Requirements) Regulations. </a:t>
            </a:r>
          </a:p>
          <a:p>
            <a:pPr lvl="0"/>
            <a:r>
              <a:rPr lang="en-GB" sz="2400" dirty="0"/>
              <a:t>Site Waste Management Plan Regulations. </a:t>
            </a:r>
          </a:p>
          <a:p>
            <a:pPr lvl="0"/>
            <a:r>
              <a:rPr lang="en-GB" sz="2400" dirty="0"/>
              <a:t>Town and Country Planning (environmental impact assessment) (England and Wales) Regulations. </a:t>
            </a:r>
          </a:p>
          <a:p>
            <a:pPr lvl="0"/>
            <a:r>
              <a:rPr lang="en-GB" sz="2400" dirty="0"/>
              <a:t>Waste (England and Wales) Regulations. </a:t>
            </a:r>
          </a:p>
          <a:p>
            <a:pPr lvl="0"/>
            <a:r>
              <a:rPr lang="en-GB" sz="2400" dirty="0"/>
              <a:t>Waste Management Licensing Regulations. </a:t>
            </a:r>
          </a:p>
          <a:p>
            <a:pPr lvl="0"/>
            <a:r>
              <a:rPr lang="en-GB" sz="2400" dirty="0"/>
              <a:t>Waste Management (England and Wales) Regulations. </a:t>
            </a:r>
          </a:p>
          <a:p>
            <a:pPr lvl="0"/>
            <a:r>
              <a:rPr lang="en-GB" sz="2400" dirty="0"/>
              <a:t>Volatile Organic Compounds </a:t>
            </a:r>
            <a:r>
              <a:rPr lang="en-GB" sz="2400"/>
              <a:t>in Paints, </a:t>
            </a:r>
            <a:r>
              <a:rPr lang="en-GB" sz="2400" dirty="0"/>
              <a:t>Varnishes and Vehicle Refinishing Products Regulations. </a:t>
            </a:r>
          </a:p>
          <a:p>
            <a:endParaRPr lang="en-GB" dirty="0"/>
          </a:p>
        </p:txBody>
      </p:sp>
      <p:sp>
        <p:nvSpPr>
          <p:cNvPr id="2" name="Slide Number Placeholder 1"/>
          <p:cNvSpPr>
            <a:spLocks noGrp="1"/>
          </p:cNvSpPr>
          <p:nvPr>
            <p:ph type="sldNum" sz="quarter" idx="12"/>
          </p:nvPr>
        </p:nvSpPr>
        <p:spPr/>
        <p:txBody>
          <a:bodyPr/>
          <a:lstStyle/>
          <a:p>
            <a:fld id="{48A26D80-3E99-4B76-BF69-1F18DD4A3B3F}" type="slidenum">
              <a:rPr lang="en-GB" smtClean="0"/>
              <a:pPr/>
              <a:t>10</a:t>
            </a:fld>
            <a:endParaRPr lang="en-GB"/>
          </a:p>
        </p:txBody>
      </p:sp>
      <p:pic>
        <p:nvPicPr>
          <p:cNvPr id="7" name="Picture 9" descr="DSCF6785"/>
          <p:cNvPicPr>
            <a:picLocks noChangeAspect="1" noChangeArrowheads="1"/>
          </p:cNvPicPr>
          <p:nvPr/>
        </p:nvPicPr>
        <p:blipFill>
          <a:blip r:embed="rId2" cstate="print"/>
          <a:srcRect/>
          <a:stretch>
            <a:fillRect/>
          </a:stretch>
        </p:blipFill>
        <p:spPr>
          <a:xfrm>
            <a:off x="8280105" y="147145"/>
            <a:ext cx="1736253" cy="2315004"/>
          </a:xfrm>
          <a:prstGeom prst="rect">
            <a:avLst/>
          </a:prstGeom>
          <a:noFill/>
          <a:ln/>
        </p:spPr>
      </p:pic>
      <p:pic>
        <p:nvPicPr>
          <p:cNvPr id="9" name="Picture 5" descr="DSCF6626"/>
          <p:cNvPicPr>
            <a:picLocks noChangeAspect="1" noChangeArrowheads="1"/>
          </p:cNvPicPr>
          <p:nvPr/>
        </p:nvPicPr>
        <p:blipFill>
          <a:blip r:embed="rId3" cstate="print"/>
          <a:srcRect/>
          <a:stretch>
            <a:fillRect/>
          </a:stretch>
        </p:blipFill>
        <p:spPr>
          <a:xfrm>
            <a:off x="174013" y="174249"/>
            <a:ext cx="1980608" cy="1485456"/>
          </a:xfrm>
          <a:prstGeom prst="rect">
            <a:avLst/>
          </a:prstGeom>
          <a:noFill/>
          <a:ln/>
        </p:spPr>
      </p:pic>
      <p:pic>
        <p:nvPicPr>
          <p:cNvPr id="11" name="Picture 8" descr="DSCF6769"/>
          <p:cNvPicPr>
            <a:picLocks noChangeAspect="1" noChangeArrowheads="1"/>
          </p:cNvPicPr>
          <p:nvPr/>
        </p:nvPicPr>
        <p:blipFill>
          <a:blip r:embed="rId4" cstate="print">
            <a:lum bright="36000" contrast="36000"/>
          </a:blip>
          <a:srcRect/>
          <a:stretch>
            <a:fillRect/>
          </a:stretch>
        </p:blipFill>
        <p:spPr>
          <a:xfrm>
            <a:off x="10110952" y="149772"/>
            <a:ext cx="1916384" cy="1437289"/>
          </a:xfrm>
          <a:prstGeom prst="rect">
            <a:avLst/>
          </a:prstGeom>
          <a:noFill/>
          <a:ln/>
        </p:spPr>
      </p:pic>
    </p:spTree>
    <p:extLst>
      <p:ext uri="{BB962C8B-B14F-4D97-AF65-F5344CB8AC3E}">
        <p14:creationId xmlns:p14="http://schemas.microsoft.com/office/powerpoint/2010/main" val="33161217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17" y="365125"/>
            <a:ext cx="11134671" cy="1325563"/>
          </a:xfrm>
        </p:spPr>
        <p:txBody>
          <a:bodyPr>
            <a:normAutofit/>
          </a:bodyPr>
          <a:lstStyle/>
          <a:p>
            <a:r>
              <a:rPr lang="en-GB" dirty="0"/>
              <a:t>What does this mean for Building Conservation? </a:t>
            </a:r>
            <a:r>
              <a:rPr lang="en-GB" sz="1600" dirty="0"/>
              <a:t>Negatives: Planning, time, restrictions and </a:t>
            </a:r>
            <a:r>
              <a:rPr lang="en-GB" sz="1600" dirty="0" smtClean="0"/>
              <a:t>financial costs.</a:t>
            </a:r>
            <a:r>
              <a:rPr lang="en-GB" sz="1600" dirty="0"/>
              <a:t/>
            </a:r>
            <a:br>
              <a:rPr lang="en-GB" sz="1600" dirty="0"/>
            </a:br>
            <a:r>
              <a:rPr lang="en-GB" sz="1600" dirty="0"/>
              <a:t>Positives: Protecting </a:t>
            </a:r>
            <a:r>
              <a:rPr lang="en-GB" sz="1600" dirty="0" smtClean="0"/>
              <a:t> the Natural Environment. Often 18 – 24 months later, we can start building.</a:t>
            </a:r>
            <a:endParaRPr lang="en-GB" sz="1600" dirty="0"/>
          </a:p>
        </p:txBody>
      </p:sp>
      <p:sp>
        <p:nvSpPr>
          <p:cNvPr id="4" name="Content Placeholder 3"/>
          <p:cNvSpPr>
            <a:spLocks noGrp="1"/>
          </p:cNvSpPr>
          <p:nvPr>
            <p:ph sz="half" idx="2"/>
          </p:nvPr>
        </p:nvSpPr>
        <p:spPr/>
        <p:txBody>
          <a:bodyPr>
            <a:normAutofit lnSpcReduction="10000"/>
          </a:bodyPr>
          <a:lstStyle/>
          <a:p>
            <a:r>
              <a:rPr lang="en-GB" dirty="0"/>
              <a:t>Bats,</a:t>
            </a:r>
          </a:p>
          <a:p>
            <a:r>
              <a:rPr lang="en-GB" dirty="0"/>
              <a:t>Birds,</a:t>
            </a:r>
          </a:p>
          <a:p>
            <a:r>
              <a:rPr lang="en-GB" dirty="0"/>
              <a:t>Squirrels, Bees, Wasps, Hornets,</a:t>
            </a:r>
          </a:p>
          <a:p>
            <a:r>
              <a:rPr lang="en-GB" dirty="0"/>
              <a:t>Invertebrates,</a:t>
            </a:r>
          </a:p>
          <a:p>
            <a:r>
              <a:rPr lang="en-GB" dirty="0"/>
              <a:t>Trees,</a:t>
            </a:r>
          </a:p>
          <a:p>
            <a:r>
              <a:rPr lang="en-GB" dirty="0"/>
              <a:t>Invasive species,</a:t>
            </a:r>
          </a:p>
          <a:p>
            <a:r>
              <a:rPr lang="en-GB" dirty="0" smtClean="0"/>
              <a:t>Lichen </a:t>
            </a:r>
            <a:r>
              <a:rPr lang="en-GB" dirty="0"/>
              <a:t>(both in and external to the building),</a:t>
            </a:r>
          </a:p>
          <a:p>
            <a:endParaRPr lang="en-GB" dirty="0"/>
          </a:p>
        </p:txBody>
      </p:sp>
      <p:sp>
        <p:nvSpPr>
          <p:cNvPr id="6" name="Content Placeholder 5"/>
          <p:cNvSpPr>
            <a:spLocks noGrp="1"/>
          </p:cNvSpPr>
          <p:nvPr>
            <p:ph sz="quarter" idx="4"/>
          </p:nvPr>
        </p:nvSpPr>
        <p:spPr/>
        <p:txBody>
          <a:bodyPr>
            <a:normAutofit lnSpcReduction="10000"/>
          </a:bodyPr>
          <a:lstStyle/>
          <a:p>
            <a:r>
              <a:rPr lang="en-GB" dirty="0"/>
              <a:t>Dormice,</a:t>
            </a:r>
          </a:p>
          <a:p>
            <a:r>
              <a:rPr lang="en-GB" dirty="0"/>
              <a:t>Voles,</a:t>
            </a:r>
          </a:p>
          <a:p>
            <a:r>
              <a:rPr lang="en-GB" dirty="0"/>
              <a:t>Squirrels,</a:t>
            </a:r>
          </a:p>
          <a:p>
            <a:r>
              <a:rPr lang="en-GB" dirty="0"/>
              <a:t>Barn Owls,</a:t>
            </a:r>
          </a:p>
          <a:p>
            <a:r>
              <a:rPr lang="en-GB" dirty="0"/>
              <a:t>Badgers,</a:t>
            </a:r>
          </a:p>
          <a:p>
            <a:r>
              <a:rPr lang="en-GB" dirty="0"/>
              <a:t>Rodents</a:t>
            </a:r>
          </a:p>
          <a:p>
            <a:r>
              <a:rPr lang="en-GB" dirty="0"/>
              <a:t>Wood rotting fungi and Insect infestations, including Moths.</a:t>
            </a:r>
          </a:p>
        </p:txBody>
      </p:sp>
      <p:sp>
        <p:nvSpPr>
          <p:cNvPr id="3" name="Slide Number Placeholder 2"/>
          <p:cNvSpPr>
            <a:spLocks noGrp="1"/>
          </p:cNvSpPr>
          <p:nvPr>
            <p:ph type="sldNum" sz="quarter" idx="12"/>
          </p:nvPr>
        </p:nvSpPr>
        <p:spPr/>
        <p:txBody>
          <a:bodyPr/>
          <a:lstStyle/>
          <a:p>
            <a:fld id="{48A26D80-3E99-4B76-BF69-1F18DD4A3B3F}" type="slidenum">
              <a:rPr lang="en-GB" smtClean="0"/>
              <a:pPr/>
              <a:t>11</a:t>
            </a:fld>
            <a:endParaRPr lang="en-GB"/>
          </a:p>
        </p:txBody>
      </p:sp>
      <p:pic>
        <p:nvPicPr>
          <p:cNvPr id="7" name="Picture 6" descr="C:\Users\Trevor\Videos\Pictures\1068832.jpg"/>
          <p:cNvPicPr>
            <a:picLocks noChangeAspect="1" noChangeArrowheads="1"/>
          </p:cNvPicPr>
          <p:nvPr/>
        </p:nvPicPr>
        <p:blipFill>
          <a:blip r:embed="rId2"/>
          <a:srcRect/>
          <a:stretch>
            <a:fillRect/>
          </a:stretch>
        </p:blipFill>
        <p:spPr bwMode="auto">
          <a:xfrm>
            <a:off x="2109992" y="1919760"/>
            <a:ext cx="1355646" cy="1355646"/>
          </a:xfrm>
          <a:prstGeom prst="rect">
            <a:avLst/>
          </a:prstGeom>
          <a:noFill/>
        </p:spPr>
      </p:pic>
      <p:pic>
        <p:nvPicPr>
          <p:cNvPr id="8" name="Picture 2"/>
          <p:cNvPicPr>
            <a:picLocks noChangeAspect="1" noChangeArrowheads="1"/>
          </p:cNvPicPr>
          <p:nvPr/>
        </p:nvPicPr>
        <p:blipFill>
          <a:blip r:embed="rId3"/>
          <a:srcRect/>
          <a:stretch>
            <a:fillRect/>
          </a:stretch>
        </p:blipFill>
        <p:spPr bwMode="auto">
          <a:xfrm>
            <a:off x="9048449" y="1226782"/>
            <a:ext cx="2466975" cy="1847850"/>
          </a:xfrm>
          <a:prstGeom prst="rect">
            <a:avLst/>
          </a:prstGeom>
          <a:noFill/>
          <a:ln w="9525">
            <a:noFill/>
            <a:miter lim="800000"/>
            <a:headEnd/>
            <a:tailEnd/>
          </a:ln>
          <a:effectLst/>
        </p:spPr>
      </p:pic>
      <p:pic>
        <p:nvPicPr>
          <p:cNvPr id="9" name="Picture 3" descr="C:\Users\Trevor\Videos\Pictures\000ECA8800000258-0-image-a-dormice.jpg"/>
          <p:cNvPicPr>
            <a:picLocks noChangeAspect="1" noChangeArrowheads="1"/>
          </p:cNvPicPr>
          <p:nvPr/>
        </p:nvPicPr>
        <p:blipFill>
          <a:blip r:embed="rId4"/>
          <a:srcRect/>
          <a:stretch>
            <a:fillRect/>
          </a:stretch>
        </p:blipFill>
        <p:spPr bwMode="auto">
          <a:xfrm>
            <a:off x="9028869" y="3307092"/>
            <a:ext cx="2543021" cy="1821027"/>
          </a:xfrm>
          <a:prstGeom prst="rect">
            <a:avLst/>
          </a:prstGeom>
          <a:noFill/>
        </p:spPr>
      </p:pic>
      <p:pic>
        <p:nvPicPr>
          <p:cNvPr id="10" name="Picture 5" descr="C:\Users\Trevor\Videos\Pictures\lesser-horseshoe-bat.jpg"/>
          <p:cNvPicPr>
            <a:picLocks noChangeAspect="1" noChangeArrowheads="1"/>
          </p:cNvPicPr>
          <p:nvPr/>
        </p:nvPicPr>
        <p:blipFill>
          <a:blip r:embed="rId5" cstate="print"/>
          <a:srcRect/>
          <a:stretch>
            <a:fillRect/>
          </a:stretch>
        </p:blipFill>
        <p:spPr bwMode="auto">
          <a:xfrm>
            <a:off x="4318656" y="1953828"/>
            <a:ext cx="1346420" cy="1346420"/>
          </a:xfrm>
          <a:prstGeom prst="rect">
            <a:avLst/>
          </a:prstGeom>
          <a:noFill/>
        </p:spPr>
      </p:pic>
    </p:spTree>
    <p:extLst>
      <p:ext uri="{BB962C8B-B14F-4D97-AF65-F5344CB8AC3E}">
        <p14:creationId xmlns:p14="http://schemas.microsoft.com/office/powerpoint/2010/main" val="18845496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12</a:t>
            </a:fld>
            <a:endParaRPr lang="en-GB"/>
          </a:p>
        </p:txBody>
      </p:sp>
      <p:sp>
        <p:nvSpPr>
          <p:cNvPr id="54274" name="Rectangle 2"/>
          <p:cNvSpPr>
            <a:spLocks noGrp="1" noChangeArrowheads="1"/>
          </p:cNvSpPr>
          <p:nvPr>
            <p:ph type="title" idx="4294967295"/>
          </p:nvPr>
        </p:nvSpPr>
        <p:spPr>
          <a:xfrm>
            <a:off x="620110" y="260350"/>
            <a:ext cx="11571890" cy="865188"/>
          </a:xfrm>
        </p:spPr>
        <p:txBody>
          <a:bodyPr anchorCtr="0"/>
          <a:lstStyle/>
          <a:p>
            <a:pPr eaLnBrk="1" hangingPunct="1"/>
            <a:r>
              <a:rPr lang="en-GB" altLang="en-US" sz="2800" dirty="0">
                <a:latin typeface="Castellar" panose="020A0402060406010301" pitchFamily="18" charset="0"/>
              </a:rPr>
              <a:t>Pre 1919, WELSH INDUSTRIAL VERNACULAR WORKER'S HOUSING</a:t>
            </a:r>
            <a:r>
              <a:rPr lang="en-GB" altLang="en-US" sz="2800" dirty="0" smtClean="0">
                <a:latin typeface="Castellar" panose="020A0402060406010301" pitchFamily="18" charset="0"/>
              </a:rPr>
              <a:t>. The REALITY:</a:t>
            </a:r>
            <a:endParaRPr lang="en-US" altLang="en-US" sz="2800" dirty="0">
              <a:latin typeface="Castellar" panose="020A0402060406010301" pitchFamily="18" charset="0"/>
            </a:endParaRPr>
          </a:p>
        </p:txBody>
      </p:sp>
      <p:pic>
        <p:nvPicPr>
          <p:cNvPr id="10243" name="Picture 3" descr="DSCF7570"/>
          <p:cNvPicPr>
            <a:picLocks noGrp="1" noChangeAspect="1" noChangeArrowheads="1"/>
          </p:cNvPicPr>
          <p:nvPr>
            <p:ph idx="4294967295"/>
          </p:nvPr>
        </p:nvPicPr>
        <p:blipFill>
          <a:blip r:embed="rId3" cstate="print">
            <a:extLst>
              <a:ext uri="{28A0092B-C50C-407E-A947-70E740481C1C}">
                <a14:useLocalDpi xmlns:a14="http://schemas.microsoft.com/office/drawing/2010/main" val="0"/>
              </a:ext>
            </a:extLst>
          </a:blip>
          <a:srcRect/>
          <a:stretch>
            <a:fillRect/>
          </a:stretch>
        </p:blipFill>
        <p:spPr>
          <a:xfrm>
            <a:off x="695078" y="1263322"/>
            <a:ext cx="5714353" cy="4286141"/>
          </a:xfr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10244" name="Text Box 4"/>
          <p:cNvSpPr txBox="1">
            <a:spLocks noChangeArrowheads="1"/>
          </p:cNvSpPr>
          <p:nvPr/>
        </p:nvSpPr>
        <p:spPr bwMode="auto">
          <a:xfrm>
            <a:off x="7803297" y="942082"/>
            <a:ext cx="3858935" cy="5632311"/>
          </a:xfrm>
          <a:prstGeom prst="rect">
            <a:avLst/>
          </a:prstGeom>
          <a:solidFill>
            <a:schemeClr val="tx1"/>
          </a:solidFill>
          <a:ln>
            <a:noFill/>
          </a:ln>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solidFill>
                  <a:srgbClr val="000000"/>
                </a:solidFill>
              </a:rPr>
              <a:t>Not </a:t>
            </a:r>
            <a:r>
              <a:rPr lang="en-GB" altLang="en-US" dirty="0" smtClean="0">
                <a:solidFill>
                  <a:srgbClr val="000000"/>
                </a:solidFill>
              </a:rPr>
              <a:t>many might appear </a:t>
            </a:r>
            <a:r>
              <a:rPr lang="en-GB" altLang="en-US" dirty="0">
                <a:solidFill>
                  <a:srgbClr val="000000"/>
                </a:solidFill>
              </a:rPr>
              <a:t>as bad as this anymore…thankfully. But look beyond the obvious </a:t>
            </a:r>
            <a:r>
              <a:rPr lang="en-GB" altLang="en-US" dirty="0" smtClean="0">
                <a:solidFill>
                  <a:srgbClr val="000000"/>
                </a:solidFill>
              </a:rPr>
              <a:t>visible dilapidation and </a:t>
            </a:r>
            <a:r>
              <a:rPr lang="en-GB" altLang="en-US" dirty="0">
                <a:solidFill>
                  <a:srgbClr val="000000"/>
                </a:solidFill>
              </a:rPr>
              <a:t>ask</a:t>
            </a:r>
          </a:p>
          <a:p>
            <a:pPr eaLnBrk="1" hangingPunct="1"/>
            <a:r>
              <a:rPr lang="en-GB" altLang="en-US" dirty="0">
                <a:solidFill>
                  <a:srgbClr val="000000"/>
                </a:solidFill>
              </a:rPr>
              <a:t>yourself if </a:t>
            </a:r>
            <a:r>
              <a:rPr lang="en-GB" altLang="en-US" dirty="0" smtClean="0">
                <a:solidFill>
                  <a:srgbClr val="000000"/>
                </a:solidFill>
              </a:rPr>
              <a:t>whether </a:t>
            </a:r>
            <a:r>
              <a:rPr lang="en-GB" altLang="en-US" dirty="0">
                <a:solidFill>
                  <a:srgbClr val="000000"/>
                </a:solidFill>
              </a:rPr>
              <a:t>most of the pre 1919 dwellings </a:t>
            </a:r>
            <a:r>
              <a:rPr lang="en-GB" altLang="en-US" dirty="0" smtClean="0">
                <a:solidFill>
                  <a:srgbClr val="000000"/>
                </a:solidFill>
              </a:rPr>
              <a:t>within </a:t>
            </a:r>
            <a:r>
              <a:rPr lang="en-GB" altLang="en-US" dirty="0">
                <a:solidFill>
                  <a:srgbClr val="000000"/>
                </a:solidFill>
              </a:rPr>
              <a:t>the UK do not </a:t>
            </a:r>
            <a:r>
              <a:rPr lang="en-GB" altLang="en-US" dirty="0" smtClean="0">
                <a:solidFill>
                  <a:srgbClr val="000000"/>
                </a:solidFill>
              </a:rPr>
              <a:t>retain very similar </a:t>
            </a:r>
            <a:r>
              <a:rPr lang="en-GB" altLang="en-US" dirty="0">
                <a:solidFill>
                  <a:srgbClr val="000000"/>
                </a:solidFill>
              </a:rPr>
              <a:t>issues such as: penetrating dampness, timber decay, impermeable paints and finishes, cement mortars and renders, defective gutters, a need to update services every 15-30 years, deleterious materials, vegetation growth, poorly detailed roof abutments and weathering’s, etc.</a:t>
            </a:r>
          </a:p>
          <a:p>
            <a:pPr eaLnBrk="1" hangingPunct="1"/>
            <a:r>
              <a:rPr lang="en-GB" altLang="en-US" dirty="0">
                <a:solidFill>
                  <a:srgbClr val="000000"/>
                </a:solidFill>
              </a:rPr>
              <a:t>Inadequate thermal insulation and where windows are </a:t>
            </a:r>
            <a:r>
              <a:rPr lang="en-GB" altLang="en-US" dirty="0" smtClean="0">
                <a:solidFill>
                  <a:srgbClr val="000000"/>
                </a:solidFill>
              </a:rPr>
              <a:t>replaced, </a:t>
            </a:r>
            <a:r>
              <a:rPr lang="en-GB" altLang="en-US" dirty="0">
                <a:solidFill>
                  <a:srgbClr val="000000"/>
                </a:solidFill>
              </a:rPr>
              <a:t>too little background ventilation.</a:t>
            </a:r>
          </a:p>
          <a:p>
            <a:pPr eaLnBrk="1" hangingPunct="1"/>
            <a:r>
              <a:rPr lang="en-GB" altLang="en-US" dirty="0">
                <a:solidFill>
                  <a:srgbClr val="000000"/>
                </a:solidFill>
              </a:rPr>
              <a:t>How are we as the industry going to address </a:t>
            </a:r>
            <a:r>
              <a:rPr lang="en-GB" altLang="en-US" dirty="0" smtClean="0">
                <a:solidFill>
                  <a:srgbClr val="000000"/>
                </a:solidFill>
              </a:rPr>
              <a:t>this as we move forwards?</a:t>
            </a:r>
            <a:endParaRPr lang="en-US" altLang="en-US" dirty="0"/>
          </a:p>
        </p:txBody>
      </p:sp>
      <p:sp>
        <p:nvSpPr>
          <p:cNvPr id="10245" name="TextBox 6"/>
          <p:cNvSpPr txBox="1">
            <a:spLocks noChangeArrowheads="1"/>
          </p:cNvSpPr>
          <p:nvPr/>
        </p:nvSpPr>
        <p:spPr bwMode="auto">
          <a:xfrm>
            <a:off x="1115822" y="1428751"/>
            <a:ext cx="3052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solidFill>
                  <a:srgbClr val="002060"/>
                </a:solidFill>
                <a:latin typeface="Baskerville Old Face" panose="02020602080505020303" pitchFamily="18" charset="0"/>
              </a:rPr>
              <a:t>The  view from street level</a:t>
            </a:r>
          </a:p>
        </p:txBody>
      </p:sp>
      <p:sp>
        <p:nvSpPr>
          <p:cNvPr id="7" name="TextBox 6"/>
          <p:cNvSpPr txBox="1"/>
          <p:nvPr/>
        </p:nvSpPr>
        <p:spPr>
          <a:xfrm>
            <a:off x="620110" y="6043448"/>
            <a:ext cx="5864773" cy="646331"/>
          </a:xfrm>
          <a:prstGeom prst="rect">
            <a:avLst/>
          </a:prstGeom>
          <a:noFill/>
        </p:spPr>
        <p:txBody>
          <a:bodyPr wrap="square" rtlCol="0">
            <a:spAutoFit/>
          </a:bodyPr>
          <a:lstStyle/>
          <a:p>
            <a:r>
              <a:rPr lang="en-GB" dirty="0" smtClean="0"/>
              <a:t>Regular observation is essential. Trust our senses. </a:t>
            </a:r>
          </a:p>
          <a:p>
            <a:r>
              <a:rPr lang="en-GB" dirty="0" smtClean="0"/>
              <a:t>Digital cameras have helped the surveyor enormously.</a:t>
            </a:r>
            <a:endParaRPr lang="en-GB" dirty="0"/>
          </a:p>
        </p:txBody>
      </p:sp>
    </p:spTree>
    <p:extLst>
      <p:ext uri="{BB962C8B-B14F-4D97-AF65-F5344CB8AC3E}">
        <p14:creationId xmlns:p14="http://schemas.microsoft.com/office/powerpoint/2010/main" val="17334092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title" sz="quarter"/>
          </p:nvPr>
        </p:nvSpPr>
        <p:spPr>
          <a:xfrm>
            <a:off x="0" y="277814"/>
            <a:ext cx="7130272" cy="1139825"/>
          </a:xfrm>
        </p:spPr>
        <p:txBody>
          <a:bodyPr>
            <a:normAutofit fontScale="90000"/>
          </a:bodyPr>
          <a:lstStyle/>
          <a:p>
            <a:pPr eaLnBrk="1" hangingPunct="1"/>
            <a:r>
              <a:rPr lang="en-GB" altLang="en-US" sz="1600" dirty="0">
                <a:latin typeface="Castellar" panose="020A0402060406010301" pitchFamily="18" charset="0"/>
              </a:rPr>
              <a:t>Pre 1919, WELSH INDUSTRIAL VERNACULAR WORKER'S HOUSING</a:t>
            </a:r>
            <a:r>
              <a:rPr lang="en-GB" altLang="en-US" sz="2800" dirty="0">
                <a:latin typeface="Castellar" panose="020A0402060406010301" pitchFamily="18" charset="0"/>
              </a:rPr>
              <a:t>.</a:t>
            </a:r>
            <a:r>
              <a:rPr lang="en-GB" altLang="en-US" sz="3200" b="1" dirty="0">
                <a:latin typeface="Castellar" panose="020A0402060406010301" pitchFamily="18" charset="0"/>
              </a:rPr>
              <a:t> </a:t>
            </a:r>
            <a:br>
              <a:rPr lang="en-GB" altLang="en-US" sz="3200" b="1" dirty="0">
                <a:latin typeface="Castellar" panose="020A0402060406010301" pitchFamily="18" charset="0"/>
              </a:rPr>
            </a:br>
            <a:endParaRPr lang="en-US" altLang="en-US" sz="3200" b="1" dirty="0">
              <a:latin typeface="Castellar" panose="020A0402060406010301" pitchFamily="18" charset="0"/>
            </a:endParaRPr>
          </a:p>
        </p:txBody>
      </p:sp>
      <p:pic>
        <p:nvPicPr>
          <p:cNvPr id="16387" name="Picture 3" descr="DSCF4001"/>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4958046" y="867300"/>
            <a:ext cx="2172226" cy="2895600"/>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16388" name="Picture 4" descr="DSCF4002"/>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32095" y="847726"/>
            <a:ext cx="4158755" cy="3119066"/>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16389" name="Picture 5" descr="DSCF4004"/>
          <p:cNvPicPr>
            <a:picLocks noGrp="1" noChangeAspect="1" noChangeArrowheads="1"/>
          </p:cNvPicPr>
          <p:nvPr>
            <p:ph sz="quarter" idx="3"/>
          </p:nvPr>
        </p:nvPicPr>
        <p:blipFill>
          <a:blip r:embed="rId4" cstate="print">
            <a:lum bright="-14000" contrast="6000"/>
            <a:extLst>
              <a:ext uri="{28A0092B-C50C-407E-A947-70E740481C1C}">
                <a14:useLocalDpi xmlns:a14="http://schemas.microsoft.com/office/drawing/2010/main" val="0"/>
              </a:ext>
            </a:extLst>
          </a:blip>
          <a:stretch>
            <a:fillRect/>
          </a:stretch>
        </p:blipFill>
        <p:spPr>
          <a:xfrm>
            <a:off x="5472039" y="3941762"/>
            <a:ext cx="1640841" cy="2189162"/>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16390" name="Picture 6" descr="DSCF4035"/>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7515908" y="193409"/>
            <a:ext cx="4349749" cy="5797461"/>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BE85836F-7206-47A8-97E8-14E1A1549CFA}" type="slidenum">
              <a:rPr lang="en-GB" altLang="en-US" smtClean="0"/>
              <a:pPr/>
              <a:t>13</a:t>
            </a:fld>
            <a:endParaRPr lang="en-GB" altLang="en-US"/>
          </a:p>
        </p:txBody>
      </p:sp>
      <p:sp>
        <p:nvSpPr>
          <p:cNvPr id="16391" name="Rectangle 7"/>
          <p:cNvSpPr>
            <a:spLocks noChangeArrowheads="1"/>
          </p:cNvSpPr>
          <p:nvPr/>
        </p:nvSpPr>
        <p:spPr bwMode="auto">
          <a:xfrm>
            <a:off x="2348917" y="1199626"/>
            <a:ext cx="805343" cy="20155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p:sp>
        <p:nvSpPr>
          <p:cNvPr id="16392" name="Text Box 8"/>
          <p:cNvSpPr txBox="1">
            <a:spLocks noChangeArrowheads="1"/>
          </p:cNvSpPr>
          <p:nvPr/>
        </p:nvSpPr>
        <p:spPr bwMode="auto">
          <a:xfrm>
            <a:off x="92279" y="5217952"/>
            <a:ext cx="632529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latin typeface="Times New Roman" panose="02020603050405020304" pitchFamily="18" charset="0"/>
              </a:rPr>
              <a:t>Not the person who </a:t>
            </a:r>
            <a:r>
              <a:rPr lang="en-GB" altLang="en-US" sz="1600" b="1" dirty="0" smtClean="0">
                <a:latin typeface="Times New Roman" panose="02020603050405020304" pitchFamily="18" charset="0"/>
              </a:rPr>
              <a:t>fitted the </a:t>
            </a:r>
            <a:r>
              <a:rPr lang="en-GB" altLang="en-US" sz="1600" b="1" dirty="0">
                <a:latin typeface="Times New Roman" panose="02020603050405020304" pitchFamily="18" charset="0"/>
              </a:rPr>
              <a:t>windows, rendered the walls, </a:t>
            </a:r>
            <a:endParaRPr lang="en-GB" altLang="en-US" sz="1600" b="1" dirty="0" smtClean="0">
              <a:latin typeface="Times New Roman" panose="02020603050405020304" pitchFamily="18" charset="0"/>
            </a:endParaRPr>
          </a:p>
          <a:p>
            <a:pPr eaLnBrk="1" hangingPunct="1"/>
            <a:r>
              <a:rPr lang="en-GB" altLang="en-US" sz="1600" b="1" dirty="0" smtClean="0">
                <a:latin typeface="Times New Roman" panose="02020603050405020304" pitchFamily="18" charset="0"/>
              </a:rPr>
              <a:t>Took down </a:t>
            </a:r>
            <a:r>
              <a:rPr lang="en-GB" altLang="en-US" sz="1600" b="1" dirty="0">
                <a:latin typeface="Times New Roman" panose="02020603050405020304" pitchFamily="18" charset="0"/>
              </a:rPr>
              <a:t>the chimney or recovered the roof</a:t>
            </a:r>
            <a:r>
              <a:rPr lang="en-GB" altLang="en-US" sz="1600" b="1" dirty="0" smtClean="0">
                <a:latin typeface="Times New Roman" panose="02020603050405020304" pitchFamily="18" charset="0"/>
              </a:rPr>
              <a:t>.</a:t>
            </a:r>
          </a:p>
          <a:p>
            <a:pPr eaLnBrk="1" hangingPunct="1"/>
            <a:endParaRPr lang="en-GB" altLang="en-US" sz="1600" b="1" dirty="0">
              <a:latin typeface="Times New Roman" panose="02020603050405020304" pitchFamily="18" charset="0"/>
            </a:endParaRPr>
          </a:p>
          <a:p>
            <a:pPr eaLnBrk="1" hangingPunct="1"/>
            <a:r>
              <a:rPr lang="en-GB" altLang="en-US" sz="1600" b="1" dirty="0" smtClean="0">
                <a:latin typeface="Times New Roman" panose="02020603050405020304" pitchFamily="18" charset="0"/>
              </a:rPr>
              <a:t>There are great individual crafts, </a:t>
            </a:r>
            <a:r>
              <a:rPr lang="en-GB" altLang="en-US" sz="1600" b="1" dirty="0">
                <a:latin typeface="Times New Roman" panose="02020603050405020304" pitchFamily="18" charset="0"/>
              </a:rPr>
              <a:t>technical and </a:t>
            </a:r>
            <a:r>
              <a:rPr lang="en-GB" altLang="en-US" sz="1600" b="1" dirty="0" smtClean="0">
                <a:latin typeface="Times New Roman" panose="02020603050405020304" pitchFamily="18" charset="0"/>
              </a:rPr>
              <a:t>professional</a:t>
            </a:r>
          </a:p>
          <a:p>
            <a:pPr eaLnBrk="1" hangingPunct="1"/>
            <a:r>
              <a:rPr lang="en-GB" altLang="en-US" sz="1600" b="1" dirty="0" smtClean="0">
                <a:latin typeface="Times New Roman" panose="02020603050405020304" pitchFamily="18" charset="0"/>
              </a:rPr>
              <a:t>Staff, but  </a:t>
            </a:r>
            <a:r>
              <a:rPr lang="en-GB" altLang="en-US" sz="1600" b="1" dirty="0">
                <a:latin typeface="Times New Roman" panose="02020603050405020304" pitchFamily="18" charset="0"/>
              </a:rPr>
              <a:t>a real skills crisis </a:t>
            </a:r>
            <a:r>
              <a:rPr lang="en-GB" altLang="en-US" sz="1600" b="1" dirty="0" smtClean="0">
                <a:latin typeface="Times New Roman" panose="02020603050405020304" pitchFamily="18" charset="0"/>
              </a:rPr>
              <a:t>is looming </a:t>
            </a:r>
            <a:r>
              <a:rPr lang="en-GB" altLang="en-US" sz="1600" b="1" dirty="0">
                <a:latin typeface="Times New Roman" panose="02020603050405020304" pitchFamily="18" charset="0"/>
              </a:rPr>
              <a:t>and apathy </a:t>
            </a:r>
            <a:r>
              <a:rPr lang="en-GB" altLang="en-US" sz="1600" b="1" dirty="0" smtClean="0">
                <a:latin typeface="Times New Roman" panose="02020603050405020304" pitchFamily="18" charset="0"/>
              </a:rPr>
              <a:t>exists amongst </a:t>
            </a:r>
            <a:r>
              <a:rPr lang="en-GB" altLang="en-US" sz="1600" b="1" dirty="0">
                <a:latin typeface="Times New Roman" panose="02020603050405020304" pitchFamily="18" charset="0"/>
              </a:rPr>
              <a:t>the public as to how we </a:t>
            </a:r>
            <a:r>
              <a:rPr lang="en-GB" altLang="en-US" sz="1600" b="1" dirty="0" smtClean="0">
                <a:latin typeface="Times New Roman" panose="02020603050405020304" pitchFamily="18" charset="0"/>
              </a:rPr>
              <a:t>should repair </a:t>
            </a:r>
            <a:r>
              <a:rPr lang="en-GB" altLang="en-US" sz="1600" b="1" dirty="0">
                <a:latin typeface="Times New Roman" panose="02020603050405020304" pitchFamily="18" charset="0"/>
              </a:rPr>
              <a:t>very modest older buildings.</a:t>
            </a:r>
            <a:endParaRPr lang="en-US" altLang="en-US" sz="1600" b="1" dirty="0">
              <a:latin typeface="Times New Roman" panose="02020603050405020304" pitchFamily="18" charset="0"/>
            </a:endParaRPr>
          </a:p>
        </p:txBody>
      </p:sp>
      <p:sp>
        <p:nvSpPr>
          <p:cNvPr id="16393" name="Text Box 9"/>
          <p:cNvSpPr txBox="1">
            <a:spLocks noChangeArrowheads="1"/>
          </p:cNvSpPr>
          <p:nvPr/>
        </p:nvSpPr>
        <p:spPr bwMode="auto">
          <a:xfrm>
            <a:off x="92280" y="4005263"/>
            <a:ext cx="4979784"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latin typeface="Times New Roman" panose="02020603050405020304" pitchFamily="18" charset="0"/>
              </a:rPr>
              <a:t>THESE MIGHT NOT BE THE</a:t>
            </a:r>
          </a:p>
          <a:p>
            <a:pPr eaLnBrk="1" hangingPunct="1"/>
            <a:r>
              <a:rPr lang="en-GB" altLang="en-US" sz="1600" b="1" dirty="0">
                <a:latin typeface="Times New Roman" panose="02020603050405020304" pitchFamily="18" charset="0"/>
              </a:rPr>
              <a:t>GRAND TERRACES OF BLOOMSBURY,  BATH OR EDINBURGH, BUT WHO TODAY, WILL MAKE MY  MODEST DOOR </a:t>
            </a:r>
            <a:r>
              <a:rPr lang="en-GB" altLang="en-US" sz="1600" b="1" dirty="0" smtClean="0">
                <a:latin typeface="Times New Roman" panose="02020603050405020304" pitchFamily="18" charset="0"/>
              </a:rPr>
              <a:t>SURROUND, MIGHT I SUGGEST PAY </a:t>
            </a:r>
            <a:r>
              <a:rPr lang="en-GB" altLang="en-US" sz="1600" b="1" dirty="0">
                <a:latin typeface="Times New Roman" panose="02020603050405020304" pitchFamily="18" charset="0"/>
              </a:rPr>
              <a:t>FOR IT?</a:t>
            </a:r>
          </a:p>
        </p:txBody>
      </p:sp>
      <p:sp>
        <p:nvSpPr>
          <p:cNvPr id="124938" name="Text Box 10"/>
          <p:cNvSpPr txBox="1">
            <a:spLocks noChangeArrowheads="1"/>
          </p:cNvSpPr>
          <p:nvPr/>
        </p:nvSpPr>
        <p:spPr bwMode="auto">
          <a:xfrm>
            <a:off x="7372350" y="6049963"/>
            <a:ext cx="1657350" cy="366712"/>
          </a:xfrm>
          <a:prstGeom prst="rect">
            <a:avLst/>
          </a:prstGeom>
          <a:noFill/>
          <a:ln w="9525">
            <a:noFill/>
            <a:miter lim="800000"/>
            <a:headEnd/>
            <a:tailEnd/>
          </a:ln>
          <a:effectLst/>
        </p:spPr>
        <p:txBody>
          <a:bodyPr wrap="none">
            <a:spAutoFit/>
          </a:bodyPr>
          <a:lstStyle/>
          <a:p>
            <a:pPr eaLnBrk="1" hangingPunct="1">
              <a:defRPr/>
            </a:pPr>
            <a:r>
              <a:rPr lang="en-GB" b="1">
                <a:solidFill>
                  <a:schemeClr val="tx2"/>
                </a:solidFill>
                <a:effectLst>
                  <a:outerShdw blurRad="38100" dist="38100" dir="2700000" algn="tl">
                    <a:srgbClr val="000000"/>
                  </a:outerShdw>
                </a:effectLst>
                <a:latin typeface="Baskerville Old Face" pitchFamily="18" charset="0"/>
              </a:rPr>
              <a:t>Penydre, </a:t>
            </a:r>
            <a:r>
              <a:rPr lang="en-GB" b="1" dirty="0">
                <a:solidFill>
                  <a:schemeClr val="tx2"/>
                </a:solidFill>
                <a:effectLst>
                  <a:outerShdw blurRad="38100" dist="38100" dir="2700000" algn="tl">
                    <a:srgbClr val="000000"/>
                  </a:outerShdw>
                </a:effectLst>
                <a:latin typeface="Baskerville Old Face" pitchFamily="18" charset="0"/>
              </a:rPr>
              <a:t>Neath</a:t>
            </a:r>
            <a:r>
              <a:rPr lang="en-GB" dirty="0">
                <a:solidFill>
                  <a:schemeClr val="tx2"/>
                </a:solidFill>
                <a:effectLst>
                  <a:outerShdw blurRad="38100" dist="38100" dir="2700000" algn="tl">
                    <a:srgbClr val="000000"/>
                  </a:outerShdw>
                </a:effectLst>
                <a:latin typeface="Baskerville Old Face" pitchFamily="18" charset="0"/>
              </a:rPr>
              <a:t>.</a:t>
            </a:r>
          </a:p>
        </p:txBody>
      </p:sp>
    </p:spTree>
    <p:extLst>
      <p:ext uri="{BB962C8B-B14F-4D97-AF65-F5344CB8AC3E}">
        <p14:creationId xmlns:p14="http://schemas.microsoft.com/office/powerpoint/2010/main" val="14447577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pic>
        <p:nvPicPr>
          <p:cNvPr id="10" name="Content Placeholder 6" descr="A car is driving down the river&#10;&#10;Description generated with high confidence"/>
          <p:cNvPicPr>
            <a:picLocks noChangeAspect="1"/>
          </p:cNvPicPr>
          <p:nvPr/>
        </p:nvPicPr>
        <p:blipFill rotWithShape="1">
          <a:blip r:embed="rId2">
            <a:extLst>
              <a:ext uri="{28A0092B-C50C-407E-A947-70E740481C1C}">
                <a14:useLocalDpi xmlns:a14="http://schemas.microsoft.com/office/drawing/2010/main" val="0"/>
              </a:ext>
            </a:extLst>
          </a:blip>
          <a:srcRect t="7135" r="9091" b="24684"/>
          <a:stretch/>
        </p:blipFill>
        <p:spPr>
          <a:xfrm>
            <a:off x="0" y="195953"/>
            <a:ext cx="12191980" cy="6857990"/>
          </a:xfrm>
          <a:prstGeom prst="rect">
            <a:avLst/>
          </a:prstGeom>
        </p:spPr>
      </p:pic>
      <p:sp>
        <p:nvSpPr>
          <p:cNvPr id="4" name="Title 3"/>
          <p:cNvSpPr>
            <a:spLocks noGrp="1"/>
          </p:cNvSpPr>
          <p:nvPr>
            <p:ph type="title"/>
          </p:nvPr>
        </p:nvSpPr>
        <p:spPr>
          <a:xfrm>
            <a:off x="594805" y="283029"/>
            <a:ext cx="3759240" cy="1012371"/>
          </a:xfrm>
        </p:spPr>
        <p:txBody>
          <a:bodyPr>
            <a:normAutofit/>
          </a:bodyPr>
          <a:lstStyle/>
          <a:p>
            <a:r>
              <a:rPr lang="en-GB" sz="4000" dirty="0">
                <a:highlight>
                  <a:srgbClr val="000000"/>
                </a:highlight>
                <a:latin typeface="Baskerville Old Face" panose="02020602080505020303" pitchFamily="18" charset="0"/>
              </a:rPr>
              <a:t>Context:</a:t>
            </a:r>
          </a:p>
        </p:txBody>
      </p:sp>
      <p:sp>
        <p:nvSpPr>
          <p:cNvPr id="12" name="Content Placeholder 11"/>
          <p:cNvSpPr>
            <a:spLocks noGrp="1"/>
          </p:cNvSpPr>
          <p:nvPr>
            <p:ph idx="1"/>
          </p:nvPr>
        </p:nvSpPr>
        <p:spPr>
          <a:xfrm>
            <a:off x="594109" y="1306286"/>
            <a:ext cx="4826977" cy="5336252"/>
          </a:xfrm>
        </p:spPr>
        <p:txBody>
          <a:bodyPr>
            <a:normAutofit/>
          </a:bodyPr>
          <a:lstStyle/>
          <a:p>
            <a:pPr>
              <a:lnSpc>
                <a:spcPct val="80000"/>
              </a:lnSpc>
            </a:pPr>
            <a:r>
              <a:rPr lang="en-US" sz="1800" dirty="0">
                <a:highlight>
                  <a:srgbClr val="000000"/>
                </a:highlight>
                <a:latin typeface="Baskerville Old Face" panose="02020602080505020303" pitchFamily="18" charset="0"/>
              </a:rPr>
              <a:t>2013-14 Wettest winter in UK; </a:t>
            </a:r>
            <a:r>
              <a:rPr lang="en-US" sz="1800" dirty="0" smtClean="0">
                <a:highlight>
                  <a:srgbClr val="000000"/>
                </a:highlight>
                <a:latin typeface="Baskerville Old Face" panose="02020602080505020303" pitchFamily="18" charset="0"/>
              </a:rPr>
              <a:t> </a:t>
            </a:r>
            <a:r>
              <a:rPr lang="en-US" sz="1800" dirty="0">
                <a:highlight>
                  <a:srgbClr val="000000"/>
                </a:highlight>
                <a:latin typeface="Baskerville Old Face" panose="02020602080505020303" pitchFamily="18" charset="0"/>
              </a:rPr>
              <a:t>since formal record keeping </a:t>
            </a:r>
            <a:r>
              <a:rPr lang="en-US" sz="1800" dirty="0" smtClean="0">
                <a:highlight>
                  <a:srgbClr val="000000"/>
                </a:highlight>
                <a:latin typeface="Baskerville Old Face" panose="02020602080505020303" pitchFamily="18" charset="0"/>
              </a:rPr>
              <a:t> </a:t>
            </a:r>
            <a:r>
              <a:rPr lang="en-US" sz="1800" dirty="0">
                <a:highlight>
                  <a:srgbClr val="000000"/>
                </a:highlight>
                <a:latin typeface="Baskerville Old Face" panose="02020602080505020303" pitchFamily="18" charset="0"/>
              </a:rPr>
              <a:t>commenced, in 1776.</a:t>
            </a:r>
          </a:p>
          <a:p>
            <a:pPr>
              <a:lnSpc>
                <a:spcPct val="80000"/>
              </a:lnSpc>
            </a:pPr>
            <a:r>
              <a:rPr lang="en-US" sz="1800" dirty="0">
                <a:highlight>
                  <a:srgbClr val="000000"/>
                </a:highlight>
                <a:latin typeface="Baskerville Old Face" panose="02020602080505020303" pitchFamily="18" charset="0"/>
              </a:rPr>
              <a:t>Surpassed in 2015-16 in Wales and Scotland.</a:t>
            </a:r>
          </a:p>
          <a:p>
            <a:pPr>
              <a:lnSpc>
                <a:spcPct val="80000"/>
              </a:lnSpc>
            </a:pPr>
            <a:r>
              <a:rPr lang="en-US" sz="1800" dirty="0">
                <a:highlight>
                  <a:srgbClr val="000000"/>
                </a:highlight>
                <a:latin typeface="Baskerville Old Face" panose="02020602080505020303" pitchFamily="18" charset="0"/>
              </a:rPr>
              <a:t>December 2015, the wettest month ever recorded.</a:t>
            </a:r>
          </a:p>
          <a:p>
            <a:pPr>
              <a:lnSpc>
                <a:spcPct val="80000"/>
              </a:lnSpc>
            </a:pPr>
            <a:r>
              <a:rPr lang="en-US" sz="1800" dirty="0">
                <a:highlight>
                  <a:srgbClr val="000000"/>
                </a:highlight>
                <a:latin typeface="Baskerville Old Face" panose="02020602080505020303" pitchFamily="18" charset="0"/>
              </a:rPr>
              <a:t>Last five years have seen some of the warmest and most humid winters of all </a:t>
            </a:r>
            <a:r>
              <a:rPr lang="en-US" sz="1800" dirty="0" smtClean="0">
                <a:highlight>
                  <a:srgbClr val="000000"/>
                </a:highlight>
                <a:latin typeface="Baskerville Old Face" panose="02020602080505020303" pitchFamily="18" charset="0"/>
              </a:rPr>
              <a:t>time, and followed </a:t>
            </a:r>
            <a:r>
              <a:rPr lang="en-US" sz="1800" dirty="0">
                <a:highlight>
                  <a:srgbClr val="000000"/>
                </a:highlight>
                <a:latin typeface="Baskerville Old Face" panose="02020602080505020303" pitchFamily="18" charset="0"/>
              </a:rPr>
              <a:t>a number of exceptionally cold winters. Summer’s were not much different!</a:t>
            </a:r>
          </a:p>
          <a:p>
            <a:pPr>
              <a:lnSpc>
                <a:spcPct val="80000"/>
              </a:lnSpc>
            </a:pPr>
            <a:r>
              <a:rPr lang="en-US" sz="1800" dirty="0">
                <a:highlight>
                  <a:srgbClr val="000000"/>
                </a:highlight>
                <a:latin typeface="Baskerville Old Face" panose="02020602080505020303" pitchFamily="18" charset="0"/>
              </a:rPr>
              <a:t>Perhaps, Climate Change is a reality! </a:t>
            </a:r>
            <a:endParaRPr lang="en-US" sz="1800" dirty="0" smtClean="0">
              <a:highlight>
                <a:srgbClr val="000000"/>
              </a:highlight>
              <a:latin typeface="Baskerville Old Face" panose="02020602080505020303" pitchFamily="18" charset="0"/>
            </a:endParaRPr>
          </a:p>
          <a:p>
            <a:pPr>
              <a:lnSpc>
                <a:spcPct val="80000"/>
              </a:lnSpc>
            </a:pPr>
            <a:r>
              <a:rPr lang="en-US" sz="1800" dirty="0" smtClean="0">
                <a:highlight>
                  <a:srgbClr val="000000"/>
                </a:highlight>
                <a:latin typeface="Baskerville Old Face" panose="02020602080505020303" pitchFamily="18" charset="0"/>
              </a:rPr>
              <a:t>What </a:t>
            </a:r>
            <a:r>
              <a:rPr lang="en-US" sz="1800" dirty="0">
                <a:highlight>
                  <a:srgbClr val="000000"/>
                </a:highlight>
                <a:latin typeface="Baskerville Old Face" panose="02020602080505020303" pitchFamily="18" charset="0"/>
              </a:rPr>
              <a:t>are the real challenges for our solid walled building stock, listed and un-listed?</a:t>
            </a:r>
          </a:p>
          <a:p>
            <a:pPr>
              <a:lnSpc>
                <a:spcPct val="80000"/>
              </a:lnSpc>
            </a:pPr>
            <a:r>
              <a:rPr lang="en-US" sz="1800" dirty="0">
                <a:highlight>
                  <a:srgbClr val="000000"/>
                </a:highlight>
                <a:latin typeface="Baskerville Old Face" panose="02020602080505020303" pitchFamily="18" charset="0"/>
              </a:rPr>
              <a:t>Chalk anyone</a:t>
            </a:r>
            <a:r>
              <a:rPr lang="en-US" sz="1800" dirty="0" smtClean="0">
                <a:highlight>
                  <a:srgbClr val="000000"/>
                </a:highlight>
                <a:latin typeface="Baskerville Old Face" panose="02020602080505020303" pitchFamily="18" charset="0"/>
              </a:rPr>
              <a:t>?  Lime works, but we need to ask: what lime, how is it mixed, where and how is applied and then cared for.</a:t>
            </a:r>
            <a:endParaRPr lang="en-US" sz="1800" dirty="0">
              <a:highlight>
                <a:srgbClr val="000000"/>
              </a:highlight>
              <a:latin typeface="Baskerville Old Face" panose="02020602080505020303" pitchFamily="18" charset="0"/>
            </a:endParaRPr>
          </a:p>
        </p:txBody>
      </p:sp>
      <p:sp>
        <p:nvSpPr>
          <p:cNvPr id="2" name="Slide Number Placeholder 1"/>
          <p:cNvSpPr>
            <a:spLocks noGrp="1"/>
          </p:cNvSpPr>
          <p:nvPr>
            <p:ph type="sldNum" sz="quarter" idx="12"/>
          </p:nvPr>
        </p:nvSpPr>
        <p:spPr/>
        <p:txBody>
          <a:bodyPr/>
          <a:lstStyle/>
          <a:p>
            <a:fld id="{48A26D80-3E99-4B76-BF69-1F18DD4A3B3F}" type="slidenum">
              <a:rPr lang="en-GB" smtClean="0"/>
              <a:pPr/>
              <a:t>14</a:t>
            </a:fld>
            <a:endParaRPr lang="en-GB"/>
          </a:p>
        </p:txBody>
      </p:sp>
      <p:pic>
        <p:nvPicPr>
          <p:cNvPr id="11" name="Content Placeholder 15"/>
          <p:cNvPicPr>
            <a:picLocks noChangeAspect="1"/>
          </p:cNvPicPr>
          <p:nvPr/>
        </p:nvPicPr>
        <p:blipFill>
          <a:blip r:embed="rId3"/>
          <a:stretch>
            <a:fillRect/>
          </a:stretch>
        </p:blipFill>
        <p:spPr>
          <a:xfrm>
            <a:off x="9975652" y="223114"/>
            <a:ext cx="1880646" cy="12791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96141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4361792" y="277814"/>
            <a:ext cx="7157545" cy="4143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2400" b="1" dirty="0" smtClean="0"/>
              <a:t>Basic concepts, I’m sure that we are all familiar with.</a:t>
            </a:r>
            <a:endParaRPr lang="en-GB" altLang="en-US" sz="2400" b="1" dirty="0"/>
          </a:p>
        </p:txBody>
      </p:sp>
      <p:pic>
        <p:nvPicPr>
          <p:cNvPr id="146435" name="Picture 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rot="5400000">
            <a:off x="536378" y="708026"/>
            <a:ext cx="3446463" cy="3560763"/>
          </a:xfrm>
          <a:noFill/>
          <a:ln w="12700">
            <a:solidFill>
              <a:schemeClr val="tx1"/>
            </a:solidFill>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6436"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rot="5400000">
            <a:off x="4165664" y="754421"/>
            <a:ext cx="5822712" cy="5576617"/>
          </a:xfrm>
          <a:solidFill>
            <a:srgbClr val="000000"/>
          </a:solidFill>
          <a:ln w="12700">
            <a:solidFill>
              <a:schemeClr val="tx1"/>
            </a:solidFill>
          </a:ln>
          <a:extLs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48A26D80-3E99-4B76-BF69-1F18DD4A3B3F}" type="slidenum">
              <a:rPr lang="en-GB" smtClean="0"/>
              <a:pPr/>
              <a:t>15</a:t>
            </a:fld>
            <a:endParaRPr lang="en-GB"/>
          </a:p>
        </p:txBody>
      </p:sp>
      <p:sp>
        <p:nvSpPr>
          <p:cNvPr id="146437" name="Text Box 5"/>
          <p:cNvSpPr txBox="1">
            <a:spLocks noChangeArrowheads="1"/>
          </p:cNvSpPr>
          <p:nvPr/>
        </p:nvSpPr>
        <p:spPr bwMode="auto">
          <a:xfrm>
            <a:off x="203508" y="5992420"/>
            <a:ext cx="2319337"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400" dirty="0">
                <a:solidFill>
                  <a:schemeClr val="tx2"/>
                </a:solidFill>
              </a:rPr>
              <a:t>Maintenance Matters,</a:t>
            </a:r>
          </a:p>
          <a:p>
            <a:r>
              <a:rPr lang="en-GB" altLang="en-US" sz="1400" dirty="0">
                <a:solidFill>
                  <a:schemeClr val="tx2"/>
                </a:solidFill>
              </a:rPr>
              <a:t>Source: Jill </a:t>
            </a:r>
            <a:r>
              <a:rPr lang="en-GB" altLang="en-US" sz="1400" dirty="0" err="1">
                <a:solidFill>
                  <a:schemeClr val="tx2"/>
                </a:solidFill>
              </a:rPr>
              <a:t>Fairweather</a:t>
            </a:r>
            <a:r>
              <a:rPr lang="en-GB" altLang="en-US" sz="1400" dirty="0">
                <a:solidFill>
                  <a:schemeClr val="tx2"/>
                </a:solidFill>
              </a:rPr>
              <a:t>,</a:t>
            </a:r>
          </a:p>
          <a:p>
            <a:r>
              <a:rPr lang="en-GB" altLang="en-US" sz="1400" dirty="0">
                <a:solidFill>
                  <a:schemeClr val="tx2"/>
                </a:solidFill>
              </a:rPr>
              <a:t>CADW</a:t>
            </a:r>
          </a:p>
        </p:txBody>
      </p:sp>
      <p:pic>
        <p:nvPicPr>
          <p:cNvPr id="14643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508" y="4577564"/>
            <a:ext cx="2881524" cy="1255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6439" name="Rectangle 7"/>
          <p:cNvSpPr>
            <a:spLocks noChangeArrowheads="1"/>
          </p:cNvSpPr>
          <p:nvPr/>
        </p:nvSpPr>
        <p:spPr bwMode="auto">
          <a:xfrm>
            <a:off x="10340430" y="5130832"/>
            <a:ext cx="133384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200" dirty="0" smtClean="0"/>
              <a:t>Drawing Source</a:t>
            </a:r>
            <a:r>
              <a:rPr lang="en-GB" altLang="en-US" sz="1200" dirty="0"/>
              <a:t>: Joyce </a:t>
            </a:r>
            <a:r>
              <a:rPr lang="en-GB" altLang="en-US" sz="1200" dirty="0" err="1"/>
              <a:t>Gervis</a:t>
            </a:r>
            <a:r>
              <a:rPr lang="en-GB" altLang="en-US" sz="1200" dirty="0"/>
              <a:t>, </a:t>
            </a:r>
            <a:r>
              <a:rPr lang="en-GB" altLang="en-US" sz="1200" dirty="0" smtClean="0"/>
              <a:t> Ty </a:t>
            </a:r>
            <a:r>
              <a:rPr lang="en-GB" altLang="en-US" sz="1200" dirty="0" err="1"/>
              <a:t>Mawr</a:t>
            </a:r>
            <a:r>
              <a:rPr lang="en-GB" altLang="en-US" sz="1200" dirty="0"/>
              <a:t> Lime Company</a:t>
            </a:r>
          </a:p>
        </p:txBody>
      </p:sp>
      <p:sp>
        <p:nvSpPr>
          <p:cNvPr id="2" name="TextBox 1"/>
          <p:cNvSpPr txBox="1"/>
          <p:nvPr/>
        </p:nvSpPr>
        <p:spPr>
          <a:xfrm>
            <a:off x="9949543" y="721453"/>
            <a:ext cx="1878934" cy="4154984"/>
          </a:xfrm>
          <a:prstGeom prst="rect">
            <a:avLst/>
          </a:prstGeom>
          <a:noFill/>
        </p:spPr>
        <p:txBody>
          <a:bodyPr wrap="square" rtlCol="0">
            <a:spAutoFit/>
          </a:bodyPr>
          <a:lstStyle/>
          <a:p>
            <a:r>
              <a:rPr lang="en-GB" sz="1200" dirty="0"/>
              <a:t>We think we know it, but do we really </a:t>
            </a:r>
            <a:r>
              <a:rPr lang="en-GB" sz="1200" dirty="0" smtClean="0"/>
              <a:t>understand</a:t>
            </a:r>
            <a:r>
              <a:rPr lang="en-GB" sz="1200" dirty="0"/>
              <a:t>? There have been many major studies undertaken by academics and practitioners in recent years, such as: SPAB, STBA, Glasgow Caledonian University, BRE, Cadw, Historic Scotland, The  Welsh School of Architecture; to name </a:t>
            </a:r>
            <a:r>
              <a:rPr lang="en-GB" sz="1200" dirty="0" smtClean="0"/>
              <a:t>just  </a:t>
            </a:r>
            <a:r>
              <a:rPr lang="en-GB" sz="1200" dirty="0"/>
              <a:t>a few and they are all to be commended. The Green Wheel was also a very welcome and radical introduction but what do we as professionals tell our clients that will work, within the context of twenty first century living, whilst avoiding </a:t>
            </a:r>
            <a:r>
              <a:rPr lang="en-GB" sz="1200" dirty="0" smtClean="0"/>
              <a:t>PI </a:t>
            </a:r>
            <a:r>
              <a:rPr lang="en-GB" sz="1200" dirty="0"/>
              <a:t>claims?</a:t>
            </a:r>
          </a:p>
        </p:txBody>
      </p:sp>
    </p:spTree>
    <p:extLst>
      <p:ext uri="{BB962C8B-B14F-4D97-AF65-F5344CB8AC3E}">
        <p14:creationId xmlns:p14="http://schemas.microsoft.com/office/powerpoint/2010/main" val="1322302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35174" name="Rectangle 6"/>
          <p:cNvSpPr>
            <a:spLocks noGrp="1" noChangeArrowheads="1"/>
          </p:cNvSpPr>
          <p:nvPr>
            <p:ph type="title"/>
          </p:nvPr>
        </p:nvSpPr>
        <p:spPr>
          <a:xfrm>
            <a:off x="838200" y="365126"/>
            <a:ext cx="10515600" cy="59669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r>
              <a:rPr lang="en-GB" altLang="en-US" dirty="0">
                <a:effectLst/>
              </a:rPr>
              <a:t>Thermal Performance of the Existing Stock</a:t>
            </a:r>
          </a:p>
        </p:txBody>
      </p:sp>
      <p:graphicFrame>
        <p:nvGraphicFramePr>
          <p:cNvPr id="135171" name="Object 14"/>
          <p:cNvGraphicFramePr>
            <a:graphicFrameLocks noGrp="1" noChangeAspect="1"/>
          </p:cNvGraphicFramePr>
          <p:nvPr>
            <p:ph sz="half" idx="1"/>
            <p:extLst>
              <p:ext uri="{D42A27DB-BD31-4B8C-83A1-F6EECF244321}">
                <p14:modId xmlns:p14="http://schemas.microsoft.com/office/powerpoint/2010/main" val="568877739"/>
              </p:ext>
            </p:extLst>
          </p:nvPr>
        </p:nvGraphicFramePr>
        <p:xfrm>
          <a:off x="963419" y="913230"/>
          <a:ext cx="3062171" cy="2380838"/>
        </p:xfrm>
        <a:graphic>
          <a:graphicData uri="http://schemas.openxmlformats.org/presentationml/2006/ole">
            <mc:AlternateContent xmlns:mc="http://schemas.openxmlformats.org/markup-compatibility/2006">
              <mc:Choice xmlns:v="urn:schemas-microsoft-com:vml" Requires="v">
                <p:oleObj spid="_x0000_s4150" name="Chart" r:id="rId4" imgW="3810000" imgH="2962275" progId="Excel.Sheet.8">
                  <p:embed/>
                </p:oleObj>
              </mc:Choice>
              <mc:Fallback>
                <p:oleObj name="Chart" r:id="rId4" imgW="3810000" imgH="2962275" progId="Excel.Sheet.8">
                  <p:embed/>
                  <p:pic>
                    <p:nvPicPr>
                      <p:cNvPr id="0" name="Picture 5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419" y="913230"/>
                        <a:ext cx="3062171" cy="23808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35173" name="Object 1"/>
          <p:cNvGraphicFramePr>
            <a:graphicFrameLocks noGrp="1" noChangeAspect="1"/>
          </p:cNvGraphicFramePr>
          <p:nvPr>
            <p:ph sz="half" idx="2"/>
            <p:extLst>
              <p:ext uri="{D42A27DB-BD31-4B8C-83A1-F6EECF244321}">
                <p14:modId xmlns:p14="http://schemas.microsoft.com/office/powerpoint/2010/main" val="2863013445"/>
              </p:ext>
            </p:extLst>
          </p:nvPr>
        </p:nvGraphicFramePr>
        <p:xfrm>
          <a:off x="6367346" y="961820"/>
          <a:ext cx="3029845" cy="2377853"/>
        </p:xfrm>
        <a:graphic>
          <a:graphicData uri="http://schemas.openxmlformats.org/presentationml/2006/ole">
            <mc:AlternateContent xmlns:mc="http://schemas.openxmlformats.org/markup-compatibility/2006">
              <mc:Choice xmlns:v="urn:schemas-microsoft-com:vml" Requires="v">
                <p:oleObj spid="_x0000_s4151" name="Chart" r:id="rId6" imgW="3762375" imgH="2952750" progId="Excel.Sheet.8">
                  <p:embed/>
                </p:oleObj>
              </mc:Choice>
              <mc:Fallback>
                <p:oleObj name="Chart" r:id="rId6" imgW="3762375" imgH="2952750" progId="Excel.Sheet.8">
                  <p:embed/>
                  <p:pic>
                    <p:nvPicPr>
                      <p:cNvPr id="0" name="Picture 53"/>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67346" y="961820"/>
                        <a:ext cx="3029845" cy="2377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Slide Number Placeholder 2"/>
          <p:cNvSpPr>
            <a:spLocks noGrp="1"/>
          </p:cNvSpPr>
          <p:nvPr>
            <p:ph type="sldNum" sz="quarter" idx="12"/>
          </p:nvPr>
        </p:nvSpPr>
        <p:spPr/>
        <p:txBody>
          <a:bodyPr/>
          <a:lstStyle/>
          <a:p>
            <a:fld id="{48A26D80-3E99-4B76-BF69-1F18DD4A3B3F}" type="slidenum">
              <a:rPr lang="en-GB" smtClean="0"/>
              <a:pPr/>
              <a:t>16</a:t>
            </a:fld>
            <a:endParaRPr lang="en-GB"/>
          </a:p>
        </p:txBody>
      </p:sp>
      <p:sp>
        <p:nvSpPr>
          <p:cNvPr id="135172" name="Text Box 16"/>
          <p:cNvSpPr txBox="1">
            <a:spLocks noChangeArrowheads="1"/>
          </p:cNvSpPr>
          <p:nvPr/>
        </p:nvSpPr>
        <p:spPr bwMode="auto">
          <a:xfrm>
            <a:off x="9677507" y="1332340"/>
            <a:ext cx="4608512" cy="1415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3038" indent="-17303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i="1" dirty="0">
                <a:ea typeface="ヒラギノ角ゴ Pro W3"/>
                <a:cs typeface="ヒラギノ角ゴ Pro W3"/>
              </a:rPr>
              <a:t>Source: Living in Wales 2008</a:t>
            </a:r>
          </a:p>
          <a:p>
            <a:r>
              <a:rPr lang="en-GB" altLang="en-US" sz="1200" i="1" dirty="0">
                <a:ea typeface="ヒラギノ角ゴ Pro W3"/>
                <a:cs typeface="ヒラギノ角ゴ Pro W3"/>
              </a:rPr>
              <a:t>property survey.</a:t>
            </a:r>
          </a:p>
          <a:p>
            <a:r>
              <a:rPr lang="en-GB" altLang="en-US" sz="1200" i="1" dirty="0">
                <a:ea typeface="ヒラギノ角ゴ Pro W3"/>
                <a:cs typeface="ヒラギノ角ゴ Pro W3"/>
              </a:rPr>
              <a:t>Energy Saving Trust</a:t>
            </a:r>
          </a:p>
          <a:p>
            <a:endParaRPr lang="en-GB" altLang="en-US" sz="1200" i="1" dirty="0">
              <a:ea typeface="ヒラギノ角ゴ Pro W3"/>
              <a:cs typeface="ヒラギノ角ゴ Pro W3"/>
            </a:endParaRPr>
          </a:p>
          <a:p>
            <a:pPr eaLnBrk="1" hangingPunct="1">
              <a:spcBef>
                <a:spcPct val="20000"/>
              </a:spcBef>
              <a:spcAft>
                <a:spcPct val="30000"/>
              </a:spcAft>
            </a:pPr>
            <a:r>
              <a:rPr lang="en-GB" altLang="en-US" sz="1200" dirty="0"/>
              <a:t>dilys.burrell@est.org.uk</a:t>
            </a:r>
          </a:p>
          <a:p>
            <a:endParaRPr lang="en-GB" altLang="en-US" sz="2000" i="1" dirty="0">
              <a:ea typeface="ヒラギノ角ゴ Pro W3"/>
              <a:cs typeface="ヒラギノ角ゴ Pro W3"/>
            </a:endParaRPr>
          </a:p>
        </p:txBody>
      </p:sp>
      <p:sp>
        <p:nvSpPr>
          <p:cNvPr id="2" name="TextBox 1"/>
          <p:cNvSpPr txBox="1"/>
          <p:nvPr/>
        </p:nvSpPr>
        <p:spPr>
          <a:xfrm>
            <a:off x="213645" y="3510327"/>
            <a:ext cx="11741921" cy="3139321"/>
          </a:xfrm>
          <a:prstGeom prst="rect">
            <a:avLst/>
          </a:prstGeom>
          <a:noFill/>
        </p:spPr>
        <p:txBody>
          <a:bodyPr wrap="square" rtlCol="0">
            <a:spAutoFit/>
          </a:bodyPr>
          <a:lstStyle/>
          <a:p>
            <a:r>
              <a:rPr lang="en-GB" dirty="0">
                <a:latin typeface="Baskerville Old Face" panose="02020602080505020303" pitchFamily="18" charset="0"/>
              </a:rPr>
              <a:t>Speaking as a sole-practitioner, I desperately want someone to tell me how to hygro-thermally upgrade our existing building stock, </a:t>
            </a:r>
            <a:r>
              <a:rPr lang="en-GB" u="sng" dirty="0">
                <a:latin typeface="Baskerville Old Face" panose="02020602080505020303" pitchFamily="18" charset="0"/>
              </a:rPr>
              <a:t>effectively.</a:t>
            </a:r>
            <a:r>
              <a:rPr lang="en-GB" dirty="0">
                <a:solidFill>
                  <a:srgbClr val="FFFF00"/>
                </a:solidFill>
                <a:latin typeface="Baskerville Old Face" panose="02020602080505020303" pitchFamily="18" charset="0"/>
              </a:rPr>
              <a:t> Lots of the research published is stating the problem, but </a:t>
            </a:r>
            <a:r>
              <a:rPr lang="en-GB" dirty="0" smtClean="0">
                <a:solidFill>
                  <a:srgbClr val="FFFF00"/>
                </a:solidFill>
                <a:latin typeface="Baskerville Old Face" panose="02020602080505020303" pitchFamily="18" charset="0"/>
              </a:rPr>
              <a:t>not the fix. Are </a:t>
            </a:r>
            <a:r>
              <a:rPr lang="en-GB" dirty="0">
                <a:solidFill>
                  <a:srgbClr val="FFFF00"/>
                </a:solidFill>
                <a:latin typeface="Baskerville Old Face" panose="02020602080505020303" pitchFamily="18" charset="0"/>
              </a:rPr>
              <a:t>there </a:t>
            </a:r>
            <a:r>
              <a:rPr lang="en-GB" dirty="0" smtClean="0">
                <a:solidFill>
                  <a:srgbClr val="FFFF00"/>
                </a:solidFill>
                <a:latin typeface="Baskerville Old Face" panose="02020602080505020303" pitchFamily="18" charset="0"/>
              </a:rPr>
              <a:t>sensible generic </a:t>
            </a:r>
            <a:r>
              <a:rPr lang="en-GB" dirty="0">
                <a:solidFill>
                  <a:srgbClr val="FFFF00"/>
                </a:solidFill>
                <a:latin typeface="Baskerville Old Face" panose="02020602080505020303" pitchFamily="18" charset="0"/>
              </a:rPr>
              <a:t>solutions? WUFI and Build-desk software have their applications but also limitations and hardly form realistic propositions for </a:t>
            </a:r>
            <a:r>
              <a:rPr lang="en-GB" dirty="0" smtClean="0">
                <a:solidFill>
                  <a:srgbClr val="FFFF00"/>
                </a:solidFill>
                <a:latin typeface="Baskerville Old Face" panose="02020602080505020303" pitchFamily="18" charset="0"/>
              </a:rPr>
              <a:t>use, </a:t>
            </a:r>
            <a:r>
              <a:rPr lang="en-GB" dirty="0">
                <a:solidFill>
                  <a:srgbClr val="FFFF00"/>
                </a:solidFill>
                <a:latin typeface="Baskerville Old Face" panose="02020602080505020303" pitchFamily="18" charset="0"/>
              </a:rPr>
              <a:t>by those surveying </a:t>
            </a:r>
            <a:r>
              <a:rPr lang="en-GB" dirty="0" smtClean="0">
                <a:solidFill>
                  <a:srgbClr val="FFFF00"/>
                </a:solidFill>
                <a:latin typeface="Baskerville Old Face" panose="02020602080505020303" pitchFamily="18" charset="0"/>
              </a:rPr>
              <a:t> and re-modelling structures on </a:t>
            </a:r>
            <a:r>
              <a:rPr lang="en-GB" dirty="0">
                <a:solidFill>
                  <a:srgbClr val="FFFF00"/>
                </a:solidFill>
                <a:latin typeface="Baskerville Old Face" panose="02020602080505020303" pitchFamily="18" charset="0"/>
              </a:rPr>
              <a:t>a daily basis</a:t>
            </a:r>
            <a:r>
              <a:rPr lang="en-GB" dirty="0" smtClean="0">
                <a:solidFill>
                  <a:srgbClr val="FFFF00"/>
                </a:solidFill>
                <a:latin typeface="Baskerville Old Face" panose="02020602080505020303" pitchFamily="18" charset="0"/>
              </a:rPr>
              <a:t>. They are research tools with certain  flaws and require weeks of training to use. So do thermal imaging cameras. Drones- where can I use them in the urban environment?</a:t>
            </a:r>
            <a:endParaRPr lang="en-GB" dirty="0">
              <a:solidFill>
                <a:srgbClr val="FFFF00"/>
              </a:solidFill>
              <a:latin typeface="Baskerville Old Face" panose="02020602080505020303" pitchFamily="18" charset="0"/>
            </a:endParaRPr>
          </a:p>
          <a:p>
            <a:r>
              <a:rPr lang="en-GB" dirty="0" smtClean="0">
                <a:latin typeface="Baskerville Old Face" panose="02020602080505020303" pitchFamily="18" charset="0"/>
              </a:rPr>
              <a:t>Is </a:t>
            </a:r>
            <a:r>
              <a:rPr lang="en-GB" dirty="0">
                <a:latin typeface="Baskerville Old Face" panose="02020602080505020303" pitchFamily="18" charset="0"/>
              </a:rPr>
              <a:t>it internal or external wall insulation (assuming we all agree that </a:t>
            </a:r>
            <a:r>
              <a:rPr lang="en-GB" dirty="0" smtClean="0">
                <a:latin typeface="Baskerville Old Face" panose="02020602080505020303" pitchFamily="18" charset="0"/>
              </a:rPr>
              <a:t>filling the </a:t>
            </a:r>
            <a:r>
              <a:rPr lang="en-GB" dirty="0">
                <a:latin typeface="Baskerville Old Face" panose="02020602080505020303" pitchFamily="18" charset="0"/>
              </a:rPr>
              <a:t>cavity where this is available, is certainly not the solution). </a:t>
            </a:r>
            <a:r>
              <a:rPr lang="en-GB" dirty="0" smtClean="0">
                <a:latin typeface="Baskerville Old Face" panose="02020602080505020303" pitchFamily="18" charset="0"/>
              </a:rPr>
              <a:t>Do </a:t>
            </a:r>
            <a:r>
              <a:rPr lang="en-GB" dirty="0">
                <a:latin typeface="Baskerville Old Face" panose="02020602080505020303" pitchFamily="18" charset="0"/>
              </a:rPr>
              <a:t>we utilise warm or cold deck roofing techniques and vent or not vent. Fit </a:t>
            </a:r>
            <a:r>
              <a:rPr lang="en-GB" dirty="0" smtClean="0">
                <a:latin typeface="Baskerville Old Face" panose="02020602080505020303" pitchFamily="18" charset="0"/>
              </a:rPr>
              <a:t>polyisocyanurate </a:t>
            </a:r>
            <a:r>
              <a:rPr lang="en-GB" dirty="0">
                <a:latin typeface="Baskerville Old Face" panose="02020602080505020303" pitchFamily="18" charset="0"/>
              </a:rPr>
              <a:t>foam slabs or multi-foils, sheep’s wool; mineral wool, calcium silicate boards; hemp; wood-wool; cork board, reed or </a:t>
            </a:r>
            <a:r>
              <a:rPr lang="en-GB" dirty="0" smtClean="0">
                <a:latin typeface="Baskerville Old Face" panose="02020602080505020303" pitchFamily="18" charset="0"/>
              </a:rPr>
              <a:t>straw; or… </a:t>
            </a:r>
            <a:r>
              <a:rPr lang="en-GB" dirty="0">
                <a:latin typeface="Baskerville Old Face" panose="02020602080505020303" pitchFamily="18" charset="0"/>
              </a:rPr>
              <a:t>simply dry-line using insulated plasterboard. Utilise a tanking based </a:t>
            </a:r>
            <a:r>
              <a:rPr lang="en-GB" dirty="0" smtClean="0">
                <a:latin typeface="Baskerville Old Face" panose="02020602080505020303" pitchFamily="18" charset="0"/>
              </a:rPr>
              <a:t>upon a </a:t>
            </a:r>
            <a:r>
              <a:rPr lang="en-GB" dirty="0">
                <a:latin typeface="Baskerville Old Face" panose="02020602080505020303" pitchFamily="18" charset="0"/>
              </a:rPr>
              <a:t>rendering system or drained </a:t>
            </a:r>
            <a:r>
              <a:rPr lang="en-GB" dirty="0" smtClean="0">
                <a:latin typeface="Baskerville Old Face" panose="02020602080505020303" pitchFamily="18" charset="0"/>
              </a:rPr>
              <a:t>principle;</a:t>
            </a:r>
            <a:endParaRPr lang="en-GB" dirty="0">
              <a:latin typeface="Baskerville Old Face" panose="02020602080505020303" pitchFamily="18" charset="0"/>
            </a:endParaRPr>
          </a:p>
          <a:p>
            <a:r>
              <a:rPr lang="en-GB" dirty="0" smtClean="0">
                <a:latin typeface="Baskerville Old Face" panose="02020602080505020303" pitchFamily="18" charset="0"/>
              </a:rPr>
              <a:t>What about the </a:t>
            </a:r>
            <a:r>
              <a:rPr lang="en-GB" dirty="0">
                <a:latin typeface="Baskerville Old Face" panose="02020602080505020303" pitchFamily="18" charset="0"/>
              </a:rPr>
              <a:t>breathability claims of lime and French </a:t>
            </a:r>
            <a:r>
              <a:rPr lang="en-GB" dirty="0" smtClean="0">
                <a:latin typeface="Baskerville Old Face" panose="02020602080505020303" pitchFamily="18" charset="0"/>
              </a:rPr>
              <a:t>drains. If lime (which does work in the right context); </a:t>
            </a:r>
            <a:r>
              <a:rPr lang="en-GB" dirty="0">
                <a:latin typeface="Baskerville Old Face" panose="02020602080505020303" pitchFamily="18" charset="0"/>
              </a:rPr>
              <a:t>WHAT LIME, Its not that </a:t>
            </a:r>
            <a:r>
              <a:rPr lang="en-GB" dirty="0" smtClean="0">
                <a:latin typeface="Baskerville Old Face" panose="02020602080505020303" pitchFamily="18" charset="0"/>
              </a:rPr>
              <a:t>simplistic to use that ridiculous term </a:t>
            </a:r>
            <a:r>
              <a:rPr lang="en-GB" i="1" dirty="0" smtClean="0">
                <a:latin typeface="Baskerville Old Face" panose="02020602080505020303" pitchFamily="18" charset="0"/>
              </a:rPr>
              <a:t>‘breathability’.</a:t>
            </a:r>
            <a:endParaRPr lang="en-GB" i="1" dirty="0">
              <a:latin typeface="Baskerville Old Face" panose="02020602080505020303" pitchFamily="18" charset="0"/>
            </a:endParaRPr>
          </a:p>
        </p:txBody>
      </p:sp>
    </p:spTree>
    <p:extLst>
      <p:ext uri="{BB962C8B-B14F-4D97-AF65-F5344CB8AC3E}">
        <p14:creationId xmlns:p14="http://schemas.microsoft.com/office/powerpoint/2010/main" val="39406023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248" y="294291"/>
            <a:ext cx="11103140" cy="304800"/>
          </a:xfrm>
        </p:spPr>
        <p:txBody>
          <a:bodyPr>
            <a:normAutofit fontScale="90000"/>
          </a:bodyPr>
          <a:lstStyle/>
          <a:p>
            <a:r>
              <a:rPr lang="en-GB" sz="2800" b="1" dirty="0">
                <a:latin typeface="Baskerville Old Face" panose="02020602080505020303" pitchFamily="18" charset="0"/>
              </a:rPr>
              <a:t>Specialist Surveys and Assessments</a:t>
            </a:r>
          </a:p>
        </p:txBody>
      </p:sp>
      <p:sp>
        <p:nvSpPr>
          <p:cNvPr id="4" name="Text Placeholder 3"/>
          <p:cNvSpPr>
            <a:spLocks noGrp="1"/>
          </p:cNvSpPr>
          <p:nvPr>
            <p:ph type="body" idx="1"/>
          </p:nvPr>
        </p:nvSpPr>
        <p:spPr>
          <a:xfrm>
            <a:off x="336332" y="725215"/>
            <a:ext cx="5661244" cy="725214"/>
          </a:xfrm>
        </p:spPr>
        <p:txBody>
          <a:bodyPr>
            <a:normAutofit fontScale="70000" lnSpcReduction="20000"/>
          </a:bodyPr>
          <a:lstStyle/>
          <a:p>
            <a:r>
              <a:rPr lang="en-GB" dirty="0"/>
              <a:t>Driven largely by </a:t>
            </a:r>
            <a:r>
              <a:rPr lang="en-GB" dirty="0" smtClean="0"/>
              <a:t>Due Diligence as well as the </a:t>
            </a:r>
            <a:r>
              <a:rPr lang="en-GB" dirty="0"/>
              <a:t>Health and Safety at Work etc. </a:t>
            </a:r>
            <a:r>
              <a:rPr lang="en-GB" dirty="0" smtClean="0"/>
              <a:t>Act and supporting regulations, </a:t>
            </a:r>
            <a:r>
              <a:rPr lang="en-GB" dirty="0"/>
              <a:t>guidance </a:t>
            </a:r>
            <a:r>
              <a:rPr lang="en-GB" dirty="0" smtClean="0"/>
              <a:t>documents etc. the following is by no means exhaustive:</a:t>
            </a:r>
            <a:endParaRPr lang="en-GB" dirty="0"/>
          </a:p>
        </p:txBody>
      </p:sp>
      <p:sp>
        <p:nvSpPr>
          <p:cNvPr id="8" name="Content Placeholder 7"/>
          <p:cNvSpPr>
            <a:spLocks noGrp="1"/>
          </p:cNvSpPr>
          <p:nvPr>
            <p:ph sz="half" idx="2"/>
          </p:nvPr>
        </p:nvSpPr>
        <p:spPr>
          <a:xfrm>
            <a:off x="220718" y="1534510"/>
            <a:ext cx="5776858" cy="4655153"/>
          </a:xfrm>
        </p:spPr>
        <p:txBody>
          <a:bodyPr>
            <a:noAutofit/>
          </a:bodyPr>
          <a:lstStyle/>
          <a:p>
            <a:r>
              <a:rPr lang="en-GB" sz="1400" dirty="0" smtClean="0"/>
              <a:t>Legionnaires Surveys. Tree surveys. Planned maintenance programmes. Whole life assessments.</a:t>
            </a:r>
            <a:endParaRPr lang="en-GB" sz="1400" dirty="0"/>
          </a:p>
          <a:p>
            <a:r>
              <a:rPr lang="en-GB" sz="1400" dirty="0" smtClean="0"/>
              <a:t>COSHH. Lead</a:t>
            </a:r>
            <a:r>
              <a:rPr lang="en-GB" sz="1400" dirty="0"/>
              <a:t>, Asbestos, </a:t>
            </a:r>
            <a:r>
              <a:rPr lang="en-GB" sz="1400" dirty="0" smtClean="0"/>
              <a:t>Anthrax, </a:t>
            </a:r>
            <a:r>
              <a:rPr lang="en-GB" sz="1400" dirty="0" err="1" smtClean="0"/>
              <a:t>Weils</a:t>
            </a:r>
            <a:r>
              <a:rPr lang="en-GB" sz="1400" dirty="0" smtClean="0"/>
              <a:t>  disease etc.</a:t>
            </a:r>
            <a:endParaRPr lang="en-GB" sz="1400" dirty="0"/>
          </a:p>
          <a:p>
            <a:r>
              <a:rPr lang="en-GB" sz="1400" dirty="0"/>
              <a:t>Timber </a:t>
            </a:r>
            <a:r>
              <a:rPr lang="en-GB" sz="1400" dirty="0" smtClean="0"/>
              <a:t>preservatives. </a:t>
            </a:r>
            <a:r>
              <a:rPr lang="en-GB" sz="1400" dirty="0"/>
              <a:t>Moulds.</a:t>
            </a:r>
          </a:p>
          <a:p>
            <a:r>
              <a:rPr lang="en-GB" sz="1400" dirty="0" smtClean="0"/>
              <a:t>Ecology Reports. Air conditioning and Air </a:t>
            </a:r>
            <a:r>
              <a:rPr lang="en-GB" sz="1400" dirty="0"/>
              <a:t>Handling Plant </a:t>
            </a:r>
            <a:r>
              <a:rPr lang="en-GB" sz="1400" dirty="0" smtClean="0"/>
              <a:t>/ductwork.</a:t>
            </a:r>
            <a:endParaRPr lang="en-GB" sz="1400" dirty="0"/>
          </a:p>
          <a:p>
            <a:r>
              <a:rPr lang="en-GB" sz="1400" dirty="0"/>
              <a:t>Due </a:t>
            </a:r>
            <a:r>
              <a:rPr lang="en-GB" sz="1400" dirty="0" smtClean="0"/>
              <a:t>Diligence Reports. Dilapidations. </a:t>
            </a:r>
            <a:r>
              <a:rPr lang="en-GB" sz="1400" dirty="0"/>
              <a:t>Fire Risk Assessments </a:t>
            </a:r>
            <a:r>
              <a:rPr lang="en-GB" sz="1400" dirty="0" smtClean="0"/>
              <a:t>and Fire Management evacuation strategies. </a:t>
            </a:r>
          </a:p>
          <a:p>
            <a:r>
              <a:rPr lang="en-GB" sz="1400" dirty="0" smtClean="0"/>
              <a:t>Stock Condition Reports (why is there not an industry wide consensus?).</a:t>
            </a:r>
          </a:p>
          <a:p>
            <a:r>
              <a:rPr lang="en-GB" sz="1400" dirty="0" smtClean="0"/>
              <a:t>Access Audits. Utilisation and occupancy. Annual and storm related inspections. Pre purchase surveys. </a:t>
            </a:r>
            <a:r>
              <a:rPr lang="en-GB" sz="1400" dirty="0" err="1" smtClean="0"/>
              <a:t>Quinquennials</a:t>
            </a:r>
            <a:r>
              <a:rPr lang="en-GB" sz="1400" dirty="0" smtClean="0"/>
              <a:t>.</a:t>
            </a:r>
            <a:endParaRPr lang="en-GB" sz="1400" dirty="0"/>
          </a:p>
          <a:p>
            <a:r>
              <a:rPr lang="en-GB" sz="1400" dirty="0"/>
              <a:t>Environmental. Contaminated Land. Deleterious materials. SBS. Energy </a:t>
            </a:r>
            <a:r>
              <a:rPr lang="en-GB" sz="1400" dirty="0" smtClean="0"/>
              <a:t>Efficiency/Compliance.</a:t>
            </a:r>
          </a:p>
          <a:p>
            <a:r>
              <a:rPr lang="en-GB" sz="1400" dirty="0" smtClean="0"/>
              <a:t>Measured surveys, 3D Models and laser scans. BIM models.</a:t>
            </a:r>
            <a:endParaRPr lang="en-GB" sz="1400" dirty="0"/>
          </a:p>
          <a:p>
            <a:pPr>
              <a:buNone/>
            </a:pPr>
            <a:r>
              <a:rPr lang="en-GB" sz="1400" dirty="0" smtClean="0"/>
              <a:t>Building Surveying is really ‘Pathology’.</a:t>
            </a:r>
          </a:p>
          <a:p>
            <a:pPr>
              <a:buNone/>
            </a:pPr>
            <a:r>
              <a:rPr lang="en-GB" sz="1400" dirty="0" smtClean="0"/>
              <a:t>We need to use both  old and new technology effectively, join up all the varying methods and ensure that estate records are valid and maintained.</a:t>
            </a:r>
            <a:endParaRPr lang="en-GB" sz="1400" dirty="0"/>
          </a:p>
          <a:p>
            <a:pPr>
              <a:buNone/>
            </a:pPr>
            <a:r>
              <a:rPr lang="en-GB" sz="1400" dirty="0" smtClean="0">
                <a:solidFill>
                  <a:srgbClr val="FFC000"/>
                </a:solidFill>
              </a:rPr>
              <a:t>Without a permanent  physical reliable record how can we claim to manage and monitor anything?</a:t>
            </a:r>
            <a:endParaRPr lang="en-GB" sz="1400" dirty="0">
              <a:solidFill>
                <a:srgbClr val="FFC000"/>
              </a:solidFill>
            </a:endParaRPr>
          </a:p>
        </p:txBody>
      </p:sp>
      <p:sp>
        <p:nvSpPr>
          <p:cNvPr id="3" name="Slide Number Placeholder 2"/>
          <p:cNvSpPr>
            <a:spLocks noGrp="1"/>
          </p:cNvSpPr>
          <p:nvPr>
            <p:ph type="sldNum" sz="quarter" idx="12"/>
          </p:nvPr>
        </p:nvSpPr>
        <p:spPr/>
        <p:txBody>
          <a:bodyPr/>
          <a:lstStyle/>
          <a:p>
            <a:fld id="{1550BAE8-B457-4953-8463-9ED5127C1755}" type="slidenum">
              <a:rPr lang="en-GB" smtClean="0"/>
              <a:pPr/>
              <a:t>17</a:t>
            </a:fld>
            <a:endParaRPr lang="en-GB"/>
          </a:p>
        </p:txBody>
      </p:sp>
      <p:pic>
        <p:nvPicPr>
          <p:cNvPr id="9" name="Content Placeholder 8"/>
          <p:cNvPicPr>
            <a:picLocks noGrp="1" noChangeAspect="1" noChangeArrowheads="1"/>
          </p:cNvPicPr>
          <p:nvPr>
            <p:ph sz="quarter" idx="4"/>
          </p:nvPr>
        </p:nvPicPr>
        <p:blipFill>
          <a:blip r:embed="rId2" cstate="print"/>
          <a:srcRect/>
          <a:stretch>
            <a:fillRect/>
          </a:stretch>
        </p:blipFill>
        <p:spPr bwMode="auto">
          <a:xfrm>
            <a:off x="7122174" y="3368403"/>
            <a:ext cx="4039985" cy="3029989"/>
          </a:xfrm>
          <a:prstGeom prst="rect">
            <a:avLst/>
          </a:prstGeom>
          <a:noFill/>
          <a:ln w="9525">
            <a:solidFill>
              <a:schemeClr val="tx1"/>
            </a:solidFill>
            <a:miter lim="800000"/>
            <a:headEnd/>
            <a:tailEnd/>
          </a:ln>
        </p:spPr>
      </p:pic>
      <p:pic>
        <p:nvPicPr>
          <p:cNvPr id="11" name="Picture 9"/>
          <p:cNvPicPr>
            <a:picLocks noChangeAspect="1" noChangeArrowheads="1"/>
          </p:cNvPicPr>
          <p:nvPr/>
        </p:nvPicPr>
        <p:blipFill>
          <a:blip r:embed="rId3" cstate="print"/>
          <a:srcRect/>
          <a:stretch>
            <a:fillRect/>
          </a:stretch>
        </p:blipFill>
        <p:spPr bwMode="auto">
          <a:xfrm>
            <a:off x="7110686" y="158587"/>
            <a:ext cx="4038600" cy="3028950"/>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4507314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30" y="365125"/>
            <a:ext cx="8630816" cy="577267"/>
          </a:xfrm>
        </p:spPr>
        <p:txBody>
          <a:bodyPr>
            <a:normAutofit/>
          </a:bodyPr>
          <a:lstStyle/>
          <a:p>
            <a:r>
              <a:rPr lang="en-GB" sz="2800" b="1" dirty="0">
                <a:solidFill>
                  <a:schemeClr val="accent2"/>
                </a:solidFill>
                <a:latin typeface="Baskerville Old Face" panose="02020602080505020303" pitchFamily="18" charset="0"/>
              </a:rPr>
              <a:t>Using Technology to Monitor and Control</a:t>
            </a:r>
          </a:p>
        </p:txBody>
      </p:sp>
      <p:sp>
        <p:nvSpPr>
          <p:cNvPr id="4" name="Text Placeholder 3"/>
          <p:cNvSpPr>
            <a:spLocks noGrp="1"/>
          </p:cNvSpPr>
          <p:nvPr>
            <p:ph type="body" idx="1"/>
          </p:nvPr>
        </p:nvSpPr>
        <p:spPr>
          <a:xfrm>
            <a:off x="401216" y="1408922"/>
            <a:ext cx="5596359" cy="1096153"/>
          </a:xfrm>
        </p:spPr>
        <p:txBody>
          <a:bodyPr>
            <a:normAutofit fontScale="85000" lnSpcReduction="10000"/>
          </a:bodyPr>
          <a:lstStyle/>
          <a:p>
            <a:r>
              <a:rPr lang="en-GB" dirty="0"/>
              <a:t>Increasing role of </a:t>
            </a:r>
            <a:r>
              <a:rPr lang="en-GB" dirty="0" smtClean="0"/>
              <a:t>‘Analytics’ </a:t>
            </a:r>
            <a:r>
              <a:rPr lang="en-GB" dirty="0"/>
              <a:t>to Improve the Operational Efficiency in Buildings using the Internet of Things. </a:t>
            </a:r>
          </a:p>
          <a:p>
            <a:r>
              <a:rPr lang="en-GB" sz="1300" dirty="0"/>
              <a:t>Presentation made to the Global FMP Directors Conference by Chris Irwin (April, 2017).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9932" y="2505075"/>
            <a:ext cx="5412578" cy="4063676"/>
          </a:xfrm>
        </p:spPr>
      </p:pic>
      <p:sp>
        <p:nvSpPr>
          <p:cNvPr id="6" name="Text Placeholder 5"/>
          <p:cNvSpPr>
            <a:spLocks noGrp="1"/>
          </p:cNvSpPr>
          <p:nvPr>
            <p:ph type="body" sz="quarter" idx="3"/>
          </p:nvPr>
        </p:nvSpPr>
        <p:spPr>
          <a:xfrm>
            <a:off x="7707086" y="1240971"/>
            <a:ext cx="3648302" cy="1264104"/>
          </a:xfrm>
        </p:spPr>
        <p:txBody>
          <a:bodyPr>
            <a:normAutofit fontScale="62500" lnSpcReduction="20000"/>
          </a:bodyPr>
          <a:lstStyle/>
          <a:p>
            <a:r>
              <a:rPr lang="en-GB" dirty="0"/>
              <a:t>Technology is changing fast. These applications will it is </a:t>
            </a:r>
            <a:r>
              <a:rPr lang="en-GB" dirty="0" smtClean="0"/>
              <a:t>claimed, </a:t>
            </a:r>
            <a:r>
              <a:rPr lang="en-GB" dirty="0"/>
              <a:t>link BMS </a:t>
            </a:r>
            <a:r>
              <a:rPr lang="en-GB" dirty="0" smtClean="0"/>
              <a:t>systems and individual controls </a:t>
            </a:r>
            <a:r>
              <a:rPr lang="en-GB" dirty="0"/>
              <a:t>and using open source sensors, lighting etc.; convert a historic house or medieval parish church into an intelligent building, just like a high-tech office or the driver-less car. </a:t>
            </a:r>
          </a:p>
        </p:txBody>
      </p:sp>
      <p:sp>
        <p:nvSpPr>
          <p:cNvPr id="10" name="Content Placeholder 9"/>
          <p:cNvSpPr>
            <a:spLocks noGrp="1"/>
          </p:cNvSpPr>
          <p:nvPr>
            <p:ph sz="quarter" idx="4"/>
          </p:nvPr>
        </p:nvSpPr>
        <p:spPr>
          <a:xfrm>
            <a:off x="7707086" y="2566533"/>
            <a:ext cx="3648302" cy="3623129"/>
          </a:xfrm>
        </p:spPr>
        <p:txBody>
          <a:bodyPr>
            <a:normAutofit fontScale="77500" lnSpcReduction="20000"/>
          </a:bodyPr>
          <a:lstStyle/>
          <a:p>
            <a:r>
              <a:rPr lang="en-GB" b="1" dirty="0"/>
              <a:t>The Digital Brain (1986)</a:t>
            </a:r>
          </a:p>
          <a:p>
            <a:r>
              <a:rPr lang="en-GB" b="1" dirty="0"/>
              <a:t>Inter-connectivity, Wireless Solutions for M2M and </a:t>
            </a:r>
            <a:r>
              <a:rPr lang="en-GB" b="1" dirty="0" err="1"/>
              <a:t>IoT</a:t>
            </a:r>
            <a:r>
              <a:rPr lang="en-GB" b="1" dirty="0"/>
              <a:t>.</a:t>
            </a:r>
          </a:p>
          <a:p>
            <a:r>
              <a:rPr lang="en-GB" b="1" dirty="0"/>
              <a:t>Cloud computing.</a:t>
            </a:r>
          </a:p>
          <a:p>
            <a:r>
              <a:rPr lang="en-GB" b="1" dirty="0"/>
              <a:t>Open source networks.</a:t>
            </a:r>
          </a:p>
          <a:p>
            <a:r>
              <a:rPr lang="en-GB" b="1" dirty="0"/>
              <a:t>Integration.</a:t>
            </a:r>
          </a:p>
          <a:p>
            <a:r>
              <a:rPr lang="en-GB" b="1" dirty="0" smtClean="0"/>
              <a:t>Alarms; </a:t>
            </a:r>
            <a:r>
              <a:rPr lang="en-GB" b="1" dirty="0"/>
              <a:t>Analytics.</a:t>
            </a:r>
          </a:p>
          <a:p>
            <a:r>
              <a:rPr lang="en-GB" b="1" dirty="0" smtClean="0"/>
              <a:t>Comparability and Benchmarking</a:t>
            </a:r>
            <a:endParaRPr lang="en-GB" b="1" dirty="0"/>
          </a:p>
          <a:p>
            <a:r>
              <a:rPr lang="en-GB" b="1" dirty="0"/>
              <a:t>Robotics.</a:t>
            </a:r>
            <a:endParaRPr lang="en-GB" dirty="0"/>
          </a:p>
        </p:txBody>
      </p:sp>
      <p:sp>
        <p:nvSpPr>
          <p:cNvPr id="3" name="Slide Number Placeholder 2"/>
          <p:cNvSpPr>
            <a:spLocks noGrp="1"/>
          </p:cNvSpPr>
          <p:nvPr>
            <p:ph type="sldNum" sz="quarter" idx="12"/>
          </p:nvPr>
        </p:nvSpPr>
        <p:spPr/>
        <p:txBody>
          <a:bodyPr/>
          <a:lstStyle/>
          <a:p>
            <a:fld id="{1550BAE8-B457-4953-8463-9ED5127C1755}" type="slidenum">
              <a:rPr lang="en-GB" smtClean="0"/>
              <a:pPr/>
              <a:t>18</a:t>
            </a:fld>
            <a:endParaRPr lang="en-GB"/>
          </a:p>
        </p:txBody>
      </p:sp>
    </p:spTree>
    <p:extLst>
      <p:ext uri="{BB962C8B-B14F-4D97-AF65-F5344CB8AC3E}">
        <p14:creationId xmlns:p14="http://schemas.microsoft.com/office/powerpoint/2010/main" val="40346620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latin typeface="Elephant" panose="02020904090505020303" pitchFamily="18" charset="0"/>
              </a:rPr>
              <a:t>It’s Wet in the West.</a:t>
            </a:r>
          </a:p>
        </p:txBody>
      </p:sp>
      <p:pic>
        <p:nvPicPr>
          <p:cNvPr id="6" name="Content Placeholder 5" descr="A large clock on the face of a building&#10;&#10;Description generated with very high confidence"/>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718033" y="2192507"/>
            <a:ext cx="4615036" cy="34612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Content Placeholder 7" descr="A picture containing building, wall, indoor&#10;&#10;Description generated with very high confidence"/>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450493" y="2192507"/>
            <a:ext cx="4603384" cy="34525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p:cNvSpPr>
            <a:spLocks noGrp="1"/>
          </p:cNvSpPr>
          <p:nvPr>
            <p:ph type="sldNum" sz="quarter" idx="12"/>
          </p:nvPr>
        </p:nvSpPr>
        <p:spPr>
          <a:xfrm>
            <a:off x="11271902" y="6356350"/>
            <a:ext cx="781975" cy="365125"/>
          </a:xfrm>
        </p:spPr>
        <p:txBody>
          <a:bodyPr/>
          <a:lstStyle/>
          <a:p>
            <a:fld id="{48A26D80-3E99-4B76-BF69-1F18DD4A3B3F}" type="slidenum">
              <a:rPr lang="en-GB" smtClean="0"/>
              <a:pPr/>
              <a:t>19</a:t>
            </a:fld>
            <a:endParaRPr lang="en-GB" dirty="0"/>
          </a:p>
        </p:txBody>
      </p:sp>
      <p:pic>
        <p:nvPicPr>
          <p:cNvPr id="9" name="Content Placeholder 12" descr="A picture containing sky, outdoor, building, tree&#10;&#10;Description generated with very high confidence"/>
          <p:cNvPicPr>
            <a:picLocks noChangeAspect="1"/>
          </p:cNvPicPr>
          <p:nvPr/>
        </p:nvPicPr>
        <p:blipFill rotWithShape="1">
          <a:blip r:embed="rId4" cstate="print">
            <a:extLst>
              <a:ext uri="{28A0092B-C50C-407E-A947-70E740481C1C}">
                <a14:useLocalDpi xmlns:a14="http://schemas.microsoft.com/office/drawing/2010/main" val="0"/>
              </a:ext>
            </a:extLst>
          </a:blip>
          <a:srcRect l="11256" r="41926" b="2661"/>
          <a:stretch/>
        </p:blipFill>
        <p:spPr>
          <a:xfrm>
            <a:off x="131810" y="2192507"/>
            <a:ext cx="2425959" cy="37827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Content Placeholder 18" descr="A long table in a room&#10;&#10;Description generated with high confidenc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14341" y="113109"/>
            <a:ext cx="2439459" cy="18295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Content Placeholder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51027" y="113109"/>
            <a:ext cx="1978672" cy="2473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2557769" y="6384022"/>
            <a:ext cx="10791434" cy="369332"/>
          </a:xfrm>
          <a:prstGeom prst="rect">
            <a:avLst/>
          </a:prstGeom>
          <a:noFill/>
        </p:spPr>
        <p:txBody>
          <a:bodyPr wrap="square" rtlCol="0">
            <a:spAutoFit/>
          </a:bodyPr>
          <a:lstStyle/>
          <a:p>
            <a:r>
              <a:rPr lang="en-GB" dirty="0">
                <a:latin typeface="Copperplate Gothic Light" panose="020E0507020206020404" pitchFamily="34" charset="0"/>
              </a:rPr>
              <a:t>So what is the answer? Can we learn from either the past or present?</a:t>
            </a:r>
          </a:p>
        </p:txBody>
      </p:sp>
    </p:spTree>
    <p:extLst>
      <p:ext uri="{BB962C8B-B14F-4D97-AF65-F5344CB8AC3E}">
        <p14:creationId xmlns:p14="http://schemas.microsoft.com/office/powerpoint/2010/main" val="33953089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Baskerville Old Face" panose="02020602080505020303" pitchFamily="18" charset="0"/>
              </a:rPr>
              <a:t>Maybe it’s time to challenge the Status Quo.</a:t>
            </a:r>
          </a:p>
        </p:txBody>
      </p:sp>
      <p:sp>
        <p:nvSpPr>
          <p:cNvPr id="4" name="Text Placeholder 3"/>
          <p:cNvSpPr>
            <a:spLocks noGrp="1"/>
          </p:cNvSpPr>
          <p:nvPr>
            <p:ph type="body" idx="1"/>
          </p:nvPr>
        </p:nvSpPr>
        <p:spPr/>
        <p:txBody>
          <a:bodyPr/>
          <a:lstStyle/>
          <a:p>
            <a:r>
              <a:rPr lang="en-GB"/>
              <a:t>Apologies, </a:t>
            </a:r>
            <a:r>
              <a:rPr lang="en-GB" dirty="0"/>
              <a:t>but I had a John </a:t>
            </a:r>
            <a:r>
              <a:rPr lang="en-GB" dirty="0" err="1"/>
              <a:t>Lyddon</a:t>
            </a:r>
            <a:r>
              <a:rPr lang="en-GB" dirty="0"/>
              <a:t> moment.</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07807" y="2599836"/>
            <a:ext cx="3324789" cy="4121639"/>
          </a:xfrm>
        </p:spPr>
      </p:pic>
      <p:sp>
        <p:nvSpPr>
          <p:cNvPr id="6" name="Text Placeholder 5"/>
          <p:cNvSpPr>
            <a:spLocks noGrp="1"/>
          </p:cNvSpPr>
          <p:nvPr>
            <p:ph type="body" sz="quarter" idx="3"/>
          </p:nvPr>
        </p:nvSpPr>
        <p:spPr/>
        <p:txBody>
          <a:bodyPr>
            <a:normAutofit fontScale="32500" lnSpcReduction="20000"/>
          </a:bodyPr>
          <a:lstStyle/>
          <a:p>
            <a:r>
              <a:rPr lang="en-GB" sz="6700" dirty="0">
                <a:solidFill>
                  <a:schemeClr val="accent2">
                    <a:lumMod val="75000"/>
                  </a:schemeClr>
                </a:solidFill>
              </a:rPr>
              <a:t>Learning from experience, observation, inspection and surveys of various forms.</a:t>
            </a:r>
          </a:p>
          <a:p>
            <a:r>
              <a:rPr lang="en-GB" dirty="0">
                <a:solidFill>
                  <a:schemeClr val="accent2">
                    <a:lumMod val="75000"/>
                  </a:schemeClr>
                </a:solidFill>
              </a:rPr>
              <a:t> </a:t>
            </a:r>
          </a:p>
        </p:txBody>
      </p:sp>
      <p:sp>
        <p:nvSpPr>
          <p:cNvPr id="10" name="Content Placeholder 9"/>
          <p:cNvSpPr>
            <a:spLocks noGrp="1"/>
          </p:cNvSpPr>
          <p:nvPr>
            <p:ph sz="quarter" idx="4"/>
          </p:nvPr>
        </p:nvSpPr>
        <p:spPr/>
        <p:txBody>
          <a:bodyPr/>
          <a:lstStyle/>
          <a:p>
            <a:pPr marL="0" indent="0">
              <a:buNone/>
            </a:pPr>
            <a:r>
              <a:rPr lang="en-GB" dirty="0"/>
              <a:t>I agree, Construction is a GREAT Industry: So please spare me the indulgence of taking a very brief recap of just where we appear to be at present; before we get onto more traditional </a:t>
            </a:r>
            <a:r>
              <a:rPr lang="en-GB" dirty="0" smtClean="0"/>
              <a:t>challenges, given that we </a:t>
            </a:r>
            <a:r>
              <a:rPr lang="en-GB" dirty="0"/>
              <a:t>appear to have a systemic problem.</a:t>
            </a:r>
          </a:p>
        </p:txBody>
      </p:sp>
      <p:sp>
        <p:nvSpPr>
          <p:cNvPr id="3" name="Slide Number Placeholder 2"/>
          <p:cNvSpPr>
            <a:spLocks noGrp="1"/>
          </p:cNvSpPr>
          <p:nvPr>
            <p:ph type="sldNum" sz="quarter" idx="12"/>
          </p:nvPr>
        </p:nvSpPr>
        <p:spPr/>
        <p:txBody>
          <a:bodyPr/>
          <a:lstStyle/>
          <a:p>
            <a:fld id="{1550BAE8-B457-4953-8463-9ED5127C1755}" type="slidenum">
              <a:rPr lang="en-GB" smtClean="0"/>
              <a:pPr/>
              <a:t>20</a:t>
            </a:fld>
            <a:endParaRPr lang="en-GB"/>
          </a:p>
        </p:txBody>
      </p:sp>
    </p:spTree>
    <p:extLst>
      <p:ext uri="{BB962C8B-B14F-4D97-AF65-F5344CB8AC3E}">
        <p14:creationId xmlns:p14="http://schemas.microsoft.com/office/powerpoint/2010/main" val="26585597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21</a:t>
            </a:fld>
            <a:endParaRPr lang="en-GB"/>
          </a:p>
        </p:txBody>
      </p:sp>
      <p:sp>
        <p:nvSpPr>
          <p:cNvPr id="60418" name="Rectangle 2"/>
          <p:cNvSpPr>
            <a:spLocks noGrp="1" noChangeArrowheads="1"/>
          </p:cNvSpPr>
          <p:nvPr>
            <p:ph type="title" idx="4294967295"/>
          </p:nvPr>
        </p:nvSpPr>
        <p:spPr>
          <a:xfrm>
            <a:off x="0" y="365125"/>
            <a:ext cx="10515600" cy="960438"/>
          </a:xfrm>
        </p:spPr>
        <p:txBody>
          <a:bodyPr anchorCtr="0">
            <a:normAutofit fontScale="90000"/>
          </a:bodyPr>
          <a:lstStyle/>
          <a:p>
            <a:pPr algn="l" eaLnBrk="1" hangingPunct="1"/>
            <a:r>
              <a:rPr lang="en-GB" altLang="en-US" sz="2800" b="1" dirty="0"/>
              <a:t>New Build, undertaken to planned 2016 and 2006 standards respectively. Not poor housing, these are clearly innovative MMC prototypes that claim to be sustainable, but designed for durability, long-life, loose-fit and appropriate, low maintenance, characteristics?                      </a:t>
            </a:r>
            <a:endParaRPr lang="en-US" altLang="en-US" sz="2800" b="1" dirty="0"/>
          </a:p>
        </p:txBody>
      </p:sp>
      <p:pic>
        <p:nvPicPr>
          <p:cNvPr id="43012" name="Picture 4" descr="DSCF4909"/>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8341567" y="1557338"/>
            <a:ext cx="3746500" cy="5300662"/>
          </a:xfrm>
          <a:noFill/>
          <a:extLst>
            <a:ext uri="{909E8E84-426E-40DD-AFC4-6F175D3DCCD1}">
              <a14:hiddenFill xmlns:a14="http://schemas.microsoft.com/office/drawing/2010/main">
                <a:solidFill>
                  <a:srgbClr val="FFFFFF"/>
                </a:solidFill>
              </a14:hiddenFill>
            </a:ext>
          </a:extLst>
        </p:spPr>
      </p:pic>
      <p:pic>
        <p:nvPicPr>
          <p:cNvPr id="43011" name="Picture 3" descr="DSCF524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5189" y="1557338"/>
            <a:ext cx="3692525"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4" name="Text Box 6"/>
          <p:cNvSpPr txBox="1">
            <a:spLocks noChangeArrowheads="1"/>
          </p:cNvSpPr>
          <p:nvPr/>
        </p:nvSpPr>
        <p:spPr bwMode="auto">
          <a:xfrm>
            <a:off x="3195639" y="5681663"/>
            <a:ext cx="307411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t>ARE WE ALL TO LIVE IN THESE?</a:t>
            </a:r>
          </a:p>
        </p:txBody>
      </p:sp>
      <p:sp>
        <p:nvSpPr>
          <p:cNvPr id="43015" name="Text Box 7"/>
          <p:cNvSpPr txBox="1">
            <a:spLocks noChangeArrowheads="1"/>
          </p:cNvSpPr>
          <p:nvPr/>
        </p:nvSpPr>
        <p:spPr bwMode="auto">
          <a:xfrm>
            <a:off x="6435726" y="1908271"/>
            <a:ext cx="1905841"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t>Mock up erected in the Building Centre,</a:t>
            </a:r>
          </a:p>
          <a:p>
            <a:r>
              <a:rPr lang="en-GB" altLang="en-US" dirty="0"/>
              <a:t>Store Street.</a:t>
            </a:r>
          </a:p>
          <a:p>
            <a:r>
              <a:rPr lang="en-GB" altLang="en-US" dirty="0"/>
              <a:t>THE £60K House. But not in the Sunday Times (Homes) supplement.</a:t>
            </a:r>
          </a:p>
        </p:txBody>
      </p:sp>
      <p:sp>
        <p:nvSpPr>
          <p:cNvPr id="43016" name="Text Box 8"/>
          <p:cNvSpPr txBox="1">
            <a:spLocks noChangeArrowheads="1"/>
          </p:cNvSpPr>
          <p:nvPr/>
        </p:nvSpPr>
        <p:spPr bwMode="auto">
          <a:xfrm>
            <a:off x="186612" y="1865314"/>
            <a:ext cx="336837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solidFill>
                  <a:schemeClr val="tx2"/>
                </a:solidFill>
                <a:effectLst>
                  <a:outerShdw blurRad="38100" dist="38100" dir="2700000" algn="tl">
                    <a:srgbClr val="000000"/>
                  </a:outerShdw>
                </a:effectLst>
              </a:rPr>
              <a:t>BRE, WATFORD,</a:t>
            </a:r>
          </a:p>
          <a:p>
            <a:r>
              <a:rPr lang="en-GB" altLang="en-US" dirty="0">
                <a:solidFill>
                  <a:schemeClr val="tx2"/>
                </a:solidFill>
                <a:effectLst>
                  <a:outerShdw blurRad="38100" dist="38100" dir="2700000" algn="tl">
                    <a:srgbClr val="000000"/>
                  </a:outerShdw>
                </a:effectLst>
              </a:rPr>
              <a:t>ENGLAND.</a:t>
            </a:r>
          </a:p>
        </p:txBody>
      </p:sp>
    </p:spTree>
    <p:extLst>
      <p:ext uri="{BB962C8B-B14F-4D97-AF65-F5344CB8AC3E}">
        <p14:creationId xmlns:p14="http://schemas.microsoft.com/office/powerpoint/2010/main" val="22773557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30052" name="Rectangle 4"/>
          <p:cNvSpPr>
            <a:spLocks noGrp="1" noChangeArrowheads="1"/>
          </p:cNvSpPr>
          <p:nvPr>
            <p:ph type="title" sz="quarter"/>
          </p:nvPr>
        </p:nvSpPr>
        <p:spPr>
          <a:xfrm>
            <a:off x="609600" y="0"/>
            <a:ext cx="10972800" cy="14176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latin typeface="Copperplate Gothic Light" panose="020E0507020206020404" pitchFamily="34" charset="0"/>
              </a:rPr>
              <a:t>Britain’s first jointly certified </a:t>
            </a:r>
            <a:r>
              <a:rPr lang="en-GB" altLang="en-US" sz="1800" dirty="0" err="1">
                <a:latin typeface="Copperplate Gothic Light" panose="020E0507020206020404" pitchFamily="34" charset="0"/>
              </a:rPr>
              <a:t>Passivhaus</a:t>
            </a:r>
            <a:r>
              <a:rPr lang="en-GB" altLang="en-US" sz="1800" dirty="0">
                <a:latin typeface="Copperplate Gothic Light" panose="020E0507020206020404" pitchFamily="34" charset="0"/>
              </a:rPr>
              <a:t> and Code 6 Housing, exemplars. The Works, Ebbw Vale</a:t>
            </a:r>
            <a:r>
              <a:rPr lang="en-GB" altLang="en-US" sz="1800" dirty="0" smtClean="0">
                <a:latin typeface="Copperplate Gothic Light" panose="020E0507020206020404" pitchFamily="34" charset="0"/>
              </a:rPr>
              <a:t>. Personally, I would argue This is neither architecture or good building.</a:t>
            </a:r>
            <a:endParaRPr lang="en-GB" altLang="en-US" sz="1800" dirty="0">
              <a:latin typeface="Copperplate Gothic Light" panose="020E0507020206020404" pitchFamily="34" charset="0"/>
            </a:endParaRPr>
          </a:p>
        </p:txBody>
      </p:sp>
      <p:pic>
        <p:nvPicPr>
          <p:cNvPr id="130072" name="Picture 24" descr="Ebbw Vale February 2011b 189"/>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8168132" y="1319406"/>
            <a:ext cx="1641475" cy="2189162"/>
          </a:xfrm>
          <a:ln>
            <a:solidFill>
              <a:schemeClr val="tx1"/>
            </a:solidFill>
          </a:ln>
        </p:spPr>
      </p:pic>
      <p:pic>
        <p:nvPicPr>
          <p:cNvPr id="130070" name="Picture 22" descr="Ebbw Vale February 2011b 183"/>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tretch>
            <a:fillRect/>
          </a:stretch>
        </p:blipFill>
        <p:spPr>
          <a:xfrm>
            <a:off x="8210173" y="3832210"/>
            <a:ext cx="2918884" cy="2189163"/>
          </a:xfrm>
          <a:ln>
            <a:solidFill>
              <a:schemeClr val="tx1"/>
            </a:solidFill>
          </a:ln>
        </p:spPr>
      </p:pic>
      <p:pic>
        <p:nvPicPr>
          <p:cNvPr id="130065" name="Picture 17" descr="Ebbw Vale February 2011b 139"/>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821539" y="1548793"/>
            <a:ext cx="2754312" cy="3671887"/>
          </a:xfrm>
          <a:noFill/>
          <a:ln w="12700">
            <a:solidFill>
              <a:srgbClr val="000000"/>
            </a:solidFill>
          </a:ln>
          <a:extLst>
            <a:ext uri="{909E8E84-426E-40DD-AFC4-6F175D3DCCD1}">
              <a14:hiddenFill xmlns:a14="http://schemas.microsoft.com/office/drawing/2010/main">
                <a:solidFill>
                  <a:srgbClr val="FFFFFF"/>
                </a:solidFill>
              </a14:hiddenFill>
            </a:ext>
          </a:extLst>
        </p:spPr>
      </p:pic>
      <p:pic>
        <p:nvPicPr>
          <p:cNvPr id="130071" name="Picture 23" descr="Ebbw Vale February 2011b 166"/>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5669029" y="3847306"/>
            <a:ext cx="1641475" cy="2189163"/>
          </a:xfrm>
          <a:ln w="12700">
            <a:solidFill>
              <a:srgbClr val="000000"/>
            </a:solidFill>
          </a:ln>
        </p:spPr>
      </p:pic>
      <p:sp>
        <p:nvSpPr>
          <p:cNvPr id="2" name="Slide Number Placeholder 1"/>
          <p:cNvSpPr>
            <a:spLocks noGrp="1"/>
          </p:cNvSpPr>
          <p:nvPr>
            <p:ph type="sldNum" sz="quarter" idx="12"/>
          </p:nvPr>
        </p:nvSpPr>
        <p:spPr/>
        <p:txBody>
          <a:bodyPr/>
          <a:lstStyle/>
          <a:p>
            <a:fld id="{BE85836F-7206-47A8-97E8-14E1A1549CFA}" type="slidenum">
              <a:rPr lang="en-GB" altLang="en-US" smtClean="0"/>
              <a:pPr/>
              <a:t>22</a:t>
            </a:fld>
            <a:endParaRPr lang="en-GB" altLang="en-US"/>
          </a:p>
        </p:txBody>
      </p:sp>
      <p:pic>
        <p:nvPicPr>
          <p:cNvPr id="130073" name="Picture 25" descr="Ebbw Vale February 2011b 19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40013" y="4941888"/>
            <a:ext cx="2260600" cy="16954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30074" name="Picture 26" descr="Ebbw Vale February 2011b 14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20065" y="1340426"/>
            <a:ext cx="2919413" cy="2189163"/>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96910" y="6169580"/>
            <a:ext cx="6706131" cy="646331"/>
          </a:xfrm>
          <a:prstGeom prst="rect">
            <a:avLst/>
          </a:prstGeom>
          <a:noFill/>
        </p:spPr>
        <p:txBody>
          <a:bodyPr wrap="none" rtlCol="0">
            <a:spAutoFit/>
          </a:bodyPr>
          <a:lstStyle/>
          <a:p>
            <a:r>
              <a:rPr lang="en-GB" dirty="0" smtClean="0"/>
              <a:t>Prototypes are good. Thankfully we can make our mistakes with them</a:t>
            </a:r>
          </a:p>
          <a:p>
            <a:r>
              <a:rPr lang="en-GB" dirty="0" smtClean="0"/>
              <a:t>and avoid repeating the issues of the 1950’s and 60’s.</a:t>
            </a:r>
            <a:endParaRPr lang="en-GB" dirty="0"/>
          </a:p>
        </p:txBody>
      </p:sp>
    </p:spTree>
    <p:extLst>
      <p:ext uri="{BB962C8B-B14F-4D97-AF65-F5344CB8AC3E}">
        <p14:creationId xmlns:p14="http://schemas.microsoft.com/office/powerpoint/2010/main" val="22951432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981200" y="329624"/>
            <a:ext cx="8229600" cy="1036205"/>
          </a:xfrm>
        </p:spPr>
        <p:txBody>
          <a:bodyPr anchorCtr="0"/>
          <a:lstStyle/>
          <a:p>
            <a:pPr algn="l" eaLnBrk="1" hangingPunct="1"/>
            <a:r>
              <a:rPr lang="en-GB" altLang="en-US" sz="1600"/>
              <a:t>Ebbw Vale: The Works.</a:t>
            </a:r>
            <a:br>
              <a:rPr lang="en-GB" altLang="en-US" sz="1600"/>
            </a:br>
            <a:endParaRPr lang="en-US" altLang="en-US" sz="1600"/>
          </a:p>
        </p:txBody>
      </p:sp>
      <p:pic>
        <p:nvPicPr>
          <p:cNvPr id="125962" name="Picture 10" descr="Copy (2) of Ebbw Vale February 2011b 037"/>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a:xfrm>
            <a:off x="638175" y="1073944"/>
            <a:ext cx="1641475" cy="2189162"/>
          </a:xfrm>
          <a:ln w="12700">
            <a:solidFill>
              <a:srgbClr val="000000"/>
            </a:solidFill>
          </a:ln>
        </p:spPr>
      </p:pic>
      <p:pic>
        <p:nvPicPr>
          <p:cNvPr id="125968" name="Picture 16" descr="Copy (2) of Ebbw Vale February 2011b 030"/>
          <p:cNvPicPr>
            <a:picLocks noGrp="1" noChangeAspect="1" noChangeArrowheads="1"/>
          </p:cNvPicPr>
          <p:nvPr>
            <p:ph sz="quarter" idx="2"/>
          </p:nvPr>
        </p:nvPicPr>
        <p:blipFill>
          <a:blip r:embed="rId4" cstate="print">
            <a:extLst>
              <a:ext uri="{28A0092B-C50C-407E-A947-70E740481C1C}">
                <a14:useLocalDpi xmlns:a14="http://schemas.microsoft.com/office/drawing/2010/main" val="0"/>
              </a:ext>
            </a:extLst>
          </a:blip>
          <a:stretch>
            <a:fillRect/>
          </a:stretch>
        </p:blipFill>
        <p:spPr>
          <a:xfrm>
            <a:off x="2883084" y="4267583"/>
            <a:ext cx="2918882" cy="2189162"/>
          </a:xfrm>
          <a:ln w="12700">
            <a:solidFill>
              <a:srgbClr val="000000"/>
            </a:solidFill>
          </a:ln>
        </p:spPr>
      </p:pic>
      <p:pic>
        <p:nvPicPr>
          <p:cNvPr id="125964" name="Picture 12" descr="Copy (2) of Ebbw Vale February 2011b 091"/>
          <p:cNvPicPr>
            <a:picLocks noGrp="1" noChangeAspect="1" noChangeArrowheads="1"/>
          </p:cNvPicPr>
          <p:nvPr>
            <p:ph sz="half" idx="3"/>
          </p:nvPr>
        </p:nvPicPr>
        <p:blipFill>
          <a:blip r:embed="rId5" cstate="print">
            <a:extLst>
              <a:ext uri="{28A0092B-C50C-407E-A947-70E740481C1C}">
                <a14:useLocalDpi xmlns:a14="http://schemas.microsoft.com/office/drawing/2010/main" val="0"/>
              </a:ext>
            </a:extLst>
          </a:blip>
          <a:srcRect/>
          <a:stretch>
            <a:fillRect/>
          </a:stretch>
        </p:blipFill>
        <p:spPr>
          <a:xfrm>
            <a:off x="2705661" y="1073944"/>
            <a:ext cx="3960812" cy="2970213"/>
          </a:xfrm>
          <a:ln w="12700">
            <a:solidFill>
              <a:srgbClr val="000000"/>
            </a:solidFill>
          </a:ln>
        </p:spPr>
      </p:pic>
      <p:sp>
        <p:nvSpPr>
          <p:cNvPr id="2" name="Slide Number Placeholder 1"/>
          <p:cNvSpPr>
            <a:spLocks noGrp="1"/>
          </p:cNvSpPr>
          <p:nvPr>
            <p:ph type="sldNum" sz="quarter" idx="12"/>
          </p:nvPr>
        </p:nvSpPr>
        <p:spPr/>
        <p:txBody>
          <a:bodyPr/>
          <a:lstStyle/>
          <a:p>
            <a:fld id="{3CF12B87-0A1D-40FD-9AE0-DACF240CC1AD}" type="slidenum">
              <a:rPr lang="en-GB" altLang="en-US" smtClean="0"/>
              <a:pPr/>
              <a:t>23</a:t>
            </a:fld>
            <a:endParaRPr lang="en-GB" altLang="en-US"/>
          </a:p>
        </p:txBody>
      </p:sp>
      <p:pic>
        <p:nvPicPr>
          <p:cNvPr id="125967" name="Picture 15" descr="Copy (2) of Ebbw Vale February 2011b 07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731061" y="87313"/>
            <a:ext cx="2464630" cy="328677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5969" name="Picture 17" descr="Copy (2) of Ebbw Vale February 2011b 08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731061" y="3452657"/>
            <a:ext cx="2464630" cy="328745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5970" name="Picture 18" descr="Copy (2) of Ebbw Vale February 2011b 04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7154" y="4256361"/>
            <a:ext cx="1641475" cy="21891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5971" name="Picture 19" descr="Copy (2) of Ebbw Vale February 2011b 049"/>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390289" y="4260521"/>
            <a:ext cx="1641475" cy="2189163"/>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5972" name="Picture 20" descr="Copy (2) of Ebbw Vale February 2011b 127"/>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448300" y="87313"/>
            <a:ext cx="2630488" cy="1973262"/>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3996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6"/>
            <a:ext cx="10515600" cy="423440"/>
          </a:xfrm>
        </p:spPr>
        <p:txBody>
          <a:bodyPr>
            <a:normAutofit fontScale="90000"/>
          </a:bodyPr>
          <a:lstStyle/>
          <a:p>
            <a:r>
              <a:rPr lang="en-GB" sz="3600" dirty="0">
                <a:latin typeface="Baskerville Old Face" panose="02020602080505020303" pitchFamily="18" charset="0"/>
              </a:rPr>
              <a:t>Lets look at the 1980’s House.</a:t>
            </a:r>
          </a:p>
        </p:txBody>
      </p:sp>
      <p:sp>
        <p:nvSpPr>
          <p:cNvPr id="4" name="Text Placeholder 3"/>
          <p:cNvSpPr>
            <a:spLocks noGrp="1"/>
          </p:cNvSpPr>
          <p:nvPr>
            <p:ph type="body" idx="1"/>
          </p:nvPr>
        </p:nvSpPr>
        <p:spPr/>
        <p:txBody>
          <a:bodyPr/>
          <a:lstStyle/>
          <a:p>
            <a:r>
              <a:rPr lang="en-GB" dirty="0"/>
              <a:t>Front (West) and left-side North) Elevations)</a:t>
            </a:r>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23873" t="30136" r="20511" b="12254"/>
          <a:stretch>
            <a:fillRect/>
          </a:stretch>
        </p:blipFill>
        <p:spPr>
          <a:xfrm>
            <a:off x="555171" y="2612571"/>
            <a:ext cx="4452258" cy="3458924"/>
          </a:xfrm>
        </p:spPr>
      </p:pic>
      <p:sp>
        <p:nvSpPr>
          <p:cNvPr id="6" name="Text Placeholder 5"/>
          <p:cNvSpPr>
            <a:spLocks noGrp="1"/>
          </p:cNvSpPr>
          <p:nvPr>
            <p:ph type="body" sz="quarter" idx="3"/>
          </p:nvPr>
        </p:nvSpPr>
        <p:spPr>
          <a:xfrm>
            <a:off x="5368954" y="1040235"/>
            <a:ext cx="3674378" cy="1464840"/>
          </a:xfrm>
        </p:spPr>
        <p:txBody>
          <a:bodyPr>
            <a:normAutofit fontScale="62500" lnSpcReduction="20000"/>
          </a:bodyPr>
          <a:lstStyle/>
          <a:p>
            <a:r>
              <a:rPr lang="en-GB" dirty="0"/>
              <a:t>The exposed location over-looking a bay. </a:t>
            </a:r>
          </a:p>
          <a:p>
            <a:r>
              <a:rPr lang="en-GB" dirty="0"/>
              <a:t>Note: the absence of effective soffit, barge-board and verge overhanging details to the gable. Poorly detailed and maintained tile-creasing to the sub-sills and crudely applied cladding to the subsequently modified Lounge window.</a:t>
            </a:r>
          </a:p>
        </p:txBody>
      </p:sp>
      <p:pic>
        <p:nvPicPr>
          <p:cNvPr id="11" name="Content Placeholder 10"/>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154" y="2505075"/>
            <a:ext cx="4913280" cy="3684588"/>
          </a:xfrm>
        </p:spPr>
      </p:pic>
      <p:sp>
        <p:nvSpPr>
          <p:cNvPr id="3" name="Slide Number Placeholder 2"/>
          <p:cNvSpPr>
            <a:spLocks noGrp="1"/>
          </p:cNvSpPr>
          <p:nvPr>
            <p:ph type="sldNum" sz="quarter" idx="12"/>
          </p:nvPr>
        </p:nvSpPr>
        <p:spPr/>
        <p:txBody>
          <a:bodyPr/>
          <a:lstStyle/>
          <a:p>
            <a:fld id="{48A26D80-3E99-4B76-BF69-1F18DD4A3B3F}" type="slidenum">
              <a:rPr lang="en-GB" smtClean="0"/>
              <a:pPr/>
              <a:t>24</a:t>
            </a:fld>
            <a:endParaRPr lang="en-GB"/>
          </a:p>
        </p:txBody>
      </p:sp>
      <p:pic>
        <p:nvPicPr>
          <p:cNvPr id="7" name="Content Placeholder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35890" y="365125"/>
            <a:ext cx="2935868" cy="2201901"/>
          </a:xfrm>
          <a:prstGeom prst="rect">
            <a:avLst/>
          </a:prstGeom>
        </p:spPr>
      </p:pic>
    </p:spTree>
    <p:extLst>
      <p:ext uri="{BB962C8B-B14F-4D97-AF65-F5344CB8AC3E}">
        <p14:creationId xmlns:p14="http://schemas.microsoft.com/office/powerpoint/2010/main" val="32480710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32668" y="365125"/>
            <a:ext cx="5922719" cy="1325563"/>
          </a:xfrm>
        </p:spPr>
        <p:txBody>
          <a:bodyPr>
            <a:normAutofit/>
          </a:bodyPr>
          <a:lstStyle/>
          <a:p>
            <a:r>
              <a:rPr lang="en-GB" sz="3600" dirty="0">
                <a:latin typeface="Baskerville Old Face" panose="02020602080505020303" pitchFamily="18" charset="0"/>
              </a:rPr>
              <a:t>The 1980’s House.</a:t>
            </a:r>
          </a:p>
        </p:txBody>
      </p:sp>
      <p:sp>
        <p:nvSpPr>
          <p:cNvPr id="4" name="Text Placeholder 3"/>
          <p:cNvSpPr>
            <a:spLocks noGrp="1"/>
          </p:cNvSpPr>
          <p:nvPr>
            <p:ph type="body" idx="1"/>
          </p:nvPr>
        </p:nvSpPr>
        <p:spPr>
          <a:xfrm>
            <a:off x="209725" y="4412609"/>
            <a:ext cx="2988426" cy="2046914"/>
          </a:xfrm>
        </p:spPr>
        <p:txBody>
          <a:bodyPr>
            <a:normAutofit fontScale="55000" lnSpcReduction="20000"/>
          </a:bodyPr>
          <a:lstStyle/>
          <a:p>
            <a:r>
              <a:rPr lang="en-GB" dirty="0"/>
              <a:t>Significant water penetration is occurring to all elevations of  the property. This as a consequence of dirty wall-ties and the incorrect installation of full-fill cavity wall (mineral-fibre) insulation in this location. Cracking induced by the aerated concrete blocks used internally and wind up-lift are other factors creating a serial issue that requires crack stitching and strengthening measures or demolishing and starting again.</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16200000">
            <a:off x="-80096" y="1061349"/>
            <a:ext cx="3684587" cy="2763440"/>
          </a:xfrm>
        </p:spPr>
      </p:pic>
      <p:sp>
        <p:nvSpPr>
          <p:cNvPr id="6" name="Text Placeholder 5"/>
          <p:cNvSpPr>
            <a:spLocks noGrp="1"/>
          </p:cNvSpPr>
          <p:nvPr>
            <p:ph type="body" sz="quarter" idx="3"/>
          </p:nvPr>
        </p:nvSpPr>
        <p:spPr>
          <a:xfrm>
            <a:off x="10420811" y="2225573"/>
            <a:ext cx="1558667" cy="1239080"/>
          </a:xfrm>
        </p:spPr>
        <p:txBody>
          <a:bodyPr>
            <a:normAutofit fontScale="47500" lnSpcReduction="20000"/>
          </a:bodyPr>
          <a:lstStyle/>
          <a:p>
            <a:r>
              <a:rPr lang="en-GB" dirty="0"/>
              <a:t>Shrinkage cracking at spandrel wall mid span and abutment positions etc. with use of aerated concrete blocks to the inner skin and render and gypsum that are far too dense.</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16200000">
            <a:off x="3160501" y="3546918"/>
            <a:ext cx="3664849" cy="2748637"/>
          </a:xfrm>
        </p:spPr>
      </p:pic>
      <p:sp>
        <p:nvSpPr>
          <p:cNvPr id="5" name="Slide Number Placeholder 4"/>
          <p:cNvSpPr>
            <a:spLocks noGrp="1"/>
          </p:cNvSpPr>
          <p:nvPr>
            <p:ph type="sldNum" sz="quarter" idx="12"/>
          </p:nvPr>
        </p:nvSpPr>
        <p:spPr/>
        <p:txBody>
          <a:bodyPr/>
          <a:lstStyle/>
          <a:p>
            <a:fld id="{48A26D80-3E99-4B76-BF69-1F18DD4A3B3F}" type="slidenum">
              <a:rPr lang="en-GB" smtClean="0"/>
              <a:pPr/>
              <a:t>25</a:t>
            </a:fld>
            <a:endParaRPr lang="en-GB"/>
          </a:p>
        </p:txBody>
      </p:sp>
      <p:pic>
        <p:nvPicPr>
          <p:cNvPr id="11" name="Content Placeholder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5958708" y="2458872"/>
            <a:ext cx="4870640" cy="3652981"/>
          </a:xfrm>
          <a:prstGeom prst="rect">
            <a:avLst/>
          </a:prstGeom>
        </p:spPr>
      </p:pic>
      <p:pic>
        <p:nvPicPr>
          <p:cNvPr id="9" name="Content Placeholder 1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14313" y="241059"/>
            <a:ext cx="2480598" cy="1860449"/>
          </a:xfrm>
          <a:prstGeom prst="rect">
            <a:avLst/>
          </a:prstGeom>
        </p:spPr>
      </p:pic>
      <p:pic>
        <p:nvPicPr>
          <p:cNvPr id="12" name="Content Placeholder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3316264" y="783657"/>
            <a:ext cx="2418748" cy="1814061"/>
          </a:xfrm>
          <a:prstGeom prst="rect">
            <a:avLst/>
          </a:prstGeom>
        </p:spPr>
      </p:pic>
      <p:sp>
        <p:nvSpPr>
          <p:cNvPr id="3" name="Rectangle 2"/>
          <p:cNvSpPr/>
          <p:nvPr/>
        </p:nvSpPr>
        <p:spPr>
          <a:xfrm>
            <a:off x="10220519" y="4557132"/>
            <a:ext cx="1960303" cy="830997"/>
          </a:xfrm>
          <a:prstGeom prst="rect">
            <a:avLst/>
          </a:prstGeom>
        </p:spPr>
        <p:txBody>
          <a:bodyPr wrap="square">
            <a:spAutoFit/>
          </a:bodyPr>
          <a:lstStyle/>
          <a:p>
            <a:r>
              <a:rPr lang="en-GB" sz="1200" b="1" dirty="0"/>
              <a:t>Thermal insulation, dirty, corroding wall ties and mortar snobs need removal at the base of the wall. </a:t>
            </a:r>
          </a:p>
        </p:txBody>
      </p:sp>
    </p:spTree>
    <p:extLst>
      <p:ext uri="{BB962C8B-B14F-4D97-AF65-F5344CB8AC3E}">
        <p14:creationId xmlns:p14="http://schemas.microsoft.com/office/powerpoint/2010/main" val="28873361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Baskerville Old Face" panose="02020602080505020303" pitchFamily="18" charset="0"/>
              </a:rPr>
              <a:t>The 1980’s House.</a:t>
            </a:r>
          </a:p>
        </p:txBody>
      </p:sp>
      <p:sp>
        <p:nvSpPr>
          <p:cNvPr id="4" name="Text Placeholder 3"/>
          <p:cNvSpPr>
            <a:spLocks noGrp="1"/>
          </p:cNvSpPr>
          <p:nvPr>
            <p:ph type="body" idx="1"/>
          </p:nvPr>
        </p:nvSpPr>
        <p:spPr/>
        <p:txBody>
          <a:bodyPr/>
          <a:lstStyle/>
          <a:p>
            <a:r>
              <a:rPr lang="en-GB" dirty="0"/>
              <a:t>Corroding Steel lintels causing expansion cracking of the inner skin.</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48556" y="3006726"/>
            <a:ext cx="4912784" cy="3684588"/>
          </a:xfrm>
        </p:spPr>
      </p:pic>
      <p:sp>
        <p:nvSpPr>
          <p:cNvPr id="6" name="Text Placeholder 5"/>
          <p:cNvSpPr>
            <a:spLocks noGrp="1"/>
          </p:cNvSpPr>
          <p:nvPr>
            <p:ph type="body" sz="quarter" idx="3"/>
          </p:nvPr>
        </p:nvSpPr>
        <p:spPr/>
        <p:txBody>
          <a:bodyPr/>
          <a:lstStyle/>
          <a:p>
            <a:endParaRPr lang="en-GB"/>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5242001" y="3006726"/>
            <a:ext cx="4912784" cy="3684588"/>
          </a:xfrm>
        </p:spPr>
      </p:pic>
      <p:sp>
        <p:nvSpPr>
          <p:cNvPr id="3" name="Slide Number Placeholder 2"/>
          <p:cNvSpPr>
            <a:spLocks noGrp="1"/>
          </p:cNvSpPr>
          <p:nvPr>
            <p:ph type="sldNum" sz="quarter" idx="12"/>
          </p:nvPr>
        </p:nvSpPr>
        <p:spPr/>
        <p:txBody>
          <a:bodyPr/>
          <a:lstStyle/>
          <a:p>
            <a:fld id="{48A26D80-3E99-4B76-BF69-1F18DD4A3B3F}" type="slidenum">
              <a:rPr lang="en-GB" smtClean="0"/>
              <a:pPr/>
              <a:t>26</a:t>
            </a:fld>
            <a:endParaRPr lang="en-GB"/>
          </a:p>
        </p:txBody>
      </p:sp>
      <p:pic>
        <p:nvPicPr>
          <p:cNvPr id="11" name="Content Placeholder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61033" y="566728"/>
            <a:ext cx="2435253" cy="1826440"/>
          </a:xfrm>
          <a:prstGeom prst="rect">
            <a:avLst/>
          </a:prstGeom>
        </p:spPr>
      </p:pic>
    </p:spTree>
    <p:extLst>
      <p:ext uri="{BB962C8B-B14F-4D97-AF65-F5344CB8AC3E}">
        <p14:creationId xmlns:p14="http://schemas.microsoft.com/office/powerpoint/2010/main" val="38106282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latin typeface="Baskerville Old Face" panose="02020602080505020303" pitchFamily="18" charset="0"/>
              </a:rPr>
              <a:t>The 1980’s House.</a:t>
            </a:r>
          </a:p>
        </p:txBody>
      </p:sp>
      <p:sp>
        <p:nvSpPr>
          <p:cNvPr id="4" name="Text Placeholder 3"/>
          <p:cNvSpPr>
            <a:spLocks noGrp="1"/>
          </p:cNvSpPr>
          <p:nvPr>
            <p:ph type="body" idx="1"/>
          </p:nvPr>
        </p:nvSpPr>
        <p:spPr/>
        <p:txBody>
          <a:bodyPr/>
          <a:lstStyle/>
          <a:p>
            <a:r>
              <a:rPr lang="en-GB" dirty="0"/>
              <a:t>Inadequate sub-sill detailing.</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041" y="2505075"/>
            <a:ext cx="4913280" cy="3684588"/>
          </a:xfrm>
        </p:spPr>
      </p:pic>
      <p:sp>
        <p:nvSpPr>
          <p:cNvPr id="6" name="Text Placeholder 5"/>
          <p:cNvSpPr>
            <a:spLocks noGrp="1"/>
          </p:cNvSpPr>
          <p:nvPr>
            <p:ph type="body" sz="quarter" idx="3"/>
          </p:nvPr>
        </p:nvSpPr>
        <p:spPr/>
        <p:txBody>
          <a:bodyPr>
            <a:normAutofit fontScale="92500" lnSpcReduction="20000"/>
          </a:bodyPr>
          <a:lstStyle/>
          <a:p>
            <a:r>
              <a:rPr lang="en-GB" dirty="0"/>
              <a:t>The DPC has deflected where the frog in the brick was poorly buttered by the bricklayer.</a:t>
            </a:r>
          </a:p>
        </p:txBody>
      </p:sp>
      <p:sp>
        <p:nvSpPr>
          <p:cNvPr id="5" name="Slide Number Placeholder 4"/>
          <p:cNvSpPr>
            <a:spLocks noGrp="1"/>
          </p:cNvSpPr>
          <p:nvPr>
            <p:ph type="sldNum" sz="quarter" idx="12"/>
          </p:nvPr>
        </p:nvSpPr>
        <p:spPr/>
        <p:txBody>
          <a:bodyPr/>
          <a:lstStyle/>
          <a:p>
            <a:fld id="{48A26D80-3E99-4B76-BF69-1F18DD4A3B3F}" type="slidenum">
              <a:rPr lang="en-GB" smtClean="0"/>
              <a:pPr/>
              <a:t>27</a:t>
            </a:fld>
            <a:endParaRPr lang="en-GB"/>
          </a:p>
        </p:txBody>
      </p:sp>
      <p:pic>
        <p:nvPicPr>
          <p:cNvPr id="7" name="Content Placeholder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0374" y="2815966"/>
            <a:ext cx="3429169" cy="2571616"/>
          </a:xfrm>
          <a:prstGeom prst="rect">
            <a:avLst/>
          </a:prstGeom>
        </p:spPr>
      </p:pic>
      <p:sp>
        <p:nvSpPr>
          <p:cNvPr id="3" name="Rectangle 2"/>
          <p:cNvSpPr/>
          <p:nvPr/>
        </p:nvSpPr>
        <p:spPr>
          <a:xfrm>
            <a:off x="6466115" y="5616932"/>
            <a:ext cx="5337196" cy="923330"/>
          </a:xfrm>
          <a:prstGeom prst="rect">
            <a:avLst/>
          </a:prstGeom>
        </p:spPr>
        <p:txBody>
          <a:bodyPr wrap="square">
            <a:spAutoFit/>
          </a:bodyPr>
          <a:lstStyle/>
          <a:p>
            <a:r>
              <a:rPr lang="en-GB" dirty="0"/>
              <a:t>Deteriorating damp-proof course. Many first-class professionals will claim they do not </a:t>
            </a:r>
            <a:r>
              <a:rPr lang="en-GB" dirty="0" smtClean="0"/>
              <a:t>break-down but the felt and pitch types certainly become brittle.</a:t>
            </a:r>
            <a:endParaRPr lang="en-GB" dirty="0"/>
          </a:p>
        </p:txBody>
      </p:sp>
    </p:spTree>
    <p:extLst>
      <p:ext uri="{BB962C8B-B14F-4D97-AF65-F5344CB8AC3E}">
        <p14:creationId xmlns:p14="http://schemas.microsoft.com/office/powerpoint/2010/main" val="1193349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6"/>
            <a:ext cx="10515600" cy="527504"/>
          </a:xfrm>
        </p:spPr>
        <p:txBody>
          <a:bodyPr>
            <a:normAutofit/>
          </a:bodyPr>
          <a:lstStyle/>
          <a:p>
            <a:pPr algn="ctr"/>
            <a:r>
              <a:rPr lang="en-GB" sz="2000" dirty="0">
                <a:latin typeface="Baskerville Old Face" panose="02020602080505020303" pitchFamily="18" charset="0"/>
              </a:rPr>
              <a:t>The 1980’s House. It has become solid walled, but we did not do it very well.</a:t>
            </a:r>
          </a:p>
        </p:txBody>
      </p:sp>
      <p:sp>
        <p:nvSpPr>
          <p:cNvPr id="4" name="Text Placeholder 3"/>
          <p:cNvSpPr>
            <a:spLocks noGrp="1"/>
          </p:cNvSpPr>
          <p:nvPr>
            <p:ph type="body" idx="1"/>
          </p:nvPr>
        </p:nvSpPr>
        <p:spPr>
          <a:xfrm rot="10800000" flipV="1">
            <a:off x="839785" y="1208014"/>
            <a:ext cx="5157787" cy="906011"/>
          </a:xfrm>
        </p:spPr>
        <p:txBody>
          <a:bodyPr>
            <a:normAutofit fontScale="62500" lnSpcReduction="20000"/>
          </a:bodyPr>
          <a:lstStyle/>
          <a:p>
            <a:r>
              <a:rPr lang="en-GB" dirty="0"/>
              <a:t>Allegedly only 0.005% of properties with insulated cavity walls suffer from  dampness issues that are related to cavity wall insulation (CIGA </a:t>
            </a:r>
            <a:r>
              <a:rPr lang="en-GB"/>
              <a:t>and BBA, </a:t>
            </a:r>
            <a:r>
              <a:rPr lang="en-GB" dirty="0"/>
              <a:t>2015) yet the figure is now claimed to be 1.5 million of the six million homes insulated and the number is increasing by the day. </a:t>
            </a:r>
          </a:p>
        </p:txBody>
      </p:sp>
      <p:pic>
        <p:nvPicPr>
          <p:cNvPr id="11" name="Content Placeholder 10"/>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5400000">
            <a:off x="926875" y="2817813"/>
            <a:ext cx="4427306" cy="3320144"/>
          </a:xfrm>
          <a:ln>
            <a:solidFill>
              <a:schemeClr val="tx1"/>
            </a:solidFill>
          </a:ln>
        </p:spPr>
      </p:pic>
      <p:sp>
        <p:nvSpPr>
          <p:cNvPr id="6" name="Text Placeholder 5"/>
          <p:cNvSpPr>
            <a:spLocks noGrp="1"/>
          </p:cNvSpPr>
          <p:nvPr>
            <p:ph type="body" sz="quarter" idx="3"/>
          </p:nvPr>
        </p:nvSpPr>
        <p:spPr>
          <a:xfrm>
            <a:off x="6921500" y="1283516"/>
            <a:ext cx="4433888" cy="830510"/>
          </a:xfrm>
        </p:spPr>
        <p:txBody>
          <a:bodyPr>
            <a:normAutofit/>
          </a:bodyPr>
          <a:lstStyle/>
          <a:p>
            <a:r>
              <a:rPr lang="en-GB" sz="1200" dirty="0"/>
              <a:t>The wall-tie did not have a chance! Mineral wool is water impermeable or water resisting!!!! or  Is it? </a:t>
            </a:r>
          </a:p>
          <a:p>
            <a:r>
              <a:rPr lang="en-GB" sz="1200" dirty="0"/>
              <a:t>Perhaps in the Lab.</a:t>
            </a:r>
          </a:p>
        </p:txBody>
      </p:sp>
      <p:pic>
        <p:nvPicPr>
          <p:cNvPr id="13" name="Content Placeholder 12"/>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5400000">
            <a:off x="6444994" y="2762265"/>
            <a:ext cx="4507363" cy="3380181"/>
          </a:xfrm>
          <a:ln>
            <a:solidFill>
              <a:schemeClr val="tx1"/>
            </a:solidFill>
          </a:ln>
        </p:spPr>
      </p:pic>
      <p:sp>
        <p:nvSpPr>
          <p:cNvPr id="3" name="Slide Number Placeholder 2"/>
          <p:cNvSpPr>
            <a:spLocks noGrp="1"/>
          </p:cNvSpPr>
          <p:nvPr>
            <p:ph type="sldNum" sz="quarter" idx="12"/>
          </p:nvPr>
        </p:nvSpPr>
        <p:spPr/>
        <p:txBody>
          <a:bodyPr/>
          <a:lstStyle/>
          <a:p>
            <a:fld id="{48A26D80-3E99-4B76-BF69-1F18DD4A3B3F}" type="slidenum">
              <a:rPr lang="en-GB" smtClean="0"/>
              <a:pPr/>
              <a:t>28</a:t>
            </a:fld>
            <a:endParaRPr lang="en-GB"/>
          </a:p>
        </p:txBody>
      </p:sp>
    </p:spTree>
    <p:extLst>
      <p:ext uri="{BB962C8B-B14F-4D97-AF65-F5344CB8AC3E}">
        <p14:creationId xmlns:p14="http://schemas.microsoft.com/office/powerpoint/2010/main" val="26198410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a:latin typeface="Baskerville Old Face" panose="02020602080505020303" pitchFamily="18" charset="0"/>
              </a:rPr>
              <a:t>1920’s- 1960’s housing. </a:t>
            </a:r>
            <a:r>
              <a:rPr lang="en-GB" sz="2000" b="1" dirty="0">
                <a:latin typeface="Baskerville Old Face" panose="02020602080505020303" pitchFamily="18" charset="0"/>
              </a:rPr>
              <a:t>Some of these are very now old ladies, pushing 95; but to use estate agents terminology, they remain: </a:t>
            </a:r>
            <a:r>
              <a:rPr lang="en-GB" sz="2000" b="1" i="1" dirty="0">
                <a:latin typeface="Baskerville Old Face" panose="02020602080505020303" pitchFamily="18" charset="0"/>
              </a:rPr>
              <a:t>“highly desirable with spacious proportions and attractive period, traditional  details.”</a:t>
            </a:r>
            <a:r>
              <a:rPr lang="en-GB" sz="2000" b="1" dirty="0">
                <a:latin typeface="Baskerville Old Face" panose="02020602080505020303" pitchFamily="18" charset="0"/>
              </a:rPr>
              <a:t/>
            </a:r>
            <a:br>
              <a:rPr lang="en-GB" sz="2000" b="1" dirty="0">
                <a:latin typeface="Baskerville Old Face" panose="02020602080505020303" pitchFamily="18" charset="0"/>
              </a:rPr>
            </a:br>
            <a:r>
              <a:rPr lang="en-GB" sz="2000" b="1" dirty="0">
                <a:latin typeface="Baskerville Old Face" panose="02020602080505020303" pitchFamily="18" charset="0"/>
              </a:rPr>
              <a:t>They were built with lime mortar but most utilised the radical concept of cavity walls (albeit not a new concept)! All should have had damp proof courses and virtually every room would contain a flue. Underfloor ventilation extended typically over 75% of the footprint and both cavity and room vents were common. Why spoil it?</a:t>
            </a:r>
          </a:p>
        </p:txBody>
      </p:sp>
      <p:sp>
        <p:nvSpPr>
          <p:cNvPr id="4" name="Text Placeholder 3"/>
          <p:cNvSpPr>
            <a:spLocks noGrp="1"/>
          </p:cNvSpPr>
          <p:nvPr>
            <p:ph type="body" idx="1"/>
          </p:nvPr>
        </p:nvSpPr>
        <p:spPr>
          <a:xfrm>
            <a:off x="409904" y="2049517"/>
            <a:ext cx="5587672" cy="4808482"/>
          </a:xfrm>
        </p:spPr>
        <p:txBody>
          <a:bodyPr>
            <a:normAutofit/>
          </a:bodyPr>
          <a:lstStyle/>
          <a:p>
            <a:r>
              <a:rPr lang="en-GB" sz="1600" dirty="0" smtClean="0"/>
              <a:t>Dirty and corroding wall ties, Cavity insulation and chimney breast externally bridging the cavity and </a:t>
            </a:r>
            <a:r>
              <a:rPr lang="en-GB" sz="1600" dirty="0" err="1" smtClean="0"/>
              <a:t>dpc</a:t>
            </a:r>
            <a:r>
              <a:rPr lang="en-GB" sz="1600" dirty="0" smtClean="0"/>
              <a:t> failures.</a:t>
            </a:r>
            <a:endParaRPr lang="en-GB" sz="1600" dirty="0"/>
          </a:p>
        </p:txBody>
      </p:sp>
      <p:sp>
        <p:nvSpPr>
          <p:cNvPr id="6" name="Text Placeholder 5"/>
          <p:cNvSpPr>
            <a:spLocks noGrp="1"/>
          </p:cNvSpPr>
          <p:nvPr>
            <p:ph type="body" sz="quarter" idx="3"/>
          </p:nvPr>
        </p:nvSpPr>
        <p:spPr>
          <a:xfrm>
            <a:off x="6172200" y="6358759"/>
            <a:ext cx="5183188" cy="423885"/>
          </a:xfrm>
        </p:spPr>
        <p:txBody>
          <a:bodyPr>
            <a:normAutofit fontScale="62500" lnSpcReduction="20000"/>
          </a:bodyPr>
          <a:lstStyle/>
          <a:p>
            <a:r>
              <a:rPr lang="en-GB" dirty="0" smtClean="0"/>
              <a:t>Chimneys, Cavity wall insulation on south and west facing walls are perennial issues.</a:t>
            </a:r>
            <a:endParaRPr lang="en-GB" dirty="0"/>
          </a:p>
        </p:txBody>
      </p:sp>
      <p:sp>
        <p:nvSpPr>
          <p:cNvPr id="3" name="Slide Number Placeholder 2"/>
          <p:cNvSpPr>
            <a:spLocks noGrp="1"/>
          </p:cNvSpPr>
          <p:nvPr>
            <p:ph type="sldNum" sz="quarter" idx="12"/>
          </p:nvPr>
        </p:nvSpPr>
        <p:spPr/>
        <p:txBody>
          <a:bodyPr/>
          <a:lstStyle/>
          <a:p>
            <a:fld id="{1550BAE8-B457-4953-8463-9ED5127C1755}" type="slidenum">
              <a:rPr lang="en-GB" smtClean="0"/>
              <a:pPr/>
              <a:t>29</a:t>
            </a:fld>
            <a:endParaRPr lang="en-GB" dirty="0"/>
          </a:p>
        </p:txBody>
      </p:sp>
      <p:pic>
        <p:nvPicPr>
          <p:cNvPr id="8" name="Content Placeholder 7" descr="DSCF0506"/>
          <p:cNvPicPr>
            <a:picLocks noGrp="1" noChangeAspect="1" noChangeArrowheads="1"/>
          </p:cNvPicPr>
          <p:nvPr>
            <p:ph sz="half" idx="2"/>
          </p:nvPr>
        </p:nvPicPr>
        <p:blipFill>
          <a:blip r:embed="rId2"/>
          <a:srcRect/>
          <a:stretch>
            <a:fillRect/>
          </a:stretch>
        </p:blipFill>
        <p:spPr>
          <a:xfrm>
            <a:off x="1398689" y="2832374"/>
            <a:ext cx="4039985" cy="3029989"/>
          </a:xfrm>
          <a:ln>
            <a:solidFill>
              <a:schemeClr val="tx1"/>
            </a:solidFill>
          </a:ln>
        </p:spPr>
      </p:pic>
      <p:pic>
        <p:nvPicPr>
          <p:cNvPr id="9" name="Content Placeholder 8" descr="DSCF9218"/>
          <p:cNvPicPr>
            <a:picLocks noGrp="1" noChangeAspect="1" noChangeArrowheads="1"/>
          </p:cNvPicPr>
          <p:nvPr>
            <p:ph sz="quarter" idx="4"/>
          </p:nvPr>
        </p:nvPicPr>
        <p:blipFill>
          <a:blip r:embed="rId3"/>
          <a:srcRect/>
          <a:stretch>
            <a:fillRect/>
          </a:stretch>
        </p:blipFill>
        <p:spPr>
          <a:xfrm>
            <a:off x="6743801" y="2832374"/>
            <a:ext cx="4039985" cy="3029989"/>
          </a:xfrm>
          <a:ln>
            <a:solidFill>
              <a:schemeClr val="tx1"/>
            </a:solidFill>
          </a:ln>
        </p:spPr>
      </p:pic>
    </p:spTree>
    <p:extLst>
      <p:ext uri="{BB962C8B-B14F-4D97-AF65-F5344CB8AC3E}">
        <p14:creationId xmlns:p14="http://schemas.microsoft.com/office/powerpoint/2010/main" val="27973016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01337" y="134224"/>
            <a:ext cx="4310340" cy="973123"/>
          </a:xfrm>
        </p:spPr>
        <p:txBody>
          <a:bodyPr>
            <a:normAutofit/>
          </a:bodyPr>
          <a:lstStyle/>
          <a:p>
            <a:pPr eaLnBrk="1" hangingPunct="1"/>
            <a:r>
              <a:rPr lang="en-GB" altLang="en-US" sz="1800" b="1" dirty="0">
                <a:latin typeface="Castellar" panose="020A0402060406010301" pitchFamily="18" charset="0"/>
              </a:rPr>
              <a:t>What is to become of the MODEST Welsh </a:t>
            </a:r>
            <a:r>
              <a:rPr lang="en-GB" altLang="en-US" sz="1800" b="1">
                <a:latin typeface="Castellar" panose="020A0402060406010301" pitchFamily="18" charset="0"/>
              </a:rPr>
              <a:t>(EnGlish, </a:t>
            </a:r>
            <a:r>
              <a:rPr lang="en-GB" altLang="en-US" sz="1800" b="1" dirty="0">
                <a:latin typeface="Castellar" panose="020A0402060406010301" pitchFamily="18" charset="0"/>
              </a:rPr>
              <a:t>Scottish or Irish) House?</a:t>
            </a:r>
          </a:p>
        </p:txBody>
      </p:sp>
      <p:pic>
        <p:nvPicPr>
          <p:cNvPr id="36867" name="Picture 5" descr="Pictures May 2011 69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1337" y="2133603"/>
            <a:ext cx="4694762" cy="3521072"/>
          </a:xfrm>
          <a:noFill/>
          <a:ln w="28575">
            <a:solidFill>
              <a:srgbClr val="000000"/>
            </a:solidFill>
          </a:ln>
          <a:extLst>
            <a:ext uri="{909E8E84-426E-40DD-AFC4-6F175D3DCCD1}">
              <a14:hiddenFill xmlns:a14="http://schemas.microsoft.com/office/drawing/2010/main">
                <a:solidFill>
                  <a:srgbClr val="FFFFFF"/>
                </a:solidFill>
              </a14:hiddenFill>
            </a:ext>
          </a:extLst>
        </p:spPr>
      </p:pic>
      <p:pic>
        <p:nvPicPr>
          <p:cNvPr id="36868" name="Picture 8" descr="Pictures May 2011 84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448300" y="260350"/>
            <a:ext cx="4978400" cy="3733800"/>
          </a:xfrm>
          <a:noFill/>
          <a:ln w="28575">
            <a:solidFill>
              <a:srgbClr val="000000"/>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30</a:t>
            </a:fld>
            <a:endParaRPr lang="en-GB"/>
          </a:p>
        </p:txBody>
      </p:sp>
      <p:sp>
        <p:nvSpPr>
          <p:cNvPr id="36869" name="Text Box 10"/>
          <p:cNvSpPr txBox="1">
            <a:spLocks noChangeArrowheads="1"/>
          </p:cNvSpPr>
          <p:nvPr/>
        </p:nvSpPr>
        <p:spPr bwMode="auto">
          <a:xfrm>
            <a:off x="125835" y="1249056"/>
            <a:ext cx="467476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latin typeface="Times New Roman" panose="02020603050405020304" pitchFamily="18" charset="0"/>
              </a:rPr>
              <a:t>With a little knowledge </a:t>
            </a:r>
          </a:p>
          <a:p>
            <a:pPr eaLnBrk="1" hangingPunct="1"/>
            <a:r>
              <a:rPr lang="en-GB" altLang="en-US" sz="1600" b="1" dirty="0">
                <a:latin typeface="Times New Roman" panose="02020603050405020304" pitchFamily="18" charset="0"/>
              </a:rPr>
              <a:t>we all think we know what </a:t>
            </a:r>
          </a:p>
          <a:p>
            <a:pPr eaLnBrk="1" hangingPunct="1"/>
            <a:r>
              <a:rPr lang="en-GB" altLang="en-US" sz="1600" b="1" dirty="0">
                <a:latin typeface="Times New Roman" panose="02020603050405020304" pitchFamily="18" charset="0"/>
              </a:rPr>
              <a:t>is best for our building!</a:t>
            </a:r>
          </a:p>
        </p:txBody>
      </p:sp>
      <p:pic>
        <p:nvPicPr>
          <p:cNvPr id="36870" name="Picture 11" descr="Pictures February 2010 London South Bank 28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3431" y="4096024"/>
            <a:ext cx="3384550" cy="25384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6871" name="Text Box 12"/>
          <p:cNvSpPr txBox="1">
            <a:spLocks noChangeArrowheads="1"/>
          </p:cNvSpPr>
          <p:nvPr/>
        </p:nvSpPr>
        <p:spPr bwMode="auto">
          <a:xfrm>
            <a:off x="201338" y="5712378"/>
            <a:ext cx="600651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dirty="0">
                <a:latin typeface="Times New Roman" panose="02020603050405020304" pitchFamily="18" charset="0"/>
              </a:rPr>
              <a:t>Freedom to do what </a:t>
            </a:r>
            <a:r>
              <a:rPr lang="en-GB" altLang="en-US" b="1">
                <a:latin typeface="Times New Roman" panose="02020603050405020304" pitchFamily="18" charset="0"/>
              </a:rPr>
              <a:t>we like, </a:t>
            </a:r>
            <a:r>
              <a:rPr lang="en-GB" altLang="en-US" b="1" dirty="0">
                <a:latin typeface="Times New Roman" panose="02020603050405020304" pitchFamily="18" charset="0"/>
              </a:rPr>
              <a:t>visit the DIY shed and promulgate the black economy  </a:t>
            </a:r>
          </a:p>
          <a:p>
            <a:pPr eaLnBrk="1" hangingPunct="1"/>
            <a:r>
              <a:rPr lang="en-GB" altLang="en-US" b="1" dirty="0">
                <a:latin typeface="Times New Roman" panose="02020603050405020304" pitchFamily="18" charset="0"/>
              </a:rPr>
              <a:t>…and we did!</a:t>
            </a:r>
          </a:p>
        </p:txBody>
      </p:sp>
    </p:spTree>
    <p:extLst>
      <p:ext uri="{BB962C8B-B14F-4D97-AF65-F5344CB8AC3E}">
        <p14:creationId xmlns:p14="http://schemas.microsoft.com/office/powerpoint/2010/main" val="99875299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a:t>
            </a:r>
            <a:r>
              <a:rPr lang="en-GB">
                <a:latin typeface="Baskerville Old Face" panose="02020602080505020303" pitchFamily="18" charset="0"/>
              </a:rPr>
              <a:t>One Investigation, </a:t>
            </a:r>
            <a:br>
              <a:rPr lang="en-GB">
                <a:latin typeface="Baskerville Old Face" panose="02020602080505020303" pitchFamily="18" charset="0"/>
              </a:rPr>
            </a:br>
            <a:r>
              <a:rPr lang="en-GB">
                <a:latin typeface="Baskerville Old Face" panose="02020602080505020303" pitchFamily="18" charset="0"/>
              </a:rPr>
              <a:t>Pre-1900, </a:t>
            </a:r>
            <a:r>
              <a:rPr lang="en-GB" dirty="0">
                <a:latin typeface="Baskerville Old Face" panose="02020602080505020303" pitchFamily="18" charset="0"/>
              </a:rPr>
              <a:t>Industrial workers housing.</a:t>
            </a:r>
          </a:p>
        </p:txBody>
      </p:sp>
      <p:sp>
        <p:nvSpPr>
          <p:cNvPr id="5" name="Text Placeholder 4"/>
          <p:cNvSpPr>
            <a:spLocks noGrp="1"/>
          </p:cNvSpPr>
          <p:nvPr>
            <p:ph type="body" idx="1"/>
          </p:nvPr>
        </p:nvSpPr>
        <p:spPr/>
        <p:txBody>
          <a:bodyPr/>
          <a:lstStyle/>
          <a:p>
            <a:r>
              <a:rPr lang="en-GB" dirty="0"/>
              <a:t>Front Elevation.</a:t>
            </a:r>
          </a:p>
        </p:txBody>
      </p:sp>
      <p:pic>
        <p:nvPicPr>
          <p:cNvPr id="10"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041" y="2505075"/>
            <a:ext cx="4913280" cy="3684588"/>
          </a:xfrm>
        </p:spPr>
      </p:pic>
      <p:sp>
        <p:nvSpPr>
          <p:cNvPr id="7" name="Text Placeholder 6"/>
          <p:cNvSpPr>
            <a:spLocks noGrp="1"/>
          </p:cNvSpPr>
          <p:nvPr>
            <p:ph type="body" sz="quarter" idx="3"/>
          </p:nvPr>
        </p:nvSpPr>
        <p:spPr/>
        <p:txBody>
          <a:bodyPr>
            <a:normAutofit fontScale="62500" lnSpcReduction="20000"/>
          </a:bodyPr>
          <a:lstStyle/>
          <a:p>
            <a:r>
              <a:rPr lang="en-GB" dirty="0"/>
              <a:t>Poor cement strap pointing to the Pennant sand-stone walling. Water retained within the flank returns of the boundary walling is </a:t>
            </a:r>
            <a:r>
              <a:rPr lang="en-GB" dirty="0" smtClean="0"/>
              <a:t>holding </a:t>
            </a:r>
            <a:r>
              <a:rPr lang="en-GB" dirty="0"/>
              <a:t>moisture against the building and contributing to symptoms </a:t>
            </a:r>
            <a:r>
              <a:rPr lang="en-GB" dirty="0" smtClean="0"/>
              <a:t>identified </a:t>
            </a:r>
            <a:r>
              <a:rPr lang="en-GB" dirty="0"/>
              <a:t>internally.</a:t>
            </a:r>
          </a:p>
        </p:txBody>
      </p:sp>
      <p:pic>
        <p:nvPicPr>
          <p:cNvPr id="12" name="Content Placeholder 11"/>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154" y="2505075"/>
            <a:ext cx="4913280" cy="3684588"/>
          </a:xfrm>
        </p:spPr>
      </p:pic>
      <p:sp>
        <p:nvSpPr>
          <p:cNvPr id="2" name="Slide Number Placeholder 1"/>
          <p:cNvSpPr>
            <a:spLocks noGrp="1"/>
          </p:cNvSpPr>
          <p:nvPr>
            <p:ph type="sldNum" sz="quarter" idx="12"/>
          </p:nvPr>
        </p:nvSpPr>
        <p:spPr/>
        <p:txBody>
          <a:bodyPr/>
          <a:lstStyle/>
          <a:p>
            <a:fld id="{48A26D80-3E99-4B76-BF69-1F18DD4A3B3F}" type="slidenum">
              <a:rPr lang="en-GB" smtClean="0"/>
              <a:pPr/>
              <a:t>31</a:t>
            </a:fld>
            <a:endParaRPr lang="en-GB"/>
          </a:p>
        </p:txBody>
      </p:sp>
    </p:spTree>
    <p:extLst>
      <p:ext uri="{BB962C8B-B14F-4D97-AF65-F5344CB8AC3E}">
        <p14:creationId xmlns:p14="http://schemas.microsoft.com/office/powerpoint/2010/main" val="99809395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1554"/>
          </a:xfrm>
        </p:spPr>
        <p:txBody>
          <a:bodyPr>
            <a:normAutofit fontScale="90000"/>
          </a:bodyPr>
          <a:lstStyle/>
          <a:p>
            <a:r>
              <a:rPr lang="en-GB" dirty="0">
                <a:latin typeface="AR HERMANN" panose="02000000000000000000" pitchFamily="2" charset="0"/>
              </a:rPr>
              <a:t>Let’ hear it for the Damp!</a:t>
            </a:r>
          </a:p>
        </p:txBody>
      </p:sp>
      <p:pic>
        <p:nvPicPr>
          <p:cNvPr id="11" name="Content Placeholder 10" descr="A picture containing wall, indoor&#10;&#10;Description generated with very high confidence"/>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24776" y="1374633"/>
            <a:ext cx="6272108" cy="4704081"/>
          </a:xfrm>
        </p:spPr>
      </p:pic>
      <p:sp>
        <p:nvSpPr>
          <p:cNvPr id="20" name="Content Placeholder 19"/>
          <p:cNvSpPr>
            <a:spLocks noGrp="1"/>
          </p:cNvSpPr>
          <p:nvPr>
            <p:ph sz="half" idx="2"/>
          </p:nvPr>
        </p:nvSpPr>
        <p:spPr>
          <a:xfrm>
            <a:off x="6171465" y="1047249"/>
            <a:ext cx="5245217" cy="5170283"/>
          </a:xfrm>
        </p:spPr>
        <p:txBody>
          <a:bodyPr>
            <a:normAutofit/>
          </a:bodyPr>
          <a:lstStyle/>
          <a:p>
            <a:r>
              <a:rPr lang="en-GB" sz="1400" dirty="0">
                <a:latin typeface="AR HERMANN" panose="02000000000000000000" pitchFamily="2" charset="0"/>
              </a:rPr>
              <a:t>The tide comes in, but its 100 feet above sea level and already having had an injected DPC, cement render and waterproofing it must be a Tsunami! What instrument or technique do we use to test: Resistance meter; Capacitance, Carbide (</a:t>
            </a:r>
            <a:r>
              <a:rPr lang="en-GB" sz="1400" dirty="0" err="1">
                <a:latin typeface="AR HERMANN" panose="02000000000000000000" pitchFamily="2" charset="0"/>
              </a:rPr>
              <a:t>Speedey</a:t>
            </a:r>
            <a:r>
              <a:rPr lang="en-GB" sz="1400" dirty="0">
                <a:latin typeface="AR HERMANN" panose="02000000000000000000" pitchFamily="2" charset="0"/>
              </a:rPr>
              <a:t>); Gravimetric, Thermal Imaging Camera, Hygrometer or more sophisticated? Lets be real.</a:t>
            </a:r>
          </a:p>
        </p:txBody>
      </p:sp>
      <p:sp>
        <p:nvSpPr>
          <p:cNvPr id="3" name="Slide Number Placeholder 2"/>
          <p:cNvSpPr>
            <a:spLocks noGrp="1"/>
          </p:cNvSpPr>
          <p:nvPr>
            <p:ph type="sldNum" sz="quarter" idx="12"/>
          </p:nvPr>
        </p:nvSpPr>
        <p:spPr/>
        <p:txBody>
          <a:bodyPr/>
          <a:lstStyle/>
          <a:p>
            <a:fld id="{48A26D80-3E99-4B76-BF69-1F18DD4A3B3F}" type="slidenum">
              <a:rPr lang="en-GB" smtClean="0"/>
              <a:pPr/>
              <a:t>32</a:t>
            </a:fld>
            <a:endParaRPr lang="en-GB"/>
          </a:p>
        </p:txBody>
      </p:sp>
      <p:pic>
        <p:nvPicPr>
          <p:cNvPr id="5" name="Content Placeholder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3072819">
            <a:off x="7273272" y="3254223"/>
            <a:ext cx="3440675" cy="2580506"/>
          </a:xfrm>
          <a:prstGeom prst="rect">
            <a:avLst/>
          </a:prstGeom>
        </p:spPr>
      </p:pic>
      <p:sp>
        <p:nvSpPr>
          <p:cNvPr id="6" name="Oval 5"/>
          <p:cNvSpPr/>
          <p:nvPr/>
        </p:nvSpPr>
        <p:spPr>
          <a:xfrm rot="5400000">
            <a:off x="8685498" y="3347530"/>
            <a:ext cx="1451527" cy="401084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29970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a:t>
            </a:r>
            <a:r>
              <a:rPr lang="en-GB">
                <a:latin typeface="Baskerville Old Face" panose="02020602080505020303" pitchFamily="18" charset="0"/>
              </a:rPr>
              <a:t>One Investigation, </a:t>
            </a:r>
            <a:br>
              <a:rPr lang="en-GB">
                <a:latin typeface="Baskerville Old Face" panose="02020602080505020303" pitchFamily="18" charset="0"/>
              </a:rPr>
            </a:br>
            <a:r>
              <a:rPr lang="en-GB">
                <a:latin typeface="Baskerville Old Face" panose="02020602080505020303" pitchFamily="18" charset="0"/>
              </a:rPr>
              <a:t>Pre-1900, </a:t>
            </a:r>
            <a:r>
              <a:rPr lang="en-GB" dirty="0">
                <a:latin typeface="Baskerville Old Face" panose="02020602080505020303" pitchFamily="18" charset="0"/>
              </a:rPr>
              <a:t>Industrial workers housing.</a:t>
            </a:r>
          </a:p>
        </p:txBody>
      </p:sp>
      <p:sp>
        <p:nvSpPr>
          <p:cNvPr id="5" name="Text Placeholder 4"/>
          <p:cNvSpPr>
            <a:spLocks noGrp="1"/>
          </p:cNvSpPr>
          <p:nvPr>
            <p:ph type="body" idx="1"/>
          </p:nvPr>
        </p:nvSpPr>
        <p:spPr/>
        <p:txBody>
          <a:bodyPr>
            <a:normAutofit fontScale="40000" lnSpcReduction="20000"/>
          </a:bodyPr>
          <a:lstStyle/>
          <a:p>
            <a:r>
              <a:rPr lang="en-GB" dirty="0"/>
              <a:t>The fully adhered vinyl floor to the Bathroom extension has the vinyl substrate discoloured by mould that is forming below the decorative vinyl finish. Without physically cutting into the floor substrate and damaging the floor covering, screed and slab (as part of an invasive inspection) we suspect that there might not be a damp proof membrane within the concrete slab </a:t>
            </a:r>
            <a:r>
              <a:rPr lang="en-GB" dirty="0" smtClean="0"/>
              <a:t>beneath. High </a:t>
            </a:r>
            <a:r>
              <a:rPr lang="en-GB" dirty="0"/>
              <a:t>humidity levels also exist within the rear wing Bathroom due to showering and three fully exposed walls and a poorly insulated cold deck-roof .</a:t>
            </a:r>
          </a:p>
        </p:txBody>
      </p:sp>
      <p:pic>
        <p:nvPicPr>
          <p:cNvPr id="3" name="Content Placeholder 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041" y="2505075"/>
            <a:ext cx="4913280" cy="3684588"/>
          </a:xfrm>
        </p:spPr>
      </p:pic>
      <p:sp>
        <p:nvSpPr>
          <p:cNvPr id="7" name="Text Placeholder 6"/>
          <p:cNvSpPr>
            <a:spLocks noGrp="1"/>
          </p:cNvSpPr>
          <p:nvPr>
            <p:ph type="body" sz="quarter" idx="3"/>
          </p:nvPr>
        </p:nvSpPr>
        <p:spPr/>
        <p:txBody>
          <a:bodyPr>
            <a:normAutofit fontScale="92500" lnSpcReduction="20000"/>
          </a:bodyPr>
          <a:lstStyle/>
          <a:p>
            <a:r>
              <a:rPr lang="en-GB" dirty="0"/>
              <a:t>Mould growth on tile grout needs cleaning regularly </a:t>
            </a:r>
            <a:r>
              <a:rPr lang="en-GB"/>
              <a:t>we understand, </a:t>
            </a:r>
            <a:r>
              <a:rPr lang="en-GB" dirty="0"/>
              <a:t>but with limited effect.</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154" y="2505075"/>
            <a:ext cx="4913280" cy="3684588"/>
          </a:xfrm>
        </p:spPr>
      </p:pic>
      <p:sp>
        <p:nvSpPr>
          <p:cNvPr id="2" name="Slide Number Placeholder 1"/>
          <p:cNvSpPr>
            <a:spLocks noGrp="1"/>
          </p:cNvSpPr>
          <p:nvPr>
            <p:ph type="sldNum" sz="quarter" idx="12"/>
          </p:nvPr>
        </p:nvSpPr>
        <p:spPr/>
        <p:txBody>
          <a:bodyPr/>
          <a:lstStyle/>
          <a:p>
            <a:fld id="{48A26D80-3E99-4B76-BF69-1F18DD4A3B3F}" type="slidenum">
              <a:rPr lang="en-GB" smtClean="0"/>
              <a:pPr/>
              <a:t>33</a:t>
            </a:fld>
            <a:endParaRPr lang="en-GB"/>
          </a:p>
        </p:txBody>
      </p:sp>
    </p:spTree>
    <p:extLst>
      <p:ext uri="{BB962C8B-B14F-4D97-AF65-F5344CB8AC3E}">
        <p14:creationId xmlns:p14="http://schemas.microsoft.com/office/powerpoint/2010/main" val="259461869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1355388" cy="801523"/>
          </a:xfrm>
        </p:spPr>
        <p:txBody>
          <a:bodyPr>
            <a:normAutofit/>
          </a:bodyPr>
          <a:lstStyle/>
          <a:p>
            <a:r>
              <a:rPr lang="en-GB" sz="2800" b="1" dirty="0">
                <a:latin typeface="Baskerville Old Face" panose="02020602080505020303" pitchFamily="18" charset="0"/>
              </a:rPr>
              <a:t>No such thing as rising damp. Well something is happening.</a:t>
            </a:r>
          </a:p>
        </p:txBody>
      </p:sp>
      <p:sp>
        <p:nvSpPr>
          <p:cNvPr id="4" name="Text Placeholder 3"/>
          <p:cNvSpPr>
            <a:spLocks noGrp="1"/>
          </p:cNvSpPr>
          <p:nvPr>
            <p:ph type="body" idx="1"/>
          </p:nvPr>
        </p:nvSpPr>
        <p:spPr>
          <a:xfrm>
            <a:off x="231228" y="6369273"/>
            <a:ext cx="5766347" cy="373117"/>
          </a:xfrm>
        </p:spPr>
        <p:txBody>
          <a:bodyPr>
            <a:normAutofit/>
          </a:bodyPr>
          <a:lstStyle/>
          <a:p>
            <a:r>
              <a:rPr lang="en-GB" sz="1200" dirty="0" smtClean="0"/>
              <a:t>Paint peeling as if the tide has come in, yet we are 100 metres above sea level.</a:t>
            </a:r>
            <a:endParaRPr lang="en-GB" sz="1200" dirty="0"/>
          </a:p>
        </p:txBody>
      </p:sp>
      <p:pic>
        <p:nvPicPr>
          <p:cNvPr id="22" name="Content Placeholder 2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256331" y="3445694"/>
            <a:ext cx="3799145" cy="28490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Placeholder 5"/>
          <p:cNvSpPr>
            <a:spLocks noGrp="1"/>
          </p:cNvSpPr>
          <p:nvPr>
            <p:ph type="body" sz="quarter" idx="3"/>
          </p:nvPr>
        </p:nvSpPr>
        <p:spPr>
          <a:xfrm>
            <a:off x="6172200" y="3983420"/>
            <a:ext cx="5183188" cy="420414"/>
          </a:xfrm>
        </p:spPr>
        <p:txBody>
          <a:bodyPr>
            <a:normAutofit fontScale="55000" lnSpcReduction="20000"/>
          </a:bodyPr>
          <a:lstStyle/>
          <a:p>
            <a:r>
              <a:rPr lang="en-GB" dirty="0" smtClean="0"/>
              <a:t>Images of Venice above might be extreme, but the others of South Wales are evidence that rising damp is not the myth that is being argued.</a:t>
            </a:r>
            <a:endParaRPr lang="en-GB" dirty="0"/>
          </a:p>
        </p:txBody>
      </p:sp>
      <p:pic>
        <p:nvPicPr>
          <p:cNvPr id="7"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504723" y="4680717"/>
            <a:ext cx="2066855" cy="15501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pPr/>
              <a:t>34</a:t>
            </a:fld>
            <a:endParaRPr lang="en-GB"/>
          </a:p>
        </p:txBody>
      </p:sp>
      <p:pic>
        <p:nvPicPr>
          <p:cNvPr id="8" name="Picture 2"/>
          <p:cNvPicPr>
            <a:picLocks noChangeAspect="1" noChangeArrowheads="1"/>
          </p:cNvPicPr>
          <p:nvPr/>
        </p:nvPicPr>
        <p:blipFill>
          <a:blip r:embed="rId4" cstate="print"/>
          <a:srcRect b="7661"/>
          <a:stretch>
            <a:fillRect/>
          </a:stretch>
        </p:blipFill>
        <p:spPr bwMode="auto">
          <a:xfrm rot="16200000">
            <a:off x="6740883" y="1825608"/>
            <a:ext cx="2640943" cy="1828964"/>
          </a:xfrm>
          <a:prstGeom prst="rect">
            <a:avLst/>
          </a:prstGeom>
          <a:noFill/>
          <a:ln w="9525">
            <a:noFill/>
            <a:miter lim="800000"/>
            <a:headEnd/>
            <a:tailEnd/>
          </a:ln>
          <a:effectLst/>
        </p:spPr>
      </p:pic>
      <p:pic>
        <p:nvPicPr>
          <p:cNvPr id="9" name="Picture 3"/>
          <p:cNvPicPr>
            <a:picLocks noChangeAspect="1" noChangeArrowheads="1"/>
          </p:cNvPicPr>
          <p:nvPr/>
        </p:nvPicPr>
        <p:blipFill>
          <a:blip r:embed="rId5" cstate="print"/>
          <a:srcRect t="-1239" r="48560"/>
          <a:stretch>
            <a:fillRect/>
          </a:stretch>
        </p:blipFill>
        <p:spPr bwMode="auto">
          <a:xfrm>
            <a:off x="9349544" y="262759"/>
            <a:ext cx="2527145" cy="3730242"/>
          </a:xfrm>
          <a:prstGeom prst="rect">
            <a:avLst/>
          </a:prstGeom>
          <a:noFill/>
          <a:ln w="9525">
            <a:noFill/>
            <a:miter lim="800000"/>
            <a:headEnd/>
            <a:tailEnd/>
          </a:ln>
          <a:effectLst/>
        </p:spPr>
      </p:pic>
      <p:sp>
        <p:nvSpPr>
          <p:cNvPr id="10" name="TextBox 9"/>
          <p:cNvSpPr txBox="1"/>
          <p:nvPr/>
        </p:nvSpPr>
        <p:spPr>
          <a:xfrm>
            <a:off x="6558454" y="6369273"/>
            <a:ext cx="2238705" cy="461665"/>
          </a:xfrm>
          <a:prstGeom prst="rect">
            <a:avLst/>
          </a:prstGeom>
          <a:noFill/>
        </p:spPr>
        <p:txBody>
          <a:bodyPr wrap="square" rtlCol="0">
            <a:spAutoFit/>
          </a:bodyPr>
          <a:lstStyle/>
          <a:p>
            <a:r>
              <a:rPr lang="en-GB" sz="1200" dirty="0" smtClean="0"/>
              <a:t>Sand-stone  column,</a:t>
            </a:r>
          </a:p>
          <a:p>
            <a:r>
              <a:rPr lang="en-GB" sz="1200" dirty="0" smtClean="0"/>
              <a:t>St Mary’s, Clydach, Swansea.</a:t>
            </a:r>
            <a:endParaRPr lang="en-GB" sz="1200" dirty="0"/>
          </a:p>
        </p:txBody>
      </p:sp>
      <p:pic>
        <p:nvPicPr>
          <p:cNvPr id="11" name="Picture 4"/>
          <p:cNvPicPr>
            <a:picLocks noChangeAspect="1" noChangeArrowheads="1"/>
          </p:cNvPicPr>
          <p:nvPr/>
        </p:nvPicPr>
        <p:blipFill>
          <a:blip r:embed="rId6" cstate="print"/>
          <a:srcRect/>
          <a:stretch>
            <a:fillRect/>
          </a:stretch>
        </p:blipFill>
        <p:spPr bwMode="auto">
          <a:xfrm rot="16200000">
            <a:off x="4718288" y="1756083"/>
            <a:ext cx="2613426" cy="1960070"/>
          </a:xfrm>
          <a:prstGeom prst="rect">
            <a:avLst/>
          </a:prstGeom>
          <a:noFill/>
          <a:ln w="9525">
            <a:noFill/>
            <a:miter lim="800000"/>
            <a:headEnd/>
            <a:tailEnd/>
          </a:ln>
          <a:effectLst/>
        </p:spPr>
      </p:pic>
      <p:pic>
        <p:nvPicPr>
          <p:cNvPr id="12" name="Picture 10" descr="SAM_7806"/>
          <p:cNvPicPr>
            <a:picLocks noChangeAspect="1" noChangeArrowheads="1"/>
          </p:cNvPicPr>
          <p:nvPr/>
        </p:nvPicPr>
        <p:blipFill>
          <a:blip r:embed="rId7" cstate="print"/>
          <a:srcRect l="12364"/>
          <a:stretch>
            <a:fillRect/>
          </a:stretch>
        </p:blipFill>
        <p:spPr>
          <a:xfrm>
            <a:off x="210207" y="1136272"/>
            <a:ext cx="3710645" cy="2782984"/>
          </a:xfrm>
          <a:prstGeom prst="rect">
            <a:avLst/>
          </a:prstGeom>
          <a:noFill/>
          <a:ln>
            <a:solidFill>
              <a:schemeClr val="tx1"/>
            </a:solidFill>
          </a:ln>
        </p:spPr>
      </p:pic>
    </p:spTree>
    <p:extLst>
      <p:ext uri="{BB962C8B-B14F-4D97-AF65-F5344CB8AC3E}">
        <p14:creationId xmlns:p14="http://schemas.microsoft.com/office/powerpoint/2010/main" val="14323874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dirty="0" smtClean="0">
                <a:latin typeface="Baskerville Old Face" panose="02020602080505020303" pitchFamily="18" charset="0"/>
              </a:rPr>
              <a:t>Is </a:t>
            </a:r>
            <a:r>
              <a:rPr lang="en-GB" sz="4000" dirty="0">
                <a:latin typeface="Baskerville Old Face" panose="02020602080505020303" pitchFamily="18" charset="0"/>
              </a:rPr>
              <a:t>Radon </a:t>
            </a:r>
            <a:r>
              <a:rPr lang="en-GB" sz="4000" dirty="0" smtClean="0">
                <a:latin typeface="Baskerville Old Face" panose="02020602080505020303" pitchFamily="18" charset="0"/>
              </a:rPr>
              <a:t>becoming more </a:t>
            </a:r>
            <a:r>
              <a:rPr lang="en-GB" sz="4000" dirty="0">
                <a:latin typeface="Baskerville Old Face" panose="02020602080505020303" pitchFamily="18" charset="0"/>
              </a:rPr>
              <a:t>of a problem, or are we only now starting to appreciate the issue?</a:t>
            </a:r>
            <a:br>
              <a:rPr lang="en-GB" sz="4000" dirty="0">
                <a:latin typeface="Baskerville Old Face" panose="02020602080505020303" pitchFamily="18" charset="0"/>
              </a:rPr>
            </a:br>
            <a:endParaRPr lang="en-GB" sz="4000" dirty="0">
              <a:latin typeface="Baskerville Old Face" panose="02020602080505020303" pitchFamily="18" charset="0"/>
            </a:endParaRPr>
          </a:p>
        </p:txBody>
      </p:sp>
      <p:sp>
        <p:nvSpPr>
          <p:cNvPr id="7" name="Text Placeholder 6"/>
          <p:cNvSpPr>
            <a:spLocks noGrp="1"/>
          </p:cNvSpPr>
          <p:nvPr>
            <p:ph type="body" idx="1"/>
          </p:nvPr>
        </p:nvSpPr>
        <p:spPr/>
        <p:txBody>
          <a:bodyPr>
            <a:normAutofit fontScale="70000" lnSpcReduction="20000"/>
          </a:bodyPr>
          <a:lstStyle/>
          <a:p>
            <a:r>
              <a:rPr lang="en-GB" dirty="0"/>
              <a:t>Why is the Map changing colour.? I thought the radio-active </a:t>
            </a:r>
            <a:r>
              <a:rPr lang="en-GB" dirty="0" smtClean="0"/>
              <a:t>uranium gas </a:t>
            </a:r>
            <a:r>
              <a:rPr lang="en-GB" dirty="0"/>
              <a:t>was laid down millions of years ago when our geological rock systems were being established?</a:t>
            </a:r>
          </a:p>
        </p:txBody>
      </p:sp>
      <p:pic>
        <p:nvPicPr>
          <p:cNvPr id="14" name="Content Placeholder 13" descr="A close up of a map&#10;&#10;Description generated with high confidence"/>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38123" y="2502785"/>
            <a:ext cx="3144416" cy="4127046"/>
          </a:xfrm>
        </p:spPr>
      </p:pic>
      <p:pic>
        <p:nvPicPr>
          <p:cNvPr id="19" name="Content Placeholder 18"/>
          <p:cNvPicPr>
            <a:picLocks noGrp="1" noChangeAspect="1"/>
          </p:cNvPicPr>
          <p:nvPr>
            <p:ph sz="quarter" idx="4"/>
          </p:nvPr>
        </p:nvPicPr>
        <p:blipFill>
          <a:blip r:embed="rId3"/>
          <a:stretch>
            <a:fillRect/>
          </a:stretch>
        </p:blipFill>
        <p:spPr>
          <a:xfrm>
            <a:off x="1018577" y="2505075"/>
            <a:ext cx="3013372" cy="4111705"/>
          </a:xfrm>
          <a:prstGeom prst="rect">
            <a:avLst/>
          </a:prstGeom>
        </p:spPr>
      </p:pic>
      <p:sp>
        <p:nvSpPr>
          <p:cNvPr id="2" name="Slide Number Placeholder 1"/>
          <p:cNvSpPr>
            <a:spLocks noGrp="1"/>
          </p:cNvSpPr>
          <p:nvPr>
            <p:ph type="sldNum" sz="quarter" idx="12"/>
          </p:nvPr>
        </p:nvSpPr>
        <p:spPr/>
        <p:txBody>
          <a:bodyPr/>
          <a:lstStyle/>
          <a:p>
            <a:fld id="{48A26D80-3E99-4B76-BF69-1F18DD4A3B3F}" type="slidenum">
              <a:rPr lang="en-GB" smtClean="0"/>
              <a:pPr/>
              <a:t>35</a:t>
            </a:fld>
            <a:endParaRPr lang="en-GB"/>
          </a:p>
        </p:txBody>
      </p:sp>
    </p:spTree>
    <p:extLst>
      <p:ext uri="{BB962C8B-B14F-4D97-AF65-F5344CB8AC3E}">
        <p14:creationId xmlns:p14="http://schemas.microsoft.com/office/powerpoint/2010/main" val="31775862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a:latin typeface="Baskerville Old Face" panose="02020602080505020303" pitchFamily="18" charset="0"/>
              </a:rPr>
              <a:t>A simple Grade II Chapel. There are an estimated 8000 similar in Wales (most not statutorily protected) with  many more across the breadth of the UK. Bastions of non-conformity, </a:t>
            </a:r>
            <a:r>
              <a:rPr lang="en-GB" sz="2800" b="1" dirty="0" smtClean="0">
                <a:latin typeface="Baskerville Old Face" panose="02020602080505020303" pitchFamily="18" charset="0"/>
              </a:rPr>
              <a:t>but social stability and community values; what </a:t>
            </a:r>
            <a:r>
              <a:rPr lang="en-GB" sz="2800" b="1" dirty="0">
                <a:latin typeface="Baskerville Old Face" panose="02020602080505020303" pitchFamily="18" charset="0"/>
              </a:rPr>
              <a:t>will become of them? And how quickly will they disappear or need viable, new, long term uses? </a:t>
            </a:r>
          </a:p>
        </p:txBody>
      </p:sp>
      <p:sp>
        <p:nvSpPr>
          <p:cNvPr id="4" name="Text Placeholder 3"/>
          <p:cNvSpPr>
            <a:spLocks noGrp="1"/>
          </p:cNvSpPr>
          <p:nvPr>
            <p:ph type="body" idx="1"/>
          </p:nvPr>
        </p:nvSpPr>
        <p:spPr/>
        <p:txBody>
          <a:bodyPr/>
          <a:lstStyle/>
          <a:p>
            <a:r>
              <a:rPr lang="en-GB" dirty="0"/>
              <a:t>Front Elevation</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041" y="2505075"/>
            <a:ext cx="4913280"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Placeholder 5"/>
          <p:cNvSpPr>
            <a:spLocks noGrp="1"/>
          </p:cNvSpPr>
          <p:nvPr>
            <p:ph type="body" sz="quarter" idx="3"/>
          </p:nvPr>
        </p:nvSpPr>
        <p:spPr/>
        <p:txBody>
          <a:bodyPr/>
          <a:lstStyle/>
          <a:p>
            <a:r>
              <a:rPr lang="en-GB" dirty="0"/>
              <a:t>Right side Elevation</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154" y="2505075"/>
            <a:ext cx="4913280"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pPr/>
              <a:t>36</a:t>
            </a:fld>
            <a:endParaRPr lang="en-GB"/>
          </a:p>
        </p:txBody>
      </p:sp>
    </p:spTree>
    <p:extLst>
      <p:ext uri="{BB962C8B-B14F-4D97-AF65-F5344CB8AC3E}">
        <p14:creationId xmlns:p14="http://schemas.microsoft.com/office/powerpoint/2010/main" val="284315950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69357"/>
          </a:xfrm>
        </p:spPr>
        <p:txBody>
          <a:bodyPr>
            <a:normAutofit fontScale="90000"/>
          </a:bodyPr>
          <a:lstStyle/>
          <a:p>
            <a:r>
              <a:rPr lang="en-GB" sz="2800" b="1" dirty="0">
                <a:latin typeface="Baskerville Old Face" panose="02020602080505020303" pitchFamily="18" charset="0"/>
              </a:rPr>
              <a:t>Bryn </a:t>
            </a:r>
            <a:r>
              <a:rPr lang="en-GB" sz="2800" b="1">
                <a:latin typeface="Baskerville Old Face" panose="02020602080505020303" pitchFamily="18" charset="0"/>
              </a:rPr>
              <a:t>Sion Chapel, Trecynon, </a:t>
            </a:r>
            <a:r>
              <a:rPr lang="en-GB" sz="2800" b="1" dirty="0">
                <a:latin typeface="Baskerville Old Face" panose="02020602080505020303" pitchFamily="18" charset="0"/>
              </a:rPr>
              <a:t>Aberdare.</a:t>
            </a:r>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9690" y="733069"/>
            <a:ext cx="8057902" cy="60428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pPr/>
              <a:t>37</a:t>
            </a:fld>
            <a:endParaRPr lang="en-GB"/>
          </a:p>
        </p:txBody>
      </p:sp>
      <p:pic>
        <p:nvPicPr>
          <p:cNvPr id="9" name="Content Placeholder 7"/>
          <p:cNvPicPr>
            <a:picLocks noChangeAspect="1"/>
          </p:cNvPicPr>
          <p:nvPr/>
        </p:nvPicPr>
        <p:blipFill rotWithShape="1">
          <a:blip r:embed="rId3">
            <a:extLst>
              <a:ext uri="{28A0092B-C50C-407E-A947-70E740481C1C}">
                <a14:useLocalDpi xmlns:a14="http://schemas.microsoft.com/office/drawing/2010/main" val="0"/>
              </a:ext>
            </a:extLst>
          </a:blip>
          <a:srcRect l="31834" t="7758" r="37064" b="64929"/>
          <a:stretch/>
        </p:blipFill>
        <p:spPr>
          <a:xfrm>
            <a:off x="7193902" y="512815"/>
            <a:ext cx="4553840" cy="29989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Content Placeholder 7"/>
          <p:cNvPicPr>
            <a:picLocks noChangeAspect="1"/>
          </p:cNvPicPr>
          <p:nvPr/>
        </p:nvPicPr>
        <p:blipFill rotWithShape="1">
          <a:blip r:embed="rId4" cstate="print">
            <a:extLst>
              <a:ext uri="{28A0092B-C50C-407E-A947-70E740481C1C}">
                <a14:useLocalDpi xmlns:a14="http://schemas.microsoft.com/office/drawing/2010/main" val="0"/>
              </a:ext>
            </a:extLst>
          </a:blip>
          <a:srcRect l="33597" t="56524" r="41886" b="15080"/>
          <a:stretch/>
        </p:blipFill>
        <p:spPr>
          <a:xfrm>
            <a:off x="8539316" y="3754477"/>
            <a:ext cx="3025421" cy="26277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Oval 10"/>
          <p:cNvSpPr/>
          <p:nvPr/>
        </p:nvSpPr>
        <p:spPr>
          <a:xfrm>
            <a:off x="8444203" y="1521260"/>
            <a:ext cx="2696547" cy="895739"/>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193902" y="2705878"/>
            <a:ext cx="4848037" cy="646331"/>
          </a:xfrm>
          <a:prstGeom prst="rect">
            <a:avLst/>
          </a:prstGeom>
          <a:noFill/>
        </p:spPr>
        <p:txBody>
          <a:bodyPr wrap="square" rtlCol="0">
            <a:spAutoFit/>
          </a:bodyPr>
          <a:lstStyle/>
          <a:p>
            <a:r>
              <a:rPr lang="en-GB" sz="1200" dirty="0">
                <a:solidFill>
                  <a:srgbClr val="FF0000"/>
                </a:solidFill>
              </a:rPr>
              <a:t>The central roundel and built-up dropper details are loose and need to be carefully </a:t>
            </a:r>
            <a:r>
              <a:rPr lang="en-GB" sz="1200">
                <a:solidFill>
                  <a:srgbClr val="FF0000"/>
                </a:solidFill>
              </a:rPr>
              <a:t>taken down, </a:t>
            </a:r>
            <a:r>
              <a:rPr lang="en-GB" sz="1200" dirty="0">
                <a:solidFill>
                  <a:srgbClr val="FF0000"/>
                </a:solidFill>
              </a:rPr>
              <a:t>the centre made safe and dropper repaired and reinstated.</a:t>
            </a:r>
          </a:p>
        </p:txBody>
      </p:sp>
      <p:sp>
        <p:nvSpPr>
          <p:cNvPr id="13" name="TextBox 12"/>
          <p:cNvSpPr txBox="1"/>
          <p:nvPr/>
        </p:nvSpPr>
        <p:spPr>
          <a:xfrm>
            <a:off x="838200" y="6083562"/>
            <a:ext cx="7493718" cy="369332"/>
          </a:xfrm>
          <a:prstGeom prst="rect">
            <a:avLst/>
          </a:prstGeom>
          <a:noFill/>
        </p:spPr>
        <p:txBody>
          <a:bodyPr wrap="none" rtlCol="0">
            <a:spAutoFit/>
          </a:bodyPr>
          <a:lstStyle/>
          <a:p>
            <a:r>
              <a:rPr lang="en-GB" dirty="0">
                <a:solidFill>
                  <a:srgbClr val="FFC000"/>
                </a:solidFill>
              </a:rPr>
              <a:t>Loose plaster over the preaching area where the Set Fawr previously </a:t>
            </a:r>
            <a:r>
              <a:rPr lang="en-GB" dirty="0" smtClean="0">
                <a:solidFill>
                  <a:srgbClr val="FFC000"/>
                </a:solidFill>
              </a:rPr>
              <a:t>existed</a:t>
            </a:r>
            <a:endParaRPr lang="en-GB" dirty="0">
              <a:solidFill>
                <a:srgbClr val="FFC000"/>
              </a:solidFill>
            </a:endParaRPr>
          </a:p>
        </p:txBody>
      </p:sp>
      <p:cxnSp>
        <p:nvCxnSpPr>
          <p:cNvPr id="15" name="Straight Arrow Connector 14"/>
          <p:cNvCxnSpPr>
            <a:cxnSpLocks/>
          </p:cNvCxnSpPr>
          <p:nvPr/>
        </p:nvCxnSpPr>
        <p:spPr>
          <a:xfrm flipH="1" flipV="1">
            <a:off x="4012163" y="4221486"/>
            <a:ext cx="1699539" cy="193523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flipV="1">
            <a:off x="2164702" y="4357396"/>
            <a:ext cx="1511559" cy="172616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983937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08548" name="Rectangle 4"/>
          <p:cNvSpPr>
            <a:spLocks noGrp="1" noChangeArrowheads="1"/>
          </p:cNvSpPr>
          <p:nvPr>
            <p:ph type="title" sz="quarter"/>
          </p:nvPr>
        </p:nvSpPr>
        <p:spPr>
          <a:xfrm>
            <a:off x="167951" y="277814"/>
            <a:ext cx="11414449" cy="11398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US" altLang="en-US" sz="2800" dirty="0">
                <a:effectLst/>
                <a:latin typeface="Baskerville Old Face" panose="02020602080505020303" pitchFamily="18" charset="0"/>
              </a:rPr>
              <a:t>Many, I suggest will be in this state within the next 10-15 years and risk being  irredeemably lost.</a:t>
            </a:r>
          </a:p>
        </p:txBody>
      </p:sp>
      <p:pic>
        <p:nvPicPr>
          <p:cNvPr id="108553" name="Picture 9" descr="DSCF2595"/>
          <p:cNvPicPr>
            <a:picLocks noGrp="1" noChangeAspect="1" noChangeArrowheads="1"/>
          </p:cNvPicPr>
          <p:nvPr>
            <p:ph sz="quarter" idx="1"/>
          </p:nvPr>
        </p:nvPicPr>
        <p:blipFill>
          <a:blip r:embed="rId2" cstate="print">
            <a:extLst>
              <a:ext uri="{28A0092B-C50C-407E-A947-70E740481C1C}">
                <a14:useLocalDpi xmlns:a14="http://schemas.microsoft.com/office/drawing/2010/main" val="0"/>
              </a:ext>
            </a:extLst>
          </a:blip>
          <a:srcRect/>
          <a:stretch>
            <a:fillRect/>
          </a:stretch>
        </p:blipFill>
        <p:spPr>
          <a:xfrm>
            <a:off x="167951" y="1481138"/>
            <a:ext cx="3684588" cy="2762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555" name="Picture 11" descr="DSCF2609"/>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3519486" y="1041009"/>
            <a:ext cx="4904502" cy="3677710"/>
          </a:xfrm>
        </p:spPr>
      </p:pic>
      <p:pic>
        <p:nvPicPr>
          <p:cNvPr id="108554" name="Picture 10" descr="DSCF2629"/>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tretch>
            <a:fillRect/>
          </a:stretch>
        </p:blipFill>
        <p:spPr>
          <a:xfrm>
            <a:off x="167951" y="4349750"/>
            <a:ext cx="2918587" cy="2189162"/>
          </a:xfrm>
        </p:spPr>
      </p:pic>
      <p:pic>
        <p:nvPicPr>
          <p:cNvPr id="108556" name="Picture 12" descr="DSCF2635"/>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7949682" y="811764"/>
            <a:ext cx="4149085" cy="5533114"/>
          </a:xfrm>
        </p:spPr>
      </p:pic>
      <p:sp>
        <p:nvSpPr>
          <p:cNvPr id="2" name="Slide Number Placeholder 1"/>
          <p:cNvSpPr>
            <a:spLocks noGrp="1"/>
          </p:cNvSpPr>
          <p:nvPr>
            <p:ph type="sldNum" sz="quarter" idx="12"/>
          </p:nvPr>
        </p:nvSpPr>
        <p:spPr/>
        <p:txBody>
          <a:bodyPr/>
          <a:lstStyle/>
          <a:p>
            <a:fld id="{BE85836F-7206-47A8-97E8-14E1A1549CFA}" type="slidenum">
              <a:rPr lang="en-GB" altLang="en-US" smtClean="0"/>
              <a:pPr/>
              <a:t>38</a:t>
            </a:fld>
            <a:endParaRPr lang="en-GB" altLang="en-US"/>
          </a:p>
        </p:txBody>
      </p:sp>
      <p:sp>
        <p:nvSpPr>
          <p:cNvPr id="3" name="TextBox 2"/>
          <p:cNvSpPr txBox="1"/>
          <p:nvPr/>
        </p:nvSpPr>
        <p:spPr>
          <a:xfrm>
            <a:off x="3216535" y="5013064"/>
            <a:ext cx="4647305" cy="1754326"/>
          </a:xfrm>
          <a:prstGeom prst="rect">
            <a:avLst/>
          </a:prstGeom>
          <a:noFill/>
        </p:spPr>
        <p:txBody>
          <a:bodyPr wrap="square" rtlCol="0">
            <a:spAutoFit/>
          </a:bodyPr>
          <a:lstStyle/>
          <a:p>
            <a:r>
              <a:rPr lang="en-GB" dirty="0"/>
              <a:t>How green is my valley?</a:t>
            </a:r>
          </a:p>
          <a:p>
            <a:r>
              <a:rPr lang="en-GB" dirty="0"/>
              <a:t>So green that the building is </a:t>
            </a:r>
            <a:r>
              <a:rPr lang="en-GB" dirty="0" smtClean="0"/>
              <a:t>growing inside and out. </a:t>
            </a:r>
          </a:p>
          <a:p>
            <a:r>
              <a:rPr lang="en-GB" dirty="0" smtClean="0"/>
              <a:t>Behind the panelling and over the recently fitted carpets. The parapet was leaning and could fall at any time.</a:t>
            </a:r>
            <a:endParaRPr lang="en-GB" dirty="0"/>
          </a:p>
        </p:txBody>
      </p:sp>
    </p:spTree>
    <p:extLst>
      <p:ext uri="{BB962C8B-B14F-4D97-AF65-F5344CB8AC3E}">
        <p14:creationId xmlns:p14="http://schemas.microsoft.com/office/powerpoint/2010/main" val="12214532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4963972" cy="1325563"/>
          </a:xfrm>
        </p:spPr>
        <p:txBody>
          <a:bodyPr>
            <a:normAutofit fontScale="90000"/>
          </a:bodyPr>
          <a:lstStyle/>
          <a:p>
            <a:r>
              <a:rPr lang="en-GB" sz="2800" b="1" dirty="0">
                <a:latin typeface="Baskerville Old Face" panose="02020602080505020303" pitchFamily="18" charset="0"/>
              </a:rPr>
              <a:t>Why do we let buildings get into this state before we think </a:t>
            </a:r>
            <a:r>
              <a:rPr lang="en-GB" sz="2800" b="1" dirty="0" smtClean="0">
                <a:latin typeface="Baskerville Old Face" panose="02020602080505020303" pitchFamily="18" charset="0"/>
              </a:rPr>
              <a:t>about repairing </a:t>
            </a:r>
            <a:r>
              <a:rPr lang="en-GB" sz="2800" b="1" dirty="0">
                <a:latin typeface="Baskerville Old Face" panose="02020602080505020303" pitchFamily="18" charset="0"/>
              </a:rPr>
              <a:t>or conserving them? What we really mean is rehabilitate or </a:t>
            </a:r>
            <a:r>
              <a:rPr lang="en-GB" sz="2800" b="1" dirty="0" smtClean="0">
                <a:latin typeface="Baskerville Old Face" panose="02020602080505020303" pitchFamily="18" charset="0"/>
              </a:rPr>
              <a:t>reconstruct ,if you can afford it. Is there a mortgage available.</a:t>
            </a:r>
            <a:endParaRPr lang="en-GB" sz="2800" b="1" dirty="0">
              <a:latin typeface="Baskerville Old Face" panose="02020602080505020303" pitchFamily="18" charset="0"/>
            </a:endParaRPr>
          </a:p>
        </p:txBody>
      </p:sp>
      <p:pic>
        <p:nvPicPr>
          <p:cNvPr id="17" name="Content Placeholder 1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041" y="2505075"/>
            <a:ext cx="4913280" cy="3684588"/>
          </a:xfrm>
        </p:spPr>
      </p:pic>
      <p:sp>
        <p:nvSpPr>
          <p:cNvPr id="6" name="Text Placeholder 5"/>
          <p:cNvSpPr>
            <a:spLocks noGrp="1"/>
          </p:cNvSpPr>
          <p:nvPr>
            <p:ph type="body" sz="quarter" idx="3"/>
          </p:nvPr>
        </p:nvSpPr>
        <p:spPr/>
        <p:txBody>
          <a:bodyPr/>
          <a:lstStyle/>
          <a:p>
            <a:endParaRPr lang="en-GB" dirty="0"/>
          </a:p>
        </p:txBody>
      </p:sp>
      <p:pic>
        <p:nvPicPr>
          <p:cNvPr id="19" name="Content Placeholder 18"/>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16200000">
            <a:off x="5777531" y="659133"/>
            <a:ext cx="2750812" cy="2063109"/>
          </a:xfrm>
        </p:spPr>
      </p:pic>
      <p:sp>
        <p:nvSpPr>
          <p:cNvPr id="3" name="Slide Number Placeholder 2"/>
          <p:cNvSpPr>
            <a:spLocks noGrp="1"/>
          </p:cNvSpPr>
          <p:nvPr>
            <p:ph type="sldNum" sz="quarter" idx="12"/>
          </p:nvPr>
        </p:nvSpPr>
        <p:spPr/>
        <p:txBody>
          <a:bodyPr/>
          <a:lstStyle/>
          <a:p>
            <a:fld id="{1550BAE8-B457-4953-8463-9ED5127C1755}" type="slidenum">
              <a:rPr lang="en-GB" smtClean="0"/>
              <a:pPr/>
              <a:t>39</a:t>
            </a:fld>
            <a:endParaRPr lang="en-GB"/>
          </a:p>
        </p:txBody>
      </p:sp>
      <p:pic>
        <p:nvPicPr>
          <p:cNvPr id="21" name="Content Placeholder 26"/>
          <p:cNvPicPr>
            <a:picLocks noGrp="1" noChangeAspect="1"/>
          </p:cNvPicPr>
          <p:nvPr>
            <p:ph sz="quarter" idx="4294967295"/>
          </p:nvPr>
        </p:nvPicPr>
        <p:blipFill>
          <a:blip r:embed="rId4" cstate="print">
            <a:extLst>
              <a:ext uri="{28A0092B-C50C-407E-A947-70E740481C1C}">
                <a14:useLocalDpi xmlns:a14="http://schemas.microsoft.com/office/drawing/2010/main" val="0"/>
              </a:ext>
            </a:extLst>
          </a:blip>
          <a:stretch>
            <a:fillRect/>
          </a:stretch>
        </p:blipFill>
        <p:spPr>
          <a:xfrm>
            <a:off x="9307513" y="312738"/>
            <a:ext cx="2884487" cy="2163762"/>
          </a:xfrm>
        </p:spPr>
      </p:pic>
      <p:pic>
        <p:nvPicPr>
          <p:cNvPr id="22" name="Content Placeholder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11044" y="2559590"/>
            <a:ext cx="4912784" cy="3684588"/>
          </a:xfrm>
          <a:prstGeom prst="rect">
            <a:avLst/>
          </a:prstGeom>
        </p:spPr>
      </p:pic>
    </p:spTree>
    <p:extLst>
      <p:ext uri="{BB962C8B-B14F-4D97-AF65-F5344CB8AC3E}">
        <p14:creationId xmlns:p14="http://schemas.microsoft.com/office/powerpoint/2010/main" val="18612577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6169" y="5549528"/>
            <a:ext cx="11179219" cy="1287506"/>
          </a:xfrm>
        </p:spPr>
        <p:txBody>
          <a:bodyPr>
            <a:normAutofit/>
          </a:bodyPr>
          <a:lstStyle/>
          <a:p>
            <a:r>
              <a:rPr lang="en-GB" sz="2800" b="1" dirty="0">
                <a:latin typeface="Baskerville Old Face" panose="02020602080505020303" pitchFamily="18" charset="0"/>
              </a:rPr>
              <a:t>Keeping </a:t>
            </a:r>
            <a:r>
              <a:rPr lang="en-GB" sz="2800" b="1">
                <a:latin typeface="Baskerville Old Face" panose="02020602080505020303" pitchFamily="18" charset="0"/>
              </a:rPr>
              <a:t>the Keys, </a:t>
            </a:r>
            <a:r>
              <a:rPr lang="en-GB" sz="2800" b="1" dirty="0">
                <a:latin typeface="Baskerville Old Face" panose="02020602080505020303" pitchFamily="18" charset="0"/>
              </a:rPr>
              <a:t>to the Lock</a:t>
            </a:r>
          </a:p>
        </p:txBody>
      </p:sp>
      <p:pic>
        <p:nvPicPr>
          <p:cNvPr id="12" name="Content Placeholder 1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27807" y="2211461"/>
            <a:ext cx="4912784"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Content Placeholder 13"/>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7893057" y="3300408"/>
            <a:ext cx="4136243" cy="31018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pPr/>
              <a:t>40</a:t>
            </a:fld>
            <a:endParaRPr lang="en-GB" dirty="0"/>
          </a:p>
        </p:txBody>
      </p:sp>
      <p:pic>
        <p:nvPicPr>
          <p:cNvPr id="8" name="Picture 13" descr="February 2012 15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84138" y="4021138"/>
            <a:ext cx="3600450" cy="2700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9" name="Picture 13" descr="Copy (4) of January 29th 2012 136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377123" y="258764"/>
            <a:ext cx="2187575" cy="29162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 name="Picture 22" descr="January 29th 2012 135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51576" y="703261"/>
            <a:ext cx="2916237" cy="2187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3" name="Picture 24" descr="January 29th 2012 58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a:xfrm>
            <a:off x="3018112" y="328284"/>
            <a:ext cx="2222479" cy="16668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5" name="Picture 16" descr="DSCF287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7807" y="281014"/>
            <a:ext cx="2285059" cy="1714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6" name="Picture 13" descr="March 2012 671"/>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a:xfrm>
            <a:off x="8647629" y="5549528"/>
            <a:ext cx="1458987" cy="1094742"/>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2558269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6503" y="365125"/>
            <a:ext cx="11128885" cy="507463"/>
          </a:xfrm>
        </p:spPr>
        <p:txBody>
          <a:bodyPr>
            <a:normAutofit/>
          </a:bodyPr>
          <a:lstStyle/>
          <a:p>
            <a:r>
              <a:rPr lang="en-GB" sz="2800" b="1" dirty="0">
                <a:latin typeface="Baskerville Old Face" panose="02020602080505020303" pitchFamily="18" charset="0"/>
              </a:rPr>
              <a:t>Name the Defect?</a:t>
            </a:r>
          </a:p>
        </p:txBody>
      </p:sp>
      <p:sp>
        <p:nvSpPr>
          <p:cNvPr id="4" name="Text Placeholder 3"/>
          <p:cNvSpPr>
            <a:spLocks noGrp="1"/>
          </p:cNvSpPr>
          <p:nvPr>
            <p:ph type="body" idx="1"/>
          </p:nvPr>
        </p:nvSpPr>
        <p:spPr>
          <a:xfrm>
            <a:off x="839788" y="5995760"/>
            <a:ext cx="5157787" cy="823912"/>
          </a:xfrm>
        </p:spPr>
        <p:txBody>
          <a:bodyPr/>
          <a:lstStyle/>
          <a:p>
            <a:r>
              <a:rPr lang="en-GB" dirty="0"/>
              <a:t>Don’t talk Rot!</a:t>
            </a:r>
          </a:p>
        </p:txBody>
      </p:sp>
      <p:pic>
        <p:nvPicPr>
          <p:cNvPr id="13" name="Content Placeholder 1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1992" y="2662197"/>
            <a:ext cx="4912784"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16200000">
            <a:off x="7773318" y="516746"/>
            <a:ext cx="1816363" cy="13622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pPr/>
              <a:t>41</a:t>
            </a:fld>
            <a:endParaRPr lang="en-GB"/>
          </a:p>
        </p:txBody>
      </p:sp>
      <p:pic>
        <p:nvPicPr>
          <p:cNvPr id="7" name="Content Placeholder 6"/>
          <p:cNvPicPr>
            <a:picLocks noGrp="1" noChangeAspect="1"/>
          </p:cNvPicPr>
          <p:nvPr>
            <p:ph sz="quarter" idx="4294967295"/>
          </p:nvPr>
        </p:nvPicPr>
        <p:blipFill>
          <a:blip r:embed="rId4" cstate="print">
            <a:extLst>
              <a:ext uri="{28A0092B-C50C-407E-A947-70E740481C1C}">
                <a14:useLocalDpi xmlns:a14="http://schemas.microsoft.com/office/drawing/2010/main" val="0"/>
              </a:ext>
            </a:extLst>
          </a:blip>
          <a:stretch>
            <a:fillRect/>
          </a:stretch>
        </p:blipFill>
        <p:spPr>
          <a:xfrm rot="16200000">
            <a:off x="5895111" y="3207684"/>
            <a:ext cx="3656012" cy="2743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Content Placeholder 14"/>
          <p:cNvPicPr>
            <a:picLocks noGrp="1" noChangeAspect="1"/>
          </p:cNvPicPr>
          <p:nvPr>
            <p:ph sz="half" idx="4294967295"/>
          </p:nvPr>
        </p:nvPicPr>
        <p:blipFill>
          <a:blip r:embed="rId5" cstate="print">
            <a:extLst>
              <a:ext uri="{28A0092B-C50C-407E-A947-70E740481C1C}">
                <a14:useLocalDpi xmlns:a14="http://schemas.microsoft.com/office/drawing/2010/main" val="0"/>
              </a:ext>
            </a:extLst>
          </a:blip>
          <a:stretch>
            <a:fillRect/>
          </a:stretch>
        </p:blipFill>
        <p:spPr>
          <a:xfrm>
            <a:off x="601992" y="1094320"/>
            <a:ext cx="1398588" cy="1049338"/>
          </a:xfrm>
          <a:ln>
            <a:solidFill>
              <a:schemeClr val="tx1"/>
            </a:solidFill>
          </a:ln>
        </p:spPr>
      </p:pic>
      <p:pic>
        <p:nvPicPr>
          <p:cNvPr id="17" name="Content Placeholder 20"/>
          <p:cNvPicPr>
            <a:picLocks noGrp="1" noChangeAspect="1"/>
          </p:cNvPicPr>
          <p:nvPr>
            <p:ph sz="half" idx="4294967295"/>
          </p:nvPr>
        </p:nvPicPr>
        <p:blipFill rotWithShape="1">
          <a:blip r:embed="rId6" cstate="print">
            <a:extLst>
              <a:ext uri="{28A0092B-C50C-407E-A947-70E740481C1C}">
                <a14:useLocalDpi xmlns:a14="http://schemas.microsoft.com/office/drawing/2010/main" val="0"/>
              </a:ext>
            </a:extLst>
          </a:blip>
          <a:srcRect l="19057" t="4909"/>
          <a:stretch/>
        </p:blipFill>
        <p:spPr>
          <a:xfrm>
            <a:off x="10186988" y="246063"/>
            <a:ext cx="1802849" cy="17668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Content Placeholder 23"/>
          <p:cNvPicPr>
            <a:picLocks noGrp="1" noChangeAspect="1"/>
          </p:cNvPicPr>
          <p:nvPr>
            <p:ph sz="half" idx="4294967295"/>
          </p:nvPr>
        </p:nvPicPr>
        <p:blipFill>
          <a:blip r:embed="rId7" cstate="print">
            <a:extLst>
              <a:ext uri="{28A0092B-C50C-407E-A947-70E740481C1C}">
                <a14:useLocalDpi xmlns:a14="http://schemas.microsoft.com/office/drawing/2010/main" val="0"/>
              </a:ext>
            </a:extLst>
          </a:blip>
          <a:stretch>
            <a:fillRect/>
          </a:stretch>
        </p:blipFill>
        <p:spPr>
          <a:xfrm>
            <a:off x="4081339" y="346560"/>
            <a:ext cx="1887538" cy="14160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Content Placeholder 1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702079" y="2363619"/>
            <a:ext cx="2259083" cy="16943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Content Placeholder 1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408086" y="1950274"/>
            <a:ext cx="2421817" cy="18163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Content Placeholder 23"/>
          <p:cNvPicPr>
            <a:picLocks noChangeAspect="1"/>
          </p:cNvPicPr>
          <p:nvPr/>
        </p:nvPicPr>
        <p:blipFill rotWithShape="1">
          <a:blip r:embed="rId10" cstate="print">
            <a:extLst>
              <a:ext uri="{28A0092B-C50C-407E-A947-70E740481C1C}">
                <a14:useLocalDpi xmlns:a14="http://schemas.microsoft.com/office/drawing/2010/main" val="0"/>
              </a:ext>
            </a:extLst>
          </a:blip>
          <a:srcRect l="21864" t="1119"/>
          <a:stretch/>
        </p:blipFill>
        <p:spPr>
          <a:xfrm>
            <a:off x="9909388" y="4443730"/>
            <a:ext cx="2051774" cy="19474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11" descr="Copy of January 29th 2012 577"/>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a:xfrm>
            <a:off x="2104799" y="932982"/>
            <a:ext cx="1907170" cy="1430637"/>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 name="Picture 21"/>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rot="5400000" flipH="1">
            <a:off x="5781307" y="515732"/>
            <a:ext cx="2097191" cy="1572894"/>
          </a:xfrm>
          <a:prstGeom prst="rect">
            <a:avLst/>
          </a:prstGeom>
          <a:ln>
            <a:solidFill>
              <a:schemeClr val="tx1"/>
            </a:solidFill>
          </a:ln>
        </p:spPr>
      </p:pic>
    </p:spTree>
    <p:extLst>
      <p:ext uri="{BB962C8B-B14F-4D97-AF65-F5344CB8AC3E}">
        <p14:creationId xmlns:p14="http://schemas.microsoft.com/office/powerpoint/2010/main" val="2467168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Town-centre commercial has its challenges.</a:t>
            </a:r>
            <a:br>
              <a:rPr lang="en-GB" sz="2800" dirty="0" smtClean="0"/>
            </a:br>
            <a:endParaRPr lang="en-GB" sz="2800" b="1" dirty="0">
              <a:latin typeface="Baskerville Old Face" panose="02020602080505020303" pitchFamily="18" charset="0"/>
            </a:endParaRPr>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16200000">
            <a:off x="379215" y="2881759"/>
            <a:ext cx="3684587" cy="2763440"/>
          </a:xfrm>
        </p:spPr>
      </p:pic>
      <p:sp>
        <p:nvSpPr>
          <p:cNvPr id="6" name="Text Placeholder 5"/>
          <p:cNvSpPr>
            <a:spLocks noGrp="1"/>
          </p:cNvSpPr>
          <p:nvPr>
            <p:ph type="body" sz="quarter" idx="3"/>
          </p:nvPr>
        </p:nvSpPr>
        <p:spPr>
          <a:xfrm>
            <a:off x="630621" y="1681163"/>
            <a:ext cx="6011917" cy="294782"/>
          </a:xfrm>
        </p:spPr>
        <p:txBody>
          <a:bodyPr>
            <a:normAutofit fontScale="77500" lnSpcReduction="20000"/>
          </a:bodyPr>
          <a:lstStyle/>
          <a:p>
            <a:r>
              <a:rPr lang="en-GB" dirty="0" smtClean="0"/>
              <a:t>Images are all of the same building.</a:t>
            </a:r>
            <a:endParaRPr lang="en-GB" dirty="0"/>
          </a:p>
        </p:txBody>
      </p:sp>
      <p:pic>
        <p:nvPicPr>
          <p:cNvPr id="11" name="Content Placeholder 10"/>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16200000">
            <a:off x="3414901" y="2881758"/>
            <a:ext cx="3684588" cy="2763441"/>
          </a:xfrm>
        </p:spPr>
      </p:pic>
      <p:sp>
        <p:nvSpPr>
          <p:cNvPr id="3" name="Slide Number Placeholder 2"/>
          <p:cNvSpPr>
            <a:spLocks noGrp="1"/>
          </p:cNvSpPr>
          <p:nvPr>
            <p:ph type="sldNum" sz="quarter" idx="12"/>
          </p:nvPr>
        </p:nvSpPr>
        <p:spPr/>
        <p:txBody>
          <a:bodyPr/>
          <a:lstStyle/>
          <a:p>
            <a:fld id="{1550BAE8-B457-4953-8463-9ED5127C1755}" type="slidenum">
              <a:rPr lang="en-GB" smtClean="0"/>
              <a:pPr/>
              <a:t>42</a:t>
            </a:fld>
            <a:endParaRPr lang="en-GB"/>
          </a:p>
        </p:txBody>
      </p:sp>
      <p:pic>
        <p:nvPicPr>
          <p:cNvPr id="12" name="Content Placeholder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04719" y="4932725"/>
            <a:ext cx="2001161" cy="1500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Content Placeholder 3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75259" y="662781"/>
            <a:ext cx="4052374" cy="30392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Content Placeholder 3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970365" y="3523457"/>
            <a:ext cx="3709311" cy="27819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3227741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4603" y="130629"/>
            <a:ext cx="11747241" cy="1156995"/>
          </a:xfrm>
        </p:spPr>
        <p:txBody>
          <a:bodyPr>
            <a:normAutofit/>
          </a:bodyPr>
          <a:lstStyle/>
          <a:p>
            <a:r>
              <a:rPr lang="en-GB" sz="2800" b="1" dirty="0">
                <a:latin typeface="Baskerville Old Face" panose="02020602080505020303" pitchFamily="18" charset="0"/>
              </a:rPr>
              <a:t>Lime Works…….</a:t>
            </a:r>
            <a:r>
              <a:rPr lang="en-GB" sz="2800" dirty="0"/>
              <a:t> </a:t>
            </a:r>
            <a:r>
              <a:rPr lang="en-GB" sz="2800" dirty="0">
                <a:solidFill>
                  <a:srgbClr val="FF0000"/>
                </a:solidFill>
              </a:rPr>
              <a:t>I AGREE FULLY!</a:t>
            </a:r>
            <a:r>
              <a:rPr lang="en-GB" sz="2800" dirty="0"/>
              <a:t> </a:t>
            </a:r>
            <a:r>
              <a:rPr lang="en-GB" sz="1800" dirty="0" err="1" smtClean="0"/>
              <a:t>But,,,,,‘er</a:t>
            </a:r>
            <a:r>
              <a:rPr lang="en-GB" sz="1800" dirty="0" smtClean="0"/>
              <a:t>,,,, </a:t>
            </a:r>
            <a:r>
              <a:rPr lang="en-GB" sz="1800" dirty="0"/>
              <a:t>HELP! </a:t>
            </a:r>
            <a:r>
              <a:rPr lang="en-GB" sz="1800" dirty="0" smtClean="0"/>
              <a:t> </a:t>
            </a:r>
            <a:r>
              <a:rPr lang="en-GB" sz="1800" dirty="0" smtClean="0">
                <a:solidFill>
                  <a:schemeClr val="accent2"/>
                </a:solidFill>
              </a:rPr>
              <a:t>What </a:t>
            </a:r>
            <a:r>
              <a:rPr lang="en-GB" sz="1800" dirty="0">
                <a:solidFill>
                  <a:schemeClr val="accent2"/>
                </a:solidFill>
              </a:rPr>
              <a:t>is all the use of the term ‘Breathability’ about. Can we not call it vapour diffusion or vapour permeability and stop pretending it is a panacea for everything?</a:t>
            </a:r>
            <a:endParaRPr lang="en-GB" sz="1800" b="1" dirty="0">
              <a:solidFill>
                <a:schemeClr val="accent2"/>
              </a:solidFill>
              <a:latin typeface="Baskerville Old Face" panose="02020602080505020303" pitchFamily="18" charset="0"/>
            </a:endParaRPr>
          </a:p>
        </p:txBody>
      </p:sp>
      <p:sp>
        <p:nvSpPr>
          <p:cNvPr id="4" name="Text Placeholder 3"/>
          <p:cNvSpPr>
            <a:spLocks noGrp="1"/>
          </p:cNvSpPr>
          <p:nvPr>
            <p:ph type="body" idx="1"/>
          </p:nvPr>
        </p:nvSpPr>
        <p:spPr>
          <a:xfrm>
            <a:off x="147146" y="1139987"/>
            <a:ext cx="5850430" cy="823912"/>
          </a:xfrm>
        </p:spPr>
        <p:txBody>
          <a:bodyPr>
            <a:normAutofit fontScale="70000" lnSpcReduction="20000"/>
          </a:bodyPr>
          <a:lstStyle/>
          <a:p>
            <a:r>
              <a:rPr lang="en-GB" dirty="0"/>
              <a:t>The whole debate and ‘lime cycle’ appears to have gone full circle over the past thirty five years, as we attempt to rediscover what our grand-parents already new. This could be really expensive on PI claims if we continue to get it wrong.</a:t>
            </a:r>
          </a:p>
        </p:txBody>
      </p:sp>
      <p:sp>
        <p:nvSpPr>
          <p:cNvPr id="25" name="Content Placeholder 24"/>
          <p:cNvSpPr>
            <a:spLocks noGrp="1"/>
          </p:cNvSpPr>
          <p:nvPr>
            <p:ph sz="half" idx="2"/>
          </p:nvPr>
        </p:nvSpPr>
        <p:spPr>
          <a:xfrm>
            <a:off x="531845" y="2038543"/>
            <a:ext cx="10711543" cy="4558200"/>
          </a:xfrm>
        </p:spPr>
        <p:txBody>
          <a:bodyPr>
            <a:noAutofit/>
          </a:bodyPr>
          <a:lstStyle/>
          <a:p>
            <a:pPr marL="108000">
              <a:lnSpc>
                <a:spcPct val="100000"/>
              </a:lnSpc>
              <a:spcBef>
                <a:spcPts val="0"/>
              </a:spcBef>
            </a:pPr>
            <a:r>
              <a:rPr lang="en-GB" sz="1600" dirty="0"/>
              <a:t>Lime yes, but What Lime? </a:t>
            </a:r>
          </a:p>
          <a:p>
            <a:pPr marL="108000">
              <a:lnSpc>
                <a:spcPct val="100000"/>
              </a:lnSpc>
              <a:spcBef>
                <a:spcPts val="0"/>
              </a:spcBef>
            </a:pPr>
            <a:r>
              <a:rPr lang="en-GB" sz="1600" dirty="0"/>
              <a:t>What Mix Proportions? Volume or weight batched?</a:t>
            </a:r>
          </a:p>
          <a:p>
            <a:pPr marL="108000">
              <a:lnSpc>
                <a:spcPct val="100000"/>
              </a:lnSpc>
              <a:spcBef>
                <a:spcPts val="0"/>
              </a:spcBef>
            </a:pPr>
            <a:r>
              <a:rPr lang="en-GB" sz="1600" dirty="0"/>
              <a:t>Who is competent to apply it and using what tools?</a:t>
            </a:r>
          </a:p>
          <a:p>
            <a:pPr marL="108000">
              <a:lnSpc>
                <a:spcPct val="100000"/>
              </a:lnSpc>
              <a:spcBef>
                <a:spcPts val="0"/>
              </a:spcBef>
            </a:pPr>
            <a:r>
              <a:rPr lang="en-GB" sz="1600" dirty="0"/>
              <a:t>How do we  finish it in differing regions. (Chris Wood and Colin Burns have produced  excellent advice over the decades </a:t>
            </a:r>
            <a:r>
              <a:rPr lang="en-GB" sz="1600" dirty="0" smtClean="0"/>
              <a:t>in their  </a:t>
            </a:r>
            <a:r>
              <a:rPr lang="en-GB" sz="1600" dirty="0"/>
              <a:t>‘Making the Point</a:t>
            </a:r>
            <a:r>
              <a:rPr lang="en-GB" sz="1600" dirty="0" smtClean="0"/>
              <a:t>’ video </a:t>
            </a:r>
            <a:r>
              <a:rPr lang="en-GB" sz="1600" dirty="0"/>
              <a:t>and Green Church </a:t>
            </a:r>
            <a:r>
              <a:rPr lang="en-GB" sz="1600" dirty="0" smtClean="0"/>
              <a:t>Towers research).</a:t>
            </a:r>
            <a:endParaRPr lang="en-GB" sz="1600" dirty="0"/>
          </a:p>
          <a:p>
            <a:pPr marL="108000">
              <a:lnSpc>
                <a:spcPct val="100000"/>
              </a:lnSpc>
              <a:spcBef>
                <a:spcPts val="0"/>
              </a:spcBef>
            </a:pPr>
            <a:r>
              <a:rPr lang="en-GB" sz="1600" dirty="0"/>
              <a:t>When and where?</a:t>
            </a:r>
          </a:p>
          <a:p>
            <a:pPr marL="108000">
              <a:lnSpc>
                <a:spcPct val="100000"/>
              </a:lnSpc>
              <a:spcBef>
                <a:spcPts val="0"/>
              </a:spcBef>
            </a:pPr>
            <a:r>
              <a:rPr lang="en-GB" sz="1600" dirty="0"/>
              <a:t>How do we look after it at the site; does it fit with the main contractors </a:t>
            </a:r>
            <a:r>
              <a:rPr lang="en-GB" sz="1600" dirty="0" smtClean="0"/>
              <a:t>programme; </a:t>
            </a:r>
            <a:r>
              <a:rPr lang="en-GB" sz="1600" dirty="0"/>
              <a:t>the QS’s cost plan? What are the </a:t>
            </a:r>
            <a:r>
              <a:rPr lang="en-GB" sz="1600" dirty="0" smtClean="0"/>
              <a:t>  working </a:t>
            </a:r>
            <a:r>
              <a:rPr lang="en-GB" sz="1600" dirty="0"/>
              <a:t>hours and health and safety aspects, arising? Will we have a Clerk of </a:t>
            </a:r>
            <a:r>
              <a:rPr lang="en-GB" sz="1600" dirty="0" smtClean="0"/>
              <a:t>Works on the job; </a:t>
            </a:r>
            <a:r>
              <a:rPr lang="en-GB" sz="1600" dirty="0"/>
              <a:t>or is TQM the approach?</a:t>
            </a:r>
          </a:p>
          <a:p>
            <a:pPr marL="108000">
              <a:lnSpc>
                <a:spcPct val="100000"/>
              </a:lnSpc>
              <a:spcBef>
                <a:spcPts val="0"/>
              </a:spcBef>
            </a:pPr>
            <a:r>
              <a:rPr lang="en-GB" sz="1600" dirty="0"/>
              <a:t>Hydrated; Lime putty, Pozzolans; NHL 2, 3.5, 5 or feebly, moderately or eminently; Buxton; Lime-</a:t>
            </a:r>
            <a:r>
              <a:rPr lang="en-GB" sz="1600" dirty="0" err="1"/>
              <a:t>lite</a:t>
            </a:r>
            <a:r>
              <a:rPr lang="en-GB" sz="1600" dirty="0"/>
              <a:t>; St </a:t>
            </a:r>
            <a:r>
              <a:rPr lang="en-GB" sz="1600" dirty="0" err="1"/>
              <a:t>Astier</a:t>
            </a:r>
            <a:r>
              <a:rPr lang="en-GB" sz="1600" dirty="0"/>
              <a:t>; Singleton; etc.</a:t>
            </a:r>
          </a:p>
          <a:p>
            <a:pPr marL="108000">
              <a:lnSpc>
                <a:spcPct val="100000"/>
              </a:lnSpc>
              <a:spcBef>
                <a:spcPts val="0"/>
              </a:spcBef>
            </a:pPr>
            <a:r>
              <a:rPr lang="en-GB" sz="1600" dirty="0"/>
              <a:t>Hot Mix anyone? Might be something really good in this, but what about the blow holes in the plaster?</a:t>
            </a:r>
          </a:p>
          <a:p>
            <a:pPr marL="108000">
              <a:lnSpc>
                <a:spcPct val="100000"/>
              </a:lnSpc>
              <a:spcBef>
                <a:spcPts val="0"/>
              </a:spcBef>
            </a:pPr>
            <a:r>
              <a:rPr lang="en-GB" sz="1600" dirty="0"/>
              <a:t>How </a:t>
            </a:r>
            <a:r>
              <a:rPr lang="en-GB" sz="1600" dirty="0" smtClean="0"/>
              <a:t>do </a:t>
            </a:r>
            <a:r>
              <a:rPr lang="en-GB" sz="1600" dirty="0"/>
              <a:t>we mix and what is the right water to binder ratio.</a:t>
            </a:r>
          </a:p>
          <a:p>
            <a:pPr marL="108000">
              <a:lnSpc>
                <a:spcPct val="100000"/>
              </a:lnSpc>
              <a:spcBef>
                <a:spcPts val="0"/>
              </a:spcBef>
            </a:pPr>
            <a:r>
              <a:rPr lang="en-GB" sz="1600" dirty="0"/>
              <a:t>Oh </a:t>
            </a:r>
            <a:r>
              <a:rPr lang="en-GB" sz="1600" dirty="0" smtClean="0"/>
              <a:t>dear, this is complicated, </a:t>
            </a:r>
            <a:r>
              <a:rPr lang="en-GB" sz="1600" dirty="0"/>
              <a:t>might as well go back to using cement and Feb????? That’s what it appears an awful lot have been doing, once mortar samples </a:t>
            </a:r>
            <a:r>
              <a:rPr lang="en-GB" sz="1600" dirty="0" smtClean="0"/>
              <a:t>are </a:t>
            </a:r>
            <a:r>
              <a:rPr lang="en-GB" sz="1600" dirty="0"/>
              <a:t>laboratory tested, </a:t>
            </a:r>
            <a:r>
              <a:rPr lang="en-GB" sz="1600" dirty="0" smtClean="0"/>
              <a:t>having </a:t>
            </a:r>
            <a:r>
              <a:rPr lang="en-GB" sz="1600" dirty="0"/>
              <a:t>failed.</a:t>
            </a:r>
          </a:p>
          <a:p>
            <a:pPr marL="0" indent="0">
              <a:buNone/>
            </a:pPr>
            <a:r>
              <a:rPr lang="en-GB" sz="1600" dirty="0"/>
              <a:t>Or perhaps not. </a:t>
            </a:r>
            <a:r>
              <a:rPr lang="en-GB" sz="1600" dirty="0">
                <a:solidFill>
                  <a:srgbClr val="FF0000"/>
                </a:solidFill>
              </a:rPr>
              <a:t>But we </a:t>
            </a:r>
            <a:r>
              <a:rPr lang="en-GB" sz="1600" dirty="0" smtClean="0">
                <a:solidFill>
                  <a:srgbClr val="FF0000"/>
                </a:solidFill>
              </a:rPr>
              <a:t>NEED TO BE ABLE </a:t>
            </a:r>
            <a:r>
              <a:rPr lang="en-GB" sz="1600" dirty="0">
                <a:solidFill>
                  <a:srgbClr val="FF0000"/>
                </a:solidFill>
              </a:rPr>
              <a:t>TO SPECIFY AND </a:t>
            </a:r>
            <a:r>
              <a:rPr lang="en-GB" sz="1600" dirty="0" smtClean="0">
                <a:solidFill>
                  <a:srgbClr val="FF0000"/>
                </a:solidFill>
              </a:rPr>
              <a:t>CERTIFY, </a:t>
            </a:r>
            <a:r>
              <a:rPr lang="en-GB" sz="1600" dirty="0">
                <a:solidFill>
                  <a:srgbClr val="FF0000"/>
                </a:solidFill>
              </a:rPr>
              <a:t>KNOWING WHAT IS BEING USED WILL WORK FOR DECADES and not fail before the defect period expires. The CRAFT TRADES, PROFESSIONALS, CLIENTS AS WELL AS LEGISLATORS HAVE TO COME ON BOARD TO ENSURE WE ARE ALL WORKING TOGETHER.</a:t>
            </a:r>
          </a:p>
        </p:txBody>
      </p:sp>
      <p:sp>
        <p:nvSpPr>
          <p:cNvPr id="6" name="Text Placeholder 5"/>
          <p:cNvSpPr>
            <a:spLocks noGrp="1"/>
          </p:cNvSpPr>
          <p:nvPr>
            <p:ph type="body" sz="quarter" idx="3"/>
          </p:nvPr>
        </p:nvSpPr>
        <p:spPr>
          <a:xfrm>
            <a:off x="6172200" y="1093076"/>
            <a:ext cx="5183188" cy="945467"/>
          </a:xfrm>
        </p:spPr>
        <p:txBody>
          <a:bodyPr>
            <a:normAutofit fontScale="55000" lnSpcReduction="20000"/>
          </a:bodyPr>
          <a:lstStyle/>
          <a:p>
            <a:r>
              <a:rPr lang="en-GB" dirty="0"/>
              <a:t>Lime-wash – How many coats and how frequently? How many people have looked at old lime-wash applied on vernacular buildings. It has often built up to be approximately 20 mm thick on old cottages, barns and  Ty Bach’s. It might have been different when applied by professional decorators (painters, plasterers and glaziers)  on polite upper-class </a:t>
            </a:r>
            <a:r>
              <a:rPr lang="en-GB" dirty="0" smtClean="0"/>
              <a:t>stuccoed render</a:t>
            </a:r>
            <a:r>
              <a:rPr lang="en-GB" dirty="0"/>
              <a:t> </a:t>
            </a:r>
            <a:r>
              <a:rPr lang="en-GB" dirty="0" smtClean="0"/>
              <a:t>but not on a cow shed.</a:t>
            </a:r>
            <a:endParaRPr lang="en-GB" dirty="0"/>
          </a:p>
        </p:txBody>
      </p:sp>
      <p:sp>
        <p:nvSpPr>
          <p:cNvPr id="3" name="Slide Number Placeholder 2"/>
          <p:cNvSpPr>
            <a:spLocks noGrp="1"/>
          </p:cNvSpPr>
          <p:nvPr>
            <p:ph type="sldNum" sz="quarter" idx="12"/>
          </p:nvPr>
        </p:nvSpPr>
        <p:spPr/>
        <p:txBody>
          <a:bodyPr/>
          <a:lstStyle/>
          <a:p>
            <a:fld id="{1550BAE8-B457-4953-8463-9ED5127C1755}" type="slidenum">
              <a:rPr lang="en-GB" smtClean="0"/>
              <a:pPr/>
              <a:t>43</a:t>
            </a:fld>
            <a:endParaRPr lang="en-GB"/>
          </a:p>
        </p:txBody>
      </p:sp>
    </p:spTree>
    <p:extLst>
      <p:ext uri="{BB962C8B-B14F-4D97-AF65-F5344CB8AC3E}">
        <p14:creationId xmlns:p14="http://schemas.microsoft.com/office/powerpoint/2010/main" val="387422662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800" b="1" dirty="0">
              <a:latin typeface="Baskerville Old Face" panose="02020602080505020303" pitchFamily="18" charset="0"/>
            </a:endParaRPr>
          </a:p>
        </p:txBody>
      </p:sp>
      <p:sp>
        <p:nvSpPr>
          <p:cNvPr id="4" name="Text Placeholder 3"/>
          <p:cNvSpPr>
            <a:spLocks noGrp="1"/>
          </p:cNvSpPr>
          <p:nvPr>
            <p:ph type="body" idx="1"/>
          </p:nvPr>
        </p:nvSpPr>
        <p:spPr/>
        <p:txBody>
          <a:bodyPr/>
          <a:lstStyle/>
          <a:p>
            <a:endParaRPr lang="en-GB" dirty="0"/>
          </a:p>
        </p:txBody>
      </p:sp>
      <p:pic>
        <p:nvPicPr>
          <p:cNvPr id="9" name="Picture 4"/>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3288054" y="259148"/>
            <a:ext cx="2766839" cy="3684588"/>
          </a:xfrm>
          <a:noFill/>
          <a:ln>
            <a:solidFill>
              <a:schemeClr val="tx1"/>
            </a:solidFill>
            <a:miter lim="800000"/>
            <a:headEnd/>
            <a:tailEnd/>
          </a:ln>
        </p:spPr>
      </p:pic>
      <p:sp>
        <p:nvSpPr>
          <p:cNvPr id="6" name="Text Placeholder 5"/>
          <p:cNvSpPr>
            <a:spLocks noGrp="1"/>
          </p:cNvSpPr>
          <p:nvPr>
            <p:ph type="body" sz="quarter" idx="3"/>
          </p:nvPr>
        </p:nvSpPr>
        <p:spPr>
          <a:xfrm>
            <a:off x="8347045" y="0"/>
            <a:ext cx="3596029" cy="637563"/>
          </a:xfrm>
        </p:spPr>
        <p:txBody>
          <a:bodyPr>
            <a:normAutofit fontScale="47500" lnSpcReduction="20000"/>
          </a:bodyPr>
          <a:lstStyle/>
          <a:p>
            <a:r>
              <a:rPr lang="en-GB" dirty="0"/>
              <a:t>Before </a:t>
            </a:r>
            <a:r>
              <a:rPr lang="en-GB"/>
              <a:t>we repair, </a:t>
            </a:r>
            <a:r>
              <a:rPr lang="en-GB" dirty="0"/>
              <a:t>we need to know </a:t>
            </a:r>
            <a:r>
              <a:rPr lang="en-GB"/>
              <a:t>the history, </a:t>
            </a:r>
            <a:r>
              <a:rPr lang="en-GB" dirty="0"/>
              <a:t>significance and how the layered late 13</a:t>
            </a:r>
            <a:r>
              <a:rPr lang="en-GB" baseline="30000" dirty="0"/>
              <a:t>th</a:t>
            </a:r>
            <a:r>
              <a:rPr lang="en-GB" dirty="0"/>
              <a:t> Century wall was built and added to in this Grade I listed structure.</a:t>
            </a:r>
          </a:p>
        </p:txBody>
      </p:sp>
      <p:pic>
        <p:nvPicPr>
          <p:cNvPr id="16" name="Picture 5"/>
          <p:cNvPicPr>
            <a:picLocks noGrp="1" noChangeAspect="1" noChangeArrowheads="1"/>
          </p:cNvPicPr>
          <p:nvPr>
            <p:ph sz="quarter" idx="4"/>
          </p:nvPr>
        </p:nvPicPr>
        <p:blipFill>
          <a:blip r:embed="rId3" cstate="print">
            <a:extLst>
              <a:ext uri="{28A0092B-C50C-407E-A947-70E740481C1C}">
                <a14:useLocalDpi xmlns:a14="http://schemas.microsoft.com/office/drawing/2010/main" val="0"/>
              </a:ext>
            </a:extLst>
          </a:blip>
          <a:srcRect/>
          <a:stretch>
            <a:fillRect/>
          </a:stretch>
        </p:blipFill>
        <p:spPr>
          <a:xfrm>
            <a:off x="6508225" y="259148"/>
            <a:ext cx="1515251" cy="2020335"/>
          </a:xfrm>
          <a:ln>
            <a:solidFill>
              <a:schemeClr val="tx1"/>
            </a:solidFill>
            <a:miter lim="800000"/>
            <a:headEnd/>
            <a:tailEnd/>
          </a:ln>
        </p:spPr>
      </p:pic>
      <p:sp>
        <p:nvSpPr>
          <p:cNvPr id="3" name="Slide Number Placeholder 2"/>
          <p:cNvSpPr>
            <a:spLocks noGrp="1"/>
          </p:cNvSpPr>
          <p:nvPr>
            <p:ph type="sldNum" sz="quarter" idx="12"/>
          </p:nvPr>
        </p:nvSpPr>
        <p:spPr/>
        <p:txBody>
          <a:bodyPr/>
          <a:lstStyle/>
          <a:p>
            <a:fld id="{1550BAE8-B457-4953-8463-9ED5127C1755}" type="slidenum">
              <a:rPr lang="en-GB" smtClean="0"/>
              <a:pPr/>
              <a:t>44</a:t>
            </a:fld>
            <a:endParaRPr lang="en-GB"/>
          </a:p>
        </p:txBody>
      </p:sp>
      <p:pic>
        <p:nvPicPr>
          <p:cNvPr id="11" name="Picture 6" descr="DSCF8179"/>
          <p:cNvPicPr>
            <a:picLocks noGrp="1" noChangeAspect="1" noChangeArrowheads="1"/>
          </p:cNvPicPr>
          <p:nvPr>
            <p:ph sz="quarter" idx="4294967295"/>
          </p:nvPr>
        </p:nvPicPr>
        <p:blipFill>
          <a:blip r:embed="rId4" cstate="print">
            <a:extLst>
              <a:ext uri="{28A0092B-C50C-407E-A947-70E740481C1C}">
                <a14:useLocalDpi xmlns:a14="http://schemas.microsoft.com/office/drawing/2010/main" val="0"/>
              </a:ext>
            </a:extLst>
          </a:blip>
          <a:srcRect/>
          <a:stretch>
            <a:fillRect/>
          </a:stretch>
        </p:blipFill>
        <p:spPr>
          <a:xfrm>
            <a:off x="7277100" y="2854325"/>
            <a:ext cx="4914900" cy="3684588"/>
          </a:xfrm>
          <a:ln>
            <a:solidFill>
              <a:schemeClr val="tx1"/>
            </a:solidFill>
            <a:miter lim="800000"/>
            <a:headEnd/>
            <a:tailEnd/>
          </a:ln>
        </p:spPr>
      </p:pic>
      <p:pic>
        <p:nvPicPr>
          <p:cNvPr id="12"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8534126" y="720063"/>
            <a:ext cx="3234324" cy="2425743"/>
          </a:xfrm>
          <a:prstGeom prst="rect">
            <a:avLst/>
          </a:prstGeom>
          <a:ln>
            <a:solidFill>
              <a:schemeClr val="tx1"/>
            </a:solidFill>
            <a:miter lim="800000"/>
            <a:headEnd/>
            <a:tailEnd/>
          </a:ln>
        </p:spPr>
      </p:pic>
      <p:pic>
        <p:nvPicPr>
          <p:cNvPr id="13" name="Picture 5"/>
          <p:cNvPicPr>
            <a:picLocks noChangeAspect="1" noChangeArrowheads="1"/>
          </p:cNvPicPr>
          <p:nvPr/>
        </p:nvPicPr>
        <p:blipFill>
          <a:blip r:embed="rId6">
            <a:extLst>
              <a:ext uri="{28A0092B-C50C-407E-A947-70E740481C1C}">
                <a14:useLocalDpi xmlns:a14="http://schemas.microsoft.com/office/drawing/2010/main" val="0"/>
              </a:ext>
            </a:extLst>
          </a:blip>
          <a:srcRect l="17291" t="23102" r="18126" b="11806"/>
          <a:stretch>
            <a:fillRect/>
          </a:stretch>
        </p:blipFill>
        <p:spPr bwMode="auto">
          <a:xfrm>
            <a:off x="252101" y="4245167"/>
            <a:ext cx="2694169" cy="203655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4" name="Picture 3"/>
          <p:cNvPicPr>
            <a:picLocks noChangeAspect="1" noChangeArrowheads="1"/>
          </p:cNvPicPr>
          <p:nvPr/>
        </p:nvPicPr>
        <p:blipFill>
          <a:blip r:embed="rId7">
            <a:extLst>
              <a:ext uri="{28A0092B-C50C-407E-A947-70E740481C1C}">
                <a14:useLocalDpi xmlns:a14="http://schemas.microsoft.com/office/drawing/2010/main" val="0"/>
              </a:ext>
            </a:extLst>
          </a:blip>
          <a:srcRect l="18889" t="2916" r="28239" b="1320"/>
          <a:stretch>
            <a:fillRect/>
          </a:stretch>
        </p:blipFill>
        <p:spPr>
          <a:xfrm>
            <a:off x="252101" y="250825"/>
            <a:ext cx="2712384" cy="3684588"/>
          </a:xfrm>
          <a:prstGeom prst="rect">
            <a:avLst/>
          </a:prstGeom>
          <a:noFill/>
          <a:ln>
            <a:solidFill>
              <a:schemeClr val="tx1"/>
            </a:solidFill>
            <a:miter lim="800000"/>
            <a:headEnd/>
            <a:tailEnd/>
          </a:ln>
        </p:spPr>
      </p:pic>
      <p:pic>
        <p:nvPicPr>
          <p:cNvPr id="15" name="Picture 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a:xfrm>
            <a:off x="3266248" y="4190235"/>
            <a:ext cx="2788645" cy="2091484"/>
          </a:xfrm>
          <a:prstGeom prst="rect">
            <a:avLst/>
          </a:prstGeom>
          <a:ln>
            <a:solidFill>
              <a:schemeClr val="tx1"/>
            </a:solidFill>
            <a:miter lim="800000"/>
            <a:headEnd/>
            <a:tailEnd/>
          </a:ln>
        </p:spPr>
      </p:pic>
      <p:sp>
        <p:nvSpPr>
          <p:cNvPr id="17" name="TextBox 16"/>
          <p:cNvSpPr txBox="1"/>
          <p:nvPr/>
        </p:nvSpPr>
        <p:spPr>
          <a:xfrm>
            <a:off x="1355834" y="6537434"/>
            <a:ext cx="7572394" cy="369332"/>
          </a:xfrm>
          <a:prstGeom prst="rect">
            <a:avLst/>
          </a:prstGeom>
          <a:noFill/>
        </p:spPr>
        <p:txBody>
          <a:bodyPr wrap="none" rtlCol="0">
            <a:spAutoFit/>
          </a:bodyPr>
          <a:lstStyle/>
          <a:p>
            <a:r>
              <a:rPr lang="en-GB" dirty="0" smtClean="0"/>
              <a:t>As we speak, a 3D laser scanned model is generating some interesting findings.</a:t>
            </a:r>
            <a:endParaRPr lang="en-GB" dirty="0"/>
          </a:p>
        </p:txBody>
      </p:sp>
    </p:spTree>
    <p:extLst>
      <p:ext uri="{BB962C8B-B14F-4D97-AF65-F5344CB8AC3E}">
        <p14:creationId xmlns:p14="http://schemas.microsoft.com/office/powerpoint/2010/main" val="90092173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45</a:t>
            </a:fld>
            <a:endParaRPr lang="en-GB"/>
          </a:p>
        </p:txBody>
      </p:sp>
      <p:sp>
        <p:nvSpPr>
          <p:cNvPr id="3074" name="Rectangle 2"/>
          <p:cNvSpPr>
            <a:spLocks noGrp="1" noChangeArrowheads="1"/>
          </p:cNvSpPr>
          <p:nvPr>
            <p:ph type="title" idx="4294967295"/>
          </p:nvPr>
        </p:nvSpPr>
        <p:spPr>
          <a:xfrm>
            <a:off x="-1" y="409575"/>
            <a:ext cx="11981793" cy="412750"/>
          </a:xfrm>
        </p:spPr>
        <p:txBody>
          <a:bodyPr vert="horz" lIns="92075" tIns="46038" rIns="92075" bIns="46038" rtlCol="0" anchor="ctr">
            <a:normAutofit fontScale="90000"/>
          </a:bodyPr>
          <a:lstStyle/>
          <a:p>
            <a:pPr>
              <a:defRPr/>
            </a:pPr>
            <a:r>
              <a:rPr lang="en-US" altLang="en-US" sz="3600" dirty="0" smtClean="0">
                <a:latin typeface="Times New Roman" pitchFamily="18" charset="0"/>
              </a:rPr>
              <a:t> My </a:t>
            </a:r>
            <a:r>
              <a:rPr lang="en-US" altLang="en-US" sz="3600" dirty="0" smtClean="0">
                <a:solidFill>
                  <a:srgbClr val="FF0000"/>
                </a:solidFill>
                <a:latin typeface="Times New Roman" pitchFamily="18" charset="0"/>
              </a:rPr>
              <a:t>Academic </a:t>
            </a:r>
            <a:r>
              <a:rPr lang="en-US" altLang="en-US" sz="3600" dirty="0" smtClean="0">
                <a:latin typeface="Times New Roman" pitchFamily="18" charset="0"/>
              </a:rPr>
              <a:t>Research Method. </a:t>
            </a:r>
            <a:br>
              <a:rPr lang="en-US" altLang="en-US" sz="3600" dirty="0" smtClean="0">
                <a:latin typeface="Times New Roman" pitchFamily="18" charset="0"/>
              </a:rPr>
            </a:br>
            <a:r>
              <a:rPr lang="en-US" altLang="en-US" sz="3600" dirty="0" smtClean="0">
                <a:latin typeface="Times New Roman" pitchFamily="18" charset="0"/>
              </a:rPr>
              <a:t>Outline Hypothesis: We can learn a lot by looking at a building and reading it.</a:t>
            </a:r>
            <a:endParaRPr lang="en-US" altLang="en-US" sz="3600" dirty="0">
              <a:latin typeface="Times New Roman" pitchFamily="18" charset="0"/>
            </a:endParaRPr>
          </a:p>
        </p:txBody>
      </p:sp>
      <p:sp>
        <p:nvSpPr>
          <p:cNvPr id="8195" name="Rectangle 3"/>
          <p:cNvSpPr>
            <a:spLocks noGrp="1" noChangeArrowheads="1"/>
          </p:cNvSpPr>
          <p:nvPr>
            <p:ph idx="4294967295"/>
          </p:nvPr>
        </p:nvSpPr>
        <p:spPr>
          <a:xfrm>
            <a:off x="0" y="981075"/>
            <a:ext cx="8512175" cy="5114925"/>
          </a:xfrm>
        </p:spPr>
        <p:txBody>
          <a:bodyPr vert="horz" lIns="92075" tIns="46038" rIns="92075" bIns="46038" rtlCol="0">
            <a:normAutofit/>
          </a:bodyPr>
          <a:lstStyle/>
          <a:p>
            <a:pPr eaLnBrk="1" fontAlgn="auto" hangingPunct="1">
              <a:buFont typeface="Wingdings" pitchFamily="2" charset="2"/>
              <a:buNone/>
              <a:defRPr/>
            </a:pPr>
            <a:endParaRPr lang="en-US" altLang="en-US" sz="1600" b="1" u="sng" dirty="0"/>
          </a:p>
          <a:p>
            <a:pPr eaLnBrk="1" fontAlgn="auto" hangingPunct="1">
              <a:buFont typeface="Wingdings" pitchFamily="2" charset="2"/>
              <a:buNone/>
              <a:defRPr/>
            </a:pPr>
            <a:endParaRPr lang="en-US" altLang="en-US" sz="1600" b="1" dirty="0"/>
          </a:p>
        </p:txBody>
      </p:sp>
      <p:sp>
        <p:nvSpPr>
          <p:cNvPr id="46084" name="Rectangle 4"/>
          <p:cNvSpPr>
            <a:spLocks noChangeArrowheads="1"/>
          </p:cNvSpPr>
          <p:nvPr/>
        </p:nvSpPr>
        <p:spPr bwMode="auto">
          <a:xfrm>
            <a:off x="-25400" y="2781300"/>
            <a:ext cx="10693400"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eaLnBrk="1" hangingPunct="1">
              <a:spcAft>
                <a:spcPct val="0"/>
              </a:spcAft>
              <a:buClrTx/>
              <a:buFontTx/>
              <a:buNone/>
            </a:pPr>
            <a:r>
              <a:rPr lang="en-US" altLang="en-US" sz="2000" b="1">
                <a:latin typeface="Arial" panose="020B0604020202020204" pitchFamily="34" charset="0"/>
              </a:rPr>
              <a:t>.  </a:t>
            </a:r>
          </a:p>
        </p:txBody>
      </p:sp>
      <p:sp>
        <p:nvSpPr>
          <p:cNvPr id="46085" name="Rectangle 5"/>
          <p:cNvSpPr>
            <a:spLocks noChangeArrowheads="1"/>
          </p:cNvSpPr>
          <p:nvPr/>
        </p:nvSpPr>
        <p:spPr bwMode="auto">
          <a:xfrm>
            <a:off x="1703389" y="1144589"/>
            <a:ext cx="8785225"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nchor="ctr">
            <a:spAutoFit/>
          </a:bodyPr>
          <a:lstStyle>
            <a:lvl1pPr eaLnBrk="0"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1pPr>
            <a:lvl2pPr marL="742950" indent="-285750" eaLnBrk="0"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2pPr>
            <a:lvl3pPr marL="1143000" indent="-228600" eaLnBrk="0"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3pPr>
            <a:lvl4pPr marL="1600200" indent="-228600" eaLnBrk="0"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4pPr>
            <a:lvl5pPr marL="2057400" indent="-228600" eaLnBrk="0"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tabLst>
                <a:tab pos="685800" algn="l"/>
              </a:tabLst>
              <a:defRPr sz="1700">
                <a:solidFill>
                  <a:schemeClr val="tx1"/>
                </a:solidFill>
                <a:latin typeface="Arial Narrow" panose="020B0606020202030204" pitchFamily="34" charset="0"/>
              </a:defRPr>
            </a:lvl9pPr>
          </a:lstStyle>
          <a:p>
            <a:pPr eaLnBrk="1" hangingPunct="1">
              <a:spcBef>
                <a:spcPct val="0"/>
              </a:spcBef>
              <a:spcAft>
                <a:spcPct val="0"/>
              </a:spcAft>
              <a:buClrTx/>
              <a:buFontTx/>
              <a:buChar char="•"/>
            </a:pPr>
            <a:r>
              <a:rPr lang="en-GB" altLang="en-US" sz="1600" dirty="0">
                <a:latin typeface="Baskerville Old Face" panose="02020602080505020303" pitchFamily="18" charset="0"/>
              </a:rPr>
              <a:t>Literature review followed by  pilot testing  of research method. </a:t>
            </a:r>
          </a:p>
          <a:p>
            <a:pPr eaLnBrk="1" hangingPunct="1">
              <a:spcBef>
                <a:spcPct val="0"/>
              </a:spcBef>
              <a:spcAft>
                <a:spcPct val="0"/>
              </a:spcAft>
              <a:buClrTx/>
              <a:buFontTx/>
              <a:buNone/>
            </a:pPr>
            <a:endParaRPr lang="en-GB" altLang="en-US" sz="1600" dirty="0">
              <a:latin typeface="Baskerville Old Face" panose="02020602080505020303" pitchFamily="18" charset="0"/>
            </a:endParaRPr>
          </a:p>
          <a:p>
            <a:pPr eaLnBrk="1" hangingPunct="1">
              <a:spcBef>
                <a:spcPct val="0"/>
              </a:spcBef>
              <a:spcAft>
                <a:spcPct val="0"/>
              </a:spcAft>
              <a:buClrTx/>
              <a:buFontTx/>
              <a:buChar char="•"/>
            </a:pPr>
            <a:r>
              <a:rPr lang="en-GB" altLang="en-US" sz="1600" dirty="0">
                <a:latin typeface="Baskerville Old Face" panose="02020602080505020303" pitchFamily="18" charset="0"/>
              </a:rPr>
              <a:t>Sampled 200 Sites – Rapid Phase One investigation of more than 20 elements and functions. </a:t>
            </a:r>
          </a:p>
          <a:p>
            <a:pPr eaLnBrk="1" hangingPunct="1">
              <a:spcBef>
                <a:spcPct val="0"/>
              </a:spcBef>
              <a:spcAft>
                <a:spcPct val="0"/>
              </a:spcAft>
              <a:buClrTx/>
              <a:buFontTx/>
              <a:buNone/>
            </a:pPr>
            <a:endParaRPr lang="en-US" altLang="en-US" sz="1600" dirty="0">
              <a:latin typeface="Baskerville Old Face" panose="02020602080505020303" pitchFamily="18" charset="0"/>
            </a:endParaRPr>
          </a:p>
          <a:p>
            <a:pPr eaLnBrk="1" hangingPunct="1">
              <a:spcBef>
                <a:spcPct val="0"/>
              </a:spcBef>
              <a:spcAft>
                <a:spcPct val="0"/>
              </a:spcAft>
              <a:buClrTx/>
              <a:buFontTx/>
              <a:buChar char="•"/>
            </a:pPr>
            <a:r>
              <a:rPr lang="en-GB" altLang="en-US" sz="1600" dirty="0">
                <a:latin typeface="Baskerville Old Face" panose="02020602080505020303" pitchFamily="18" charset="0"/>
              </a:rPr>
              <a:t>Condition Survey Pro-forma developed and weighted. Quantitative and qualitative data  recorded.</a:t>
            </a:r>
          </a:p>
          <a:p>
            <a:pPr eaLnBrk="1" hangingPunct="1">
              <a:spcBef>
                <a:spcPct val="0"/>
              </a:spcBef>
              <a:spcAft>
                <a:spcPct val="0"/>
              </a:spcAft>
              <a:buClrTx/>
              <a:buFontTx/>
              <a:buNone/>
            </a:pPr>
            <a:r>
              <a:rPr lang="en-GB" altLang="en-US" sz="1600" dirty="0">
                <a:latin typeface="Baskerville Old Face" panose="02020602080505020303" pitchFamily="18" charset="0"/>
              </a:rPr>
              <a:t>Digitally photographed and assessed by direct observation.  Pro-forma completed (against set condition criteria) to ensure consistency. Study limited (due to resource implications) to sites, predominantly within Wales and  South of England, but  in order to attempt to address distortions this might raise; a small control sample of case-study buildings, was included, of structures from other regions and countries, of the United Kingdom. Building uses vary, as does the scale, ownership and detailing. From the completed pro-forma generated for each building - a case-study asset record (containing performance in–use data) has resulted. </a:t>
            </a:r>
          </a:p>
          <a:p>
            <a:pPr eaLnBrk="1" hangingPunct="1">
              <a:spcBef>
                <a:spcPct val="0"/>
              </a:spcBef>
              <a:spcAft>
                <a:spcPct val="0"/>
              </a:spcAft>
              <a:buClrTx/>
              <a:buFontTx/>
              <a:buNone/>
            </a:pPr>
            <a:endParaRPr lang="en-GB" altLang="en-US" sz="1600" dirty="0">
              <a:latin typeface="Baskerville Old Face" panose="02020602080505020303" pitchFamily="18" charset="0"/>
            </a:endParaRPr>
          </a:p>
          <a:p>
            <a:pPr eaLnBrk="1" hangingPunct="1">
              <a:spcBef>
                <a:spcPct val="0"/>
              </a:spcBef>
              <a:spcAft>
                <a:spcPct val="0"/>
              </a:spcAft>
              <a:buClrTx/>
              <a:buFontTx/>
              <a:buChar char="•"/>
            </a:pPr>
            <a:r>
              <a:rPr lang="en-GB" altLang="en-US" sz="1600" dirty="0">
                <a:latin typeface="Baskerville Old Face" panose="02020602080505020303" pitchFamily="18" charset="0"/>
              </a:rPr>
              <a:t>Data collated and analysed.</a:t>
            </a:r>
          </a:p>
          <a:p>
            <a:pPr eaLnBrk="1" hangingPunct="1">
              <a:spcBef>
                <a:spcPct val="0"/>
              </a:spcBef>
              <a:spcAft>
                <a:spcPct val="0"/>
              </a:spcAft>
              <a:buClrTx/>
              <a:buFontTx/>
              <a:buChar char="•"/>
            </a:pPr>
            <a:endParaRPr lang="en-GB" altLang="en-US" sz="1600" dirty="0">
              <a:latin typeface="Baskerville Old Face" panose="02020602080505020303" pitchFamily="18" charset="0"/>
            </a:endParaRPr>
          </a:p>
          <a:p>
            <a:pPr eaLnBrk="1" hangingPunct="1">
              <a:spcBef>
                <a:spcPct val="0"/>
              </a:spcBef>
              <a:spcAft>
                <a:spcPct val="0"/>
              </a:spcAft>
              <a:buClrTx/>
              <a:buFontTx/>
              <a:buChar char="•"/>
            </a:pPr>
            <a:r>
              <a:rPr lang="en-GB" altLang="en-US" sz="1600" dirty="0">
                <a:latin typeface="Baskerville Old Face" panose="02020602080505020303" pitchFamily="18" charset="0"/>
              </a:rPr>
              <a:t> Initial results - preliminary comments and recommendations drawn.</a:t>
            </a:r>
          </a:p>
          <a:p>
            <a:pPr eaLnBrk="1" hangingPunct="1">
              <a:spcBef>
                <a:spcPct val="0"/>
              </a:spcBef>
              <a:spcAft>
                <a:spcPct val="0"/>
              </a:spcAft>
              <a:buClrTx/>
              <a:buFontTx/>
              <a:buChar char="•"/>
            </a:pPr>
            <a:endParaRPr lang="en-US" altLang="en-US" sz="1600" dirty="0">
              <a:latin typeface="Baskerville Old Face" panose="02020602080505020303" pitchFamily="18" charset="0"/>
            </a:endParaRPr>
          </a:p>
          <a:p>
            <a:pPr eaLnBrk="1" hangingPunct="1">
              <a:spcBef>
                <a:spcPct val="0"/>
              </a:spcBef>
              <a:spcAft>
                <a:spcPct val="0"/>
              </a:spcAft>
              <a:buClrTx/>
              <a:buFontTx/>
              <a:buChar char="•"/>
            </a:pPr>
            <a:r>
              <a:rPr lang="en-GB" altLang="en-US" sz="1600" dirty="0">
                <a:latin typeface="Baskerville Old Face" panose="02020602080505020303" pitchFamily="18" charset="0"/>
              </a:rPr>
              <a:t>Following completion of Phase One; the methodology is being refined to identify and select, appropriate Historic Estates/Buildings, for detailed, case-study Phase II analysis. </a:t>
            </a:r>
            <a:endParaRPr lang="en-US" altLang="en-US" sz="1600" dirty="0">
              <a:latin typeface="Baskerville Old Face" panose="02020602080505020303" pitchFamily="18" charset="0"/>
            </a:endParaRPr>
          </a:p>
          <a:p>
            <a:pPr>
              <a:spcBef>
                <a:spcPct val="0"/>
              </a:spcBef>
              <a:spcAft>
                <a:spcPct val="0"/>
              </a:spcAft>
              <a:buClrTx/>
              <a:buFontTx/>
              <a:buNone/>
            </a:pPr>
            <a:endParaRPr lang="en-US" altLang="en-US" sz="1600" dirty="0">
              <a:latin typeface="Baskerville Old Face" panose="02020602080505020303" pitchFamily="18" charset="0"/>
            </a:endParaRPr>
          </a:p>
        </p:txBody>
      </p:sp>
    </p:spTree>
    <p:extLst>
      <p:ext uri="{BB962C8B-B14F-4D97-AF65-F5344CB8AC3E}">
        <p14:creationId xmlns:p14="http://schemas.microsoft.com/office/powerpoint/2010/main" val="130762890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301875" y="4876801"/>
            <a:ext cx="7543800" cy="1865313"/>
          </a:xfrm>
        </p:spPr>
        <p:txBody>
          <a:bodyPr/>
          <a:lstStyle/>
          <a:p>
            <a:pPr>
              <a:defRPr/>
            </a:pPr>
            <a:r>
              <a:rPr lang="en-GB" altLang="en-US" sz="2400" b="1" dirty="0">
                <a:latin typeface="Castellar" pitchFamily="18" charset="0"/>
              </a:rPr>
              <a:t>FACILITIES Management of HISTORIC OR TRADITIONAL properties – just how effective is the delivery?</a:t>
            </a:r>
            <a:endParaRPr lang="en-US" altLang="en-US" sz="2400" b="1" dirty="0">
              <a:latin typeface="Castellar" pitchFamily="18" charset="0"/>
            </a:endParaRPr>
          </a:p>
        </p:txBody>
      </p:sp>
      <p:sp>
        <p:nvSpPr>
          <p:cNvPr id="2" name="Slide Number Placeholder 1"/>
          <p:cNvSpPr>
            <a:spLocks noGrp="1"/>
          </p:cNvSpPr>
          <p:nvPr>
            <p:ph type="sldNum" sz="quarter" idx="12"/>
          </p:nvPr>
        </p:nvSpPr>
        <p:spPr/>
        <p:txBody>
          <a:bodyPr/>
          <a:lstStyle/>
          <a:p>
            <a:fld id="{48A26D80-3E99-4B76-BF69-1F18DD4A3B3F}" type="slidenum">
              <a:rPr lang="en-GB" smtClean="0"/>
              <a:pPr/>
              <a:t>46</a:t>
            </a:fld>
            <a:endParaRPr lang="en-GB"/>
          </a:p>
        </p:txBody>
      </p:sp>
      <p:sp>
        <p:nvSpPr>
          <p:cNvPr id="47107" name="Rectangle 5"/>
          <p:cNvSpPr>
            <a:spLocks noChangeArrowheads="1"/>
          </p:cNvSpPr>
          <p:nvPr/>
        </p:nvSpPr>
        <p:spPr bwMode="auto">
          <a:xfrm>
            <a:off x="1524001" y="229659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spcAft>
                <a:spcPts val="600"/>
              </a:spcAft>
              <a:buFont typeface="Arial" panose="020B0604020202020204" pitchFamily="34" charset="0"/>
              <a:defRPr sz="2000" b="1">
                <a:solidFill>
                  <a:schemeClr val="tx1"/>
                </a:solidFill>
                <a:latin typeface="Arial" panose="020B0604020202020204" pitchFamily="34" charset="0"/>
              </a:defRPr>
            </a:lvl1pPr>
            <a:lvl2pPr marL="742950" indent="-285750" eaLnBrk="0" hangingPunct="0">
              <a:spcBef>
                <a:spcPct val="20000"/>
              </a:spcBef>
              <a:buClr>
                <a:schemeClr val="tx2"/>
              </a:buClr>
              <a:buFont typeface="Arial" panose="020B0604020202020204" pitchFamily="34" charset="0"/>
              <a:buChar char="•"/>
              <a:defRPr sz="2000">
                <a:solidFill>
                  <a:schemeClr val="tx1"/>
                </a:solidFill>
                <a:latin typeface="Arial" panose="020B0604020202020204" pitchFamily="34" charset="0"/>
              </a:defRPr>
            </a:lvl2pPr>
            <a:lvl3pPr marL="1143000" indent="-228600" eaLnBrk="0" hangingPunct="0">
              <a:spcBef>
                <a:spcPct val="20000"/>
              </a:spcBef>
              <a:buClr>
                <a:schemeClr val="tx2"/>
              </a:buClr>
              <a:buFont typeface="Arial" panose="020B0604020202020204" pitchFamily="34" charset="0"/>
              <a:buChar char="•"/>
              <a:defRPr>
                <a:solidFill>
                  <a:schemeClr val="tx1"/>
                </a:solidFill>
                <a:latin typeface="Arial" panose="020B0604020202020204" pitchFamily="34" charset="0"/>
              </a:defRPr>
            </a:lvl3pPr>
            <a:lvl4pPr marL="1600200" indent="-228600" eaLnBrk="0" hangingPunct="0">
              <a:spcBef>
                <a:spcPct val="20000"/>
              </a:spcBef>
              <a:buClr>
                <a:schemeClr val="tx2"/>
              </a:buClr>
              <a:buFont typeface="Arial" panose="020B0604020202020204" pitchFamily="34" charset="0"/>
              <a:buChar char="•"/>
              <a:defRPr>
                <a:solidFill>
                  <a:schemeClr val="tx1"/>
                </a:solidFill>
                <a:latin typeface="Arial" panose="020B0604020202020204" pitchFamily="34" charset="0"/>
              </a:defRPr>
            </a:lvl4pPr>
            <a:lvl5pPr marL="2057400" indent="-228600" eaLnBrk="0" hangingPunct="0">
              <a:spcBef>
                <a:spcPct val="20000"/>
              </a:spcBef>
              <a:buClr>
                <a:schemeClr val="tx2"/>
              </a:buClr>
              <a:buFont typeface="Arial" panose="020B0604020202020204" pitchFamily="34" charset="0"/>
              <a:buChar char="•"/>
              <a:defRPr>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tx2"/>
              </a:buClr>
              <a:buFont typeface="Arial" panose="020B0604020202020204" pitchFamily="34" charset="0"/>
              <a:buChar char="•"/>
              <a:defRPr>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tx2"/>
              </a:buClr>
              <a:buFont typeface="Arial" panose="020B0604020202020204" pitchFamily="34" charset="0"/>
              <a:buChar char="•"/>
              <a:defRPr>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tx2"/>
              </a:buClr>
              <a:buFont typeface="Arial" panose="020B0604020202020204" pitchFamily="34" charset="0"/>
              <a:buChar char="•"/>
              <a:defRPr>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tx2"/>
              </a:buClr>
              <a:buFont typeface="Arial" panose="020B0604020202020204" pitchFamily="34" charset="0"/>
              <a:buChar char="•"/>
              <a:defRPr>
                <a:solidFill>
                  <a:schemeClr val="tx1"/>
                </a:solidFill>
                <a:latin typeface="Arial" panose="020B0604020202020204" pitchFamily="34" charset="0"/>
              </a:defRPr>
            </a:lvl9pPr>
          </a:lstStyle>
          <a:p>
            <a:pPr eaLnBrk="1" hangingPunct="1">
              <a:spcBef>
                <a:spcPct val="0"/>
              </a:spcBef>
              <a:spcAft>
                <a:spcPct val="0"/>
              </a:spcAft>
              <a:buFontTx/>
              <a:buNone/>
            </a:pPr>
            <a:endParaRPr lang="en-GB" altLang="en-US" sz="1800" b="0"/>
          </a:p>
        </p:txBody>
      </p:sp>
      <p:graphicFrame>
        <p:nvGraphicFramePr>
          <p:cNvPr id="47108" name="Object 4"/>
          <p:cNvGraphicFramePr>
            <a:graphicFrameLocks noChangeAspect="1"/>
          </p:cNvGraphicFramePr>
          <p:nvPr>
            <p:extLst>
              <p:ext uri="{D42A27DB-BD31-4B8C-83A1-F6EECF244321}">
                <p14:modId xmlns:p14="http://schemas.microsoft.com/office/powerpoint/2010/main" val="3277833324"/>
              </p:ext>
            </p:extLst>
          </p:nvPr>
        </p:nvGraphicFramePr>
        <p:xfrm>
          <a:off x="2061149" y="363894"/>
          <a:ext cx="7934698" cy="4851918"/>
        </p:xfrm>
        <a:graphic>
          <a:graphicData uri="http://schemas.openxmlformats.org/presentationml/2006/ole">
            <mc:AlternateContent xmlns:mc="http://schemas.openxmlformats.org/markup-compatibility/2006">
              <mc:Choice xmlns:v="urn:schemas-microsoft-com:vml" Requires="v">
                <p:oleObj spid="_x0000_s2082" name="Worksheet" r:id="rId3" imgW="9306022" imgH="5715000" progId="Excel.Sheet.8">
                  <p:embed/>
                </p:oleObj>
              </mc:Choice>
              <mc:Fallback>
                <p:oleObj name="Worksheet" r:id="rId3" imgW="9306022" imgH="5715000" progId="Excel.Sheet.8">
                  <p:embed/>
                  <p:pic>
                    <p:nvPicPr>
                      <p:cNvPr id="0" name="Picture 3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1149" y="363894"/>
                        <a:ext cx="7934698" cy="4851918"/>
                      </a:xfrm>
                      <a:prstGeom prst="rect">
                        <a:avLst/>
                      </a:prstGeom>
                      <a:solidFill>
                        <a:srgbClr val="FFFF00"/>
                      </a:solidFill>
                    </p:spPr>
                  </p:pic>
                </p:oleObj>
              </mc:Fallback>
            </mc:AlternateContent>
          </a:graphicData>
        </a:graphic>
      </p:graphicFrame>
    </p:spTree>
    <p:extLst>
      <p:ext uri="{BB962C8B-B14F-4D97-AF65-F5344CB8AC3E}">
        <p14:creationId xmlns:p14="http://schemas.microsoft.com/office/powerpoint/2010/main" val="194453540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631950" y="6237288"/>
            <a:ext cx="8712200" cy="360362"/>
          </a:xfrm>
        </p:spPr>
        <p:txBody>
          <a:bodyPr>
            <a:normAutofit fontScale="90000"/>
          </a:bodyPr>
          <a:lstStyle/>
          <a:p>
            <a:pPr>
              <a:defRPr/>
            </a:pPr>
            <a:r>
              <a:rPr lang="en-GB" altLang="en-US" sz="2400" b="1" dirty="0">
                <a:latin typeface="Castellar" pitchFamily="18" charset="0"/>
              </a:rPr>
              <a:t>FACILITIES Management of HISTORIC OR TRADITIONAL properties – just how effective is the delivery?</a:t>
            </a:r>
            <a:br>
              <a:rPr lang="en-GB" altLang="en-US" sz="2400" b="1" dirty="0">
                <a:latin typeface="Castellar" pitchFamily="18" charset="0"/>
              </a:rPr>
            </a:br>
            <a:endParaRPr lang="en-US" altLang="en-US" sz="2400" b="1" dirty="0">
              <a:latin typeface="Castellar" pitchFamily="18" charset="0"/>
            </a:endParaRPr>
          </a:p>
        </p:txBody>
      </p:sp>
      <p:sp>
        <p:nvSpPr>
          <p:cNvPr id="2" name="Slide Number Placeholder 1"/>
          <p:cNvSpPr>
            <a:spLocks noGrp="1"/>
          </p:cNvSpPr>
          <p:nvPr>
            <p:ph type="sldNum" sz="quarter" idx="12"/>
          </p:nvPr>
        </p:nvSpPr>
        <p:spPr/>
        <p:txBody>
          <a:bodyPr/>
          <a:lstStyle/>
          <a:p>
            <a:fld id="{48A26D80-3E99-4B76-BF69-1F18DD4A3B3F}" type="slidenum">
              <a:rPr lang="en-GB" smtClean="0"/>
              <a:pPr/>
              <a:t>47</a:t>
            </a:fld>
            <a:endParaRPr lang="en-GB"/>
          </a:p>
        </p:txBody>
      </p:sp>
      <p:graphicFrame>
        <p:nvGraphicFramePr>
          <p:cNvPr id="48131" name="Object 5"/>
          <p:cNvGraphicFramePr>
            <a:graphicFrameLocks noChangeAspect="1"/>
          </p:cNvGraphicFramePr>
          <p:nvPr>
            <p:extLst>
              <p:ext uri="{D42A27DB-BD31-4B8C-83A1-F6EECF244321}">
                <p14:modId xmlns:p14="http://schemas.microsoft.com/office/powerpoint/2010/main" val="270600911"/>
              </p:ext>
            </p:extLst>
          </p:nvPr>
        </p:nvGraphicFramePr>
        <p:xfrm>
          <a:off x="1941867" y="457196"/>
          <a:ext cx="8289925" cy="5114829"/>
        </p:xfrm>
        <a:graphic>
          <a:graphicData uri="http://schemas.openxmlformats.org/presentationml/2006/ole">
            <mc:AlternateContent xmlns:mc="http://schemas.openxmlformats.org/markup-compatibility/2006">
              <mc:Choice xmlns:v="urn:schemas-microsoft-com:vml" Requires="v">
                <p:oleObj spid="_x0000_s3105" name="Worksheet" r:id="rId3" imgW="9124830" imgH="5457868" progId="Excel.Sheet.8">
                  <p:embed/>
                </p:oleObj>
              </mc:Choice>
              <mc:Fallback>
                <p:oleObj name="Worksheet" r:id="rId3" imgW="9124830" imgH="5457868" progId="Excel.Sheet.8">
                  <p:embed/>
                  <p:pic>
                    <p:nvPicPr>
                      <p:cNvPr id="0" name="Picture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1867" y="457196"/>
                        <a:ext cx="8289925" cy="5114829"/>
                      </a:xfrm>
                      <a:prstGeom prst="rect">
                        <a:avLst/>
                      </a:prstGeom>
                      <a:solidFill>
                        <a:srgbClr val="FFFF00"/>
                      </a:solidFill>
                    </p:spPr>
                  </p:pic>
                </p:oleObj>
              </mc:Fallback>
            </mc:AlternateContent>
          </a:graphicData>
        </a:graphic>
      </p:graphicFrame>
    </p:spTree>
    <p:extLst>
      <p:ext uri="{BB962C8B-B14F-4D97-AF65-F5344CB8AC3E}">
        <p14:creationId xmlns:p14="http://schemas.microsoft.com/office/powerpoint/2010/main" val="190525610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48</a:t>
            </a:fld>
            <a:endParaRPr lang="en-GB"/>
          </a:p>
        </p:txBody>
      </p:sp>
      <p:sp>
        <p:nvSpPr>
          <p:cNvPr id="11266" name="Rectangle 2"/>
          <p:cNvSpPr>
            <a:spLocks noGrp="1" noChangeArrowheads="1"/>
          </p:cNvSpPr>
          <p:nvPr>
            <p:ph type="title" idx="4294967295"/>
          </p:nvPr>
        </p:nvSpPr>
        <p:spPr>
          <a:xfrm>
            <a:off x="4935894" y="277813"/>
            <a:ext cx="7256106" cy="487362"/>
          </a:xfrm>
        </p:spPr>
        <p:txBody>
          <a:bodyPr>
            <a:normAutofit fontScale="90000"/>
          </a:bodyPr>
          <a:lstStyle/>
          <a:p>
            <a:pPr>
              <a:defRPr/>
            </a:pPr>
            <a:r>
              <a:rPr lang="en-GB" altLang="en-US" sz="4000" dirty="0"/>
              <a:t>Research Case-study 25, </a:t>
            </a:r>
            <a:br>
              <a:rPr lang="en-GB" altLang="en-US" sz="4000" dirty="0"/>
            </a:br>
            <a:r>
              <a:rPr lang="en-GB" altLang="en-US" sz="4000" dirty="0"/>
              <a:t>St. Paul’s Cathedral</a:t>
            </a:r>
            <a:endParaRPr lang="en-US" altLang="en-US" sz="4000" dirty="0">
              <a:latin typeface="Baskerville Old Face" pitchFamily="18" charset="0"/>
            </a:endParaRPr>
          </a:p>
        </p:txBody>
      </p:sp>
      <p:pic>
        <p:nvPicPr>
          <p:cNvPr id="50179" name="Picture 3" descr="DSCF7013"/>
          <p:cNvPicPr>
            <a:picLocks noGrp="1" noChangeAspect="1" noChangeArrowheads="1"/>
          </p:cNvPicPr>
          <p:nvPr>
            <p:ph idx="4294967295"/>
          </p:nvPr>
        </p:nvPicPr>
        <p:blipFill>
          <a:blip r:embed="rId3" cstate="print">
            <a:lum bright="12000" contrast="10000"/>
            <a:extLst>
              <a:ext uri="{28A0092B-C50C-407E-A947-70E740481C1C}">
                <a14:useLocalDpi xmlns:a14="http://schemas.microsoft.com/office/drawing/2010/main" val="0"/>
              </a:ext>
            </a:extLst>
          </a:blip>
          <a:srcRect/>
          <a:stretch>
            <a:fillRect/>
          </a:stretch>
        </p:blipFill>
        <p:spPr bwMode="auto">
          <a:xfrm>
            <a:off x="559836" y="3841247"/>
            <a:ext cx="2160786" cy="2880228"/>
          </a:xfr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0180" name="Picture 5" descr="DSCF04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8664" y="1300163"/>
            <a:ext cx="3889375" cy="2917825"/>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0181" name="Text Box 6"/>
          <p:cNvSpPr txBox="1">
            <a:spLocks noChangeArrowheads="1"/>
          </p:cNvSpPr>
          <p:nvPr/>
        </p:nvSpPr>
        <p:spPr bwMode="auto">
          <a:xfrm>
            <a:off x="5808664" y="4342170"/>
            <a:ext cx="5490606" cy="2462213"/>
          </a:xfrm>
          <a:prstGeom prst="rect">
            <a:avLst/>
          </a:prstGeom>
          <a:noFill/>
          <a:ln w="12700">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eaLnBrk="0"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eaLnBrk="1" hangingPunct="1">
              <a:spcBef>
                <a:spcPct val="0"/>
              </a:spcBef>
              <a:spcAft>
                <a:spcPct val="0"/>
              </a:spcAft>
              <a:buClrTx/>
              <a:buFontTx/>
              <a:buNone/>
            </a:pPr>
            <a:r>
              <a:rPr lang="en-GB" altLang="en-US" sz="1400" b="1" u="sng" dirty="0">
                <a:latin typeface="Baskerville Old Face" panose="02020602080505020303" pitchFamily="18" charset="0"/>
              </a:rPr>
              <a:t>The Drum to the Dome of St. Paul’s</a:t>
            </a:r>
          </a:p>
          <a:p>
            <a:pPr eaLnBrk="1" hangingPunct="1">
              <a:spcBef>
                <a:spcPct val="0"/>
              </a:spcBef>
              <a:spcAft>
                <a:spcPct val="0"/>
              </a:spcAft>
              <a:buClrTx/>
              <a:buFontTx/>
              <a:buNone/>
            </a:pPr>
            <a:r>
              <a:rPr lang="en-GB" altLang="en-US" sz="1400" b="1" dirty="0">
                <a:latin typeface="Baskerville Old Face" panose="02020602080505020303" pitchFamily="18" charset="0"/>
              </a:rPr>
              <a:t>Covered at its base (above the crossing </a:t>
            </a:r>
          </a:p>
          <a:p>
            <a:pPr eaLnBrk="1" hangingPunct="1">
              <a:spcBef>
                <a:spcPct val="0"/>
              </a:spcBef>
              <a:spcAft>
                <a:spcPct val="0"/>
              </a:spcAft>
              <a:buClrTx/>
              <a:buFontTx/>
              <a:buNone/>
            </a:pPr>
            <a:r>
              <a:rPr lang="en-GB" altLang="en-US" sz="1400" b="1" dirty="0">
                <a:latin typeface="Baskerville Old Face" panose="02020602080505020303" pitchFamily="18" charset="0"/>
              </a:rPr>
              <a:t>of the Nave) with mastic asphalt roofing. </a:t>
            </a:r>
          </a:p>
          <a:p>
            <a:pPr eaLnBrk="1" hangingPunct="1">
              <a:spcBef>
                <a:spcPct val="0"/>
              </a:spcBef>
              <a:spcAft>
                <a:spcPct val="0"/>
              </a:spcAft>
              <a:buClrTx/>
              <a:buFontTx/>
              <a:buNone/>
            </a:pPr>
            <a:r>
              <a:rPr lang="en-GB" altLang="en-US" sz="1400" b="1" dirty="0">
                <a:latin typeface="Baskerville Old Face" panose="02020602080505020303" pitchFamily="18" charset="0"/>
              </a:rPr>
              <a:t>This material, presumably inserted, following </a:t>
            </a:r>
          </a:p>
          <a:p>
            <a:pPr eaLnBrk="1" hangingPunct="1">
              <a:spcBef>
                <a:spcPct val="0"/>
              </a:spcBef>
              <a:spcAft>
                <a:spcPct val="0"/>
              </a:spcAft>
              <a:buClrTx/>
              <a:buFontTx/>
              <a:buNone/>
            </a:pPr>
            <a:r>
              <a:rPr lang="en-GB" altLang="en-US" sz="1400" b="1" dirty="0">
                <a:latin typeface="Baskerville Old Face" panose="02020602080505020303" pitchFamily="18" charset="0"/>
              </a:rPr>
              <a:t>post Second World-War bomb damage repairs; is </a:t>
            </a:r>
          </a:p>
          <a:p>
            <a:pPr eaLnBrk="1" hangingPunct="1">
              <a:spcBef>
                <a:spcPct val="0"/>
              </a:spcBef>
              <a:spcAft>
                <a:spcPct val="0"/>
              </a:spcAft>
              <a:buClrTx/>
              <a:buFontTx/>
              <a:buNone/>
            </a:pPr>
            <a:r>
              <a:rPr lang="en-GB" altLang="en-US" sz="1400" b="1" dirty="0">
                <a:latin typeface="Baskerville Old Face" panose="02020602080505020303" pitchFamily="18" charset="0"/>
              </a:rPr>
              <a:t>intolerant of differential movement and not suited</a:t>
            </a:r>
          </a:p>
          <a:p>
            <a:pPr eaLnBrk="1" hangingPunct="1">
              <a:spcBef>
                <a:spcPct val="0"/>
              </a:spcBef>
              <a:spcAft>
                <a:spcPct val="0"/>
              </a:spcAft>
              <a:buClrTx/>
              <a:buFontTx/>
              <a:buNone/>
            </a:pPr>
            <a:r>
              <a:rPr lang="en-GB" altLang="en-US" sz="1400" b="1" dirty="0">
                <a:latin typeface="Baskerville Old Face" panose="02020602080505020303" pitchFamily="18" charset="0"/>
              </a:rPr>
              <a:t>to being laid to a steep pitch. Movement cracking </a:t>
            </a:r>
          </a:p>
          <a:p>
            <a:pPr eaLnBrk="1" hangingPunct="1">
              <a:spcBef>
                <a:spcPct val="0"/>
              </a:spcBef>
              <a:spcAft>
                <a:spcPct val="0"/>
              </a:spcAft>
              <a:buClrTx/>
              <a:buFontTx/>
              <a:buNone/>
            </a:pPr>
            <a:r>
              <a:rPr lang="en-GB" altLang="en-US" sz="1400" b="1" dirty="0">
                <a:latin typeface="Baskerville Old Face" panose="02020602080505020303" pitchFamily="18" charset="0"/>
              </a:rPr>
              <a:t>was occurring and rainwater penetration threatens </a:t>
            </a:r>
          </a:p>
          <a:p>
            <a:pPr eaLnBrk="1" hangingPunct="1">
              <a:spcBef>
                <a:spcPct val="0"/>
              </a:spcBef>
              <a:spcAft>
                <a:spcPct val="0"/>
              </a:spcAft>
              <a:buClrTx/>
              <a:buFontTx/>
              <a:buNone/>
            </a:pPr>
            <a:r>
              <a:rPr lang="en-GB" altLang="en-US" sz="1400" b="1" dirty="0">
                <a:latin typeface="Baskerville Old Face" panose="02020602080505020303" pitchFamily="18" charset="0"/>
              </a:rPr>
              <a:t>to damage the conserved fabric, interior </a:t>
            </a:r>
          </a:p>
          <a:p>
            <a:pPr eaLnBrk="1" hangingPunct="1">
              <a:spcBef>
                <a:spcPct val="0"/>
              </a:spcBef>
              <a:spcAft>
                <a:spcPct val="0"/>
              </a:spcAft>
              <a:buClrTx/>
              <a:buFontTx/>
              <a:buNone/>
            </a:pPr>
            <a:r>
              <a:rPr lang="en-GB" altLang="en-US" sz="1400" b="1" dirty="0">
                <a:latin typeface="Baskerville Old Face" panose="02020602080505020303" pitchFamily="18" charset="0"/>
              </a:rPr>
              <a:t>finishes and contents.  Did anybody competent go onto the roof in the past</a:t>
            </a:r>
          </a:p>
          <a:p>
            <a:pPr eaLnBrk="1" hangingPunct="1">
              <a:spcBef>
                <a:spcPct val="0"/>
              </a:spcBef>
              <a:spcAft>
                <a:spcPct val="0"/>
              </a:spcAft>
              <a:buClrTx/>
              <a:buFontTx/>
              <a:buNone/>
            </a:pPr>
            <a:r>
              <a:rPr lang="en-GB" altLang="en-US" sz="1400" b="1" dirty="0">
                <a:latin typeface="Baskerville Old Face" panose="02020602080505020303" pitchFamily="18" charset="0"/>
              </a:rPr>
              <a:t>twenty years and take a look?</a:t>
            </a:r>
            <a:endParaRPr lang="en-US" altLang="en-US" sz="1400" b="1" dirty="0">
              <a:latin typeface="Baskerville Old Face" panose="02020602080505020303" pitchFamily="18" charset="0"/>
            </a:endParaRPr>
          </a:p>
        </p:txBody>
      </p:sp>
      <p:pic>
        <p:nvPicPr>
          <p:cNvPr id="50182" name="Picture 7" descr="DSCF046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86202" y="871538"/>
            <a:ext cx="2374900" cy="1781175"/>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3" descr="DSCF70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9836" y="90390"/>
            <a:ext cx="4193066" cy="3343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0809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49</a:t>
            </a:fld>
            <a:endParaRPr lang="en-GB"/>
          </a:p>
        </p:txBody>
      </p:sp>
      <p:sp>
        <p:nvSpPr>
          <p:cNvPr id="12290" name="Rectangle 2"/>
          <p:cNvSpPr>
            <a:spLocks noGrp="1" noChangeArrowheads="1"/>
          </p:cNvSpPr>
          <p:nvPr>
            <p:ph type="title" idx="4294967295"/>
          </p:nvPr>
        </p:nvSpPr>
        <p:spPr>
          <a:xfrm>
            <a:off x="3962400" y="-315913"/>
            <a:ext cx="8229600" cy="860426"/>
          </a:xfrm>
        </p:spPr>
        <p:txBody>
          <a:bodyPr/>
          <a:lstStyle/>
          <a:p>
            <a:pPr>
              <a:defRPr/>
            </a:pPr>
            <a:r>
              <a:rPr lang="en-GB" altLang="en-US" sz="2400" dirty="0"/>
              <a:t>Research </a:t>
            </a:r>
            <a:r>
              <a:rPr lang="en-GB" altLang="en-US" sz="2400"/>
              <a:t>Case-study 25, </a:t>
            </a:r>
            <a:r>
              <a:rPr lang="en-GB" altLang="en-US" sz="2400" dirty="0"/>
              <a:t>St. Paul’s Cathedral</a:t>
            </a:r>
            <a:endParaRPr lang="en-US" altLang="en-US" sz="2400" dirty="0"/>
          </a:p>
        </p:txBody>
      </p:sp>
      <p:pic>
        <p:nvPicPr>
          <p:cNvPr id="51203" name="Picture 3" descr="DSCF0456"/>
          <p:cNvPicPr>
            <a:picLocks noGrp="1" noChangeAspect="1" noChangeArrowheads="1"/>
          </p:cNvPicPr>
          <p:nvPr>
            <p:ph sz="half"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a:off x="8153400" y="544513"/>
            <a:ext cx="4038600" cy="3028950"/>
          </a:xfrm>
          <a:noFill/>
          <a:extLst>
            <a:ext uri="{909E8E84-426E-40DD-AFC4-6F175D3DCCD1}">
              <a14:hiddenFill xmlns:a14="http://schemas.microsoft.com/office/drawing/2010/main">
                <a:solidFill>
                  <a:srgbClr val="FFFFFF"/>
                </a:solidFill>
              </a14:hiddenFill>
            </a:ext>
          </a:extLst>
        </p:spPr>
      </p:pic>
      <p:pic>
        <p:nvPicPr>
          <p:cNvPr id="51204" name="Picture 4" descr="DSCF0468"/>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8153400" y="3716338"/>
            <a:ext cx="4038600" cy="3027362"/>
          </a:xfrm>
          <a:noFill/>
          <a:extLst>
            <a:ext uri="{909E8E84-426E-40DD-AFC4-6F175D3DCCD1}">
              <a14:hiddenFill xmlns:a14="http://schemas.microsoft.com/office/drawing/2010/main">
                <a:solidFill>
                  <a:srgbClr val="FFFFFF"/>
                </a:solidFill>
              </a14:hiddenFill>
            </a:ext>
          </a:extLst>
        </p:spPr>
      </p:pic>
      <p:pic>
        <p:nvPicPr>
          <p:cNvPr id="51205" name="Picture 5" descr="DSCF045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544513"/>
            <a:ext cx="4103688"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7" descr="DSCF047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7850" y="3679826"/>
            <a:ext cx="4103688" cy="307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092811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50</a:t>
            </a:fld>
            <a:endParaRPr lang="en-GB"/>
          </a:p>
        </p:txBody>
      </p:sp>
      <p:sp>
        <p:nvSpPr>
          <p:cNvPr id="18434" name="Rectangle 2"/>
          <p:cNvSpPr>
            <a:spLocks noGrp="1" noChangeArrowheads="1"/>
          </p:cNvSpPr>
          <p:nvPr>
            <p:ph type="title" idx="4294967295"/>
          </p:nvPr>
        </p:nvSpPr>
        <p:spPr>
          <a:xfrm>
            <a:off x="0" y="277813"/>
            <a:ext cx="8229600" cy="276225"/>
          </a:xfrm>
        </p:spPr>
        <p:txBody>
          <a:bodyPr>
            <a:normAutofit fontScale="90000"/>
          </a:bodyPr>
          <a:lstStyle/>
          <a:p>
            <a:pPr>
              <a:defRPr/>
            </a:pPr>
            <a:r>
              <a:rPr lang="en-GB" altLang="en-US" sz="2200" dirty="0"/>
              <a:t>Research </a:t>
            </a:r>
            <a:r>
              <a:rPr lang="en-GB" altLang="en-US" sz="2200"/>
              <a:t>case-study 25, </a:t>
            </a:r>
            <a:r>
              <a:rPr lang="en-GB" altLang="en-US" sz="2200" dirty="0"/>
              <a:t>St. Paul’s Cathedral</a:t>
            </a:r>
            <a:endParaRPr lang="en-US" altLang="en-US" sz="2200" dirty="0"/>
          </a:p>
        </p:txBody>
      </p:sp>
      <p:pic>
        <p:nvPicPr>
          <p:cNvPr id="52227" name="Picture 3" descr="DSCF0443"/>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1847850" y="3716338"/>
            <a:ext cx="4038600" cy="3028950"/>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2228" name="Picture 4" descr="DSCF043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11900" y="620713"/>
            <a:ext cx="4038600" cy="30289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2229" name="Picture 5" descr="DSCF045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620713"/>
            <a:ext cx="4038600" cy="30289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2230" name="Picture 6" descr="DSCF044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11900" y="3716338"/>
            <a:ext cx="4038600" cy="30289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852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51</a:t>
            </a:fld>
            <a:endParaRPr lang="en-GB"/>
          </a:p>
        </p:txBody>
      </p:sp>
      <p:sp>
        <p:nvSpPr>
          <p:cNvPr id="14338" name="Rectangle 2"/>
          <p:cNvSpPr>
            <a:spLocks noGrp="1" noChangeArrowheads="1"/>
          </p:cNvSpPr>
          <p:nvPr>
            <p:ph type="title" idx="4294967295"/>
          </p:nvPr>
        </p:nvSpPr>
        <p:spPr>
          <a:xfrm>
            <a:off x="0" y="277813"/>
            <a:ext cx="8229600" cy="990600"/>
          </a:xfrm>
        </p:spPr>
        <p:txBody>
          <a:bodyPr/>
          <a:lstStyle/>
          <a:p>
            <a:pPr>
              <a:defRPr/>
            </a:pPr>
            <a:r>
              <a:rPr lang="en-GB" altLang="en-US"/>
              <a:t>The Contents and Finishes</a:t>
            </a:r>
          </a:p>
        </p:txBody>
      </p:sp>
      <p:pic>
        <p:nvPicPr>
          <p:cNvPr id="53251" name="Picture 3" descr="st_pauls_cathedral_sma250808_3"/>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587829" y="1249362"/>
            <a:ext cx="5443538" cy="5472113"/>
          </a:xfr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298164" y="1595535"/>
            <a:ext cx="6050888" cy="3970318"/>
          </a:xfrm>
          <a:prstGeom prst="rect">
            <a:avLst/>
          </a:prstGeom>
          <a:noFill/>
        </p:spPr>
        <p:txBody>
          <a:bodyPr wrap="square" rtlCol="0">
            <a:spAutoFit/>
          </a:bodyPr>
          <a:lstStyle/>
          <a:p>
            <a:r>
              <a:rPr lang="en-GB" dirty="0"/>
              <a:t>St Paul’s was voted as project of the decade -</a:t>
            </a:r>
          </a:p>
          <a:p>
            <a:r>
              <a:rPr lang="en-GB" dirty="0"/>
              <a:t>2000 to 2010, somebody however, needed to fix the roof. </a:t>
            </a:r>
          </a:p>
          <a:p>
            <a:r>
              <a:rPr lang="en-GB" dirty="0"/>
              <a:t>Project spend £40m.</a:t>
            </a:r>
          </a:p>
          <a:p>
            <a:endParaRPr lang="en-GB" dirty="0"/>
          </a:p>
          <a:p>
            <a:endParaRPr lang="en-GB" dirty="0"/>
          </a:p>
          <a:p>
            <a:endParaRPr lang="en-GB" dirty="0"/>
          </a:p>
          <a:p>
            <a:r>
              <a:rPr lang="en-GB" dirty="0"/>
              <a:t>Palace of Westminster £3500 to £7000 Million planned.</a:t>
            </a:r>
          </a:p>
          <a:p>
            <a:endParaRPr lang="en-GB" dirty="0"/>
          </a:p>
          <a:p>
            <a:r>
              <a:rPr lang="en-GB" dirty="0"/>
              <a:t>Buckingham Palace £370 Million planned. A mechanical </a:t>
            </a:r>
          </a:p>
          <a:p>
            <a:r>
              <a:rPr lang="en-GB" dirty="0"/>
              <a:t>and electrical project that is claiming a sixty year life. </a:t>
            </a:r>
          </a:p>
          <a:p>
            <a:r>
              <a:rPr lang="en-GB" dirty="0"/>
              <a:t>I do not thinks so. </a:t>
            </a:r>
          </a:p>
          <a:p>
            <a:endParaRPr lang="en-GB" dirty="0"/>
          </a:p>
          <a:p>
            <a:r>
              <a:rPr lang="en-GB" dirty="0"/>
              <a:t>Where will the skills come from to serve these mega-projects</a:t>
            </a:r>
          </a:p>
          <a:p>
            <a:r>
              <a:rPr lang="en-GB" dirty="0"/>
              <a:t>And what will be their ultimate final costs?</a:t>
            </a:r>
          </a:p>
        </p:txBody>
      </p:sp>
    </p:spTree>
    <p:extLst>
      <p:ext uri="{BB962C8B-B14F-4D97-AF65-F5344CB8AC3E}">
        <p14:creationId xmlns:p14="http://schemas.microsoft.com/office/powerpoint/2010/main" val="310564890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52</a:t>
            </a:fld>
            <a:endParaRPr lang="en-GB"/>
          </a:p>
        </p:txBody>
      </p:sp>
      <p:sp>
        <p:nvSpPr>
          <p:cNvPr id="11268" name="Rectangle 4"/>
          <p:cNvSpPr>
            <a:spLocks noGrp="1" noChangeArrowheads="1"/>
          </p:cNvSpPr>
          <p:nvPr>
            <p:ph type="title" sz="quarter" idx="4294967295"/>
          </p:nvPr>
        </p:nvSpPr>
        <p:spPr>
          <a:xfrm>
            <a:off x="0" y="0"/>
            <a:ext cx="8893175" cy="620713"/>
          </a:xfrm>
        </p:spPr>
        <p:txBody>
          <a:bodyPr anchorCtr="1"/>
          <a:lstStyle/>
          <a:p>
            <a:pPr>
              <a:defRPr/>
            </a:pPr>
            <a:r>
              <a:rPr lang="en-GB" altLang="en-US" sz="3200" dirty="0"/>
              <a:t>St Peters. Should we do as the Romans do?</a:t>
            </a:r>
            <a:endParaRPr lang="en-US" altLang="en-US" sz="3200" dirty="0"/>
          </a:p>
        </p:txBody>
      </p:sp>
      <p:pic>
        <p:nvPicPr>
          <p:cNvPr id="59395" name="Picture 9" descr="DSCF1291"/>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681136" y="620713"/>
            <a:ext cx="3967552" cy="297521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9396" name="Picture 16" descr="DSCF1437"/>
          <p:cNvPicPr>
            <a:picLocks noGrp="1" noChangeAspect="1" noChangeArrowheads="1"/>
          </p:cNvPicPr>
          <p:nvPr>
            <p:ph sz="quarter" idx="4294967295"/>
          </p:nvPr>
        </p:nvPicPr>
        <p:blipFill>
          <a:blip r:embed="rId4">
            <a:extLst>
              <a:ext uri="{28A0092B-C50C-407E-A947-70E740481C1C}">
                <a14:useLocalDpi xmlns:a14="http://schemas.microsoft.com/office/drawing/2010/main" val="0"/>
              </a:ext>
            </a:extLst>
          </a:blip>
          <a:srcRect/>
          <a:stretch>
            <a:fillRect/>
          </a:stretch>
        </p:blipFill>
        <p:spPr bwMode="auto">
          <a:xfrm>
            <a:off x="681137" y="3750937"/>
            <a:ext cx="3960716" cy="29705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9397" name="Picture 23" descr="DSCF1422"/>
          <p:cNvPicPr>
            <a:picLocks noGrp="1" noChangeAspect="1" noChangeArrowheads="1"/>
          </p:cNvPicPr>
          <p:nvPr>
            <p:ph sz="quarter" idx="4294967295"/>
          </p:nvPr>
        </p:nvPicPr>
        <p:blipFill>
          <a:blip r:embed="rId5">
            <a:extLst>
              <a:ext uri="{28A0092B-C50C-407E-A947-70E740481C1C}">
                <a14:useLocalDpi xmlns:a14="http://schemas.microsoft.com/office/drawing/2010/main" val="0"/>
              </a:ext>
            </a:extLst>
          </a:blip>
          <a:srcRect/>
          <a:stretch>
            <a:fillRect/>
          </a:stretch>
        </p:blipFill>
        <p:spPr bwMode="auto">
          <a:xfrm>
            <a:off x="9294813" y="4652963"/>
            <a:ext cx="2897187" cy="21732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9398" name="Picture 14" descr="DSCF138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9739" y="3933825"/>
            <a:ext cx="2897187" cy="21732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9399" name="Picture 18" descr="DSCF141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11901" y="620714"/>
            <a:ext cx="4176713" cy="31337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476528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53</a:t>
            </a:fld>
            <a:endParaRPr lang="en-GB"/>
          </a:p>
        </p:txBody>
      </p:sp>
      <p:sp>
        <p:nvSpPr>
          <p:cNvPr id="140297" name="Rectangle 9"/>
          <p:cNvSpPr>
            <a:spLocks noGrp="1" noChangeArrowheads="1"/>
          </p:cNvSpPr>
          <p:nvPr>
            <p:ph type="title" sz="quarter" idx="4294967295"/>
          </p:nvPr>
        </p:nvSpPr>
        <p:spPr>
          <a:xfrm>
            <a:off x="0" y="274638"/>
            <a:ext cx="8229600" cy="635000"/>
          </a:xfrm>
        </p:spPr>
        <p:txBody>
          <a:bodyPr anchorCtr="1">
            <a:normAutofit fontScale="90000"/>
          </a:bodyPr>
          <a:lstStyle/>
          <a:p>
            <a:pPr>
              <a:defRPr/>
            </a:pPr>
            <a:r>
              <a:rPr lang="en-GB" altLang="en-US" sz="4000"/>
              <a:t>Let’s hear it for the cleaners’.</a:t>
            </a:r>
            <a:endParaRPr lang="en-US" altLang="en-US" sz="4000"/>
          </a:p>
        </p:txBody>
      </p:sp>
      <p:pic>
        <p:nvPicPr>
          <p:cNvPr id="60419" name="Picture 7" descr="DSCF1316"/>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1082351" y="1036637"/>
            <a:ext cx="4127500" cy="5502275"/>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0420" name="Picture 8" descr="DSCF1360"/>
          <p:cNvPicPr>
            <a:picLocks noGrp="1" noChangeAspect="1" noChangeArrowheads="1"/>
          </p:cNvPicPr>
          <p:nvPr>
            <p:ph sz="quarter" idx="4294967295"/>
          </p:nvPr>
        </p:nvPicPr>
        <p:blipFill>
          <a:blip r:embed="rId4">
            <a:lum bright="14000" contrast="2000"/>
            <a:extLst>
              <a:ext uri="{28A0092B-C50C-407E-A947-70E740481C1C}">
                <a14:useLocalDpi xmlns:a14="http://schemas.microsoft.com/office/drawing/2010/main" val="0"/>
              </a:ext>
            </a:extLst>
          </a:blip>
          <a:srcRect/>
          <a:stretch>
            <a:fillRect/>
          </a:stretch>
        </p:blipFill>
        <p:spPr bwMode="auto">
          <a:xfrm>
            <a:off x="7109603" y="909638"/>
            <a:ext cx="3673475" cy="2755900"/>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0421" name="Picture 12" descr="DSCF1351"/>
          <p:cNvPicPr>
            <a:picLocks noGrp="1" noChangeAspect="1" noChangeArrowheads="1"/>
          </p:cNvPicPr>
          <p:nvPr>
            <p:ph sz="quarter" idx="4294967295"/>
          </p:nvPr>
        </p:nvPicPr>
        <p:blipFill>
          <a:blip r:embed="rId5">
            <a:extLst>
              <a:ext uri="{28A0092B-C50C-407E-A947-70E740481C1C}">
                <a14:useLocalDpi xmlns:a14="http://schemas.microsoft.com/office/drawing/2010/main" val="0"/>
              </a:ext>
            </a:extLst>
          </a:blip>
          <a:srcRect/>
          <a:stretch>
            <a:fillRect/>
          </a:stretch>
        </p:blipFill>
        <p:spPr bwMode="auto">
          <a:xfrm>
            <a:off x="7109602" y="3787774"/>
            <a:ext cx="3673475" cy="2755900"/>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51723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8A26D80-3E99-4B76-BF69-1F18DD4A3B3F}" type="slidenum">
              <a:rPr lang="en-GB" smtClean="0"/>
              <a:pPr/>
              <a:t>54</a:t>
            </a:fld>
            <a:endParaRPr lang="en-GB"/>
          </a:p>
        </p:txBody>
      </p:sp>
      <p:sp>
        <p:nvSpPr>
          <p:cNvPr id="33796" name="Rectangle 4"/>
          <p:cNvSpPr>
            <a:spLocks noGrp="1" noChangeArrowheads="1"/>
          </p:cNvSpPr>
          <p:nvPr>
            <p:ph type="title" idx="4294967295"/>
          </p:nvPr>
        </p:nvSpPr>
        <p:spPr>
          <a:xfrm>
            <a:off x="0" y="274638"/>
            <a:ext cx="8229600" cy="1143000"/>
          </a:xfrm>
        </p:spPr>
        <p:txBody>
          <a:bodyPr>
            <a:normAutofit/>
          </a:bodyPr>
          <a:lstStyle/>
          <a:p>
            <a:pPr>
              <a:defRPr/>
            </a:pPr>
            <a:r>
              <a:rPr lang="en-GB" altLang="en-US" sz="3600" dirty="0"/>
              <a:t>Neath Abbey</a:t>
            </a:r>
            <a:br>
              <a:rPr lang="en-GB" altLang="en-US" sz="3600" dirty="0"/>
            </a:br>
            <a:r>
              <a:rPr lang="en-GB" altLang="en-US" sz="3600" dirty="0"/>
              <a:t>Security and Visitor attractions!</a:t>
            </a:r>
            <a:endParaRPr lang="en-US" altLang="en-US" sz="3600" dirty="0"/>
          </a:p>
        </p:txBody>
      </p:sp>
      <p:pic>
        <p:nvPicPr>
          <p:cNvPr id="56323" name="Picture 2" descr="DSCF5490"/>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849085" y="1417638"/>
            <a:ext cx="4298950" cy="5372100"/>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6324" name="Picture 3" descr="DSCF5491"/>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6702393" y="1600783"/>
            <a:ext cx="4500562" cy="3375025"/>
          </a:xfr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51702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214604" y="215901"/>
            <a:ext cx="11420669" cy="1268413"/>
          </a:xfrm>
        </p:spPr>
        <p:txBody>
          <a:bodyPr/>
          <a:lstStyle/>
          <a:p>
            <a:pPr algn="l" eaLnBrk="1" hangingPunct="1"/>
            <a:r>
              <a:rPr lang="en-GB" altLang="en-US" sz="2800" dirty="0">
                <a:latin typeface="Castellar" panose="020A0402060406010301" pitchFamily="18" charset="0"/>
              </a:rPr>
              <a:t>Pre 1919, WELSH INDUSTRIAL VERNACULAR. WORKER'S HOUSING.</a:t>
            </a:r>
          </a:p>
        </p:txBody>
      </p:sp>
      <p:pic>
        <p:nvPicPr>
          <p:cNvPr id="22531" name="Picture 7" descr="Pictures December 2010c 283"/>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26900" y="2679267"/>
            <a:ext cx="5181600" cy="3888221"/>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55</a:t>
            </a:fld>
            <a:endParaRPr lang="en-GB"/>
          </a:p>
        </p:txBody>
      </p:sp>
      <p:sp>
        <p:nvSpPr>
          <p:cNvPr id="22532" name="Text Box 12"/>
          <p:cNvSpPr txBox="1">
            <a:spLocks noChangeArrowheads="1"/>
          </p:cNvSpPr>
          <p:nvPr/>
        </p:nvSpPr>
        <p:spPr bwMode="auto">
          <a:xfrm>
            <a:off x="1524001" y="1504951"/>
            <a:ext cx="59483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Joseph </a:t>
            </a:r>
            <a:r>
              <a:rPr lang="en-GB" altLang="en-US"/>
              <a:t>Parry’s Cottage, Merthyr Tydfil, </a:t>
            </a:r>
            <a:r>
              <a:rPr lang="en-GB" altLang="en-US" dirty="0"/>
              <a:t>January 2011.</a:t>
            </a:r>
          </a:p>
        </p:txBody>
      </p:sp>
      <p:sp>
        <p:nvSpPr>
          <p:cNvPr id="22533" name="Text Box 13"/>
          <p:cNvSpPr txBox="1">
            <a:spLocks noChangeArrowheads="1"/>
          </p:cNvSpPr>
          <p:nvPr/>
        </p:nvSpPr>
        <p:spPr bwMode="auto">
          <a:xfrm>
            <a:off x="8022577" y="869727"/>
            <a:ext cx="197050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Verdana" panose="020B0604030504040204" pitchFamily="34" charset="0"/>
              </a:rPr>
              <a:t>Myfanwy</a:t>
            </a:r>
          </a:p>
        </p:txBody>
      </p:sp>
      <p:sp>
        <p:nvSpPr>
          <p:cNvPr id="22534" name="Text Box 14"/>
          <p:cNvSpPr txBox="1">
            <a:spLocks noChangeArrowheads="1"/>
          </p:cNvSpPr>
          <p:nvPr/>
        </p:nvSpPr>
        <p:spPr bwMode="auto">
          <a:xfrm>
            <a:off x="5859463" y="4292601"/>
            <a:ext cx="31162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latin typeface="Verdana" panose="020B0604030504040204" pitchFamily="34" charset="0"/>
            </a:endParaRPr>
          </a:p>
        </p:txBody>
      </p:sp>
      <p:sp>
        <p:nvSpPr>
          <p:cNvPr id="22535" name="Text Box 15"/>
          <p:cNvSpPr txBox="1">
            <a:spLocks noChangeArrowheads="1"/>
          </p:cNvSpPr>
          <p:nvPr/>
        </p:nvSpPr>
        <p:spPr bwMode="auto">
          <a:xfrm>
            <a:off x="8022577" y="1341438"/>
            <a:ext cx="3259138" cy="52260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dirty="0" err="1">
                <a:latin typeface="Verdana" panose="020B0604030504040204" pitchFamily="34" charset="0"/>
              </a:rPr>
              <a:t>Paham</a:t>
            </a:r>
            <a:r>
              <a:rPr lang="en-US" altLang="en-US" sz="1400" dirty="0">
                <a:latin typeface="Verdana" panose="020B0604030504040204" pitchFamily="34" charset="0"/>
              </a:rPr>
              <a:t> </a:t>
            </a:r>
            <a:r>
              <a:rPr lang="en-US" altLang="en-US" sz="1400" dirty="0" err="1">
                <a:latin typeface="Verdana" panose="020B0604030504040204" pitchFamily="34" charset="0"/>
              </a:rPr>
              <a:t>mae</a:t>
            </a:r>
            <a:r>
              <a:rPr lang="en-US" altLang="en-US" sz="1400" dirty="0">
                <a:latin typeface="Verdana" panose="020B0604030504040204" pitchFamily="34" charset="0"/>
              </a:rPr>
              <a:t> </a:t>
            </a:r>
            <a:r>
              <a:rPr lang="en-US" altLang="en-US" sz="1400" dirty="0" err="1">
                <a:latin typeface="Verdana" panose="020B0604030504040204" pitchFamily="34" charset="0"/>
              </a:rPr>
              <a:t>dicter</a:t>
            </a:r>
            <a:r>
              <a:rPr lang="en-US" altLang="en-US" sz="1400" dirty="0">
                <a:latin typeface="Verdana" panose="020B0604030504040204" pitchFamily="34" charset="0"/>
              </a:rPr>
              <a:t>, O Myfanwy,</a:t>
            </a:r>
            <a:br>
              <a:rPr lang="en-US" altLang="en-US" sz="1400" dirty="0">
                <a:latin typeface="Verdana" panose="020B0604030504040204" pitchFamily="34" charset="0"/>
              </a:rPr>
            </a:br>
            <a:r>
              <a:rPr lang="en-US" altLang="en-US" sz="1400" dirty="0" err="1">
                <a:latin typeface="Verdana" panose="020B0604030504040204" pitchFamily="34" charset="0"/>
              </a:rPr>
              <a:t>Yn</a:t>
            </a:r>
            <a:r>
              <a:rPr lang="en-US" altLang="en-US" sz="1400" dirty="0">
                <a:latin typeface="Verdana" panose="020B0604030504040204" pitchFamily="34" charset="0"/>
              </a:rPr>
              <a:t> </a:t>
            </a:r>
            <a:r>
              <a:rPr lang="en-US" altLang="en-US" sz="1400" dirty="0" err="1">
                <a:latin typeface="Verdana" panose="020B0604030504040204" pitchFamily="34" charset="0"/>
              </a:rPr>
              <a:t>llenwi'th</a:t>
            </a:r>
            <a:r>
              <a:rPr lang="en-US" altLang="en-US" sz="1400" dirty="0">
                <a:latin typeface="Verdana" panose="020B0604030504040204" pitchFamily="34" charset="0"/>
              </a:rPr>
              <a:t> </a:t>
            </a:r>
            <a:r>
              <a:rPr lang="en-US" altLang="en-US" sz="1400" dirty="0" err="1">
                <a:latin typeface="Verdana" panose="020B0604030504040204" pitchFamily="34" charset="0"/>
              </a:rPr>
              <a:t>lygaid</a:t>
            </a:r>
            <a:r>
              <a:rPr lang="en-US" altLang="en-US" sz="1400" dirty="0">
                <a:latin typeface="Verdana" panose="020B0604030504040204" pitchFamily="34" charset="0"/>
              </a:rPr>
              <a:t> </a:t>
            </a:r>
            <a:r>
              <a:rPr lang="en-US" altLang="en-US" sz="1400" dirty="0" err="1">
                <a:latin typeface="Verdana" panose="020B0604030504040204" pitchFamily="34" charset="0"/>
              </a:rPr>
              <a:t>duon</a:t>
            </a:r>
            <a:r>
              <a:rPr lang="en-US" altLang="en-US" sz="1400" dirty="0">
                <a:latin typeface="Verdana" panose="020B0604030504040204" pitchFamily="34" charset="0"/>
              </a:rPr>
              <a:t> di?</a:t>
            </a:r>
            <a:br>
              <a:rPr lang="en-US" altLang="en-US" sz="1400" dirty="0">
                <a:latin typeface="Verdana" panose="020B0604030504040204" pitchFamily="34" charset="0"/>
              </a:rPr>
            </a:br>
            <a:r>
              <a:rPr lang="en-US" altLang="en-US" sz="1400" dirty="0" err="1">
                <a:latin typeface="Verdana" panose="020B0604030504040204" pitchFamily="34" charset="0"/>
              </a:rPr>
              <a:t>A'th</a:t>
            </a:r>
            <a:r>
              <a:rPr lang="en-US" altLang="en-US" sz="1400" dirty="0">
                <a:latin typeface="Verdana" panose="020B0604030504040204" pitchFamily="34" charset="0"/>
              </a:rPr>
              <a:t> </a:t>
            </a:r>
            <a:r>
              <a:rPr lang="en-US" altLang="en-US" sz="1400" dirty="0" err="1">
                <a:latin typeface="Verdana" panose="020B0604030504040204" pitchFamily="34" charset="0"/>
              </a:rPr>
              <a:t>ruddiau</a:t>
            </a:r>
            <a:r>
              <a:rPr lang="en-US" altLang="en-US" sz="1400" dirty="0">
                <a:latin typeface="Verdana" panose="020B0604030504040204" pitchFamily="34" charset="0"/>
              </a:rPr>
              <a:t> </a:t>
            </a:r>
            <a:r>
              <a:rPr lang="en-US" altLang="en-US" sz="1400" dirty="0" err="1">
                <a:latin typeface="Verdana" panose="020B0604030504040204" pitchFamily="34" charset="0"/>
              </a:rPr>
              <a:t>tirion</a:t>
            </a:r>
            <a:r>
              <a:rPr lang="en-US" altLang="en-US" sz="1400" dirty="0">
                <a:latin typeface="Verdana" panose="020B0604030504040204" pitchFamily="34" charset="0"/>
              </a:rPr>
              <a:t>, O Myfanwy,</a:t>
            </a:r>
            <a:br>
              <a:rPr lang="en-US" altLang="en-US" sz="1400" dirty="0">
                <a:latin typeface="Verdana" panose="020B0604030504040204" pitchFamily="34" charset="0"/>
              </a:rPr>
            </a:br>
            <a:r>
              <a:rPr lang="en-US" altLang="en-US" sz="1400" dirty="0" err="1">
                <a:latin typeface="Verdana" panose="020B0604030504040204" pitchFamily="34" charset="0"/>
              </a:rPr>
              <a:t>Heb</a:t>
            </a:r>
            <a:r>
              <a:rPr lang="en-US" altLang="en-US" sz="1400" dirty="0">
                <a:latin typeface="Verdana" panose="020B0604030504040204" pitchFamily="34" charset="0"/>
              </a:rPr>
              <a:t> </a:t>
            </a:r>
            <a:r>
              <a:rPr lang="en-US" altLang="en-US" sz="1400" dirty="0" err="1">
                <a:latin typeface="Verdana" panose="020B0604030504040204" pitchFamily="34" charset="0"/>
              </a:rPr>
              <a:t>wrido</a:t>
            </a:r>
            <a:r>
              <a:rPr lang="en-US" altLang="en-US" sz="1400" dirty="0">
                <a:latin typeface="Verdana" panose="020B0604030504040204" pitchFamily="34" charset="0"/>
              </a:rPr>
              <a:t> </a:t>
            </a:r>
            <a:r>
              <a:rPr lang="en-US" altLang="en-US" sz="1400" dirty="0" err="1">
                <a:latin typeface="Verdana" panose="020B0604030504040204" pitchFamily="34" charset="0"/>
              </a:rPr>
              <a:t>wrth</a:t>
            </a:r>
            <a:r>
              <a:rPr lang="en-US" altLang="en-US" sz="1400" dirty="0">
                <a:latin typeface="Verdana" panose="020B0604030504040204" pitchFamily="34" charset="0"/>
              </a:rPr>
              <a:t> </a:t>
            </a:r>
            <a:r>
              <a:rPr lang="en-US" altLang="en-US" sz="1400" dirty="0" err="1">
                <a:latin typeface="Verdana" panose="020B0604030504040204" pitchFamily="34" charset="0"/>
              </a:rPr>
              <a:t>fy</a:t>
            </a:r>
            <a:r>
              <a:rPr lang="en-US" altLang="en-US" sz="1400" dirty="0">
                <a:latin typeface="Verdana" panose="020B0604030504040204" pitchFamily="34" charset="0"/>
              </a:rPr>
              <a:t> </a:t>
            </a:r>
            <a:r>
              <a:rPr lang="en-US" altLang="en-US" sz="1400" dirty="0" err="1">
                <a:latin typeface="Verdana" panose="020B0604030504040204" pitchFamily="34" charset="0"/>
              </a:rPr>
              <a:t>ngweled</a:t>
            </a:r>
            <a:r>
              <a:rPr lang="en-US" altLang="en-US" sz="1400" dirty="0">
                <a:latin typeface="Verdana" panose="020B0604030504040204" pitchFamily="34" charset="0"/>
              </a:rPr>
              <a:t> </a:t>
            </a:r>
            <a:r>
              <a:rPr lang="en-US" altLang="en-US" sz="1400" dirty="0" err="1">
                <a:latin typeface="Verdana" panose="020B0604030504040204" pitchFamily="34" charset="0"/>
              </a:rPr>
              <a:t>i</a:t>
            </a:r>
            <a:r>
              <a:rPr lang="en-US" altLang="en-US" sz="1400" dirty="0">
                <a:latin typeface="Verdana" panose="020B0604030504040204" pitchFamily="34" charset="0"/>
              </a:rPr>
              <a:t>?</a:t>
            </a:r>
            <a:br>
              <a:rPr lang="en-US" altLang="en-US" sz="1400" dirty="0">
                <a:latin typeface="Verdana" panose="020B0604030504040204" pitchFamily="34" charset="0"/>
              </a:rPr>
            </a:br>
            <a:r>
              <a:rPr lang="en-US" altLang="en-US" sz="1400" dirty="0">
                <a:latin typeface="Verdana" panose="020B0604030504040204" pitchFamily="34" charset="0"/>
              </a:rPr>
              <a:t>Pa le </a:t>
            </a:r>
            <a:r>
              <a:rPr lang="en-US" altLang="en-US" sz="1400" dirty="0" err="1">
                <a:latin typeface="Verdana" panose="020B0604030504040204" pitchFamily="34" charset="0"/>
              </a:rPr>
              <a:t>mae'r</a:t>
            </a:r>
            <a:r>
              <a:rPr lang="en-US" altLang="en-US" sz="1400" dirty="0">
                <a:latin typeface="Verdana" panose="020B0604030504040204" pitchFamily="34" charset="0"/>
              </a:rPr>
              <a:t> </a:t>
            </a:r>
            <a:r>
              <a:rPr lang="en-US" altLang="en-US" sz="1400" dirty="0" err="1">
                <a:latin typeface="Verdana" panose="020B0604030504040204" pitchFamily="34" charset="0"/>
              </a:rPr>
              <a:t>wên</a:t>
            </a:r>
            <a:r>
              <a:rPr lang="en-US" altLang="en-US" sz="1400" dirty="0">
                <a:latin typeface="Verdana" panose="020B0604030504040204" pitchFamily="34" charset="0"/>
              </a:rPr>
              <a:t> </a:t>
            </a:r>
            <a:r>
              <a:rPr lang="en-US" altLang="en-US" sz="1400" dirty="0" err="1">
                <a:latin typeface="Verdana" panose="020B0604030504040204" pitchFamily="34" charset="0"/>
              </a:rPr>
              <a:t>oedd</a:t>
            </a:r>
            <a:r>
              <a:rPr lang="en-US" altLang="en-US" sz="1400" dirty="0">
                <a:latin typeface="Verdana" panose="020B0604030504040204" pitchFamily="34" charset="0"/>
              </a:rPr>
              <a:t> </a:t>
            </a:r>
            <a:r>
              <a:rPr lang="en-US" altLang="en-US" sz="1400" dirty="0" err="1">
                <a:latin typeface="Verdana" panose="020B0604030504040204" pitchFamily="34" charset="0"/>
              </a:rPr>
              <a:t>ar</a:t>
            </a:r>
            <a:r>
              <a:rPr lang="en-US" altLang="en-US" sz="1400" dirty="0">
                <a:latin typeface="Verdana" panose="020B0604030504040204" pitchFamily="34" charset="0"/>
              </a:rPr>
              <a:t> </a:t>
            </a:r>
            <a:r>
              <a:rPr lang="en-US" altLang="en-US" sz="1400" dirty="0" err="1">
                <a:latin typeface="Verdana" panose="020B0604030504040204" pitchFamily="34" charset="0"/>
              </a:rPr>
              <a:t>dy</a:t>
            </a:r>
            <a:r>
              <a:rPr lang="en-US" altLang="en-US" sz="1400" dirty="0">
                <a:latin typeface="Verdana" panose="020B0604030504040204" pitchFamily="34" charset="0"/>
              </a:rPr>
              <a:t> </a:t>
            </a:r>
            <a:r>
              <a:rPr lang="en-US" altLang="en-US" sz="1400" dirty="0" err="1">
                <a:latin typeface="Verdana" panose="020B0604030504040204" pitchFamily="34" charset="0"/>
              </a:rPr>
              <a:t>wefus</a:t>
            </a:r>
            <a:r>
              <a:rPr lang="en-US" altLang="en-US" sz="1400" dirty="0">
                <a:latin typeface="Verdana" panose="020B0604030504040204" pitchFamily="34" charset="0"/>
              </a:rPr>
              <a:t/>
            </a:r>
            <a:br>
              <a:rPr lang="en-US" altLang="en-US" sz="1400" dirty="0">
                <a:latin typeface="Verdana" panose="020B0604030504040204" pitchFamily="34" charset="0"/>
              </a:rPr>
            </a:br>
            <a:r>
              <a:rPr lang="en-US" altLang="en-US" sz="1400" dirty="0" err="1">
                <a:latin typeface="Verdana" panose="020B0604030504040204" pitchFamily="34" charset="0"/>
              </a:rPr>
              <a:t>Fu'n</a:t>
            </a:r>
            <a:r>
              <a:rPr lang="en-US" altLang="en-US" sz="1400" dirty="0">
                <a:latin typeface="Verdana" panose="020B0604030504040204" pitchFamily="34" charset="0"/>
              </a:rPr>
              <a:t> </a:t>
            </a:r>
            <a:r>
              <a:rPr lang="en-US" altLang="en-US" sz="1400" dirty="0" err="1">
                <a:latin typeface="Verdana" panose="020B0604030504040204" pitchFamily="34" charset="0"/>
              </a:rPr>
              <a:t>cynnau</a:t>
            </a:r>
            <a:r>
              <a:rPr lang="en-US" altLang="en-US" sz="1400" dirty="0">
                <a:latin typeface="Verdana" panose="020B0604030504040204" pitchFamily="34" charset="0"/>
              </a:rPr>
              <a:t> '</a:t>
            </a:r>
            <a:r>
              <a:rPr lang="en-US" altLang="en-US" sz="1400" dirty="0" err="1">
                <a:latin typeface="Verdana" panose="020B0604030504040204" pitchFamily="34" charset="0"/>
              </a:rPr>
              <a:t>nghariad</a:t>
            </a:r>
            <a:r>
              <a:rPr lang="en-US" altLang="en-US" sz="1400" dirty="0">
                <a:latin typeface="Verdana" panose="020B0604030504040204" pitchFamily="34" charset="0"/>
              </a:rPr>
              <a:t> </a:t>
            </a:r>
            <a:r>
              <a:rPr lang="en-US" altLang="en-US" sz="1400" dirty="0" err="1">
                <a:latin typeface="Verdana" panose="020B0604030504040204" pitchFamily="34" charset="0"/>
              </a:rPr>
              <a:t>ffyddlon</a:t>
            </a:r>
            <a:r>
              <a:rPr lang="en-US" altLang="en-US" sz="1400" dirty="0">
                <a:latin typeface="Verdana" panose="020B0604030504040204" pitchFamily="34" charset="0"/>
              </a:rPr>
              <a:t> </a:t>
            </a:r>
            <a:r>
              <a:rPr lang="en-US" altLang="en-US" sz="1400" dirty="0" err="1">
                <a:latin typeface="Verdana" panose="020B0604030504040204" pitchFamily="34" charset="0"/>
              </a:rPr>
              <a:t>ffôl</a:t>
            </a:r>
            <a:r>
              <a:rPr lang="en-US" altLang="en-US" sz="1400" dirty="0">
                <a:latin typeface="Verdana" panose="020B0604030504040204" pitchFamily="34" charset="0"/>
              </a:rPr>
              <a:t>?</a:t>
            </a:r>
            <a:br>
              <a:rPr lang="en-US" altLang="en-US" sz="1400" dirty="0">
                <a:latin typeface="Verdana" panose="020B0604030504040204" pitchFamily="34" charset="0"/>
              </a:rPr>
            </a:br>
            <a:r>
              <a:rPr lang="en-US" altLang="en-US" sz="1400" dirty="0">
                <a:latin typeface="Verdana" panose="020B0604030504040204" pitchFamily="34" charset="0"/>
              </a:rPr>
              <a:t>Pa le </a:t>
            </a:r>
            <a:r>
              <a:rPr lang="en-US" altLang="en-US" sz="1400" dirty="0" err="1">
                <a:latin typeface="Verdana" panose="020B0604030504040204" pitchFamily="34" charset="0"/>
              </a:rPr>
              <a:t>mae</a:t>
            </a:r>
            <a:r>
              <a:rPr lang="en-US" altLang="en-US" sz="1400" dirty="0">
                <a:latin typeface="Verdana" panose="020B0604030504040204" pitchFamily="34" charset="0"/>
              </a:rPr>
              <a:t> </a:t>
            </a:r>
            <a:r>
              <a:rPr lang="en-US" altLang="en-US" sz="1400" dirty="0" err="1">
                <a:latin typeface="Verdana" panose="020B0604030504040204" pitchFamily="34" charset="0"/>
              </a:rPr>
              <a:t>sain</a:t>
            </a:r>
            <a:r>
              <a:rPr lang="en-US" altLang="en-US" sz="1400" dirty="0">
                <a:latin typeface="Verdana" panose="020B0604030504040204" pitchFamily="34" charset="0"/>
              </a:rPr>
              <a:t> </a:t>
            </a:r>
            <a:r>
              <a:rPr lang="en-US" altLang="en-US" sz="1400" dirty="0" err="1">
                <a:latin typeface="Verdana" panose="020B0604030504040204" pitchFamily="34" charset="0"/>
              </a:rPr>
              <a:t>dy</a:t>
            </a:r>
            <a:r>
              <a:rPr lang="en-US" altLang="en-US" sz="1400" dirty="0">
                <a:latin typeface="Verdana" panose="020B0604030504040204" pitchFamily="34" charset="0"/>
              </a:rPr>
              <a:t> </a:t>
            </a:r>
            <a:r>
              <a:rPr lang="en-US" altLang="en-US" sz="1400" dirty="0" err="1">
                <a:latin typeface="Verdana" panose="020B0604030504040204" pitchFamily="34" charset="0"/>
              </a:rPr>
              <a:t>eiriau</a:t>
            </a:r>
            <a:r>
              <a:rPr lang="en-US" altLang="en-US" sz="1400" dirty="0">
                <a:latin typeface="Verdana" panose="020B0604030504040204" pitchFamily="34" charset="0"/>
              </a:rPr>
              <a:t> </a:t>
            </a:r>
            <a:r>
              <a:rPr lang="en-US" altLang="en-US" sz="1400" dirty="0" err="1">
                <a:latin typeface="Verdana" panose="020B0604030504040204" pitchFamily="34" charset="0"/>
              </a:rPr>
              <a:t>melys</a:t>
            </a:r>
            <a:r>
              <a:rPr lang="en-US" altLang="en-US" sz="1400" dirty="0">
                <a:latin typeface="Verdana" panose="020B0604030504040204" pitchFamily="34" charset="0"/>
              </a:rPr>
              <a:t>,</a:t>
            </a:r>
            <a:br>
              <a:rPr lang="en-US" altLang="en-US" sz="1400" dirty="0">
                <a:latin typeface="Verdana" panose="020B0604030504040204" pitchFamily="34" charset="0"/>
              </a:rPr>
            </a:br>
            <a:r>
              <a:rPr lang="en-US" altLang="en-US" sz="1400" dirty="0" err="1">
                <a:latin typeface="Verdana" panose="020B0604030504040204" pitchFamily="34" charset="0"/>
              </a:rPr>
              <a:t>Fu'n</a:t>
            </a:r>
            <a:r>
              <a:rPr lang="en-US" altLang="en-US" sz="1400" dirty="0">
                <a:latin typeface="Verdana" panose="020B0604030504040204" pitchFamily="34" charset="0"/>
              </a:rPr>
              <a:t> </a:t>
            </a:r>
            <a:r>
              <a:rPr lang="en-US" altLang="en-US" sz="1400" dirty="0" err="1">
                <a:latin typeface="Verdana" panose="020B0604030504040204" pitchFamily="34" charset="0"/>
              </a:rPr>
              <a:t>denu'n</a:t>
            </a:r>
            <a:r>
              <a:rPr lang="en-US" altLang="en-US" sz="1400" dirty="0">
                <a:latin typeface="Verdana" panose="020B0604030504040204" pitchFamily="34" charset="0"/>
              </a:rPr>
              <a:t> </a:t>
            </a:r>
            <a:r>
              <a:rPr lang="en-US" altLang="en-US" sz="1400" dirty="0" err="1">
                <a:latin typeface="Verdana" panose="020B0604030504040204" pitchFamily="34" charset="0"/>
              </a:rPr>
              <a:t>nghalon</a:t>
            </a:r>
            <a:r>
              <a:rPr lang="en-US" altLang="en-US" sz="1400" dirty="0">
                <a:latin typeface="Verdana" panose="020B0604030504040204" pitchFamily="34" charset="0"/>
              </a:rPr>
              <a:t> </a:t>
            </a:r>
            <a:r>
              <a:rPr lang="en-US" altLang="en-US" sz="1400" dirty="0" err="1">
                <a:latin typeface="Verdana" panose="020B0604030504040204" pitchFamily="34" charset="0"/>
              </a:rPr>
              <a:t>ar</a:t>
            </a:r>
            <a:r>
              <a:rPr lang="en-US" altLang="en-US" sz="1400" dirty="0">
                <a:latin typeface="Verdana" panose="020B0604030504040204" pitchFamily="34" charset="0"/>
              </a:rPr>
              <a:t> </a:t>
            </a:r>
            <a:r>
              <a:rPr lang="en-US" altLang="en-US" sz="1400" dirty="0" err="1">
                <a:latin typeface="Verdana" panose="020B0604030504040204" pitchFamily="34" charset="0"/>
              </a:rPr>
              <a:t>dy</a:t>
            </a:r>
            <a:r>
              <a:rPr lang="en-US" altLang="en-US" sz="1400" dirty="0">
                <a:latin typeface="Verdana" panose="020B0604030504040204" pitchFamily="34" charset="0"/>
              </a:rPr>
              <a:t> </a:t>
            </a:r>
            <a:r>
              <a:rPr lang="en-US" altLang="en-US" sz="1400" dirty="0" err="1">
                <a:latin typeface="Verdana" panose="020B0604030504040204" pitchFamily="34" charset="0"/>
              </a:rPr>
              <a:t>ôl</a:t>
            </a:r>
            <a:r>
              <a:rPr lang="en-US" altLang="en-US" sz="1400" dirty="0">
                <a:latin typeface="Verdana" panose="020B0604030504040204" pitchFamily="34" charset="0"/>
              </a:rPr>
              <a:t>?</a:t>
            </a:r>
          </a:p>
          <a:p>
            <a:pPr eaLnBrk="1" hangingPunct="1"/>
            <a:r>
              <a:rPr lang="en-US" altLang="en-US" sz="1400" dirty="0">
                <a:latin typeface="Verdana" panose="020B0604030504040204" pitchFamily="34" charset="0"/>
              </a:rPr>
              <a:t>Why is it anger, O Myfanwy,</a:t>
            </a:r>
          </a:p>
          <a:p>
            <a:pPr eaLnBrk="1" hangingPunct="1"/>
            <a:r>
              <a:rPr lang="en-US" altLang="en-US" sz="1400" dirty="0">
                <a:latin typeface="Verdana" panose="020B0604030504040204" pitchFamily="34" charset="0"/>
              </a:rPr>
              <a:t/>
            </a:r>
            <a:br>
              <a:rPr lang="en-US" altLang="en-US" sz="1400" dirty="0">
                <a:latin typeface="Verdana" panose="020B0604030504040204" pitchFamily="34" charset="0"/>
              </a:rPr>
            </a:br>
            <a:r>
              <a:rPr lang="en-US" altLang="en-US" sz="1400" dirty="0">
                <a:latin typeface="Verdana" panose="020B0604030504040204" pitchFamily="34" charset="0"/>
              </a:rPr>
              <a:t>That fills your eyes so dark and clear?</a:t>
            </a:r>
            <a:br>
              <a:rPr lang="en-US" altLang="en-US" sz="1400" dirty="0">
                <a:latin typeface="Verdana" panose="020B0604030504040204" pitchFamily="34" charset="0"/>
              </a:rPr>
            </a:br>
            <a:r>
              <a:rPr lang="en-US" altLang="en-US" sz="1400" dirty="0">
                <a:latin typeface="Verdana" panose="020B0604030504040204" pitchFamily="34" charset="0"/>
              </a:rPr>
              <a:t>Your gentle cheeks, O sweet Myfanwy,</a:t>
            </a:r>
            <a:br>
              <a:rPr lang="en-US" altLang="en-US" sz="1400" dirty="0">
                <a:latin typeface="Verdana" panose="020B0604030504040204" pitchFamily="34" charset="0"/>
              </a:rPr>
            </a:br>
            <a:r>
              <a:rPr lang="en-US" altLang="en-US" sz="1400" dirty="0">
                <a:latin typeface="Verdana" panose="020B0604030504040204" pitchFamily="34" charset="0"/>
              </a:rPr>
              <a:t>Why blush they not when I draw near?</a:t>
            </a:r>
            <a:br>
              <a:rPr lang="en-US" altLang="en-US" sz="1400" dirty="0">
                <a:latin typeface="Verdana" panose="020B0604030504040204" pitchFamily="34" charset="0"/>
              </a:rPr>
            </a:br>
            <a:r>
              <a:rPr lang="en-US" altLang="en-US" sz="1400" dirty="0">
                <a:latin typeface="Verdana" panose="020B0604030504040204" pitchFamily="34" charset="0"/>
              </a:rPr>
              <a:t>Where is the smile that once most tender</a:t>
            </a:r>
            <a:br>
              <a:rPr lang="en-US" altLang="en-US" sz="1400" dirty="0">
                <a:latin typeface="Verdana" panose="020B0604030504040204" pitchFamily="34" charset="0"/>
              </a:rPr>
            </a:br>
            <a:r>
              <a:rPr lang="en-US" altLang="en-US" sz="1400" dirty="0">
                <a:latin typeface="Verdana" panose="020B0604030504040204" pitchFamily="34" charset="0"/>
              </a:rPr>
              <a:t>Kindled my love so fond, so true?</a:t>
            </a:r>
            <a:br>
              <a:rPr lang="en-US" altLang="en-US" sz="1400" dirty="0">
                <a:latin typeface="Verdana" panose="020B0604030504040204" pitchFamily="34" charset="0"/>
              </a:rPr>
            </a:br>
            <a:r>
              <a:rPr lang="en-US" altLang="en-US" sz="1400" dirty="0">
                <a:latin typeface="Verdana" panose="020B0604030504040204" pitchFamily="34" charset="0"/>
              </a:rPr>
              <a:t>Where is the sound of your sweet words,</a:t>
            </a:r>
            <a:br>
              <a:rPr lang="en-US" altLang="en-US" sz="1400" dirty="0">
                <a:latin typeface="Verdana" panose="020B0604030504040204" pitchFamily="34" charset="0"/>
              </a:rPr>
            </a:br>
            <a:r>
              <a:rPr lang="en-US" altLang="en-US" sz="1400" dirty="0">
                <a:latin typeface="Verdana" panose="020B0604030504040204" pitchFamily="34" charset="0"/>
              </a:rPr>
              <a:t>That drew my heart to follow you?</a:t>
            </a:r>
            <a:endParaRPr lang="en-GB" altLang="en-US" sz="1400" dirty="0">
              <a:latin typeface="Verdana" panose="020B0604030504040204" pitchFamily="34" charset="0"/>
            </a:endParaRPr>
          </a:p>
        </p:txBody>
      </p:sp>
      <p:pic>
        <p:nvPicPr>
          <p:cNvPr id="9" name="Picture 4" descr="Pictures December 2010c 287"/>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498182" y="1901788"/>
            <a:ext cx="3105626" cy="2329658"/>
          </a:xfr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88436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2800" dirty="0">
                <a:latin typeface="Castellar" panose="020A0402060406010301" pitchFamily="18" charset="0"/>
              </a:rPr>
              <a:t>Pre 1919, WELSH INDUSTRIAL VERNACULAR, WORKER'S HOUSING.</a:t>
            </a:r>
          </a:p>
        </p:txBody>
      </p:sp>
      <p:pic>
        <p:nvPicPr>
          <p:cNvPr id="24579" name="Picture 7" descr="Pictures December 2010c 300"/>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303464" y="1600201"/>
            <a:ext cx="3394075" cy="4530725"/>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24580" name="Picture 14" descr="Pictures December 2010c 30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94464" y="1600201"/>
            <a:ext cx="3394075" cy="4530725"/>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56</a:t>
            </a:fld>
            <a:endParaRPr lang="en-GB"/>
          </a:p>
        </p:txBody>
      </p:sp>
      <p:sp>
        <p:nvSpPr>
          <p:cNvPr id="24581" name="Text Box 15"/>
          <p:cNvSpPr txBox="1">
            <a:spLocks noChangeArrowheads="1"/>
          </p:cNvSpPr>
          <p:nvPr/>
        </p:nvSpPr>
        <p:spPr bwMode="auto">
          <a:xfrm>
            <a:off x="1366345" y="6330950"/>
            <a:ext cx="928063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Times New Roman" panose="02020603050405020304" pitchFamily="18" charset="0"/>
              </a:rPr>
              <a:t>Tredegar, January </a:t>
            </a:r>
            <a:r>
              <a:rPr lang="en-GB" altLang="en-US" dirty="0" smtClean="0">
                <a:latin typeface="Times New Roman" panose="02020603050405020304" pitchFamily="18" charset="0"/>
              </a:rPr>
              <a:t>2011. Even in the most unlikely locations quality shines. We need more.</a:t>
            </a:r>
            <a:endParaRPr lang="en-GB" altLang="en-US" dirty="0">
              <a:latin typeface="Times New Roman" panose="02020603050405020304" pitchFamily="18" charset="0"/>
            </a:endParaRPr>
          </a:p>
          <a:p>
            <a:pPr eaLnBrk="1" hangingPunct="1"/>
            <a:endParaRPr lang="en-GB" altLang="en-US" dirty="0">
              <a:latin typeface="Times New Roman" panose="02020603050405020304" pitchFamily="18" charset="0"/>
            </a:endParaRPr>
          </a:p>
        </p:txBody>
      </p:sp>
    </p:spTree>
    <p:extLst>
      <p:ext uri="{BB962C8B-B14F-4D97-AF65-F5344CB8AC3E}">
        <p14:creationId xmlns:p14="http://schemas.microsoft.com/office/powerpoint/2010/main" val="206421046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77281" y="188913"/>
            <a:ext cx="11812555" cy="1079500"/>
          </a:xfrm>
        </p:spPr>
        <p:txBody>
          <a:bodyPr>
            <a:normAutofit/>
          </a:bodyPr>
          <a:lstStyle/>
          <a:p>
            <a:pPr algn="ctr" eaLnBrk="1" hangingPunct="1">
              <a:defRPr/>
            </a:pPr>
            <a:r>
              <a:rPr lang="en-GB" sz="3200" b="1" dirty="0">
                <a:latin typeface="Castellar" pitchFamily="18" charset="0"/>
              </a:rPr>
              <a:t>What is to become of the Welsh House?</a:t>
            </a:r>
            <a:br>
              <a:rPr lang="en-GB" sz="3200" b="1" dirty="0">
                <a:latin typeface="Castellar" pitchFamily="18" charset="0"/>
              </a:rPr>
            </a:br>
            <a:endParaRPr lang="en-GB" sz="3200" b="1" dirty="0">
              <a:latin typeface="Castellar" pitchFamily="18" charset="0"/>
            </a:endParaRPr>
          </a:p>
        </p:txBody>
      </p:sp>
      <p:pic>
        <p:nvPicPr>
          <p:cNvPr id="25604" name="Picture 6" descr="Pictures December 2010c 33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2340032" y="2548645"/>
            <a:ext cx="2177935" cy="2905298"/>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25603" name="Picture 5" descr="Pictures December 2010c 33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056468" y="798228"/>
            <a:ext cx="3655528" cy="4875115"/>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57</a:t>
            </a:fld>
            <a:endParaRPr lang="en-GB"/>
          </a:p>
        </p:txBody>
      </p:sp>
      <p:pic>
        <p:nvPicPr>
          <p:cNvPr id="25605" name="Picture 7" descr="Pictures December 2010c 3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0594" y="748686"/>
            <a:ext cx="3685203" cy="491414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5606" name="Text Box 8"/>
          <p:cNvSpPr txBox="1">
            <a:spLocks noChangeArrowheads="1"/>
          </p:cNvSpPr>
          <p:nvPr/>
        </p:nvSpPr>
        <p:spPr bwMode="auto">
          <a:xfrm>
            <a:off x="177282" y="6115050"/>
            <a:ext cx="107581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Times New Roman" panose="02020603050405020304" pitchFamily="18" charset="0"/>
              </a:rPr>
              <a:t>The details are small but make a big impact, if historic form, character and fabric are to be retained.</a:t>
            </a:r>
          </a:p>
        </p:txBody>
      </p:sp>
      <p:sp>
        <p:nvSpPr>
          <p:cNvPr id="25607" name="Text Box 9"/>
          <p:cNvSpPr txBox="1">
            <a:spLocks noChangeArrowheads="1"/>
          </p:cNvSpPr>
          <p:nvPr/>
        </p:nvSpPr>
        <p:spPr bwMode="auto">
          <a:xfrm>
            <a:off x="1524000" y="5734051"/>
            <a:ext cx="39068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latin typeface="Times New Roman" panose="02020603050405020304" pitchFamily="18" charset="0"/>
              </a:rPr>
              <a:t>Llangattock</a:t>
            </a:r>
          </a:p>
        </p:txBody>
      </p:sp>
    </p:spTree>
    <p:extLst>
      <p:ext uri="{BB962C8B-B14F-4D97-AF65-F5344CB8AC3E}">
        <p14:creationId xmlns:p14="http://schemas.microsoft.com/office/powerpoint/2010/main" val="129471517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981200" y="1"/>
            <a:ext cx="9663404" cy="549275"/>
          </a:xfrm>
        </p:spPr>
        <p:txBody>
          <a:bodyPr>
            <a:normAutofit/>
          </a:bodyPr>
          <a:lstStyle/>
          <a:p>
            <a:pPr eaLnBrk="1" hangingPunct="1">
              <a:defRPr/>
            </a:pPr>
            <a:r>
              <a:rPr lang="en-GB" sz="2400" dirty="0">
                <a:latin typeface="Castellar" pitchFamily="18" charset="0"/>
              </a:rPr>
              <a:t>Whatever happened to the Welsh HOUSE or </a:t>
            </a:r>
            <a:r>
              <a:rPr lang="en-GB" sz="2400" dirty="0" err="1">
                <a:latin typeface="Castellar" pitchFamily="18" charset="0"/>
              </a:rPr>
              <a:t>SIop</a:t>
            </a:r>
            <a:r>
              <a:rPr lang="en-GB" sz="2400" dirty="0">
                <a:latin typeface="Castellar" pitchFamily="18" charset="0"/>
              </a:rPr>
              <a:t>?</a:t>
            </a:r>
          </a:p>
        </p:txBody>
      </p:sp>
      <p:pic>
        <p:nvPicPr>
          <p:cNvPr id="28676" name="Picture 6" descr="Pictures December 2010c 347"/>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341119" y="423863"/>
            <a:ext cx="4038600" cy="3028950"/>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28677" name="Picture 7" descr="Pictures December 2010c 348"/>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98691" y="431800"/>
            <a:ext cx="4038600" cy="3028950"/>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58</a:t>
            </a:fld>
            <a:endParaRPr lang="en-GB"/>
          </a:p>
        </p:txBody>
      </p:sp>
      <p:sp>
        <p:nvSpPr>
          <p:cNvPr id="28675" name="Text Box 5"/>
          <p:cNvSpPr txBox="1">
            <a:spLocks noChangeArrowheads="1"/>
          </p:cNvSpPr>
          <p:nvPr/>
        </p:nvSpPr>
        <p:spPr bwMode="auto">
          <a:xfrm>
            <a:off x="9769146" y="401412"/>
            <a:ext cx="2325029"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dirty="0" err="1">
                <a:latin typeface="Times New Roman" panose="02020603050405020304" pitchFamily="18" charset="0"/>
              </a:rPr>
              <a:t>Blaenavon</a:t>
            </a:r>
            <a:r>
              <a:rPr lang="en-GB" altLang="en-US" sz="1600" dirty="0">
                <a:latin typeface="Times New Roman" panose="02020603050405020304" pitchFamily="18" charset="0"/>
              </a:rPr>
              <a:t>, a</a:t>
            </a:r>
          </a:p>
          <a:p>
            <a:pPr eaLnBrk="1" hangingPunct="1"/>
            <a:r>
              <a:rPr lang="en-GB" altLang="en-US" sz="1600" dirty="0">
                <a:latin typeface="Times New Roman" panose="02020603050405020304" pitchFamily="18" charset="0"/>
              </a:rPr>
              <a:t>UNESCO, World Heritage Site.</a:t>
            </a:r>
          </a:p>
          <a:p>
            <a:pPr eaLnBrk="1" hangingPunct="1"/>
            <a:r>
              <a:rPr lang="en-GB" altLang="en-US" sz="1600" dirty="0">
                <a:latin typeface="Times New Roman" panose="02020603050405020304" pitchFamily="18" charset="0"/>
              </a:rPr>
              <a:t>We need to train the carpenters, joiners and plasterers as to what is </a:t>
            </a:r>
            <a:r>
              <a:rPr lang="en-GB" altLang="en-US" sz="1600" dirty="0" smtClean="0">
                <a:latin typeface="Times New Roman" panose="02020603050405020304" pitchFamily="18" charset="0"/>
              </a:rPr>
              <a:t>required and also educate the Builders, Planning Officer and Technical Officers.</a:t>
            </a:r>
            <a:endParaRPr lang="en-GB" altLang="en-US" sz="1600" dirty="0">
              <a:latin typeface="Times New Roman" panose="02020603050405020304" pitchFamily="18" charset="0"/>
            </a:endParaRPr>
          </a:p>
        </p:txBody>
      </p:sp>
      <p:pic>
        <p:nvPicPr>
          <p:cNvPr id="28678" name="Picture 8" descr="Pictures December 2010c 34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12902" y="3644900"/>
            <a:ext cx="4038600" cy="30289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7" descr="Pictures December 2010c 34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211640" y="3765999"/>
            <a:ext cx="3539120" cy="26543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9" name="Picture 10" descr="Pictures December 2010c 34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3756316" y="2332038"/>
            <a:ext cx="3394075" cy="45259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25850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2800" dirty="0">
                <a:latin typeface="Castellar" panose="020A0402060406010301" pitchFamily="18" charset="0"/>
              </a:rPr>
              <a:t>Pre 1919, WELSH INDUSTRIAL VERNACULAR WORKER'S HOUSING.</a:t>
            </a:r>
          </a:p>
        </p:txBody>
      </p:sp>
      <p:pic>
        <p:nvPicPr>
          <p:cNvPr id="29699" name="Picture 7" descr="Pictures December 2010c 218"/>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67439" y="1557339"/>
            <a:ext cx="4465637" cy="3349625"/>
          </a:xfrm>
          <a:noFill/>
          <a:ln>
            <a:solidFill>
              <a:schemeClr val="tx1"/>
            </a:solidFill>
          </a:ln>
          <a:extLst>
            <a:ext uri="{909E8E84-426E-40DD-AFC4-6F175D3DCCD1}">
              <a14:hiddenFill xmlns:a14="http://schemas.microsoft.com/office/drawing/2010/main">
                <a:solidFill>
                  <a:srgbClr val="FFFFFF"/>
                </a:solidFill>
              </a14:hiddenFill>
            </a:ext>
          </a:extLst>
        </p:spPr>
      </p:pic>
      <p:pic>
        <p:nvPicPr>
          <p:cNvPr id="29700" name="Picture 11" descr="Pictures December 2010c 220"/>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1242656" y="1557339"/>
            <a:ext cx="4489450" cy="3368675"/>
          </a:xfr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256C6DC8-8BBB-44FC-8430-1825A1B5751E}" type="slidenum">
              <a:rPr lang="en-GB" altLang="en-US" smtClean="0"/>
              <a:pPr/>
              <a:t>59</a:t>
            </a:fld>
            <a:endParaRPr lang="en-GB" altLang="en-US"/>
          </a:p>
        </p:txBody>
      </p:sp>
      <p:sp>
        <p:nvSpPr>
          <p:cNvPr id="29701" name="Text Box 15"/>
          <p:cNvSpPr txBox="1">
            <a:spLocks noChangeArrowheads="1"/>
          </p:cNvSpPr>
          <p:nvPr/>
        </p:nvSpPr>
        <p:spPr bwMode="auto">
          <a:xfrm>
            <a:off x="1900239" y="5157788"/>
            <a:ext cx="43259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latin typeface="Castellar" panose="020A0402060406010301" pitchFamily="18" charset="0"/>
              </a:rPr>
              <a:t>How green is my valley?</a:t>
            </a:r>
          </a:p>
        </p:txBody>
      </p:sp>
      <p:sp>
        <p:nvSpPr>
          <p:cNvPr id="29702" name="Text Box 16"/>
          <p:cNvSpPr txBox="1">
            <a:spLocks noChangeArrowheads="1"/>
          </p:cNvSpPr>
          <p:nvPr/>
        </p:nvSpPr>
        <p:spPr bwMode="auto">
          <a:xfrm>
            <a:off x="2654301" y="5734050"/>
            <a:ext cx="740251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err="1">
                <a:latin typeface="Times New Roman" panose="02020603050405020304" pitchFamily="18" charset="0"/>
              </a:rPr>
              <a:t>Gwaun</a:t>
            </a:r>
            <a:r>
              <a:rPr lang="en-GB" altLang="en-US" b="1" dirty="0">
                <a:latin typeface="Times New Roman" panose="02020603050405020304" pitchFamily="18" charset="0"/>
              </a:rPr>
              <a:t> </a:t>
            </a:r>
            <a:r>
              <a:rPr lang="en-GB" altLang="en-US" b="1" err="1">
                <a:latin typeface="Times New Roman" panose="02020603050405020304" pitchFamily="18" charset="0"/>
              </a:rPr>
              <a:t>Cae</a:t>
            </a:r>
            <a:r>
              <a:rPr lang="en-GB" altLang="en-US" b="1">
                <a:latin typeface="Times New Roman" panose="02020603050405020304" pitchFamily="18" charset="0"/>
              </a:rPr>
              <a:t> Gurwen, </a:t>
            </a:r>
            <a:r>
              <a:rPr lang="en-GB" altLang="en-US" b="1" dirty="0">
                <a:latin typeface="Times New Roman" panose="02020603050405020304" pitchFamily="18" charset="0"/>
              </a:rPr>
              <a:t>Amman Valley – After completion of a major Urban Regeneration Scheme. January 2011.</a:t>
            </a:r>
          </a:p>
        </p:txBody>
      </p:sp>
    </p:spTree>
    <p:extLst>
      <p:ext uri="{BB962C8B-B14F-4D97-AF65-F5344CB8AC3E}">
        <p14:creationId xmlns:p14="http://schemas.microsoft.com/office/powerpoint/2010/main" val="342900971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r>
              <a:rPr lang="en-GB" altLang="en-US" sz="3200" dirty="0">
                <a:latin typeface="Castellar" panose="020A0402060406010301" pitchFamily="18" charset="0"/>
              </a:rPr>
              <a:t>Pre 1919, WELSH INDUSTRIAL VERNACULAR WORKER'S HOUSING.</a:t>
            </a:r>
          </a:p>
        </p:txBody>
      </p:sp>
      <p:pic>
        <p:nvPicPr>
          <p:cNvPr id="44035"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4826" y="1484314"/>
            <a:ext cx="2220913" cy="1654175"/>
          </a:xfr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60</a:t>
            </a:fld>
            <a:endParaRPr lang="en-GB"/>
          </a:p>
        </p:txBody>
      </p:sp>
      <p:pic>
        <p:nvPicPr>
          <p:cNvPr id="4403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6" y="3284539"/>
            <a:ext cx="2220913" cy="157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Rectangle 6"/>
          <p:cNvSpPr>
            <a:spLocks noChangeArrowheads="1"/>
          </p:cNvSpPr>
          <p:nvPr/>
        </p:nvSpPr>
        <p:spPr bwMode="auto">
          <a:xfrm>
            <a:off x="1631950" y="4870451"/>
            <a:ext cx="4572000"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dirty="0">
                <a:latin typeface="Verdana" panose="020B0604030504040204" pitchFamily="34" charset="0"/>
              </a:rPr>
              <a:t>Top: Copper slag was incorporated in the garden walls of these houses in Swansea. Above: When the houses </a:t>
            </a:r>
            <a:r>
              <a:rPr lang="en-GB" altLang="en-US" i="1">
                <a:latin typeface="Verdana" panose="020B0604030504040204" pitchFamily="34" charset="0"/>
              </a:rPr>
              <a:t>were modernised, </a:t>
            </a:r>
            <a:r>
              <a:rPr lang="en-GB" altLang="en-US" i="1" dirty="0">
                <a:latin typeface="Verdana" panose="020B0604030504040204" pitchFamily="34" charset="0"/>
              </a:rPr>
              <a:t>the garden walls were preserved.</a:t>
            </a:r>
          </a:p>
        </p:txBody>
      </p:sp>
      <p:sp>
        <p:nvSpPr>
          <p:cNvPr id="44038" name="Rectangle 7"/>
          <p:cNvSpPr>
            <a:spLocks noChangeArrowheads="1"/>
          </p:cNvSpPr>
          <p:nvPr/>
        </p:nvSpPr>
        <p:spPr bwMode="auto">
          <a:xfrm>
            <a:off x="4403725" y="1916113"/>
            <a:ext cx="457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Baskerville Old Face" panose="02020602080505020303" pitchFamily="18" charset="0"/>
              </a:rPr>
              <a:t>CADW (2005) Industrial Workers’ Housing in Wales, Care and Conservation, p .32.</a:t>
            </a:r>
          </a:p>
        </p:txBody>
      </p:sp>
    </p:spTree>
    <p:extLst>
      <p:ext uri="{BB962C8B-B14F-4D97-AF65-F5344CB8AC3E}">
        <p14:creationId xmlns:p14="http://schemas.microsoft.com/office/powerpoint/2010/main" val="359175573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16738" name="Rectangle 2"/>
          <p:cNvSpPr>
            <a:spLocks noGrp="1" noChangeArrowheads="1"/>
          </p:cNvSpPr>
          <p:nvPr>
            <p:ph type="title" sz="quarter"/>
          </p:nvPr>
        </p:nvSpPr>
        <p:spPr>
          <a:xfrm>
            <a:off x="1981200" y="333374"/>
            <a:ext cx="8002588" cy="269875"/>
          </a:xfrm>
        </p:spPr>
        <p:txBody>
          <a:bodyPr>
            <a:normAutofit fontScale="90000"/>
          </a:bodyPr>
          <a:lstStyle/>
          <a:p>
            <a:pPr eaLnBrk="1" hangingPunct="1"/>
            <a:r>
              <a:rPr lang="en-GB" altLang="en-US" sz="2800" dirty="0">
                <a:latin typeface="Castellar" panose="020A0402060406010301" pitchFamily="18" charset="0"/>
              </a:rPr>
              <a:t>Pre 1919, WELSH INDUSTRIAL VERNACULAR WORKER'S HOUSING.</a:t>
            </a:r>
          </a:p>
        </p:txBody>
      </p:sp>
      <p:pic>
        <p:nvPicPr>
          <p:cNvPr id="35847" name="Picture 20" descr="Pictures May 2011 672"/>
          <p:cNvPicPr>
            <a:picLocks noGrp="1" noChangeAspect="1" noChangeArrowheads="1"/>
          </p:cNvPicPr>
          <p:nvPr>
            <p:ph sz="quarter" idx="1"/>
          </p:nvPr>
        </p:nvPicPr>
        <p:blipFill>
          <a:blip r:embed="rId2" cstate="print">
            <a:lum bright="10000" contrast="12000"/>
            <a:extLst>
              <a:ext uri="{28A0092B-C50C-407E-A947-70E740481C1C}">
                <a14:useLocalDpi xmlns:a14="http://schemas.microsoft.com/office/drawing/2010/main" val="0"/>
              </a:ext>
            </a:extLst>
          </a:blip>
          <a:stretch>
            <a:fillRect/>
          </a:stretch>
        </p:blipFill>
        <p:spPr>
          <a:xfrm>
            <a:off x="2460075" y="1187256"/>
            <a:ext cx="2922849" cy="2189163"/>
          </a:xfrm>
          <a:noFill/>
          <a:extLst>
            <a:ext uri="{909E8E84-426E-40DD-AFC4-6F175D3DCCD1}">
              <a14:hiddenFill xmlns:a14="http://schemas.microsoft.com/office/drawing/2010/main">
                <a:solidFill>
                  <a:srgbClr val="FFFFFF"/>
                </a:solidFill>
              </a14:hiddenFill>
            </a:ext>
          </a:extLst>
        </p:spPr>
      </p:pic>
      <p:pic>
        <p:nvPicPr>
          <p:cNvPr id="35843" name="Picture 8" descr="Pictures May 2011 67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8437531" y="1439863"/>
            <a:ext cx="2195545" cy="2924617"/>
          </a:xfrm>
          <a:noFill/>
          <a:extLst>
            <a:ext uri="{909E8E84-426E-40DD-AFC4-6F175D3DCCD1}">
              <a14:hiddenFill xmlns:a14="http://schemas.microsoft.com/office/drawing/2010/main">
                <a:solidFill>
                  <a:srgbClr val="FFFFFF"/>
                </a:solidFill>
              </a14:hiddenFill>
            </a:ext>
          </a:extLst>
        </p:spPr>
      </p:pic>
      <p:pic>
        <p:nvPicPr>
          <p:cNvPr id="35844" name="Picture 15" descr="Pictures May 2011 683"/>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tretch>
            <a:fillRect/>
          </a:stretch>
        </p:blipFill>
        <p:spPr>
          <a:xfrm>
            <a:off x="1615946" y="3960425"/>
            <a:ext cx="3688154" cy="2761050"/>
          </a:xfrm>
          <a:noFill/>
          <a:extLst>
            <a:ext uri="{909E8E84-426E-40DD-AFC4-6F175D3DCCD1}">
              <a14:hiddenFill xmlns:a14="http://schemas.microsoft.com/office/drawing/2010/main">
                <a:solidFill>
                  <a:srgbClr val="FFFFFF"/>
                </a:solidFill>
              </a14:hiddenFill>
            </a:ext>
          </a:extLst>
        </p:spPr>
      </p:pic>
      <p:pic>
        <p:nvPicPr>
          <p:cNvPr id="35846" name="Picture 18" descr="Pictures May 2011 673"/>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5521325" y="1268414"/>
            <a:ext cx="2159000" cy="2879725"/>
          </a:xfr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BE85836F-7206-47A8-97E8-14E1A1549CFA}" type="slidenum">
              <a:rPr lang="en-GB" altLang="en-US" smtClean="0"/>
              <a:pPr/>
              <a:t>61</a:t>
            </a:fld>
            <a:endParaRPr lang="en-GB" altLang="en-US"/>
          </a:p>
        </p:txBody>
      </p:sp>
      <p:pic>
        <p:nvPicPr>
          <p:cNvPr id="35845" name="Picture 17" descr="Pictures May 2011 68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068" y="981075"/>
            <a:ext cx="2106613"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Text Box 21"/>
          <p:cNvSpPr txBox="1">
            <a:spLocks noChangeArrowheads="1"/>
          </p:cNvSpPr>
          <p:nvPr/>
        </p:nvSpPr>
        <p:spPr bwMode="auto">
          <a:xfrm>
            <a:off x="8256589" y="4565650"/>
            <a:ext cx="2874831" cy="1384995"/>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dirty="0">
                <a:latin typeface="Baskerville Old Face" panose="02020602080505020303" pitchFamily="18" charset="0"/>
              </a:rPr>
              <a:t>A new vernacular consisting of such traditional materials, as: powder-coated aluminium, plastic (uPVC), silicone, glass-fibre all dosed liberally with polymer modified, magic (</a:t>
            </a:r>
            <a:r>
              <a:rPr lang="en-GB" altLang="en-US" sz="1400" dirty="0" err="1" smtClean="0">
                <a:latin typeface="Baskerville Old Face" panose="02020602080505020303" pitchFamily="18" charset="0"/>
              </a:rPr>
              <a:t>monar-couche</a:t>
            </a:r>
            <a:r>
              <a:rPr lang="en-GB" altLang="en-US" sz="1400" dirty="0" smtClean="0">
                <a:latin typeface="Baskerville Old Face" panose="02020602080505020303" pitchFamily="18" charset="0"/>
              </a:rPr>
              <a:t>) </a:t>
            </a:r>
            <a:r>
              <a:rPr lang="en-GB" altLang="en-US" sz="1400" dirty="0">
                <a:latin typeface="Baskerville Old Face" panose="02020602080505020303" pitchFamily="18" charset="0"/>
              </a:rPr>
              <a:t>acrylic render.</a:t>
            </a:r>
          </a:p>
        </p:txBody>
      </p:sp>
      <p:sp>
        <p:nvSpPr>
          <p:cNvPr id="35849" name="Text Box 23"/>
          <p:cNvSpPr txBox="1">
            <a:spLocks noChangeArrowheads="1"/>
          </p:cNvSpPr>
          <p:nvPr/>
        </p:nvSpPr>
        <p:spPr bwMode="auto">
          <a:xfrm>
            <a:off x="8472488" y="333375"/>
            <a:ext cx="2087562"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Verdana" panose="020B0604030504040204" pitchFamily="34" charset="0"/>
              </a:rPr>
              <a:t>Copperopolis -</a:t>
            </a:r>
          </a:p>
          <a:p>
            <a:pPr eaLnBrk="1" hangingPunct="1"/>
            <a:r>
              <a:rPr lang="en-GB" altLang="en-US">
                <a:latin typeface="Verdana" panose="020B0604030504040204" pitchFamily="34" charset="0"/>
              </a:rPr>
              <a:t>Commended for </a:t>
            </a:r>
          </a:p>
          <a:p>
            <a:pPr eaLnBrk="1" hangingPunct="1"/>
            <a:r>
              <a:rPr lang="en-GB" altLang="en-US">
                <a:latin typeface="Verdana" panose="020B0604030504040204" pitchFamily="34" charset="0"/>
              </a:rPr>
              <a:t>its bold vision</a:t>
            </a:r>
          </a:p>
        </p:txBody>
      </p:sp>
    </p:spTree>
    <p:extLst>
      <p:ext uri="{BB962C8B-B14F-4D97-AF65-F5344CB8AC3E}">
        <p14:creationId xmlns:p14="http://schemas.microsoft.com/office/powerpoint/2010/main" val="348394073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ormAutofit fontScale="90000"/>
          </a:bodyPr>
          <a:lstStyle/>
          <a:p>
            <a:pPr eaLnBrk="1" hangingPunct="1"/>
            <a:r>
              <a:rPr lang="en-GB" altLang="en-US" sz="2800" dirty="0">
                <a:latin typeface="Castellar" panose="020A0402060406010301" pitchFamily="18" charset="0"/>
              </a:rPr>
              <a:t>Pre 1919, WELSH INDUSTRIAL VERNACULAR WORKER'S HOUSING.</a:t>
            </a:r>
            <a:r>
              <a:rPr lang="en-GB" altLang="en-US" sz="3200" b="1" dirty="0">
                <a:latin typeface="Castellar" panose="020A0402060406010301" pitchFamily="18" charset="0"/>
              </a:rPr>
              <a:t> </a:t>
            </a:r>
            <a:br>
              <a:rPr lang="en-GB" altLang="en-US" sz="3200" b="1" dirty="0">
                <a:latin typeface="Castellar" panose="020A0402060406010301" pitchFamily="18" charset="0"/>
              </a:rPr>
            </a:br>
            <a:r>
              <a:rPr lang="en-GB" altLang="en-US" sz="3200" b="1" dirty="0">
                <a:latin typeface="Castellar" panose="020A0402060406010301" pitchFamily="18" charset="0"/>
              </a:rPr>
              <a:t>will it save the planet, if not the building?</a:t>
            </a:r>
          </a:p>
        </p:txBody>
      </p:sp>
      <p:pic>
        <p:nvPicPr>
          <p:cNvPr id="38915" name="Picture 7" descr="Pictures May 2011 680"/>
          <p:cNvPicPr>
            <a:picLocks noGrp="1" noChangeAspect="1" noChangeArrowheads="1"/>
          </p:cNvPicPr>
          <p:nvPr>
            <p:ph sz="half" idx="1"/>
          </p:nvPr>
        </p:nvPicPr>
        <p:blipFill>
          <a:blip r:embed="rId2" cstate="print">
            <a:lum bright="-14000" contrast="-2000"/>
            <a:extLst>
              <a:ext uri="{28A0092B-C50C-407E-A947-70E740481C1C}">
                <a14:useLocalDpi xmlns:a14="http://schemas.microsoft.com/office/drawing/2010/main" val="0"/>
              </a:ext>
            </a:extLst>
          </a:blip>
          <a:stretch>
            <a:fillRect/>
          </a:stretch>
        </p:blipFill>
        <p:spPr>
          <a:xfrm>
            <a:off x="838200" y="2058194"/>
            <a:ext cx="5181600" cy="3886200"/>
          </a:xfrm>
          <a:noFill/>
          <a:ln w="19050">
            <a:solidFill>
              <a:srgbClr val="000000"/>
            </a:solidFill>
          </a:ln>
          <a:extLst>
            <a:ext uri="{909E8E84-426E-40DD-AFC4-6F175D3DCCD1}">
              <a14:hiddenFill xmlns:a14="http://schemas.microsoft.com/office/drawing/2010/main">
                <a:solidFill>
                  <a:srgbClr val="FFFFFF"/>
                </a:solidFill>
              </a14:hiddenFill>
            </a:ext>
          </a:extLst>
        </p:spPr>
      </p:pic>
      <p:pic>
        <p:nvPicPr>
          <p:cNvPr id="38916" name="Picture 8" descr="Pictures May 2011 679"/>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104063" y="1844676"/>
            <a:ext cx="3308350" cy="2481263"/>
          </a:xfrm>
          <a:noFill/>
          <a:ln w="19050">
            <a:solidFill>
              <a:srgbClr val="000000"/>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62</a:t>
            </a:fld>
            <a:endParaRPr lang="en-GB"/>
          </a:p>
        </p:txBody>
      </p:sp>
      <p:sp>
        <p:nvSpPr>
          <p:cNvPr id="3" name="Rectangle 2"/>
          <p:cNvSpPr/>
          <p:nvPr/>
        </p:nvSpPr>
        <p:spPr>
          <a:xfrm>
            <a:off x="737117" y="5989587"/>
            <a:ext cx="10011747" cy="543097"/>
          </a:xfrm>
          <a:prstGeom prst="rect">
            <a:avLst/>
          </a:prstGeom>
        </p:spPr>
        <p:txBody>
          <a:bodyPr wrap="square">
            <a:spAutoFit/>
          </a:bodyPr>
          <a:lstStyle/>
          <a:p>
            <a:pPr>
              <a:lnSpc>
                <a:spcPct val="80000"/>
              </a:lnSpc>
            </a:pPr>
            <a:r>
              <a:rPr lang="en-GB" altLang="en-US" b="1" dirty="0" smtClean="0">
                <a:latin typeface="Baskerville Old Face" panose="02020602080505020303" pitchFamily="18" charset="0"/>
              </a:rPr>
              <a:t>Ironically, less </a:t>
            </a:r>
            <a:r>
              <a:rPr lang="en-GB" altLang="en-US" b="1" dirty="0">
                <a:latin typeface="Baskerville Old Face" panose="02020602080505020303" pitchFamily="18" charset="0"/>
              </a:rPr>
              <a:t>than 10% had any real thermal improvements. To summarise: We don’t have to be stuck in the aspic but equally, we don’t need to ruin the aspect!</a:t>
            </a:r>
          </a:p>
        </p:txBody>
      </p:sp>
    </p:spTree>
    <p:extLst>
      <p:ext uri="{BB962C8B-B14F-4D97-AF65-F5344CB8AC3E}">
        <p14:creationId xmlns:p14="http://schemas.microsoft.com/office/powerpoint/2010/main" val="308179046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pPr eaLnBrk="1" hangingPunct="1">
              <a:defRPr/>
            </a:pPr>
            <a:r>
              <a:rPr lang="en-GB" sz="3200" b="1">
                <a:latin typeface="Castellar" pitchFamily="18" charset="0"/>
              </a:rPr>
              <a:t>What is to become of the rural Welsh vernacular?</a:t>
            </a:r>
          </a:p>
        </p:txBody>
      </p:sp>
      <p:pic>
        <p:nvPicPr>
          <p:cNvPr id="40963" name="Picture 9" descr="Pictures May 2011 428"/>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7644" y="1989716"/>
            <a:ext cx="4963349" cy="3673347"/>
          </a:xfrm>
          <a:noFill/>
          <a:extLst>
            <a:ext uri="{909E8E84-426E-40DD-AFC4-6F175D3DCCD1}">
              <a14:hiddenFill xmlns:a14="http://schemas.microsoft.com/office/drawing/2010/main">
                <a:solidFill>
                  <a:srgbClr val="FFFFFF"/>
                </a:solidFill>
              </a14:hiddenFill>
            </a:ext>
          </a:extLst>
        </p:spPr>
      </p:pic>
      <p:pic>
        <p:nvPicPr>
          <p:cNvPr id="40964" name="Picture 10" descr="Pictures May 2011 46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6697" y="1965435"/>
            <a:ext cx="4836036" cy="3623225"/>
          </a:xfr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48A26D80-3E99-4B76-BF69-1F18DD4A3B3F}" type="slidenum">
              <a:rPr lang="en-GB" smtClean="0"/>
              <a:pPr/>
              <a:t>63</a:t>
            </a:fld>
            <a:endParaRPr lang="en-GB"/>
          </a:p>
        </p:txBody>
      </p:sp>
      <p:sp>
        <p:nvSpPr>
          <p:cNvPr id="40965" name="Text Box 11"/>
          <p:cNvSpPr txBox="1">
            <a:spLocks noChangeArrowheads="1"/>
          </p:cNvSpPr>
          <p:nvPr/>
        </p:nvSpPr>
        <p:spPr bwMode="auto">
          <a:xfrm>
            <a:off x="681135" y="5970588"/>
            <a:ext cx="990911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Times New Roman" panose="02020603050405020304" pitchFamily="18" charset="0"/>
              </a:rPr>
              <a:t>Capture the Carbon and feed the rot! External insulation applied badly to a traditionally built rubble-stone barn conversion. Never mind, it will soon be back to its ramshackle past of fourteen years earlier.</a:t>
            </a:r>
          </a:p>
        </p:txBody>
      </p:sp>
    </p:spTree>
    <p:extLst>
      <p:ext uri="{BB962C8B-B14F-4D97-AF65-F5344CB8AC3E}">
        <p14:creationId xmlns:p14="http://schemas.microsoft.com/office/powerpoint/2010/main" val="292546235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10602" name="Rectangle 10"/>
          <p:cNvSpPr>
            <a:spLocks noGrp="1" noChangeArrowheads="1"/>
          </p:cNvSpPr>
          <p:nvPr>
            <p:ph type="title"/>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dirty="0"/>
              <a:t>Buried timbers – pose issues for </a:t>
            </a:r>
            <a:r>
              <a:rPr lang="en-GB" altLang="en-US" sz="2800" dirty="0" smtClean="0"/>
              <a:t>those applying dry-lining</a:t>
            </a:r>
            <a:r>
              <a:rPr lang="en-GB" altLang="en-US" sz="2800" dirty="0"/>
              <a:t> </a:t>
            </a:r>
            <a:r>
              <a:rPr lang="en-GB" altLang="en-US" sz="2800" dirty="0" smtClean="0"/>
              <a:t>in refurbishment and re-use projects.</a:t>
            </a:r>
            <a:endParaRPr lang="en-GB" altLang="en-US" sz="2800" dirty="0"/>
          </a:p>
        </p:txBody>
      </p:sp>
      <p:pic>
        <p:nvPicPr>
          <p:cNvPr id="110598" name="Picture 6" descr="DSCF2431"/>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603436" y="1600200"/>
            <a:ext cx="3397127" cy="4530725"/>
          </a:xfrm>
        </p:spPr>
      </p:pic>
      <p:pic>
        <p:nvPicPr>
          <p:cNvPr id="110601" name="Picture 9" descr="DSCF2408"/>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6672263" y="1125538"/>
            <a:ext cx="2919412" cy="2189162"/>
          </a:xfrm>
        </p:spPr>
      </p:pic>
      <p:pic>
        <p:nvPicPr>
          <p:cNvPr id="110604" name="Picture 12" descr="DSCF2427"/>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7032625" y="3573464"/>
            <a:ext cx="2185988" cy="2916237"/>
          </a:xfrm>
        </p:spPr>
      </p:pic>
      <p:sp>
        <p:nvSpPr>
          <p:cNvPr id="2" name="Slide Number Placeholder 1"/>
          <p:cNvSpPr>
            <a:spLocks noGrp="1"/>
          </p:cNvSpPr>
          <p:nvPr>
            <p:ph type="sldNum" sz="quarter" idx="12"/>
          </p:nvPr>
        </p:nvSpPr>
        <p:spPr/>
        <p:txBody>
          <a:bodyPr/>
          <a:lstStyle/>
          <a:p>
            <a:fld id="{256C6DC8-8BBB-44FC-8430-1825A1B5751E}" type="slidenum">
              <a:rPr lang="en-GB" altLang="en-US" smtClean="0"/>
              <a:pPr/>
              <a:t>64</a:t>
            </a:fld>
            <a:endParaRPr lang="en-GB" altLang="en-US"/>
          </a:p>
        </p:txBody>
      </p:sp>
      <p:sp>
        <p:nvSpPr>
          <p:cNvPr id="110605" name="Text Box 13"/>
          <p:cNvSpPr txBox="1">
            <a:spLocks noChangeArrowheads="1"/>
          </p:cNvSpPr>
          <p:nvPr/>
        </p:nvSpPr>
        <p:spPr bwMode="auto">
          <a:xfrm>
            <a:off x="9244013" y="3952876"/>
            <a:ext cx="131446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Mechanical </a:t>
            </a:r>
          </a:p>
          <a:p>
            <a:r>
              <a:rPr lang="en-GB" altLang="en-US"/>
              <a:t>Bond?</a:t>
            </a:r>
          </a:p>
        </p:txBody>
      </p:sp>
    </p:spTree>
    <p:extLst>
      <p:ext uri="{BB962C8B-B14F-4D97-AF65-F5344CB8AC3E}">
        <p14:creationId xmlns:p14="http://schemas.microsoft.com/office/powerpoint/2010/main" val="415381489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3200" b="1" dirty="0">
                <a:latin typeface="Castellar" panose="020A0402060406010301" pitchFamily="18" charset="0"/>
              </a:rPr>
              <a:t>What is happening to our House; will it save </a:t>
            </a:r>
            <a:r>
              <a:rPr lang="en-GB" altLang="en-US" sz="3200" b="1">
                <a:latin typeface="Castellar" panose="020A0402060406010301" pitchFamily="18" charset="0"/>
              </a:rPr>
              <a:t>the planet, </a:t>
            </a:r>
            <a:r>
              <a:rPr lang="en-GB" altLang="en-US" sz="3200" b="1" dirty="0">
                <a:latin typeface="Castellar" panose="020A0402060406010301" pitchFamily="18" charset="0"/>
              </a:rPr>
              <a:t>if not the building?</a:t>
            </a:r>
          </a:p>
        </p:txBody>
      </p:sp>
      <p:sp>
        <p:nvSpPr>
          <p:cNvPr id="88067" name="Rectangle 3"/>
          <p:cNvSpPr>
            <a:spLocks noGrp="1" noChangeArrowheads="1"/>
          </p:cNvSpPr>
          <p:nvPr>
            <p:ph idx="1"/>
          </p:nvPr>
        </p:nvSpPr>
        <p:spPr>
          <a:xfrm>
            <a:off x="157656" y="2648607"/>
            <a:ext cx="8397766" cy="352835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a:lnSpc>
                <a:spcPct val="80000"/>
              </a:lnSpc>
            </a:pPr>
            <a:endParaRPr lang="en-GB" altLang="en-US" dirty="0">
              <a:latin typeface="Times New Roman" panose="02020603050405020304" pitchFamily="18" charset="0"/>
            </a:endParaRPr>
          </a:p>
          <a:p>
            <a:pPr>
              <a:lnSpc>
                <a:spcPct val="80000"/>
              </a:lnSpc>
              <a:buFont typeface="Wingdings" panose="05000000000000000000" pitchFamily="2" charset="2"/>
              <a:buNone/>
            </a:pPr>
            <a:r>
              <a:rPr lang="en-GB" altLang="en-US" dirty="0">
                <a:latin typeface="Times New Roman" panose="02020603050405020304" pitchFamily="18" charset="0"/>
              </a:rPr>
              <a:t>   </a:t>
            </a:r>
            <a:endParaRPr lang="en-GB" altLang="en-US" dirty="0" smtClean="0">
              <a:latin typeface="Times New Roman" panose="02020603050405020304" pitchFamily="18" charset="0"/>
            </a:endParaRPr>
          </a:p>
          <a:p>
            <a:pPr>
              <a:lnSpc>
                <a:spcPct val="80000"/>
              </a:lnSpc>
              <a:buFont typeface="Wingdings" panose="05000000000000000000" pitchFamily="2" charset="2"/>
              <a:buNone/>
            </a:pPr>
            <a:endParaRPr lang="en-GB" altLang="en-US" dirty="0" smtClean="0">
              <a:latin typeface="Times New Roman" panose="02020603050405020304" pitchFamily="18" charset="0"/>
            </a:endParaRPr>
          </a:p>
          <a:p>
            <a:pPr>
              <a:lnSpc>
                <a:spcPct val="80000"/>
              </a:lnSpc>
              <a:buFont typeface="Wingdings" panose="05000000000000000000" pitchFamily="2" charset="2"/>
              <a:buNone/>
            </a:pPr>
            <a:endParaRPr lang="en-GB" altLang="en-US" dirty="0" smtClean="0">
              <a:latin typeface="Times New Roman" panose="02020603050405020304" pitchFamily="18" charset="0"/>
            </a:endParaRPr>
          </a:p>
          <a:p>
            <a:pPr>
              <a:lnSpc>
                <a:spcPct val="80000"/>
              </a:lnSpc>
              <a:buFont typeface="Wingdings" panose="05000000000000000000" pitchFamily="2" charset="2"/>
              <a:buNone/>
            </a:pPr>
            <a:r>
              <a:rPr lang="en-GB" altLang="en-US" dirty="0" smtClean="0">
                <a:latin typeface="Times New Roman" panose="02020603050405020304" pitchFamily="18" charset="0"/>
              </a:rPr>
              <a:t>What </a:t>
            </a:r>
            <a:r>
              <a:rPr lang="en-GB" altLang="en-US" dirty="0">
                <a:latin typeface="Times New Roman" panose="02020603050405020304" pitchFamily="18" charset="0"/>
              </a:rPr>
              <a:t>will the impact be on rising and penetrating dampness, moisture and vapour diffusion within </a:t>
            </a:r>
            <a:r>
              <a:rPr lang="en-GB" altLang="en-US" dirty="0" smtClean="0">
                <a:latin typeface="Times New Roman" panose="02020603050405020304" pitchFamily="18" charset="0"/>
              </a:rPr>
              <a:t>solid </a:t>
            </a:r>
            <a:r>
              <a:rPr lang="en-GB" altLang="en-US" dirty="0">
                <a:latin typeface="Times New Roman" panose="02020603050405020304" pitchFamily="18" charset="0"/>
              </a:rPr>
              <a:t>walled properties by dry lining internally or externally? </a:t>
            </a:r>
          </a:p>
          <a:p>
            <a:pPr>
              <a:lnSpc>
                <a:spcPct val="80000"/>
              </a:lnSpc>
              <a:buFont typeface="Wingdings" panose="05000000000000000000" pitchFamily="2" charset="2"/>
              <a:buNone/>
            </a:pPr>
            <a:endParaRPr lang="en-GB" altLang="en-US" dirty="0">
              <a:latin typeface="Times New Roman" panose="02020603050405020304" pitchFamily="18" charset="0"/>
            </a:endParaRPr>
          </a:p>
          <a:p>
            <a:pPr>
              <a:lnSpc>
                <a:spcPct val="80000"/>
              </a:lnSpc>
              <a:buFont typeface="Wingdings" panose="05000000000000000000" pitchFamily="2" charset="2"/>
              <a:buNone/>
            </a:pPr>
            <a:r>
              <a:rPr lang="en-GB" altLang="en-US" dirty="0">
                <a:latin typeface="Times New Roman" panose="02020603050405020304" pitchFamily="18" charset="0"/>
              </a:rPr>
              <a:t> </a:t>
            </a:r>
            <a:r>
              <a:rPr lang="en-GB" altLang="en-US" dirty="0" smtClean="0">
                <a:latin typeface="Times New Roman" panose="02020603050405020304" pitchFamily="18" charset="0"/>
              </a:rPr>
              <a:t> </a:t>
            </a:r>
            <a:r>
              <a:rPr lang="en-GB" altLang="en-US" dirty="0">
                <a:latin typeface="Times New Roman" panose="02020603050405020304" pitchFamily="18" charset="0"/>
              </a:rPr>
              <a:t>Will we witness major problems </a:t>
            </a:r>
            <a:r>
              <a:rPr lang="en-GB" altLang="en-US" dirty="0" smtClean="0">
                <a:latin typeface="Times New Roman" panose="02020603050405020304" pitchFamily="18" charset="0"/>
              </a:rPr>
              <a:t>with cold </a:t>
            </a:r>
            <a:r>
              <a:rPr lang="en-GB" altLang="en-US" dirty="0">
                <a:latin typeface="Times New Roman" panose="02020603050405020304" pitchFamily="18" charset="0"/>
              </a:rPr>
              <a:t>bridging at party walls and eaves, </a:t>
            </a:r>
            <a:r>
              <a:rPr lang="en-GB" altLang="en-US" dirty="0" smtClean="0">
                <a:latin typeface="Times New Roman" panose="02020603050405020304" pitchFamily="18" charset="0"/>
              </a:rPr>
              <a:t>dry </a:t>
            </a:r>
            <a:r>
              <a:rPr lang="en-GB" altLang="en-US" dirty="0">
                <a:latin typeface="Times New Roman" panose="02020603050405020304" pitchFamily="18" charset="0"/>
              </a:rPr>
              <a:t>rot in buried timbers  or will this greatly enhance thermal comfort, reduce fuel poverty and incidents of </a:t>
            </a:r>
            <a:r>
              <a:rPr lang="en-GB" altLang="en-US" dirty="0" smtClean="0">
                <a:latin typeface="Times New Roman" panose="02020603050405020304" pitchFamily="18" charset="0"/>
              </a:rPr>
              <a:t>the alleged toxic moulds?</a:t>
            </a:r>
            <a:endParaRPr lang="en-GB" altLang="en-US" dirty="0">
              <a:latin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48A26D80-3E99-4B76-BF69-1F18DD4A3B3F}" type="slidenum">
              <a:rPr lang="en-GB" smtClean="0"/>
              <a:pPr/>
              <a:t>65</a:t>
            </a:fld>
            <a:endParaRPr lang="en-GB" dirty="0"/>
          </a:p>
        </p:txBody>
      </p:sp>
      <p:pic>
        <p:nvPicPr>
          <p:cNvPr id="5" name="Picture 3"/>
          <p:cNvPicPr>
            <a:picLocks noChangeAspect="1" noChangeArrowheads="1"/>
          </p:cNvPicPr>
          <p:nvPr/>
        </p:nvPicPr>
        <p:blipFill>
          <a:blip r:embed="rId2" cstate="print"/>
          <a:srcRect/>
          <a:stretch>
            <a:fillRect/>
          </a:stretch>
        </p:blipFill>
        <p:spPr bwMode="auto">
          <a:xfrm>
            <a:off x="2837745" y="1853433"/>
            <a:ext cx="1676839" cy="1257629"/>
          </a:xfrm>
          <a:prstGeom prst="rect">
            <a:avLst/>
          </a:prstGeom>
          <a:noFill/>
          <a:ln w="9525">
            <a:noFill/>
            <a:miter lim="800000"/>
            <a:headEnd/>
            <a:tailEnd/>
          </a:ln>
          <a:effectLst/>
        </p:spPr>
      </p:pic>
      <p:pic>
        <p:nvPicPr>
          <p:cNvPr id="6" name="Picture 4"/>
          <p:cNvPicPr>
            <a:picLocks noChangeAspect="1" noChangeArrowheads="1"/>
          </p:cNvPicPr>
          <p:nvPr/>
        </p:nvPicPr>
        <p:blipFill>
          <a:blip r:embed="rId3" cstate="print"/>
          <a:srcRect/>
          <a:stretch>
            <a:fillRect/>
          </a:stretch>
        </p:blipFill>
        <p:spPr bwMode="auto">
          <a:xfrm>
            <a:off x="693682" y="1829628"/>
            <a:ext cx="1702676" cy="1277007"/>
          </a:xfrm>
          <a:prstGeom prst="rect">
            <a:avLst/>
          </a:prstGeom>
          <a:noFill/>
          <a:ln w="9525">
            <a:noFill/>
            <a:miter lim="800000"/>
            <a:headEnd/>
            <a:tailEnd/>
          </a:ln>
          <a:effectLst/>
        </p:spPr>
      </p:pic>
      <p:pic>
        <p:nvPicPr>
          <p:cNvPr id="7" name="Picture 2"/>
          <p:cNvPicPr>
            <a:picLocks noChangeAspect="1" noChangeArrowheads="1"/>
          </p:cNvPicPr>
          <p:nvPr/>
        </p:nvPicPr>
        <p:blipFill>
          <a:blip r:embed="rId4" cstate="print"/>
          <a:srcRect/>
          <a:stretch>
            <a:fillRect/>
          </a:stretch>
        </p:blipFill>
        <p:spPr bwMode="auto">
          <a:xfrm>
            <a:off x="4990015" y="1853276"/>
            <a:ext cx="1663033" cy="1247276"/>
          </a:xfrm>
          <a:prstGeom prst="rect">
            <a:avLst/>
          </a:prstGeom>
          <a:noFill/>
          <a:ln w="9525">
            <a:noFill/>
            <a:miter lim="800000"/>
            <a:headEnd/>
            <a:tailEnd/>
          </a:ln>
          <a:effectLst/>
        </p:spPr>
      </p:pic>
      <p:pic>
        <p:nvPicPr>
          <p:cNvPr id="8" name="Picture 5"/>
          <p:cNvPicPr>
            <a:picLocks noChangeAspect="1" noChangeArrowheads="1"/>
          </p:cNvPicPr>
          <p:nvPr/>
        </p:nvPicPr>
        <p:blipFill>
          <a:blip r:embed="rId5" cstate="print"/>
          <a:srcRect/>
          <a:stretch>
            <a:fillRect/>
          </a:stretch>
        </p:blipFill>
        <p:spPr bwMode="auto">
          <a:xfrm>
            <a:off x="8842703" y="1487214"/>
            <a:ext cx="2781738" cy="2086304"/>
          </a:xfrm>
          <a:prstGeom prst="rect">
            <a:avLst/>
          </a:prstGeom>
          <a:noFill/>
          <a:ln w="9525">
            <a:noFill/>
            <a:miter lim="800000"/>
            <a:headEnd/>
            <a:tailEnd/>
          </a:ln>
          <a:effectLst/>
        </p:spPr>
      </p:pic>
      <p:pic>
        <p:nvPicPr>
          <p:cNvPr id="9" name="Picture 7"/>
          <p:cNvPicPr>
            <a:picLocks noChangeAspect="1" noChangeArrowheads="1"/>
          </p:cNvPicPr>
          <p:nvPr/>
        </p:nvPicPr>
        <p:blipFill>
          <a:blip r:embed="rId6" cstate="print"/>
          <a:srcRect/>
          <a:stretch>
            <a:fillRect/>
          </a:stretch>
        </p:blipFill>
        <p:spPr bwMode="auto">
          <a:xfrm>
            <a:off x="6926317" y="1850648"/>
            <a:ext cx="1723696" cy="1292773"/>
          </a:xfrm>
          <a:prstGeom prst="rect">
            <a:avLst/>
          </a:prstGeom>
          <a:noFill/>
          <a:ln w="9525">
            <a:noFill/>
            <a:miter lim="800000"/>
            <a:headEnd/>
            <a:tailEnd/>
          </a:ln>
          <a:effectLst/>
        </p:spPr>
      </p:pic>
      <p:pic>
        <p:nvPicPr>
          <p:cNvPr id="10" name="Picture 4"/>
          <p:cNvPicPr>
            <a:picLocks noChangeAspect="1" noChangeArrowheads="1"/>
          </p:cNvPicPr>
          <p:nvPr/>
        </p:nvPicPr>
        <p:blipFill>
          <a:blip r:embed="rId7" cstate="print"/>
          <a:srcRect/>
          <a:stretch>
            <a:fillRect/>
          </a:stretch>
        </p:blipFill>
        <p:spPr bwMode="auto">
          <a:xfrm>
            <a:off x="8882437" y="4225159"/>
            <a:ext cx="2745461" cy="2059096"/>
          </a:xfrm>
          <a:prstGeom prst="rect">
            <a:avLst/>
          </a:prstGeom>
          <a:noFill/>
          <a:ln w="9525">
            <a:noFill/>
            <a:miter lim="800000"/>
            <a:headEnd/>
            <a:tailEnd/>
          </a:ln>
          <a:effectLst/>
        </p:spPr>
      </p:pic>
    </p:spTree>
    <p:extLst>
      <p:ext uri="{BB962C8B-B14F-4D97-AF65-F5344CB8AC3E}">
        <p14:creationId xmlns:p14="http://schemas.microsoft.com/office/powerpoint/2010/main" val="386435995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z="4000" dirty="0">
                <a:latin typeface="Castellar" panose="020A0402060406010301" pitchFamily="18" charset="0"/>
              </a:rPr>
              <a:t>Who will REPAIR the House?</a:t>
            </a:r>
          </a:p>
        </p:txBody>
      </p:sp>
      <p:sp>
        <p:nvSpPr>
          <p:cNvPr id="28677" name="Rectangle 5"/>
          <p:cNvSpPr>
            <a:spLocks noGrp="1" noChangeArrowheads="1"/>
          </p:cNvSpPr>
          <p:nvPr>
            <p:ph idx="1"/>
          </p:nvPr>
        </p:nvSpPr>
        <p:spPr/>
        <p:txBody>
          <a:bodyPr/>
          <a:lstStyle/>
          <a:p>
            <a:pPr eaLnBrk="1" hangingPunct="1">
              <a:lnSpc>
                <a:spcPct val="80000"/>
              </a:lnSpc>
            </a:pPr>
            <a:r>
              <a:rPr lang="en-GB" altLang="en-US" sz="2000" dirty="0"/>
              <a:t>Professional Institutions - Business Clubs or Learned Societies?</a:t>
            </a:r>
          </a:p>
          <a:p>
            <a:pPr eaLnBrk="1" hangingPunct="1">
              <a:lnSpc>
                <a:spcPct val="80000"/>
              </a:lnSpc>
            </a:pPr>
            <a:r>
              <a:rPr lang="en-GB" altLang="en-US" sz="2000" dirty="0" smtClean="0"/>
              <a:t>Education – Any Degrees </a:t>
            </a:r>
            <a:r>
              <a:rPr lang="en-GB" altLang="en-US" sz="2000" dirty="0"/>
              <a:t>in Building </a:t>
            </a:r>
            <a:r>
              <a:rPr lang="en-GB" altLang="en-US" sz="2000" dirty="0" smtClean="0"/>
              <a:t>Maintenance? </a:t>
            </a:r>
            <a:endParaRPr lang="en-GB" altLang="en-US" sz="2000" dirty="0"/>
          </a:p>
          <a:p>
            <a:pPr eaLnBrk="1" hangingPunct="1">
              <a:lnSpc>
                <a:spcPct val="80000"/>
              </a:lnSpc>
            </a:pPr>
            <a:r>
              <a:rPr lang="en-GB" altLang="en-US" sz="2000" dirty="0"/>
              <a:t>Post-grad qualifications in Conservation,</a:t>
            </a:r>
          </a:p>
          <a:p>
            <a:pPr eaLnBrk="1" hangingPunct="1">
              <a:lnSpc>
                <a:spcPct val="80000"/>
              </a:lnSpc>
            </a:pPr>
            <a:r>
              <a:rPr lang="en-GB" altLang="en-US" sz="2000" dirty="0"/>
              <a:t>Conservation </a:t>
            </a:r>
            <a:r>
              <a:rPr lang="en-GB" altLang="en-US" sz="2000" dirty="0" smtClean="0"/>
              <a:t>accredited professionals.</a:t>
            </a:r>
            <a:endParaRPr lang="en-GB" altLang="en-US" sz="2000" dirty="0"/>
          </a:p>
          <a:p>
            <a:pPr eaLnBrk="1" hangingPunct="1">
              <a:lnSpc>
                <a:spcPct val="80000"/>
              </a:lnSpc>
            </a:pPr>
            <a:r>
              <a:rPr lang="en-GB" altLang="en-US" sz="2000" dirty="0"/>
              <a:t>Higher level </a:t>
            </a:r>
            <a:r>
              <a:rPr lang="en-GB" altLang="en-US" sz="2000" dirty="0" err="1"/>
              <a:t>NVQ’s</a:t>
            </a:r>
            <a:r>
              <a:rPr lang="en-GB" altLang="en-US" sz="2000" dirty="0"/>
              <a:t>, Foundation degrees, Master-crafts,</a:t>
            </a:r>
          </a:p>
          <a:p>
            <a:pPr eaLnBrk="1" hangingPunct="1">
              <a:lnSpc>
                <a:spcPct val="80000"/>
              </a:lnSpc>
            </a:pPr>
            <a:r>
              <a:rPr lang="en-GB" altLang="en-US" sz="2000" dirty="0"/>
              <a:t>Craft and Supervisory Skills – NHTG, </a:t>
            </a:r>
            <a:r>
              <a:rPr lang="en-GB" altLang="en-US" sz="2000" dirty="0" smtClean="0"/>
              <a:t>CITB. </a:t>
            </a:r>
            <a:endParaRPr lang="en-GB" altLang="en-US" sz="2000" dirty="0"/>
          </a:p>
          <a:p>
            <a:pPr eaLnBrk="1" hangingPunct="1">
              <a:lnSpc>
                <a:spcPct val="80000"/>
              </a:lnSpc>
            </a:pPr>
            <a:r>
              <a:rPr lang="en-GB" altLang="en-US" sz="2000" dirty="0"/>
              <a:t>Money, jobs and </a:t>
            </a:r>
            <a:r>
              <a:rPr lang="en-GB" altLang="en-US" sz="2000" dirty="0" smtClean="0"/>
              <a:t>long-term careers.</a:t>
            </a:r>
            <a:endParaRPr lang="en-GB" altLang="en-US" sz="2000" dirty="0"/>
          </a:p>
          <a:p>
            <a:pPr eaLnBrk="1" hangingPunct="1">
              <a:lnSpc>
                <a:spcPct val="80000"/>
              </a:lnSpc>
            </a:pPr>
            <a:r>
              <a:rPr lang="en-GB" altLang="en-US" sz="2000" dirty="0"/>
              <a:t>The right </a:t>
            </a:r>
            <a:r>
              <a:rPr lang="en-GB" altLang="en-US" sz="2000" dirty="0" smtClean="0"/>
              <a:t>people engaged with passion and pride!</a:t>
            </a:r>
            <a:endParaRPr lang="en-GB" altLang="en-US" sz="2000" dirty="0"/>
          </a:p>
        </p:txBody>
      </p:sp>
      <p:sp>
        <p:nvSpPr>
          <p:cNvPr id="2" name="Slide Number Placeholder 1"/>
          <p:cNvSpPr>
            <a:spLocks noGrp="1"/>
          </p:cNvSpPr>
          <p:nvPr>
            <p:ph type="sldNum" sz="quarter" idx="12"/>
          </p:nvPr>
        </p:nvSpPr>
        <p:spPr/>
        <p:txBody>
          <a:bodyPr/>
          <a:lstStyle/>
          <a:p>
            <a:fld id="{48A26D80-3E99-4B76-BF69-1F18DD4A3B3F}" type="slidenum">
              <a:rPr lang="en-GB" smtClean="0"/>
              <a:pPr/>
              <a:t>66</a:t>
            </a:fld>
            <a:endParaRPr lang="en-GB"/>
          </a:p>
        </p:txBody>
      </p:sp>
    </p:spTree>
    <p:extLst>
      <p:ext uri="{BB962C8B-B14F-4D97-AF65-F5344CB8AC3E}">
        <p14:creationId xmlns:p14="http://schemas.microsoft.com/office/powerpoint/2010/main" val="47763163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a:defRPr/>
            </a:pPr>
            <a:r>
              <a:rPr lang="en-GB" altLang="en-US" sz="2800" dirty="0" smtClean="0">
                <a:latin typeface="Times New Roman" pitchFamily="18" charset="0"/>
              </a:rPr>
              <a:t>Conclusions</a:t>
            </a:r>
            <a:br>
              <a:rPr lang="en-GB" altLang="en-US" sz="2800" dirty="0" smtClean="0">
                <a:latin typeface="Times New Roman" pitchFamily="18" charset="0"/>
              </a:rPr>
            </a:br>
            <a:endParaRPr lang="en-GB" altLang="en-US" sz="2800" dirty="0">
              <a:latin typeface="Times New Roman" pitchFamily="18" charset="0"/>
            </a:endParaRPr>
          </a:p>
        </p:txBody>
      </p:sp>
      <p:sp>
        <p:nvSpPr>
          <p:cNvPr id="17411" name="Rectangle 3"/>
          <p:cNvSpPr>
            <a:spLocks noGrp="1" noChangeArrowheads="1"/>
          </p:cNvSpPr>
          <p:nvPr>
            <p:ph idx="1"/>
          </p:nvPr>
        </p:nvSpPr>
        <p:spPr>
          <a:xfrm>
            <a:off x="838200" y="1345324"/>
            <a:ext cx="10515600" cy="4831639"/>
          </a:xfrm>
        </p:spPr>
        <p:txBody>
          <a:bodyPr>
            <a:normAutofit/>
          </a:bodyPr>
          <a:lstStyle/>
          <a:p>
            <a:pPr>
              <a:lnSpc>
                <a:spcPct val="80000"/>
              </a:lnSpc>
              <a:defRPr/>
            </a:pPr>
            <a:r>
              <a:rPr lang="en-GB" altLang="en-US" sz="1800" dirty="0" smtClean="0">
                <a:latin typeface="Times New Roman" pitchFamily="18" charset="0"/>
              </a:rPr>
              <a:t>Great Britain, a great nation, with great buildings and great craftsmanship. Lets be proud of it and do more with it.</a:t>
            </a:r>
          </a:p>
          <a:p>
            <a:pPr eaLnBrk="1" fontAlgn="auto" hangingPunct="1">
              <a:lnSpc>
                <a:spcPct val="80000"/>
              </a:lnSpc>
              <a:defRPr/>
            </a:pPr>
            <a:r>
              <a:rPr lang="en-GB" altLang="en-US" sz="1800" dirty="0" smtClean="0">
                <a:latin typeface="Times New Roman" panose="02020603050405020304" pitchFamily="18" charset="0"/>
                <a:cs typeface="Times New Roman" panose="02020603050405020304" pitchFamily="18" charset="0"/>
              </a:rPr>
              <a:t>A </a:t>
            </a:r>
            <a:r>
              <a:rPr lang="en-GB" altLang="en-US" sz="1800" dirty="0">
                <a:latin typeface="Times New Roman" panose="02020603050405020304" pitchFamily="18" charset="0"/>
                <a:cs typeface="Times New Roman" panose="02020603050405020304" pitchFamily="18" charset="0"/>
              </a:rPr>
              <a:t>clear argument can be made for the effective care of traditional buildings</a:t>
            </a:r>
            <a:r>
              <a:rPr lang="en-GB" altLang="en-US" sz="1800" dirty="0" smtClean="0">
                <a:latin typeface="Times New Roman" panose="02020603050405020304" pitchFamily="18" charset="0"/>
                <a:cs typeface="Times New Roman" panose="02020603050405020304" pitchFamily="18" charset="0"/>
              </a:rPr>
              <a:t>. It is </a:t>
            </a:r>
            <a:r>
              <a:rPr lang="en-GB" altLang="en-US" sz="1800" dirty="0">
                <a:latin typeface="Times New Roman" panose="02020603050405020304" pitchFamily="18" charset="0"/>
                <a:cs typeface="Times New Roman" panose="02020603050405020304" pitchFamily="18" charset="0"/>
              </a:rPr>
              <a:t>essential to maintaining communities whilst underpinning urban regeneration activities. Places, spaces and the infra-structure enshrined, define the culture of a modern Nation.</a:t>
            </a:r>
          </a:p>
          <a:p>
            <a:pPr eaLnBrk="1" fontAlgn="auto" hangingPunct="1">
              <a:lnSpc>
                <a:spcPct val="80000"/>
              </a:lnSpc>
              <a:buFont typeface="Wingdings" pitchFamily="2" charset="2"/>
              <a:buNone/>
              <a:defRPr/>
            </a:pPr>
            <a:endParaRPr lang="en-GB" altLang="en-US" sz="1800" dirty="0">
              <a:latin typeface="Times New Roman" panose="02020603050405020304" pitchFamily="18" charset="0"/>
              <a:cs typeface="Times New Roman" panose="02020603050405020304" pitchFamily="18" charset="0"/>
            </a:endParaRPr>
          </a:p>
          <a:p>
            <a:pPr eaLnBrk="1" fontAlgn="auto" hangingPunct="1">
              <a:lnSpc>
                <a:spcPct val="80000"/>
              </a:lnSpc>
              <a:defRPr/>
            </a:pPr>
            <a:r>
              <a:rPr lang="en-GB" altLang="en-US" sz="1800" dirty="0">
                <a:latin typeface="Times New Roman" panose="02020603050405020304" pitchFamily="18" charset="0"/>
                <a:cs typeface="Times New Roman" panose="02020603050405020304" pitchFamily="18" charset="0"/>
              </a:rPr>
              <a:t>Effective </a:t>
            </a:r>
            <a:r>
              <a:rPr lang="en-GB" altLang="en-US" sz="1800" dirty="0" smtClean="0">
                <a:latin typeface="Times New Roman" panose="02020603050405020304" pitchFamily="18" charset="0"/>
                <a:cs typeface="Times New Roman" panose="02020603050405020304" pitchFamily="18" charset="0"/>
              </a:rPr>
              <a:t>survey repair and maintenance is </a:t>
            </a:r>
            <a:r>
              <a:rPr lang="en-GB" altLang="en-US" sz="1800" dirty="0">
                <a:latin typeface="Times New Roman" panose="02020603050405020304" pitchFamily="18" charset="0"/>
                <a:cs typeface="Times New Roman" panose="02020603050405020304" pitchFamily="18" charset="0"/>
              </a:rPr>
              <a:t>surely the most sustainable thing we can possibly undertake. Perhaps, we should consider supplanting the terms F.M. or even ‘maintenance’ with that of ‘sustainability’ – in the hope the topic would be taken more seriously. </a:t>
            </a:r>
          </a:p>
          <a:p>
            <a:pPr eaLnBrk="1" fontAlgn="auto" hangingPunct="1">
              <a:lnSpc>
                <a:spcPct val="80000"/>
              </a:lnSpc>
              <a:defRPr/>
            </a:pPr>
            <a:endParaRPr lang="en-GB" altLang="en-US" sz="1800" dirty="0">
              <a:latin typeface="Times New Roman" panose="02020603050405020304" pitchFamily="18" charset="0"/>
              <a:cs typeface="Times New Roman" panose="02020603050405020304" pitchFamily="18" charset="0"/>
            </a:endParaRPr>
          </a:p>
          <a:p>
            <a:pPr eaLnBrk="1" fontAlgn="auto" hangingPunct="1">
              <a:lnSpc>
                <a:spcPct val="80000"/>
              </a:lnSpc>
              <a:defRPr/>
            </a:pPr>
            <a:r>
              <a:rPr lang="en-GB" altLang="en-US" sz="1800" dirty="0">
                <a:latin typeface="Times New Roman" panose="02020603050405020304" pitchFamily="18" charset="0"/>
                <a:cs typeface="Times New Roman" panose="02020603050405020304" pitchFamily="18" charset="0"/>
              </a:rPr>
              <a:t>The challenge remains – are we ready to lead in addressing the needs of both our traditional and modern building stock. </a:t>
            </a:r>
          </a:p>
          <a:p>
            <a:pPr eaLnBrk="1" fontAlgn="auto" hangingPunct="1">
              <a:lnSpc>
                <a:spcPct val="80000"/>
              </a:lnSpc>
              <a:buFont typeface="Wingdings" pitchFamily="2" charset="2"/>
              <a:buNone/>
              <a:defRPr/>
            </a:pPr>
            <a:r>
              <a:rPr lang="en-GB" altLang="en-US" sz="1800" dirty="0">
                <a:latin typeface="Times New Roman" panose="02020603050405020304" pitchFamily="18" charset="0"/>
                <a:cs typeface="Times New Roman" panose="02020603050405020304" pitchFamily="18" charset="0"/>
              </a:rPr>
              <a:t> </a:t>
            </a:r>
          </a:p>
          <a:p>
            <a:pPr eaLnBrk="1" fontAlgn="auto" hangingPunct="1">
              <a:lnSpc>
                <a:spcPct val="80000"/>
              </a:lnSpc>
              <a:defRPr/>
            </a:pPr>
            <a:r>
              <a:rPr lang="en-GB" altLang="en-US" sz="1800" dirty="0">
                <a:latin typeface="Times New Roman" panose="02020603050405020304" pitchFamily="18" charset="0"/>
                <a:cs typeface="Times New Roman" panose="02020603050405020304" pitchFamily="18" charset="0"/>
              </a:rPr>
              <a:t>For clients, </a:t>
            </a:r>
            <a:r>
              <a:rPr lang="en-GB" altLang="en-US" sz="1800" dirty="0" smtClean="0">
                <a:latin typeface="Times New Roman" panose="02020603050405020304" pitchFamily="18" charset="0"/>
                <a:cs typeface="Times New Roman" panose="02020603050405020304" pitchFamily="18" charset="0"/>
              </a:rPr>
              <a:t>employers, </a:t>
            </a:r>
            <a:r>
              <a:rPr lang="en-GB" altLang="en-US" sz="1800" dirty="0">
                <a:latin typeface="Times New Roman" panose="02020603050405020304" pitchFamily="18" charset="0"/>
                <a:cs typeface="Times New Roman" panose="02020603050405020304" pitchFamily="18" charset="0"/>
              </a:rPr>
              <a:t>the employed and unemployed, </a:t>
            </a:r>
            <a:r>
              <a:rPr lang="en-GB" altLang="en-US" sz="1800" dirty="0" smtClean="0">
                <a:latin typeface="Times New Roman" panose="02020603050405020304" pitchFamily="18" charset="0"/>
                <a:cs typeface="Times New Roman" panose="02020603050405020304" pitchFamily="18" charset="0"/>
              </a:rPr>
              <a:t>the. </a:t>
            </a:r>
            <a:r>
              <a:rPr lang="en-GB" altLang="en-US" sz="1800" dirty="0">
                <a:latin typeface="Times New Roman" panose="02020603050405020304" pitchFamily="18" charset="0"/>
                <a:cs typeface="Times New Roman" panose="02020603050405020304" pitchFamily="18" charset="0"/>
              </a:rPr>
              <a:t>Heritage sector offers significant, long-term opportunities and challenges. Lets not be afraid to re-use older </a:t>
            </a:r>
            <a:r>
              <a:rPr lang="en-GB" altLang="en-US" sz="1800" dirty="0" smtClean="0">
                <a:latin typeface="Times New Roman" panose="02020603050405020304" pitchFamily="18" charset="0"/>
                <a:cs typeface="Times New Roman" panose="02020603050405020304" pitchFamily="18" charset="0"/>
              </a:rPr>
              <a:t>buildings but keep the best of the past. </a:t>
            </a:r>
            <a:endParaRPr lang="en-GB" altLang="en-US" sz="1800" dirty="0">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48A26D80-3E99-4B76-BF69-1F18DD4A3B3F}" type="slidenum">
              <a:rPr lang="en-GB" smtClean="0"/>
              <a:pPr/>
              <a:t>67</a:t>
            </a:fld>
            <a:endParaRPr lang="en-GB"/>
          </a:p>
        </p:txBody>
      </p:sp>
      <p:sp>
        <p:nvSpPr>
          <p:cNvPr id="5" name="Rectangle 4"/>
          <p:cNvSpPr/>
          <p:nvPr/>
        </p:nvSpPr>
        <p:spPr>
          <a:xfrm>
            <a:off x="4687614" y="5811737"/>
            <a:ext cx="1997650" cy="369332"/>
          </a:xfrm>
          <a:prstGeom prst="rect">
            <a:avLst/>
          </a:prstGeom>
        </p:spPr>
        <p:txBody>
          <a:bodyPr wrap="square">
            <a:spAutoFit/>
          </a:bodyPr>
          <a:lstStyle/>
          <a:p>
            <a:r>
              <a:rPr lang="en-GB" altLang="en-US" dirty="0" smtClean="0">
                <a:latin typeface="Times New Roman" pitchFamily="18" charset="0"/>
              </a:rPr>
              <a:t>Thank you,</a:t>
            </a:r>
            <a:endParaRPr lang="en-GB" dirty="0"/>
          </a:p>
        </p:txBody>
      </p:sp>
      <p:pic>
        <p:nvPicPr>
          <p:cNvPr id="75778" name="Picture 1"/>
          <p:cNvPicPr>
            <a:picLocks noChangeAspect="1" noChangeArrowheads="1"/>
          </p:cNvPicPr>
          <p:nvPr/>
        </p:nvPicPr>
        <p:blipFill>
          <a:blip r:embed="rId3"/>
          <a:srcRect/>
          <a:stretch>
            <a:fillRect/>
          </a:stretch>
        </p:blipFill>
        <p:spPr bwMode="auto">
          <a:xfrm>
            <a:off x="6842010" y="6022230"/>
            <a:ext cx="1624013" cy="709613"/>
          </a:xfrm>
          <a:prstGeom prst="rect">
            <a:avLst/>
          </a:prstGeom>
          <a:noFill/>
          <a:ln w="9525">
            <a:noFill/>
            <a:miter lim="800000"/>
            <a:headEnd/>
            <a:tailEnd/>
          </a:ln>
        </p:spPr>
      </p:pic>
      <p:sp>
        <p:nvSpPr>
          <p:cNvPr id="7" name="TextBox 6"/>
          <p:cNvSpPr txBox="1"/>
          <p:nvPr/>
        </p:nvSpPr>
        <p:spPr>
          <a:xfrm>
            <a:off x="9011195" y="5856514"/>
            <a:ext cx="4376057" cy="646331"/>
          </a:xfrm>
          <a:prstGeom prst="rect">
            <a:avLst/>
          </a:prstGeom>
          <a:noFill/>
        </p:spPr>
        <p:txBody>
          <a:bodyPr wrap="square" rtlCol="0">
            <a:spAutoFit/>
          </a:bodyPr>
          <a:lstStyle/>
          <a:p>
            <a:r>
              <a:rPr lang="en-GB" sz="3600" dirty="0" smtClean="0">
                <a:solidFill>
                  <a:srgbClr val="FFC000"/>
                </a:solidFill>
              </a:rPr>
              <a:t>QUESTIONS?</a:t>
            </a:r>
            <a:endParaRPr lang="en-GB" sz="3600" dirty="0">
              <a:solidFill>
                <a:srgbClr val="FFC000"/>
              </a:solidFill>
            </a:endParaRPr>
          </a:p>
        </p:txBody>
      </p:sp>
    </p:spTree>
    <p:extLst>
      <p:ext uri="{BB962C8B-B14F-4D97-AF65-F5344CB8AC3E}">
        <p14:creationId xmlns:p14="http://schemas.microsoft.com/office/powerpoint/2010/main" val="6482067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2358</TotalTime>
  <Words>5602</Words>
  <Application>Microsoft Office PowerPoint</Application>
  <PresentationFormat>Widescreen</PresentationFormat>
  <Paragraphs>570</Paragraphs>
  <Slides>67</Slides>
  <Notes>18</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67</vt:i4>
      </vt:variant>
    </vt:vector>
  </HeadingPairs>
  <TitlesOfParts>
    <vt:vector size="83" baseType="lpstr">
      <vt:lpstr>Algerian</vt:lpstr>
      <vt:lpstr>AR HERMANN</vt:lpstr>
      <vt:lpstr>Arial</vt:lpstr>
      <vt:lpstr>Baskerville Old Face</vt:lpstr>
      <vt:lpstr>Calibri</vt:lpstr>
      <vt:lpstr>Calibri Light</vt:lpstr>
      <vt:lpstr>Castellar</vt:lpstr>
      <vt:lpstr>Copperplate Gothic Light</vt:lpstr>
      <vt:lpstr>Elephant</vt:lpstr>
      <vt:lpstr>Times New Roman</vt:lpstr>
      <vt:lpstr>Verdana</vt:lpstr>
      <vt:lpstr>Wingdings</vt:lpstr>
      <vt:lpstr>ヒラギノ角ゴ Pro W3</vt:lpstr>
      <vt:lpstr>Office Theme</vt:lpstr>
      <vt:lpstr>Chart</vt:lpstr>
      <vt:lpstr>Worksheet</vt:lpstr>
      <vt:lpstr>.       </vt:lpstr>
      <vt:lpstr> </vt:lpstr>
      <vt:lpstr>Conservation, is it just a term for ‘considered’ care, repair and  maintenance? The Industry’s Cinderella!</vt:lpstr>
      <vt:lpstr>PowerPoint Presentation</vt:lpstr>
      <vt:lpstr>Conservation, Repair and Maintenance.</vt:lpstr>
      <vt:lpstr>Conservation, Repair and Maintenance.</vt:lpstr>
      <vt:lpstr>Principles and Conservation Plans</vt:lpstr>
      <vt:lpstr>Wales – Post May, 2017 and the Historic Environment(Wales) Act 2016. </vt:lpstr>
      <vt:lpstr>A plethora of Environmental Legislation impacts upon the Built Environment, but awareness, compliance and available funding are clearly challenges for everyone to try and meet.</vt:lpstr>
      <vt:lpstr>A Plethora of  Environmental Legislation</vt:lpstr>
      <vt:lpstr>What does this mean for Building Conservation? Negatives: Planning, time, restrictions and financial costs. Positives: Protecting  the Natural Environment. Often 18 – 24 months later, we can start building.</vt:lpstr>
      <vt:lpstr>Pre 1919, WELSH INDUSTRIAL VERNACULAR WORKER'S HOUSING. The REALITY:</vt:lpstr>
      <vt:lpstr>Pre 1919, WELSH INDUSTRIAL VERNACULAR WORKER'S HOUSING.  </vt:lpstr>
      <vt:lpstr>Context:</vt:lpstr>
      <vt:lpstr>Basic concepts, I’m sure that we are all familiar with.</vt:lpstr>
      <vt:lpstr>Thermal Performance of the Existing Stock</vt:lpstr>
      <vt:lpstr>Specialist Surveys and Assessments</vt:lpstr>
      <vt:lpstr>Using Technology to Monitor and Control</vt:lpstr>
      <vt:lpstr>It’s Wet in the West.</vt:lpstr>
      <vt:lpstr>Maybe it’s time to challenge the Status Quo.</vt:lpstr>
      <vt:lpstr>New Build, undertaken to planned 2016 and 2006 standards respectively. Not poor housing, these are clearly innovative MMC prototypes that claim to be sustainable, but designed for durability, long-life, loose-fit and appropriate, low maintenance, characteristics?                      </vt:lpstr>
      <vt:lpstr>Britain’s first jointly certified Passivhaus and Code 6 Housing, exemplars. The Works, Ebbw Vale. Personally, I would argue This is neither architecture or good building.</vt:lpstr>
      <vt:lpstr>Ebbw Vale: The Works. </vt:lpstr>
      <vt:lpstr>Lets look at the 1980’s House.</vt:lpstr>
      <vt:lpstr>The 1980’s House.</vt:lpstr>
      <vt:lpstr>The 1980’s House.</vt:lpstr>
      <vt:lpstr>The 1980’s House.</vt:lpstr>
      <vt:lpstr>The 1980’s House. It has become solid walled, but we did not do it very well.</vt:lpstr>
      <vt:lpstr>1920’s- 1960’s housing. Some of these are very now old ladies, pushing 95; but to use estate agents terminology, they remain: “highly desirable with spacious proportions and attractive period, traditional  details.” They were built with lime mortar but most utilised the radical concept of cavity walls (albeit not a new concept)! All should have had damp proof courses and virtually every room would contain a flue. Underfloor ventilation extended typically over 75% of the footprint and both cavity and room vents were common. Why spoil it?</vt:lpstr>
      <vt:lpstr>What is to become of the MODEST Welsh (EnGlish, Scottish or Irish) House?</vt:lpstr>
      <vt:lpstr>Elemental Dampness - Phase One Investigation,  Pre-1900, Industrial workers housing.</vt:lpstr>
      <vt:lpstr>Let’ hear it for the Damp!</vt:lpstr>
      <vt:lpstr>Elemental Dampness - Phase One Investigation,  Pre-1900, Industrial workers housing.</vt:lpstr>
      <vt:lpstr>No such thing as rising damp. Well something is happening.</vt:lpstr>
      <vt:lpstr>Is Radon becoming more of a problem, or are we only now starting to appreciate the issue? </vt:lpstr>
      <vt:lpstr>A simple Grade II Chapel. There are an estimated 8000 similar in Wales (most not statutorily protected) with  many more across the breadth of the UK. Bastions of non-conformity, but social stability and community values; what will become of them? And how quickly will they disappear or need viable, new, long term uses? </vt:lpstr>
      <vt:lpstr>Bryn Sion Chapel, Trecynon, Aberdare.</vt:lpstr>
      <vt:lpstr>Many, I suggest will be in this state within the next 10-15 years and risk being  irredeemably lost.</vt:lpstr>
      <vt:lpstr>Why do we let buildings get into this state before we think about repairing or conserving them? What we really mean is rehabilitate or reconstruct ,if you can afford it. Is there a mortgage available.</vt:lpstr>
      <vt:lpstr>Keeping the Keys, to the Lock</vt:lpstr>
      <vt:lpstr>Name the Defect?</vt:lpstr>
      <vt:lpstr>Town-centre commercial has its challenges. </vt:lpstr>
      <vt:lpstr>Lime Works……. I AGREE FULLY! But,,,,,‘er,,,, HELP!  What is all the use of the term ‘Breathability’ about. Can we not call it vapour diffusion or vapour permeability and stop pretending it is a panacea for everything?</vt:lpstr>
      <vt:lpstr>PowerPoint Presentation</vt:lpstr>
      <vt:lpstr> My Academic Research Method.  Outline Hypothesis: We can learn a lot by looking at a building and reading it.</vt:lpstr>
      <vt:lpstr>FACILITIES Management of HISTORIC OR TRADITIONAL properties – just how effective is the delivery?</vt:lpstr>
      <vt:lpstr>FACILITIES Management of HISTORIC OR TRADITIONAL properties – just how effective is the delivery? </vt:lpstr>
      <vt:lpstr>Research Case-study 25,  St. Paul’s Cathedral</vt:lpstr>
      <vt:lpstr>Research Case-study 25, St. Paul’s Cathedral</vt:lpstr>
      <vt:lpstr>Research case-study 25, St. Paul’s Cathedral</vt:lpstr>
      <vt:lpstr>The Contents and Finishes</vt:lpstr>
      <vt:lpstr>St Peters. Should we do as the Romans do?</vt:lpstr>
      <vt:lpstr>Let’s hear it for the cleaners’.</vt:lpstr>
      <vt:lpstr>Neath Abbey Security and Visitor attractions!</vt:lpstr>
      <vt:lpstr>Pre 1919, WELSH INDUSTRIAL VERNACULAR. WORKER'S HOUSING.</vt:lpstr>
      <vt:lpstr>Pre 1919, WELSH INDUSTRIAL VERNACULAR, WORKER'S HOUSING.</vt:lpstr>
      <vt:lpstr>What is to become of the Welsh House? </vt:lpstr>
      <vt:lpstr>Whatever happened to the Welsh HOUSE or SIop?</vt:lpstr>
      <vt:lpstr>Pre 1919, WELSH INDUSTRIAL VERNACULAR WORKER'S HOUSING.</vt:lpstr>
      <vt:lpstr>Pre 1919, WELSH INDUSTRIAL VERNACULAR WORKER'S HOUSING.</vt:lpstr>
      <vt:lpstr>Pre 1919, WELSH INDUSTRIAL VERNACULAR WORKER'S HOUSING.</vt:lpstr>
      <vt:lpstr>Pre 1919, WELSH INDUSTRIAL VERNACULAR WORKER'S HOUSING.  will it save the planet, if not the building?</vt:lpstr>
      <vt:lpstr>What is to become of the rural Welsh vernacular?</vt:lpstr>
      <vt:lpstr>Buried timbers – pose issues for those applying dry-lining in refurbishment and re-use projects.</vt:lpstr>
      <vt:lpstr>What is happening to our House; will it save the planet, if not the building?</vt:lpstr>
      <vt:lpstr>Who will REPAIR the House?</vt:lpstr>
      <vt:lpstr>Conclusions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dc:title>
  <dc:creator>Trevor Francis</dc:creator>
  <cp:lastModifiedBy>Trevor Francis</cp:lastModifiedBy>
  <cp:revision>109</cp:revision>
  <dcterms:created xsi:type="dcterms:W3CDTF">2017-04-17T11:17:14Z</dcterms:created>
  <dcterms:modified xsi:type="dcterms:W3CDTF">2019-03-12T15:26:04Z</dcterms:modified>
</cp:coreProperties>
</file>