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969" autoAdjust="0"/>
  </p:normalViewPr>
  <p:slideViewPr>
    <p:cSldViewPr snapToGrid="0">
      <p:cViewPr varScale="1">
        <p:scale>
          <a:sx n="69" d="100"/>
          <a:sy n="69" d="100"/>
        </p:scale>
        <p:origin x="12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8B2E59-CC6F-4107-B048-D5BAE5A19B30}" type="datetimeFigureOut">
              <a:rPr lang="en-IN" smtClean="0"/>
              <a:t>06-12-2021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A66084-2BDE-4261-BEC3-02F23F4B7452}" type="slidenum">
              <a:rPr lang="en-IN" smtClean="0"/>
              <a:t>‹#›</a:t>
            </a:fld>
            <a:endParaRPr lang="en-IN"/>
          </a:p>
        </p:txBody>
      </p:sp>
    </p:spTree>
    <p:extLst>
      <p:ext uri="{BB962C8B-B14F-4D97-AF65-F5344CB8AC3E}">
        <p14:creationId xmlns:p14="http://schemas.microsoft.com/office/powerpoint/2010/main" val="1060669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effectLst/>
                <a:latin typeface="+mn-lt"/>
                <a:ea typeface="+mn-ea"/>
                <a:cs typeface="+mn-cs"/>
              </a:rPr>
              <a:t>The report is done in the context of Red Bull to carry out the effectiveness of product development in the competitive market. The selected product is women's energy drink which will be  implemented in the project for the proper area of development.</a:t>
            </a:r>
            <a:r>
              <a:rPr lang="en-IN" sz="1200" cap="none" dirty="0">
                <a:solidFill>
                  <a:schemeClr val="bg1"/>
                </a:solidFill>
              </a:rPr>
              <a:t> The drafting of different kinds of resources, the area of the work breakdown structure and also the assessment of the risk are properly delineated.</a:t>
            </a:r>
          </a:p>
          <a:p>
            <a:pPr algn="just"/>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2</a:t>
            </a:fld>
            <a:endParaRPr lang="en-IN"/>
          </a:p>
        </p:txBody>
      </p:sp>
    </p:spTree>
    <p:extLst>
      <p:ext uri="{BB962C8B-B14F-4D97-AF65-F5344CB8AC3E}">
        <p14:creationId xmlns:p14="http://schemas.microsoft.com/office/powerpoint/2010/main" val="3495311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The application of the framework of stakeholder analysis becomes effective for the organisation to understand the scenario. All the associated people are the stakeholders of the organisation and the implementation of the project for a new product development will be easier through this.</a:t>
            </a:r>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3</a:t>
            </a:fld>
            <a:endParaRPr lang="en-IN"/>
          </a:p>
        </p:txBody>
      </p:sp>
    </p:spTree>
    <p:extLst>
      <p:ext uri="{BB962C8B-B14F-4D97-AF65-F5344CB8AC3E}">
        <p14:creationId xmlns:p14="http://schemas.microsoft.com/office/powerpoint/2010/main" val="2802408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The priorities of the stakeholders are associated with the success rate of the project and also the deliverable areas. Different types of dependent areas are followed with the terms of the identification and characteristics of the stakeholders. </a:t>
            </a:r>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4</a:t>
            </a:fld>
            <a:endParaRPr lang="en-IN"/>
          </a:p>
        </p:txBody>
      </p:sp>
    </p:spTree>
    <p:extLst>
      <p:ext uri="{BB962C8B-B14F-4D97-AF65-F5344CB8AC3E}">
        <p14:creationId xmlns:p14="http://schemas.microsoft.com/office/powerpoint/2010/main" val="3517142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Different kinds of power and interest are related to the quadrants of the power interest matrix. The area of power and interest r are inversely proportional for the customers and the stakeholders while it is proportionate with the directors and the senior employees. Different types of interrelationship are also associated with the stakeholder analysis.</a:t>
            </a:r>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5</a:t>
            </a:fld>
            <a:endParaRPr lang="en-IN"/>
          </a:p>
        </p:txBody>
      </p:sp>
    </p:spTree>
    <p:extLst>
      <p:ext uri="{BB962C8B-B14F-4D97-AF65-F5344CB8AC3E}">
        <p14:creationId xmlns:p14="http://schemas.microsoft.com/office/powerpoint/2010/main" val="2553561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effectLst/>
                <a:latin typeface="+mn-lt"/>
                <a:ea typeface="+mn-ea"/>
                <a:cs typeface="+mn-cs"/>
              </a:rPr>
              <a:t>The overall work breakdown structure will give a proper Idea and estimation of the project planning. The competitiveness in the market is also followed in the process of developing the breakdown of the work.</a:t>
            </a:r>
            <a:r>
              <a:rPr lang="en-IN" sz="1200" cap="none" dirty="0">
                <a:solidFill>
                  <a:schemeClr val="bg1"/>
                </a:solidFill>
              </a:rPr>
              <a:t> The process of initiation, planning, execution, monitoring and closing are followed by the terms of full fledged work breakdown structure.</a:t>
            </a:r>
          </a:p>
          <a:p>
            <a:pPr algn="just"/>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6</a:t>
            </a:fld>
            <a:endParaRPr lang="en-IN"/>
          </a:p>
        </p:txBody>
      </p:sp>
    </p:spTree>
    <p:extLst>
      <p:ext uri="{BB962C8B-B14F-4D97-AF65-F5344CB8AC3E}">
        <p14:creationId xmlns:p14="http://schemas.microsoft.com/office/powerpoint/2010/main" val="4183054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effectLst/>
                <a:latin typeface="+mn-lt"/>
                <a:ea typeface="+mn-ea"/>
                <a:cs typeface="+mn-cs"/>
              </a:rPr>
              <a:t>The systematic initiation with the exclusiveness of the product, planning for the target market, the estimation of the pricing strategy, the execution of promotional aspects in  several platforms, the monitoring process for taking feedback from the customers and also the area of managing the errors are followed by this.</a:t>
            </a:r>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7</a:t>
            </a:fld>
            <a:endParaRPr lang="en-IN"/>
          </a:p>
        </p:txBody>
      </p:sp>
    </p:spTree>
    <p:extLst>
      <p:ext uri="{BB962C8B-B14F-4D97-AF65-F5344CB8AC3E}">
        <p14:creationId xmlns:p14="http://schemas.microsoft.com/office/powerpoint/2010/main" val="235539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0" i="0" u="none" strike="noStrike" kern="1200" dirty="0">
                <a:solidFill>
                  <a:schemeClr val="tx1"/>
                </a:solidFill>
                <a:effectLst/>
                <a:latin typeface="+mn-lt"/>
                <a:ea typeface="+mn-ea"/>
                <a:cs typeface="+mn-cs"/>
              </a:rPr>
              <a:t>The report also helps to understand the area of different kinds of resources that are associated with the raw materials, associated people and also the inventory area of the organisation. The proper utilisation of all the resources are related to the management and tracking of different kinds of financial areas.</a:t>
            </a:r>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8</a:t>
            </a:fld>
            <a:endParaRPr lang="en-IN"/>
          </a:p>
        </p:txBody>
      </p:sp>
    </p:spTree>
    <p:extLst>
      <p:ext uri="{BB962C8B-B14F-4D97-AF65-F5344CB8AC3E}">
        <p14:creationId xmlns:p14="http://schemas.microsoft.com/office/powerpoint/2010/main" val="1036040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The proper allocation of the resources will be followed by the diversified range of products. The launching of the product will be done with the execution of several promotional methods. The anticipation of the effectiveness will be monitored with the strategic method of taking feedback. The necessity of the project schedule is associated with the consecutive stages of project planning. After the identification of the product, different kinds of stages like initiation, planning, strategic distribution, proper allocation, launching a different kinds of new products and also the effectiveness of taking different kinds of feedback are followed in this process.</a:t>
            </a:r>
            <a:endParaRPr lang="en-IN" b="0" dirty="0">
              <a:effectLst/>
            </a:endParaRPr>
          </a:p>
          <a:p>
            <a:pPr algn="just"/>
            <a:br>
              <a:rPr lang="en-IN" dirty="0"/>
            </a:br>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9</a:t>
            </a:fld>
            <a:endParaRPr lang="en-IN"/>
          </a:p>
        </p:txBody>
      </p:sp>
    </p:spTree>
    <p:extLst>
      <p:ext uri="{BB962C8B-B14F-4D97-AF65-F5344CB8AC3E}">
        <p14:creationId xmlns:p14="http://schemas.microsoft.com/office/powerpoint/2010/main" val="3724067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The assessment of different kinds of risks and necessary for the overall estimation of the project. The understandability of different kinds of risks and also the execution of hybrid approaches for risk mitigation are also necessary to avoid the possibility of any hindrances.</a:t>
            </a:r>
            <a:endParaRPr lang="en-IN" dirty="0"/>
          </a:p>
        </p:txBody>
      </p:sp>
      <p:sp>
        <p:nvSpPr>
          <p:cNvPr id="4" name="Slide Number Placeholder 3"/>
          <p:cNvSpPr>
            <a:spLocks noGrp="1"/>
          </p:cNvSpPr>
          <p:nvPr>
            <p:ph type="sldNum" sz="quarter" idx="10"/>
          </p:nvPr>
        </p:nvSpPr>
        <p:spPr/>
        <p:txBody>
          <a:bodyPr/>
          <a:lstStyle/>
          <a:p>
            <a:fld id="{75A66084-2BDE-4261-BEC3-02F23F4B7452}" type="slidenum">
              <a:rPr lang="en-IN" smtClean="0"/>
              <a:t>10</a:t>
            </a:fld>
            <a:endParaRPr lang="en-IN"/>
          </a:p>
        </p:txBody>
      </p:sp>
    </p:spTree>
    <p:extLst>
      <p:ext uri="{BB962C8B-B14F-4D97-AF65-F5344CB8AC3E}">
        <p14:creationId xmlns:p14="http://schemas.microsoft.com/office/powerpoint/2010/main" val="4767232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160604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563104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3175954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BFF568-2BAA-440B-85B2-B29512910D0F}" type="datetimeFigureOut">
              <a:rPr lang="en-IN" smtClean="0"/>
              <a:t>06-12-2021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2843997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BFF568-2BAA-440B-85B2-B29512910D0F}" type="datetimeFigureOut">
              <a:rPr lang="en-IN" smtClean="0"/>
              <a:t>06-12-2021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3951716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BFF568-2BAA-440B-85B2-B29512910D0F}" type="datetimeFigureOut">
              <a:rPr lang="en-IN" smtClean="0"/>
              <a:t>06-12-2021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2044014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BFF568-2BAA-440B-85B2-B29512910D0F}" type="datetimeFigureOut">
              <a:rPr lang="en-IN" smtClean="0"/>
              <a:t>06-12-2021</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1375094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BFF568-2BAA-440B-85B2-B29512910D0F}" type="datetimeFigureOut">
              <a:rPr lang="en-IN" smtClean="0"/>
              <a:t>06-12-2021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2037736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BFF568-2BAA-440B-85B2-B29512910D0F}" type="datetimeFigureOut">
              <a:rPr lang="en-IN" smtClean="0"/>
              <a:t>06-12-2021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228308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BFF568-2BAA-440B-85B2-B29512910D0F}" type="datetimeFigureOut">
              <a:rPr lang="en-IN" smtClean="0"/>
              <a:t>06-12-2021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953337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2114703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4169638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4180049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DBFF568-2BAA-440B-85B2-B29512910D0F}" type="datetimeFigureOut">
              <a:rPr lang="en-IN" smtClean="0"/>
              <a:t>06-12-2021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2188529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DBFF568-2BAA-440B-85B2-B29512910D0F}" type="datetimeFigureOut">
              <a:rPr lang="en-IN" smtClean="0"/>
              <a:t>06-12-2021</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237898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527760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DBFF568-2BAA-440B-85B2-B29512910D0F}" type="datetimeFigureOut">
              <a:rPr lang="en-IN" smtClean="0"/>
              <a:t>06-12-2021</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84D411B-AA89-4B8D-A6A7-BBD85F962DCD}" type="slidenum">
              <a:rPr lang="en-IN" smtClean="0"/>
              <a:t>‹#›</a:t>
            </a:fld>
            <a:endParaRPr lang="en-IN"/>
          </a:p>
        </p:txBody>
      </p:sp>
    </p:spTree>
    <p:extLst>
      <p:ext uri="{BB962C8B-B14F-4D97-AF65-F5344CB8AC3E}">
        <p14:creationId xmlns:p14="http://schemas.microsoft.com/office/powerpoint/2010/main" val="3662709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DBFF568-2BAA-440B-85B2-B29512910D0F}" type="datetimeFigureOut">
              <a:rPr lang="en-IN" smtClean="0"/>
              <a:t>06-12-2021</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84D411B-AA89-4B8D-A6A7-BBD85F962DCD}" type="slidenum">
              <a:rPr lang="en-IN" smtClean="0"/>
              <a:t>‹#›</a:t>
            </a:fld>
            <a:endParaRPr lang="en-IN"/>
          </a:p>
        </p:txBody>
      </p:sp>
    </p:spTree>
    <p:extLst>
      <p:ext uri="{BB962C8B-B14F-4D97-AF65-F5344CB8AC3E}">
        <p14:creationId xmlns:p14="http://schemas.microsoft.com/office/powerpoint/2010/main" val="35928044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4048" y="1120939"/>
            <a:ext cx="8825658" cy="1763929"/>
          </a:xfrm>
        </p:spPr>
        <p:txBody>
          <a:bodyPr/>
          <a:lstStyle/>
          <a:p>
            <a:pPr algn="ctr"/>
            <a:r>
              <a:rPr lang="en-IN" dirty="0"/>
              <a:t>Managing Projects in the Workplace</a:t>
            </a:r>
          </a:p>
        </p:txBody>
      </p:sp>
      <p:sp>
        <p:nvSpPr>
          <p:cNvPr id="3" name="Subtitle 2"/>
          <p:cNvSpPr>
            <a:spLocks noGrp="1"/>
          </p:cNvSpPr>
          <p:nvPr>
            <p:ph type="subTitle" idx="1"/>
          </p:nvPr>
        </p:nvSpPr>
        <p:spPr>
          <a:xfrm>
            <a:off x="1670110" y="3541009"/>
            <a:ext cx="8825658" cy="861420"/>
          </a:xfrm>
        </p:spPr>
        <p:txBody>
          <a:bodyPr>
            <a:normAutofit/>
          </a:bodyPr>
          <a:lstStyle/>
          <a:p>
            <a:pPr algn="ctr"/>
            <a:r>
              <a:rPr lang="en-US" sz="2400" dirty="0">
                <a:solidFill>
                  <a:srgbClr val="FFC000"/>
                </a:solidFill>
              </a:rPr>
              <a:t>Individual Pitch</a:t>
            </a:r>
            <a:endParaRPr lang="en-IN" sz="2400" dirty="0">
              <a:solidFill>
                <a:srgbClr val="FFC000"/>
              </a:solidFill>
            </a:endParaRPr>
          </a:p>
        </p:txBody>
      </p:sp>
    </p:spTree>
    <p:extLst>
      <p:ext uri="{BB962C8B-B14F-4D97-AF65-F5344CB8AC3E}">
        <p14:creationId xmlns:p14="http://schemas.microsoft.com/office/powerpoint/2010/main" val="3831254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About the project</a:t>
            </a:r>
          </a:p>
        </p:txBody>
      </p:sp>
      <p:sp>
        <p:nvSpPr>
          <p:cNvPr id="3" name="Subtitle 2"/>
          <p:cNvSpPr>
            <a:spLocks noGrp="1"/>
          </p:cNvSpPr>
          <p:nvPr>
            <p:ph type="subTitle" idx="1"/>
          </p:nvPr>
        </p:nvSpPr>
        <p:spPr>
          <a:xfrm>
            <a:off x="1068946" y="2059938"/>
            <a:ext cx="9872323" cy="3757538"/>
          </a:xfrm>
        </p:spPr>
        <p:txBody>
          <a:bodyPr>
            <a:normAutofit fontScale="92500" lnSpcReduction="20000"/>
          </a:bodyPr>
          <a:lstStyle/>
          <a:p>
            <a:pPr marL="342900" indent="-342900">
              <a:buFont typeface="Arial" panose="020B0604020202020204" pitchFamily="34" charset="0"/>
              <a:buChar char="•"/>
            </a:pPr>
            <a:r>
              <a:rPr lang="en-IN" sz="2400" cap="none" dirty="0">
                <a:solidFill>
                  <a:schemeClr val="bg1"/>
                </a:solidFill>
              </a:rPr>
              <a:t>The report is done about the implementation of a project management plan on the topic of product development.</a:t>
            </a:r>
          </a:p>
          <a:p>
            <a:pPr marL="342900" indent="-342900">
              <a:buFont typeface="Arial" panose="020B0604020202020204" pitchFamily="34" charset="0"/>
              <a:buChar char="•"/>
            </a:pPr>
            <a:r>
              <a:rPr lang="en-IN" sz="2400" cap="none" dirty="0">
                <a:solidFill>
                  <a:schemeClr val="bg1"/>
                </a:solidFill>
              </a:rPr>
              <a:t>Red bull is one of the significant beverage organisations that is going to launch a women's energy drink.</a:t>
            </a:r>
          </a:p>
          <a:p>
            <a:pPr marL="342900" indent="-342900">
              <a:buFont typeface="Arial" panose="020B0604020202020204" pitchFamily="34" charset="0"/>
              <a:buChar char="•"/>
            </a:pPr>
            <a:r>
              <a:rPr lang="en-IN" sz="2400" cap="none" dirty="0">
                <a:solidFill>
                  <a:schemeClr val="bg1"/>
                </a:solidFill>
              </a:rPr>
              <a:t>The overall process of product development is done here by the portrait of a proper project management plan.</a:t>
            </a:r>
          </a:p>
          <a:p>
            <a:pPr marL="342900" indent="-342900">
              <a:buFont typeface="Arial" panose="020B0604020202020204" pitchFamily="34" charset="0"/>
              <a:buChar char="•"/>
            </a:pPr>
            <a:r>
              <a:rPr lang="en-IN" sz="2400" cap="none" dirty="0">
                <a:solidFill>
                  <a:schemeClr val="bg1"/>
                </a:solidFill>
              </a:rPr>
              <a:t>The drafting of different kinds of resources, the area of the work breakdown structure and also the assessment of the risk are properly delineated.</a:t>
            </a:r>
          </a:p>
          <a:p>
            <a:pPr marL="342900" indent="-342900">
              <a:buFont typeface="Arial" panose="020B0604020202020204" pitchFamily="34" charset="0"/>
              <a:buChar char="•"/>
            </a:pPr>
            <a:r>
              <a:rPr lang="en-IN" sz="2400" cap="none" dirty="0">
                <a:solidFill>
                  <a:schemeClr val="bg1"/>
                </a:solidFill>
              </a:rPr>
              <a:t>The overall presentation will give a clarified idea about the findings and analysis from the report. </a:t>
            </a:r>
          </a:p>
          <a:p>
            <a:pPr marL="342900" indent="-342900">
              <a:buFont typeface="Arial" panose="020B0604020202020204" pitchFamily="34" charset="0"/>
              <a:buChar char="•"/>
            </a:pPr>
            <a:endParaRPr lang="en-IN" sz="2400" cap="none" dirty="0">
              <a:solidFill>
                <a:schemeClr val="bg1"/>
              </a:solidFill>
            </a:endParaRPr>
          </a:p>
        </p:txBody>
      </p:sp>
    </p:spTree>
    <p:extLst>
      <p:ext uri="{BB962C8B-B14F-4D97-AF65-F5344CB8AC3E}">
        <p14:creationId xmlns:p14="http://schemas.microsoft.com/office/powerpoint/2010/main" val="2130983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Stakeholder analysis</a:t>
            </a:r>
          </a:p>
        </p:txBody>
      </p:sp>
      <p:sp>
        <p:nvSpPr>
          <p:cNvPr id="3" name="Subtitle 2"/>
          <p:cNvSpPr>
            <a:spLocks noGrp="1"/>
          </p:cNvSpPr>
          <p:nvPr>
            <p:ph type="subTitle" idx="1"/>
          </p:nvPr>
        </p:nvSpPr>
        <p:spPr>
          <a:xfrm>
            <a:off x="1068946" y="2059938"/>
            <a:ext cx="6233375" cy="3928738"/>
          </a:xfrm>
        </p:spPr>
        <p:txBody>
          <a:bodyPr>
            <a:normAutofit fontScale="85000" lnSpcReduction="20000"/>
          </a:bodyPr>
          <a:lstStyle/>
          <a:p>
            <a:pPr marL="342900" indent="-342900">
              <a:buFont typeface="Arial" panose="020B0604020202020204" pitchFamily="34" charset="0"/>
              <a:buChar char="•"/>
            </a:pPr>
            <a:r>
              <a:rPr lang="en-IN" sz="2400" cap="none" dirty="0">
                <a:solidFill>
                  <a:schemeClr val="bg1"/>
                </a:solidFill>
              </a:rPr>
              <a:t>The application of the framework of stakeholder analysis becomes effective for the organisation to understand the scenario.</a:t>
            </a:r>
          </a:p>
          <a:p>
            <a:pPr marL="342900" indent="-342900">
              <a:buFont typeface="Arial" panose="020B0604020202020204" pitchFamily="34" charset="0"/>
              <a:buChar char="•"/>
            </a:pPr>
            <a:r>
              <a:rPr lang="en-IN" sz="2400" cap="none" dirty="0">
                <a:solidFill>
                  <a:schemeClr val="bg1"/>
                </a:solidFill>
              </a:rPr>
              <a:t>Red Bull I have both internal and external stakeholders for looking into the system of product development.</a:t>
            </a:r>
          </a:p>
          <a:p>
            <a:pPr marL="342900" indent="-342900">
              <a:buFont typeface="Arial" panose="020B0604020202020204" pitchFamily="34" charset="0"/>
              <a:buChar char="•"/>
            </a:pPr>
            <a:r>
              <a:rPr lang="en-IN" sz="2400" cap="none" dirty="0">
                <a:solidFill>
                  <a:schemeClr val="bg1"/>
                </a:solidFill>
              </a:rPr>
              <a:t>The identified internal stakeholders are the board of the directors, employees, shareholders and others who are associated.</a:t>
            </a:r>
          </a:p>
          <a:p>
            <a:pPr marL="342900" indent="-342900">
              <a:buFont typeface="Arial" panose="020B0604020202020204" pitchFamily="34" charset="0"/>
              <a:buChar char="•"/>
            </a:pPr>
            <a:r>
              <a:rPr lang="en-IN" sz="2400" cap="none" dirty="0">
                <a:solidFill>
                  <a:schemeClr val="bg1"/>
                </a:solidFill>
              </a:rPr>
              <a:t>The external stakeholders are mainly the bottling partner, Industry partner, consumers, customers are those who hold the base of the business.</a:t>
            </a:r>
          </a:p>
        </p:txBody>
      </p:sp>
      <p:pic>
        <p:nvPicPr>
          <p:cNvPr id="4" name="Picture 3"/>
          <p:cNvPicPr>
            <a:picLocks noChangeAspect="1"/>
          </p:cNvPicPr>
          <p:nvPr/>
        </p:nvPicPr>
        <p:blipFill>
          <a:blip r:embed="rId3"/>
          <a:stretch>
            <a:fillRect/>
          </a:stretch>
        </p:blipFill>
        <p:spPr>
          <a:xfrm>
            <a:off x="7567728" y="2317409"/>
            <a:ext cx="3895983" cy="2837916"/>
          </a:xfrm>
          <a:prstGeom prst="rect">
            <a:avLst/>
          </a:prstGeom>
        </p:spPr>
      </p:pic>
    </p:spTree>
    <p:extLst>
      <p:ext uri="{BB962C8B-B14F-4D97-AF65-F5344CB8AC3E}">
        <p14:creationId xmlns:p14="http://schemas.microsoft.com/office/powerpoint/2010/main" val="1327910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Priorities of the stakeholders</a:t>
            </a:r>
          </a:p>
        </p:txBody>
      </p:sp>
      <p:sp>
        <p:nvSpPr>
          <p:cNvPr id="3" name="Subtitle 2"/>
          <p:cNvSpPr>
            <a:spLocks noGrp="1"/>
          </p:cNvSpPr>
          <p:nvPr>
            <p:ph type="subTitle" idx="1"/>
          </p:nvPr>
        </p:nvSpPr>
        <p:spPr>
          <a:xfrm>
            <a:off x="1068947" y="2059938"/>
            <a:ext cx="5710226" cy="3804834"/>
          </a:xfrm>
        </p:spPr>
        <p:txBody>
          <a:bodyPr>
            <a:normAutofit fontScale="92500" lnSpcReduction="20000"/>
          </a:bodyPr>
          <a:lstStyle/>
          <a:p>
            <a:pPr marL="342900" indent="-342900">
              <a:buFont typeface="Arial" panose="020B0604020202020204" pitchFamily="34" charset="0"/>
              <a:buChar char="•"/>
            </a:pPr>
            <a:r>
              <a:rPr lang="en-IN" sz="2400" cap="none" dirty="0">
                <a:solidFill>
                  <a:schemeClr val="bg1"/>
                </a:solidFill>
              </a:rPr>
              <a:t>The criteria of the project success and also the deliverables are followed by the priorities of the stakeholders.</a:t>
            </a:r>
          </a:p>
          <a:p>
            <a:pPr marL="342900" indent="-342900">
              <a:buFont typeface="Arial" panose="020B0604020202020204" pitchFamily="34" charset="0"/>
              <a:buChar char="•"/>
            </a:pPr>
            <a:r>
              <a:rPr lang="en-IN" sz="2400" cap="none" dirty="0">
                <a:solidFill>
                  <a:schemeClr val="bg1"/>
                </a:solidFill>
              </a:rPr>
              <a:t>The power grid matrix helps in the process of delineating the area of the stakeholders.</a:t>
            </a:r>
          </a:p>
          <a:p>
            <a:pPr marL="342900" indent="-342900">
              <a:buFont typeface="Arial" panose="020B0604020202020204" pitchFamily="34" charset="0"/>
              <a:buChar char="•"/>
            </a:pPr>
            <a:r>
              <a:rPr lang="en-IN" sz="2400" cap="none" dirty="0">
                <a:solidFill>
                  <a:schemeClr val="bg1"/>
                </a:solidFill>
              </a:rPr>
              <a:t>Different types of power and interest are associated with the activities.</a:t>
            </a:r>
          </a:p>
          <a:p>
            <a:pPr marL="342900" indent="-342900">
              <a:buFont typeface="Arial" panose="020B0604020202020204" pitchFamily="34" charset="0"/>
              <a:buChar char="•"/>
            </a:pPr>
            <a:r>
              <a:rPr lang="en-IN" sz="2400" cap="none" dirty="0">
                <a:solidFill>
                  <a:schemeClr val="bg1"/>
                </a:solidFill>
              </a:rPr>
              <a:t>The low to high and high to low aspect of power and interest are identified with the characteristics of the stakeholders.</a:t>
            </a:r>
          </a:p>
        </p:txBody>
      </p:sp>
      <p:pic>
        <p:nvPicPr>
          <p:cNvPr id="4" name="Picture 3"/>
          <p:cNvPicPr>
            <a:picLocks noChangeAspect="1"/>
          </p:cNvPicPr>
          <p:nvPr/>
        </p:nvPicPr>
        <p:blipFill>
          <a:blip r:embed="rId3"/>
          <a:stretch>
            <a:fillRect/>
          </a:stretch>
        </p:blipFill>
        <p:spPr>
          <a:xfrm>
            <a:off x="7409793" y="2523609"/>
            <a:ext cx="3789964" cy="2877491"/>
          </a:xfrm>
          <a:prstGeom prst="rect">
            <a:avLst/>
          </a:prstGeom>
        </p:spPr>
      </p:pic>
    </p:spTree>
    <p:extLst>
      <p:ext uri="{BB962C8B-B14F-4D97-AF65-F5344CB8AC3E}">
        <p14:creationId xmlns:p14="http://schemas.microsoft.com/office/powerpoint/2010/main" val="1847756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Power and interest Matrix</a:t>
            </a:r>
          </a:p>
        </p:txBody>
      </p:sp>
      <p:sp>
        <p:nvSpPr>
          <p:cNvPr id="3" name="Subtitle 2"/>
          <p:cNvSpPr>
            <a:spLocks noGrp="1"/>
          </p:cNvSpPr>
          <p:nvPr>
            <p:ph type="subTitle" idx="1"/>
          </p:nvPr>
        </p:nvSpPr>
        <p:spPr>
          <a:xfrm>
            <a:off x="1068946" y="2059938"/>
            <a:ext cx="6233375" cy="3928738"/>
          </a:xfrm>
        </p:spPr>
        <p:txBody>
          <a:bodyPr>
            <a:normAutofit fontScale="92500"/>
          </a:bodyPr>
          <a:lstStyle/>
          <a:p>
            <a:pPr marL="342900" indent="-342900">
              <a:buFont typeface="Arial" panose="020B0604020202020204" pitchFamily="34" charset="0"/>
              <a:buChar char="•"/>
            </a:pPr>
            <a:r>
              <a:rPr lang="en-IN" sz="2400" cap="none" dirty="0">
                <a:solidFill>
                  <a:schemeClr val="bg1"/>
                </a:solidFill>
              </a:rPr>
              <a:t>High power and highly interested people are the board of the directors.</a:t>
            </a:r>
          </a:p>
          <a:p>
            <a:pPr marL="342900" indent="-342900">
              <a:buFont typeface="Arial" panose="020B0604020202020204" pitchFamily="34" charset="0"/>
              <a:buChar char="•"/>
            </a:pPr>
            <a:r>
              <a:rPr lang="en-IN" sz="2400" cap="none" dirty="0">
                <a:solidFill>
                  <a:schemeClr val="bg1"/>
                </a:solidFill>
              </a:rPr>
              <a:t>Hi power and less interested people are the stakeholders and the shareholders.</a:t>
            </a:r>
          </a:p>
          <a:p>
            <a:pPr marL="342900" indent="-342900">
              <a:buFont typeface="Arial" panose="020B0604020202020204" pitchFamily="34" charset="0"/>
              <a:buChar char="•"/>
            </a:pPr>
            <a:r>
              <a:rPr lang="en-IN" sz="2400" cap="none" dirty="0">
                <a:solidFill>
                  <a:schemeClr val="bg1"/>
                </a:solidFill>
              </a:rPr>
              <a:t>Low power high interested people are mainly the employees of the organisation. </a:t>
            </a:r>
          </a:p>
          <a:p>
            <a:pPr marL="342900" indent="-342900">
              <a:buFont typeface="Arial" panose="020B0604020202020204" pitchFamily="34" charset="0"/>
              <a:buChar char="•"/>
            </a:pPr>
            <a:r>
              <a:rPr lang="en-IN" sz="2400" cap="none" dirty="0">
                <a:solidFill>
                  <a:schemeClr val="bg1"/>
                </a:solidFill>
              </a:rPr>
              <a:t>Low power and less interested people are associated with the organisation to be monitored.</a:t>
            </a:r>
          </a:p>
        </p:txBody>
      </p:sp>
      <p:pic>
        <p:nvPicPr>
          <p:cNvPr id="4" name="Picture 3"/>
          <p:cNvPicPr>
            <a:picLocks noChangeAspect="1"/>
          </p:cNvPicPr>
          <p:nvPr/>
        </p:nvPicPr>
        <p:blipFill>
          <a:blip r:embed="rId3"/>
          <a:stretch>
            <a:fillRect/>
          </a:stretch>
        </p:blipFill>
        <p:spPr>
          <a:xfrm>
            <a:off x="7628766" y="2221012"/>
            <a:ext cx="3619048" cy="3361905"/>
          </a:xfrm>
          <a:prstGeom prst="rect">
            <a:avLst/>
          </a:prstGeom>
        </p:spPr>
      </p:pic>
    </p:spTree>
    <p:extLst>
      <p:ext uri="{BB962C8B-B14F-4D97-AF65-F5344CB8AC3E}">
        <p14:creationId xmlns:p14="http://schemas.microsoft.com/office/powerpoint/2010/main" val="1132987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Work Breakdown Structure </a:t>
            </a:r>
          </a:p>
        </p:txBody>
      </p:sp>
      <p:sp>
        <p:nvSpPr>
          <p:cNvPr id="3" name="Subtitle 2"/>
          <p:cNvSpPr>
            <a:spLocks noGrp="1"/>
          </p:cNvSpPr>
          <p:nvPr>
            <p:ph type="subTitle" idx="1"/>
          </p:nvPr>
        </p:nvSpPr>
        <p:spPr>
          <a:xfrm>
            <a:off x="1343770" y="1965345"/>
            <a:ext cx="9375307" cy="3852131"/>
          </a:xfrm>
        </p:spPr>
        <p:txBody>
          <a:bodyPr>
            <a:normAutofit/>
          </a:bodyPr>
          <a:lstStyle/>
          <a:p>
            <a:pPr marL="342900" indent="-342900">
              <a:buFont typeface="Arial" panose="020B0604020202020204" pitchFamily="34" charset="0"/>
              <a:buChar char="•"/>
            </a:pPr>
            <a:r>
              <a:rPr lang="en-IN" sz="2400" cap="none" dirty="0">
                <a:solidFill>
                  <a:schemeClr val="bg1"/>
                </a:solidFill>
              </a:rPr>
              <a:t>The proper understanding of the work breakdown structure is introduced with the estimation of the entire project planning. </a:t>
            </a:r>
          </a:p>
          <a:p>
            <a:pPr marL="342900" indent="-342900">
              <a:buFont typeface="Arial" panose="020B0604020202020204" pitchFamily="34" charset="0"/>
              <a:buChar char="•"/>
            </a:pPr>
            <a:r>
              <a:rPr lang="en-IN" sz="2400" cap="none" dirty="0">
                <a:solidFill>
                  <a:schemeClr val="bg1"/>
                </a:solidFill>
              </a:rPr>
              <a:t>The introduction of the famous energy drink in the competitive market of the UK will be easier with the proper planning.</a:t>
            </a:r>
          </a:p>
          <a:p>
            <a:pPr marL="342900" indent="-342900">
              <a:buFont typeface="Arial" panose="020B0604020202020204" pitchFamily="34" charset="0"/>
              <a:buChar char="•"/>
            </a:pPr>
            <a:r>
              <a:rPr lang="en-IN" sz="2400" cap="none" dirty="0">
                <a:solidFill>
                  <a:schemeClr val="bg1"/>
                </a:solidFill>
              </a:rPr>
              <a:t>The process of initiation, planning, execution, monitoring and closing are followed by the terms of full fledged work breakdown structure.</a:t>
            </a:r>
          </a:p>
          <a:p>
            <a:pPr marL="342900" indent="-342900">
              <a:buFont typeface="Arial" panose="020B0604020202020204" pitchFamily="34" charset="0"/>
              <a:buChar char="•"/>
            </a:pPr>
            <a:endParaRPr lang="en-IN" sz="2400" cap="none" dirty="0">
              <a:solidFill>
                <a:schemeClr val="bg1"/>
              </a:solidFill>
            </a:endParaRPr>
          </a:p>
        </p:txBody>
      </p:sp>
    </p:spTree>
    <p:extLst>
      <p:ext uri="{BB962C8B-B14F-4D97-AF65-F5344CB8AC3E}">
        <p14:creationId xmlns:p14="http://schemas.microsoft.com/office/powerpoint/2010/main" val="328189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Work Breakdown Structure </a:t>
            </a:r>
          </a:p>
        </p:txBody>
      </p:sp>
      <p:sp>
        <p:nvSpPr>
          <p:cNvPr id="3" name="Subtitle 2"/>
          <p:cNvSpPr>
            <a:spLocks noGrp="1"/>
          </p:cNvSpPr>
          <p:nvPr>
            <p:ph type="subTitle" idx="1"/>
          </p:nvPr>
        </p:nvSpPr>
        <p:spPr>
          <a:xfrm>
            <a:off x="1068946" y="2059938"/>
            <a:ext cx="9147109" cy="3789069"/>
          </a:xfrm>
        </p:spPr>
        <p:txBody>
          <a:bodyPr>
            <a:normAutofit fontScale="85000" lnSpcReduction="10000"/>
          </a:bodyPr>
          <a:lstStyle/>
          <a:p>
            <a:pPr marL="342900" indent="-342900">
              <a:buFont typeface="Arial" panose="020B0604020202020204" pitchFamily="34" charset="0"/>
              <a:buChar char="•"/>
            </a:pPr>
            <a:r>
              <a:rPr lang="en-IN" sz="2400" cap="none" dirty="0">
                <a:solidFill>
                  <a:schemeClr val="bg1"/>
                </a:solidFill>
              </a:rPr>
              <a:t>The estimation of the increasing area of the brand awareness and also the interest rate of the product are followed in the </a:t>
            </a:r>
            <a:r>
              <a:rPr lang="en-IN" sz="2400" cap="none" dirty="0" err="1">
                <a:solidFill>
                  <a:schemeClr val="bg1"/>
                </a:solidFill>
              </a:rPr>
              <a:t>wbs</a:t>
            </a:r>
            <a:r>
              <a:rPr lang="en-IN" sz="2400" cap="none" dirty="0">
                <a:solidFill>
                  <a:schemeClr val="bg1"/>
                </a:solidFill>
              </a:rPr>
              <a:t>.</a:t>
            </a:r>
          </a:p>
          <a:p>
            <a:pPr marL="342900" indent="-342900">
              <a:buFont typeface="Arial" panose="020B0604020202020204" pitchFamily="34" charset="0"/>
              <a:buChar char="•"/>
            </a:pPr>
            <a:r>
              <a:rPr lang="en-IN" sz="2400" cap="none" dirty="0">
                <a:solidFill>
                  <a:schemeClr val="bg1"/>
                </a:solidFill>
              </a:rPr>
              <a:t>The proper planning helps to create awareness among people to understand the demand area.</a:t>
            </a:r>
          </a:p>
          <a:p>
            <a:pPr marL="342900" indent="-342900">
              <a:buFont typeface="Arial" panose="020B0604020202020204" pitchFamily="34" charset="0"/>
              <a:buChar char="•"/>
            </a:pPr>
            <a:r>
              <a:rPr lang="en-IN" sz="2400" cap="none" dirty="0">
                <a:solidFill>
                  <a:schemeClr val="bg1"/>
                </a:solidFill>
              </a:rPr>
              <a:t>Different kinds of project management and selling are associated with the execution of different kinds of promotions.</a:t>
            </a:r>
          </a:p>
          <a:p>
            <a:pPr marL="342900" indent="-342900">
              <a:buFont typeface="Arial" panose="020B0604020202020204" pitchFamily="34" charset="0"/>
              <a:buChar char="•"/>
            </a:pPr>
            <a:r>
              <a:rPr lang="en-IN" sz="2400" cap="none" dirty="0">
                <a:solidFill>
                  <a:schemeClr val="bg1"/>
                </a:solidFill>
              </a:rPr>
              <a:t>It is also analysed that the monitoring and closing are the important factors to understand the total area of profitability and margin.</a:t>
            </a:r>
          </a:p>
          <a:p>
            <a:pPr marL="342900" indent="-342900">
              <a:buFont typeface="Arial" panose="020B0604020202020204" pitchFamily="34" charset="0"/>
              <a:buChar char="•"/>
            </a:pPr>
            <a:r>
              <a:rPr lang="en-IN" sz="2400" cap="none" dirty="0">
                <a:solidFill>
                  <a:schemeClr val="bg1"/>
                </a:solidFill>
              </a:rPr>
              <a:t>It is one of the integral parts of the project management plan that completely delineates the journey of the project.</a:t>
            </a:r>
          </a:p>
        </p:txBody>
      </p:sp>
    </p:spTree>
    <p:extLst>
      <p:ext uri="{BB962C8B-B14F-4D97-AF65-F5344CB8AC3E}">
        <p14:creationId xmlns:p14="http://schemas.microsoft.com/office/powerpoint/2010/main" val="951324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Consideration of resources</a:t>
            </a:r>
          </a:p>
        </p:txBody>
      </p:sp>
      <p:sp>
        <p:nvSpPr>
          <p:cNvPr id="3" name="Subtitle 2"/>
          <p:cNvSpPr>
            <a:spLocks noGrp="1"/>
          </p:cNvSpPr>
          <p:nvPr>
            <p:ph type="subTitle" idx="1"/>
          </p:nvPr>
        </p:nvSpPr>
        <p:spPr>
          <a:xfrm>
            <a:off x="1068947" y="2059938"/>
            <a:ext cx="5174198" cy="3789069"/>
          </a:xfrm>
        </p:spPr>
        <p:txBody>
          <a:bodyPr>
            <a:normAutofit/>
          </a:bodyPr>
          <a:lstStyle/>
          <a:p>
            <a:pPr marL="342900" indent="-342900">
              <a:buFont typeface="Arial" panose="020B0604020202020204" pitchFamily="34" charset="0"/>
              <a:buChar char="•"/>
            </a:pPr>
            <a:r>
              <a:rPr lang="en-IN" sz="2400" cap="none" dirty="0">
                <a:solidFill>
                  <a:schemeClr val="bg1"/>
                </a:solidFill>
              </a:rPr>
              <a:t>The breakdown of the costing and also the understanding of the resources are also found in the costing system.</a:t>
            </a:r>
          </a:p>
          <a:p>
            <a:pPr marL="342900" indent="-342900">
              <a:buFont typeface="Arial" panose="020B0604020202020204" pitchFamily="34" charset="0"/>
              <a:buChar char="•"/>
            </a:pPr>
            <a:r>
              <a:rPr lang="en-IN" sz="2400" cap="none" dirty="0">
                <a:solidFill>
                  <a:schemeClr val="bg1"/>
                </a:solidFill>
              </a:rPr>
              <a:t>Physical, human and financial resources are related to the proper portrayal of the project.</a:t>
            </a:r>
          </a:p>
        </p:txBody>
      </p:sp>
      <p:pic>
        <p:nvPicPr>
          <p:cNvPr id="4" name="Picture 3"/>
          <p:cNvPicPr>
            <a:picLocks noChangeAspect="1"/>
          </p:cNvPicPr>
          <p:nvPr/>
        </p:nvPicPr>
        <p:blipFill>
          <a:blip r:embed="rId3"/>
          <a:stretch>
            <a:fillRect/>
          </a:stretch>
        </p:blipFill>
        <p:spPr>
          <a:xfrm>
            <a:off x="6913247" y="2451255"/>
            <a:ext cx="3957750" cy="2641008"/>
          </a:xfrm>
          <a:prstGeom prst="rect">
            <a:avLst/>
          </a:prstGeom>
        </p:spPr>
      </p:pic>
    </p:spTree>
    <p:extLst>
      <p:ext uri="{BB962C8B-B14F-4D97-AF65-F5344CB8AC3E}">
        <p14:creationId xmlns:p14="http://schemas.microsoft.com/office/powerpoint/2010/main" val="2834142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Project Schedule </a:t>
            </a:r>
          </a:p>
        </p:txBody>
      </p:sp>
      <p:sp>
        <p:nvSpPr>
          <p:cNvPr id="3" name="Subtitle 2"/>
          <p:cNvSpPr>
            <a:spLocks noGrp="1"/>
          </p:cNvSpPr>
          <p:nvPr>
            <p:ph type="subTitle" idx="1"/>
          </p:nvPr>
        </p:nvSpPr>
        <p:spPr>
          <a:xfrm>
            <a:off x="1068947" y="2059938"/>
            <a:ext cx="9493950" cy="3789069"/>
          </a:xfrm>
        </p:spPr>
        <p:txBody>
          <a:bodyPr>
            <a:normAutofit/>
          </a:bodyPr>
          <a:lstStyle/>
          <a:p>
            <a:pPr marL="342900" indent="-342900">
              <a:buFont typeface="Arial" panose="020B0604020202020204" pitchFamily="34" charset="0"/>
              <a:buChar char="•"/>
            </a:pPr>
            <a:r>
              <a:rPr lang="en-IN" sz="2400" cap="none" dirty="0">
                <a:solidFill>
                  <a:schemeClr val="bg1"/>
                </a:solidFill>
              </a:rPr>
              <a:t>The process of outlining the project schedule is followed by successive stages.</a:t>
            </a:r>
          </a:p>
          <a:p>
            <a:pPr marL="342900" indent="-342900">
              <a:buFont typeface="Arial" panose="020B0604020202020204" pitchFamily="34" charset="0"/>
              <a:buChar char="•"/>
            </a:pPr>
            <a:r>
              <a:rPr lang="en-IN" sz="2400" cap="none" dirty="0">
                <a:solidFill>
                  <a:schemeClr val="bg1"/>
                </a:solidFill>
              </a:rPr>
              <a:t>Initiation deals with the idea of the product.</a:t>
            </a:r>
          </a:p>
          <a:p>
            <a:pPr marL="342900" indent="-342900">
              <a:buFont typeface="Arial" panose="020B0604020202020204" pitchFamily="34" charset="0"/>
              <a:buChar char="•"/>
            </a:pPr>
            <a:r>
              <a:rPr lang="en-IN" sz="2400" cap="none" dirty="0">
                <a:solidFill>
                  <a:schemeClr val="bg1"/>
                </a:solidFill>
              </a:rPr>
              <a:t>Planning will be done by understanding the target market.</a:t>
            </a:r>
          </a:p>
          <a:p>
            <a:pPr marL="342900" indent="-342900">
              <a:buFont typeface="Arial" panose="020B0604020202020204" pitchFamily="34" charset="0"/>
              <a:buChar char="•"/>
            </a:pPr>
            <a:r>
              <a:rPr lang="en-IN" sz="2400" cap="none" dirty="0">
                <a:solidFill>
                  <a:schemeClr val="bg1"/>
                </a:solidFill>
              </a:rPr>
              <a:t>The strategy of distribution will be identified by the possible super market.</a:t>
            </a:r>
          </a:p>
        </p:txBody>
      </p:sp>
    </p:spTree>
    <p:extLst>
      <p:ext uri="{BB962C8B-B14F-4D97-AF65-F5344CB8AC3E}">
        <p14:creationId xmlns:p14="http://schemas.microsoft.com/office/powerpoint/2010/main" val="1957590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8595" y="824726"/>
            <a:ext cx="8825658" cy="733618"/>
          </a:xfrm>
        </p:spPr>
        <p:txBody>
          <a:bodyPr/>
          <a:lstStyle/>
          <a:p>
            <a:pPr algn="ctr"/>
            <a:r>
              <a:rPr lang="en-IN" sz="4000" dirty="0">
                <a:solidFill>
                  <a:srgbClr val="FFC000"/>
                </a:solidFill>
              </a:rPr>
              <a:t>A risk assessment </a:t>
            </a:r>
          </a:p>
        </p:txBody>
      </p:sp>
      <p:sp>
        <p:nvSpPr>
          <p:cNvPr id="3" name="Subtitle 2"/>
          <p:cNvSpPr>
            <a:spLocks noGrp="1"/>
          </p:cNvSpPr>
          <p:nvPr>
            <p:ph type="subTitle" idx="1"/>
          </p:nvPr>
        </p:nvSpPr>
        <p:spPr>
          <a:xfrm>
            <a:off x="1068947" y="2059938"/>
            <a:ext cx="9667370" cy="3647179"/>
          </a:xfrm>
        </p:spPr>
        <p:txBody>
          <a:bodyPr>
            <a:normAutofit/>
          </a:bodyPr>
          <a:lstStyle/>
          <a:p>
            <a:pPr marL="342900" indent="-342900">
              <a:buFont typeface="Arial" panose="020B0604020202020204" pitchFamily="34" charset="0"/>
              <a:buChar char="•"/>
            </a:pPr>
            <a:r>
              <a:rPr lang="en-IN" sz="2400" cap="none" dirty="0">
                <a:solidFill>
                  <a:schemeClr val="bg1"/>
                </a:solidFill>
              </a:rPr>
              <a:t>The proper analysis and assessment of risk will be related to the estimation of problems.</a:t>
            </a:r>
          </a:p>
          <a:p>
            <a:pPr marL="342900" indent="-342900">
              <a:buFont typeface="Arial" panose="020B0604020202020204" pitchFamily="34" charset="0"/>
              <a:buChar char="•"/>
            </a:pPr>
            <a:r>
              <a:rPr lang="en-IN" sz="2400" cap="none" dirty="0">
                <a:solidFill>
                  <a:schemeClr val="bg1"/>
                </a:solidFill>
              </a:rPr>
              <a:t>The four elements will be implemented for the understanding of the risks.</a:t>
            </a:r>
          </a:p>
          <a:p>
            <a:pPr marL="342900" indent="-342900">
              <a:buFont typeface="Arial" panose="020B0604020202020204" pitchFamily="34" charset="0"/>
              <a:buChar char="•"/>
            </a:pPr>
            <a:r>
              <a:rPr lang="en-IN" sz="2400" cap="none" dirty="0">
                <a:solidFill>
                  <a:schemeClr val="bg1"/>
                </a:solidFill>
              </a:rPr>
              <a:t>The strategic process of evaluation and arrangements wheeled lead to the mitigation of the risks.</a:t>
            </a:r>
          </a:p>
          <a:p>
            <a:pPr marL="342900" indent="-342900">
              <a:buFont typeface="Arial" panose="020B0604020202020204" pitchFamily="34" charset="0"/>
              <a:buChar char="•"/>
            </a:pPr>
            <a:r>
              <a:rPr lang="en-IN" sz="2400" cap="none" dirty="0">
                <a:solidFill>
                  <a:schemeClr val="bg1"/>
                </a:solidFill>
              </a:rPr>
              <a:t>Different kinds of subjective opinion and also the area of significant process will be followed by this risk assessment.</a:t>
            </a:r>
          </a:p>
        </p:txBody>
      </p:sp>
    </p:spTree>
    <p:extLst>
      <p:ext uri="{BB962C8B-B14F-4D97-AF65-F5344CB8AC3E}">
        <p14:creationId xmlns:p14="http://schemas.microsoft.com/office/powerpoint/2010/main" val="6358000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19</TotalTime>
  <Words>1192</Words>
  <Application>Microsoft Office PowerPoint</Application>
  <PresentationFormat>Widescreen</PresentationFormat>
  <Paragraphs>65</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Managing Projects in the Workplace</vt:lpstr>
      <vt:lpstr>About the project</vt:lpstr>
      <vt:lpstr>Stakeholder analysis</vt:lpstr>
      <vt:lpstr>Priorities of the stakeholders</vt:lpstr>
      <vt:lpstr>Power and interest Matrix</vt:lpstr>
      <vt:lpstr>Work Breakdown Structure </vt:lpstr>
      <vt:lpstr>Work Breakdown Structure </vt:lpstr>
      <vt:lpstr>Consideration of resources</vt:lpstr>
      <vt:lpstr>Project Schedule </vt:lpstr>
      <vt:lpstr>A risk assessment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Workplace</dc:title>
  <dc:creator>ADMIN</dc:creator>
  <cp:lastModifiedBy>daniel lupu</cp:lastModifiedBy>
  <cp:revision>23</cp:revision>
  <dcterms:created xsi:type="dcterms:W3CDTF">2021-11-03T12:03:46Z</dcterms:created>
  <dcterms:modified xsi:type="dcterms:W3CDTF">2021-12-06T10:58:56Z</dcterms:modified>
</cp:coreProperties>
</file>