
<file path=[Content_Types].xml><?xml version="1.0" encoding="utf-8"?>
<Types xmlns="http://schemas.openxmlformats.org/package/2006/content-types">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8"/>
  </p:notesMasterIdLst>
  <p:sldIdLst>
    <p:sldId id="256" r:id="rId2"/>
    <p:sldId id="257" r:id="rId3"/>
    <p:sldId id="258" r:id="rId4"/>
    <p:sldId id="259" r:id="rId5"/>
    <p:sldId id="260" r:id="rId6"/>
    <p:sldId id="268" r:id="rId7"/>
    <p:sldId id="261" r:id="rId8"/>
    <p:sldId id="269" r:id="rId9"/>
    <p:sldId id="262" r:id="rId10"/>
    <p:sldId id="270" r:id="rId11"/>
    <p:sldId id="263" r:id="rId12"/>
    <p:sldId id="271" r:id="rId13"/>
    <p:sldId id="264" r:id="rId14"/>
    <p:sldId id="272" r:id="rId15"/>
    <p:sldId id="265" r:id="rId16"/>
    <p:sldId id="267" r:id="rId17"/>
  </p:sldIdLst>
  <p:sldSz cx="9144000" cy="5143500" type="screen16x9"/>
  <p:notesSz cx="5143500" cy="9144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1620" userDrawn="1">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263" autoAdjust="0"/>
    <p:restoredTop sz="94610"/>
  </p:normalViewPr>
  <p:slideViewPr>
    <p:cSldViewPr snapToGrid="0" snapToObjects="1">
      <p:cViewPr varScale="1">
        <p:scale>
          <a:sx n="88" d="100"/>
          <a:sy n="88" d="100"/>
        </p:scale>
        <p:origin x="712" y="52"/>
      </p:cViewPr>
      <p:guideLst>
        <p:guide orient="horz" pos="162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69950212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COVER SLIDE
Replace all [Name] and [ID] placeholders with your group members' real names and student ID numbers. Do not change the module title, lecturer name or submission date.</a:t>
            </a:r>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Each group member should include their own AI acknowledgement statement on this slide — or one shared statement for the group. See the assessment brief for which AI uses are permitted (research and proofreading are allowed; writing and structuring are not).</a:t>
            </a:r>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Update each row with the correct MS 365 tool name and the student presenting that section.</a:t>
            </a:r>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SHARED GROUP SLIDE — any member can present this.
Do not read the bullets word for word. Use them as speaking prompts. Apply all points specifically to the Riverdale case study — do not keep it generic.</a:t>
            </a:r>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INDIVIDUAL SECTION — Task 1: Staff Communication | Tool: Microsoft Teams
Replace the red bullet instructions with your own written content. Every factual claim must have an in-text Harvard citation (Author, Year). Present this section for up to 5 minutes. You will be asked individual questions by the assessor afterwards — make sure you can expand on every point you put on this slide.</a:t>
            </a:r>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Extended benefits and limitations slide for Task 1. Can be presented as part of the 5-minute slot or used as a reference during Q&amp;A.</a:t>
            </a:r>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INDIVIDUAL SECTION — Task 2: Secure File Storage &amp; Sharing | Tool: OneDrive
Replace the red bullet instructions with your own written content. Every factual claim must have an in-text Harvard citation (Author, Year). Present this section for up to 5 minutes. You will be asked individual questions by the assessor afterwards — make sure you can expand on every point you put on this slide.</a:t>
            </a:r>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56C43D0-2B43-4CA6-FE4D-8033189EE29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590A5E7-360A-7F2D-9FD8-51D375C4A54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F00E18F-8CB0-64F0-D801-AB455228232C}"/>
              </a:ext>
            </a:extLst>
          </p:cNvPr>
          <p:cNvSpPr>
            <a:spLocks noGrp="1"/>
          </p:cNvSpPr>
          <p:nvPr>
            <p:ph type="body" idx="1"/>
          </p:nvPr>
        </p:nvSpPr>
        <p:spPr/>
        <p:txBody>
          <a:bodyPr/>
          <a:lstStyle/>
          <a:p>
            <a:r>
              <a:rPr lang="en-US" dirty="0"/>
              <a:t>Extended benefits and limitations slide for Task 1. Can be presented as part of the 5-minute slot or used as a reference during Q&amp;A.</a:t>
            </a:r>
          </a:p>
        </p:txBody>
      </p:sp>
      <p:sp>
        <p:nvSpPr>
          <p:cNvPr id="4" name="Slide Number Placeholder 3">
            <a:extLst>
              <a:ext uri="{FF2B5EF4-FFF2-40B4-BE49-F238E27FC236}">
                <a16:creationId xmlns:a16="http://schemas.microsoft.com/office/drawing/2014/main" id="{5DDB5353-DF55-B909-2A3B-7C733D3A13D2}"/>
              </a:ext>
            </a:extLst>
          </p:cNvPr>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985605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INDIVIDUAL SECTION — Task 3: Care Documentation | Tool: Microsoft Word
Replace the red bullet instructions with your own written content. Every factual claim must have an in-text Harvard citation (Author, Year). Present this section for up to 5 minutes. You will be asked individual questions by the assessor afterwards — make sure you can expand on every point you put on this slide.</a:t>
            </a:r>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9261882-A86C-EBBA-3362-929C23F4EE8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E3EB9FA-3FD2-D8B8-6B7B-AFAFA9AC640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25D06D7-6041-55B0-B8B4-5618347C8DBC}"/>
              </a:ext>
            </a:extLst>
          </p:cNvPr>
          <p:cNvSpPr>
            <a:spLocks noGrp="1"/>
          </p:cNvSpPr>
          <p:nvPr>
            <p:ph type="body" idx="1"/>
          </p:nvPr>
        </p:nvSpPr>
        <p:spPr/>
        <p:txBody>
          <a:bodyPr/>
          <a:lstStyle/>
          <a:p>
            <a:r>
              <a:rPr lang="en-US" dirty="0"/>
              <a:t>Extended benefits and limitations slide for Task 1. Can be presented as part of the 5-minute slot or used as a reference during Q&amp;A.</a:t>
            </a:r>
          </a:p>
        </p:txBody>
      </p:sp>
      <p:sp>
        <p:nvSpPr>
          <p:cNvPr id="4" name="Slide Number Placeholder 3">
            <a:extLst>
              <a:ext uri="{FF2B5EF4-FFF2-40B4-BE49-F238E27FC236}">
                <a16:creationId xmlns:a16="http://schemas.microsoft.com/office/drawing/2014/main" id="{013AD722-CB14-94A4-598A-927362BA22CE}"/>
              </a:ext>
            </a:extLst>
          </p:cNvPr>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29727091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INDIVIDUAL SECTION — Task 4: Staff Scheduling / Rotas | Tool: Microsoft Excel
Replace the red bullet instructions with your own written content. Every factual claim must have an in-text Harvard citation (Author, Year). Present this section for up to 5 minutes. You will be asked individual questions by the assessor afterwards — make sure you can expand on every point you put on this slide.</a:t>
            </a:r>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91E80B1-3636-724C-EE6B-ECDBC778A05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917C8E7-6799-8CF7-F1C5-FE579FD7D58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C31E241-3CB9-A699-6F66-D36ECB6C528F}"/>
              </a:ext>
            </a:extLst>
          </p:cNvPr>
          <p:cNvSpPr>
            <a:spLocks noGrp="1"/>
          </p:cNvSpPr>
          <p:nvPr>
            <p:ph type="body" idx="1"/>
          </p:nvPr>
        </p:nvSpPr>
        <p:spPr/>
        <p:txBody>
          <a:bodyPr/>
          <a:lstStyle/>
          <a:p>
            <a:r>
              <a:rPr lang="en-US" dirty="0"/>
              <a:t>Extended benefits and limitations slide for Task 1. Can be presented as part of the 5-minute slot or used as a reference during Q&amp;A.</a:t>
            </a:r>
          </a:p>
        </p:txBody>
      </p:sp>
      <p:sp>
        <p:nvSpPr>
          <p:cNvPr id="4" name="Slide Number Placeholder 3">
            <a:extLst>
              <a:ext uri="{FF2B5EF4-FFF2-40B4-BE49-F238E27FC236}">
                <a16:creationId xmlns:a16="http://schemas.microsoft.com/office/drawing/2014/main" id="{64C2C3FC-3FF9-1CF5-A8A9-FBA012256ABE}"/>
              </a:ext>
            </a:extLst>
          </p:cNvPr>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90273094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INDIVIDUAL SECTION — Task 5: Staff Training | Tool: Microsoft PowerPoint
Replace the red bullet instructions with your own written content. Every factual claim must have an in-text Harvard citation (Author, Year). Present this section for up to 5 minutes. You will be asked individual questions by the assessor afterwards — make sure you can expand on every point you put on this slide.</a:t>
            </a:r>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3EB7641-91A7-CAFF-986C-0A90B5749E5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F7A8E3A-2715-411A-312F-D446DFEE22F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6D72707-8DA3-357E-E2DB-8DA18A7B0BE5}"/>
              </a:ext>
            </a:extLst>
          </p:cNvPr>
          <p:cNvSpPr>
            <a:spLocks noGrp="1"/>
          </p:cNvSpPr>
          <p:nvPr>
            <p:ph type="body" idx="1"/>
          </p:nvPr>
        </p:nvSpPr>
        <p:spPr/>
        <p:txBody>
          <a:bodyPr/>
          <a:lstStyle/>
          <a:p>
            <a:r>
              <a:rPr lang="en-US" dirty="0"/>
              <a:t>Extended benefits and limitations slide for Task 1. Can be presented as part of the 5-minute slot or used as a reference during Q&amp;A.</a:t>
            </a:r>
          </a:p>
        </p:txBody>
      </p:sp>
      <p:sp>
        <p:nvSpPr>
          <p:cNvPr id="4" name="Slide Number Placeholder 3">
            <a:extLst>
              <a:ext uri="{FF2B5EF4-FFF2-40B4-BE49-F238E27FC236}">
                <a16:creationId xmlns:a16="http://schemas.microsoft.com/office/drawing/2014/main" id="{B199548C-B24B-3E18-A059-B0F5A71795E0}"/>
              </a:ext>
            </a:extLst>
          </p:cNvPr>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376930363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GROUP SLIDE — Fill in each row using content from each member's individual section. Keep benefit and limitation to one concise sentence each, with a citation.</a:t>
            </a:r>
          </a:p>
        </p:txBody>
      </p:sp>
      <p:sp>
        <p:nvSpPr>
          <p:cNvPr id="4" name="Slide Number Placeholder 3"/>
          <p:cNvSpPr>
            <a:spLocks noGrp="1"/>
          </p:cNvSpPr>
          <p:nvPr>
            <p:ph type="sldNum" sz="quarter" idx="10"/>
          </p:nvPr>
        </p:nvSpPr>
        <p:spPr/>
        <p:txBody>
          <a:bodyPr/>
          <a:lstStyle/>
          <a:p>
            <a:fld id="{F7021451-1387-4CA6-816F-3879F97B5CBC}" type="slidenum">
              <a:rPr lang="en-US"/>
              <a:t>15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Remove the example formats above and replace with your group's actual reference list. Every source cited with (Author, Year) anywhere in the slides must appear here. References must be in alphabetical order.</a:t>
            </a:r>
          </a:p>
        </p:txBody>
      </p:sp>
      <p:sp>
        <p:nvSpPr>
          <p:cNvPr id="4" name="Slide Number Placeholder 3"/>
          <p:cNvSpPr>
            <a:spLocks noGrp="1"/>
          </p:cNvSpPr>
          <p:nvPr>
            <p:ph type="sldNum" sz="quarter" idx="10"/>
          </p:nvPr>
        </p:nvSpPr>
        <p:spPr/>
        <p:txBody>
          <a:bodyPr/>
          <a:lstStyle/>
          <a:p>
            <a:fld id="{F7021451-1387-4CA6-816F-3879F97B5CBC}" type="slidenum">
              <a:rPr lang="en-US"/>
              <a:t>16</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411480" y="274320"/>
            <a:ext cx="5486400" cy="1737360"/>
          </a:xfrm>
          <a:prstGeom prst="rect">
            <a:avLst/>
          </a:prstGeom>
          <a:noFill/>
          <a:ln/>
        </p:spPr>
        <p:txBody>
          <a:bodyPr wrap="square" lIns="0" tIns="0" rIns="0" bIns="0" rtlCol="0" anchor="t"/>
          <a:lstStyle/>
          <a:p>
            <a:pPr marL="0" indent="0">
              <a:buNone/>
            </a:pPr>
            <a:r>
              <a:rPr lang="en-US" sz="4000" dirty="0">
                <a:solidFill>
                  <a:srgbClr val="1A1A1A"/>
                </a:solidFill>
                <a:latin typeface="Calibri" pitchFamily="34" charset="0"/>
                <a:ea typeface="Calibri" pitchFamily="34" charset="-122"/>
                <a:cs typeface="Calibri" pitchFamily="34" charset="-120"/>
              </a:rPr>
              <a:t>Digital Skills and Research Methods  choose 1task 1 tool </a:t>
            </a:r>
            <a:endParaRPr lang="en-US" sz="4000" dirty="0"/>
          </a:p>
          <a:p>
            <a:pPr marL="0" indent="0">
              <a:buNone/>
            </a:pPr>
            <a:r>
              <a:rPr lang="en-US" sz="4000" dirty="0">
                <a:solidFill>
                  <a:srgbClr val="1A1A1A"/>
                </a:solidFill>
                <a:latin typeface="Calibri" pitchFamily="34" charset="0"/>
                <a:ea typeface="Calibri" pitchFamily="34" charset="-122"/>
                <a:cs typeface="Calibri" pitchFamily="34" charset="-120"/>
              </a:rPr>
              <a:t>LCHS4007</a:t>
            </a:r>
            <a:endParaRPr lang="en-US" sz="4000" dirty="0"/>
          </a:p>
        </p:txBody>
      </p:sp>
      <p:sp>
        <p:nvSpPr>
          <p:cNvPr id="3" name="Shape 1"/>
          <p:cNvSpPr/>
          <p:nvPr/>
        </p:nvSpPr>
        <p:spPr>
          <a:xfrm>
            <a:off x="411480" y="2057400"/>
            <a:ext cx="3657600" cy="0"/>
          </a:xfrm>
          <a:prstGeom prst="line">
            <a:avLst/>
          </a:prstGeom>
          <a:noFill/>
          <a:ln w="38100">
            <a:solidFill>
              <a:srgbClr val="C0392B"/>
            </a:solidFill>
            <a:prstDash val="solid"/>
          </a:ln>
        </p:spPr>
        <p:txBody>
          <a:bodyPr/>
          <a:lstStyle/>
          <a:p>
            <a:endParaRPr lang="en-GB"/>
          </a:p>
        </p:txBody>
      </p:sp>
      <p:sp>
        <p:nvSpPr>
          <p:cNvPr id="4" name="Text 2"/>
          <p:cNvSpPr/>
          <p:nvPr/>
        </p:nvSpPr>
        <p:spPr>
          <a:xfrm>
            <a:off x="411480" y="2194560"/>
            <a:ext cx="5669280" cy="1737360"/>
          </a:xfrm>
          <a:prstGeom prst="rect">
            <a:avLst/>
          </a:prstGeom>
          <a:noFill/>
          <a:ln/>
        </p:spPr>
        <p:txBody>
          <a:bodyPr wrap="square" lIns="0" tIns="0" rIns="0" bIns="0" rtlCol="0" anchor="t"/>
          <a:lstStyle/>
          <a:p>
            <a:pPr marL="0" indent="0">
              <a:buNone/>
            </a:pPr>
            <a:r>
              <a:rPr lang="en-US" sz="1600" dirty="0">
                <a:solidFill>
                  <a:srgbClr val="1A1A1A"/>
                </a:solidFill>
                <a:latin typeface="Calibri" pitchFamily="34" charset="0"/>
                <a:ea typeface="Calibri" pitchFamily="34" charset="-122"/>
                <a:cs typeface="Calibri" pitchFamily="34" charset="-120"/>
              </a:rPr>
              <a:t>Component 1: Group Presentation
Programme: Certificate of Higher Education Skills for the Workplace (Health &amp; Social Care)
Lecturer: &lt;Lecturers name (</a:t>
            </a:r>
            <a:r>
              <a:rPr lang="en-US" sz="1600" dirty="0" err="1">
                <a:solidFill>
                  <a:srgbClr val="1A1A1A"/>
                </a:solidFill>
                <a:latin typeface="Calibri" pitchFamily="34" charset="0"/>
                <a:ea typeface="Calibri" pitchFamily="34" charset="-122"/>
                <a:cs typeface="Calibri" pitchFamily="34" charset="-120"/>
              </a:rPr>
              <a:t>ramzi</a:t>
            </a:r>
            <a:r>
              <a:rPr lang="en-US" sz="1600" dirty="0">
                <a:solidFill>
                  <a:srgbClr val="1A1A1A"/>
                </a:solidFill>
                <a:latin typeface="Calibri" pitchFamily="34" charset="0"/>
                <a:ea typeface="Calibri" pitchFamily="34" charset="-122"/>
                <a:cs typeface="Calibri" pitchFamily="34" charset="-120"/>
              </a:rPr>
              <a:t> </a:t>
            </a:r>
            <a:r>
              <a:rPr lang="en-US" sz="1600" dirty="0" err="1">
                <a:solidFill>
                  <a:srgbClr val="1A1A1A"/>
                </a:solidFill>
                <a:latin typeface="Calibri" pitchFamily="34" charset="0"/>
                <a:ea typeface="Calibri" pitchFamily="34" charset="-122"/>
                <a:cs typeface="Calibri" pitchFamily="34" charset="-120"/>
              </a:rPr>
              <a:t>djemai</a:t>
            </a:r>
            <a:r>
              <a:rPr lang="en-US" sz="1600" dirty="0">
                <a:solidFill>
                  <a:srgbClr val="1A1A1A"/>
                </a:solidFill>
                <a:latin typeface="Calibri" pitchFamily="34" charset="0"/>
                <a:ea typeface="Calibri" pitchFamily="34" charset="-122"/>
                <a:cs typeface="Calibri" pitchFamily="34" charset="-120"/>
              </a:rPr>
              <a:t>)
Submission: Monday 13th July 2026</a:t>
            </a:r>
            <a:endParaRPr lang="en-US" sz="1600" dirty="0"/>
          </a:p>
        </p:txBody>
      </p:sp>
      <p:sp>
        <p:nvSpPr>
          <p:cNvPr id="6" name="Text 4"/>
          <p:cNvSpPr/>
          <p:nvPr/>
        </p:nvSpPr>
        <p:spPr>
          <a:xfrm>
            <a:off x="548640" y="4114800"/>
            <a:ext cx="8046720" cy="685800"/>
          </a:xfrm>
          <a:prstGeom prst="rect">
            <a:avLst/>
          </a:prstGeom>
          <a:noFill/>
          <a:ln/>
        </p:spPr>
        <p:txBody>
          <a:bodyPr wrap="square" lIns="0" tIns="0" rIns="0" bIns="0" rtlCol="0" anchor="ctr"/>
          <a:lstStyle/>
          <a:p>
            <a:pPr marL="0" indent="0">
              <a:buNone/>
            </a:pPr>
            <a:r>
              <a:rPr lang="en-US" sz="1300" i="1" dirty="0">
                <a:solidFill>
                  <a:srgbClr val="555555"/>
                </a:solidFill>
                <a:latin typeface="Calibri" pitchFamily="34" charset="0"/>
                <a:ea typeface="Calibri" pitchFamily="34" charset="-122"/>
                <a:cs typeface="Calibri" pitchFamily="34" charset="-120"/>
              </a:rPr>
              <a:t>Group Member Names:  </a:t>
            </a:r>
            <a:r>
              <a:rPr lang="en-US" sz="1300" i="1" dirty="0" err="1">
                <a:solidFill>
                  <a:srgbClr val="555555"/>
                </a:solidFill>
                <a:latin typeface="Calibri" pitchFamily="34" charset="0"/>
                <a:ea typeface="Calibri" pitchFamily="34" charset="-122"/>
                <a:cs typeface="Calibri" pitchFamily="34" charset="-120"/>
              </a:rPr>
              <a:t>kelis</a:t>
            </a:r>
            <a:r>
              <a:rPr lang="en-US" sz="1300" i="1" dirty="0">
                <a:solidFill>
                  <a:srgbClr val="555555"/>
                </a:solidFill>
                <a:latin typeface="Calibri" pitchFamily="34" charset="0"/>
                <a:ea typeface="Calibri" pitchFamily="34" charset="-122"/>
                <a:cs typeface="Calibri" pitchFamily="34" charset="-120"/>
              </a:rPr>
              <a:t> </a:t>
            </a:r>
            <a:r>
              <a:rPr lang="en-US" sz="1300" i="1" dirty="0" err="1">
                <a:solidFill>
                  <a:srgbClr val="555555"/>
                </a:solidFill>
                <a:latin typeface="Calibri" pitchFamily="34" charset="0"/>
                <a:ea typeface="Calibri" pitchFamily="34" charset="-122"/>
                <a:cs typeface="Calibri" pitchFamily="34" charset="-120"/>
              </a:rPr>
              <a:t>july</a:t>
            </a:r>
            <a:r>
              <a:rPr lang="en-US" sz="1300" i="1" dirty="0">
                <a:solidFill>
                  <a:srgbClr val="555555"/>
                </a:solidFill>
                <a:latin typeface="Calibri" pitchFamily="34" charset="0"/>
                <a:ea typeface="Calibri" pitchFamily="34" charset="-122"/>
                <a:cs typeface="Calibri" pitchFamily="34" charset="-120"/>
              </a:rPr>
              <a:t>]  |  [Name 2]  |  [Name 3]  |  [Name 4]  |  [Name 5]</a:t>
            </a:r>
            <a:endParaRPr lang="en-US" sz="1300" dirty="0"/>
          </a:p>
          <a:p>
            <a:pPr marL="0" indent="0">
              <a:buNone/>
            </a:pPr>
            <a:r>
              <a:rPr lang="en-US" sz="1300" i="1" dirty="0">
                <a:solidFill>
                  <a:srgbClr val="555555"/>
                </a:solidFill>
                <a:latin typeface="Calibri" pitchFamily="34" charset="0"/>
                <a:ea typeface="Calibri" pitchFamily="34" charset="-122"/>
                <a:cs typeface="Calibri" pitchFamily="34" charset="-120"/>
              </a:rPr>
              <a:t>Student IDs:  [2544477]  |  [ID 2]  |  [ID 3]  |  [ID 4]  |  [ID 5]</a:t>
            </a:r>
            <a:endParaRPr lang="en-US" sz="13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411480" y="201168"/>
            <a:ext cx="8321040" cy="777240"/>
          </a:xfrm>
          <a:prstGeom prst="rect">
            <a:avLst/>
          </a:prstGeom>
          <a:noFill/>
          <a:ln/>
        </p:spPr>
        <p:txBody>
          <a:bodyPr wrap="square" lIns="0" tIns="0" rIns="0" bIns="0" rtlCol="0" anchor="b"/>
          <a:lstStyle/>
          <a:p>
            <a:pPr marL="0" indent="0">
              <a:buNone/>
            </a:pPr>
            <a:r>
              <a:rPr lang="en-US" sz="3600" dirty="0">
                <a:solidFill>
                  <a:srgbClr val="1A1A1A"/>
                </a:solidFill>
                <a:latin typeface="Calibri" pitchFamily="34" charset="0"/>
                <a:ea typeface="Calibri" pitchFamily="34" charset="-122"/>
                <a:cs typeface="Calibri" pitchFamily="34" charset="-120"/>
              </a:rPr>
              <a:t>Acknowledgement of the Use of AI</a:t>
            </a:r>
            <a:endParaRPr lang="en-US" sz="3600" dirty="0"/>
          </a:p>
        </p:txBody>
      </p:sp>
      <p:sp>
        <p:nvSpPr>
          <p:cNvPr id="3" name="Shape 1"/>
          <p:cNvSpPr/>
          <p:nvPr/>
        </p:nvSpPr>
        <p:spPr>
          <a:xfrm>
            <a:off x="411480" y="1005840"/>
            <a:ext cx="8321040" cy="0"/>
          </a:xfrm>
          <a:prstGeom prst="line">
            <a:avLst/>
          </a:prstGeom>
          <a:noFill/>
          <a:ln w="19050">
            <a:solidFill>
              <a:srgbClr val="1A1A1A"/>
            </a:solidFill>
            <a:prstDash val="solid"/>
          </a:ln>
        </p:spPr>
        <p:txBody>
          <a:bodyPr/>
          <a:lstStyle/>
          <a:p>
            <a:endParaRPr lang="en-GB"/>
          </a:p>
        </p:txBody>
      </p:sp>
      <p:sp>
        <p:nvSpPr>
          <p:cNvPr id="4" name="Text 2"/>
          <p:cNvSpPr/>
          <p:nvPr/>
        </p:nvSpPr>
        <p:spPr>
          <a:xfrm>
            <a:off x="411480" y="1143000"/>
            <a:ext cx="8321040" cy="3474720"/>
          </a:xfrm>
          <a:prstGeom prst="rect">
            <a:avLst/>
          </a:prstGeom>
          <a:noFill/>
          <a:ln/>
        </p:spPr>
        <p:txBody>
          <a:bodyPr wrap="square" lIns="0" tIns="0" rIns="0" bIns="0" rtlCol="0" anchor="t"/>
          <a:lstStyle/>
          <a:p>
            <a:pPr marL="0" indent="0">
              <a:buNone/>
            </a:pPr>
            <a:r>
              <a:rPr lang="en-US" sz="1500" dirty="0">
                <a:solidFill>
                  <a:srgbClr val="555555"/>
                </a:solidFill>
                <a:latin typeface="Calibri" pitchFamily="34" charset="0"/>
                <a:ea typeface="Calibri" pitchFamily="34" charset="-122"/>
                <a:cs typeface="Calibri" pitchFamily="34" charset="-120"/>
              </a:rPr>
              <a:t>I acknowledge the use of [chat </a:t>
            </a:r>
            <a:r>
              <a:rPr lang="en-US" sz="1500" dirty="0" err="1">
                <a:solidFill>
                  <a:srgbClr val="555555"/>
                </a:solidFill>
                <a:latin typeface="Calibri" pitchFamily="34" charset="0"/>
                <a:ea typeface="Calibri" pitchFamily="34" charset="-122"/>
                <a:cs typeface="Calibri" pitchFamily="34" charset="-120"/>
              </a:rPr>
              <a:t>gpt</a:t>
            </a:r>
            <a:r>
              <a:rPr lang="en-US" sz="1500" dirty="0">
                <a:solidFill>
                  <a:srgbClr val="555555"/>
                </a:solidFill>
                <a:latin typeface="Calibri" pitchFamily="34" charset="0"/>
                <a:ea typeface="Calibri" pitchFamily="34" charset="-122"/>
                <a:cs typeface="Calibri" pitchFamily="34" charset="-120"/>
              </a:rPr>
              <a:t> (    </a:t>
            </a:r>
            <a:r>
              <a:rPr lang="en-US" sz="1500" dirty="0" err="1">
                <a:solidFill>
                  <a:srgbClr val="555555"/>
                </a:solidFill>
                <a:latin typeface="Calibri" pitchFamily="34" charset="0"/>
                <a:ea typeface="Calibri" pitchFamily="34" charset="-122"/>
                <a:cs typeface="Calibri" pitchFamily="34" charset="-120"/>
              </a:rPr>
              <a:t>chatgpt</a:t>
            </a:r>
            <a:r>
              <a:rPr lang="en-US" sz="1500" dirty="0">
                <a:solidFill>
                  <a:srgbClr val="555555"/>
                </a:solidFill>
                <a:latin typeface="Calibri" pitchFamily="34" charset="0"/>
                <a:ea typeface="Calibri" pitchFamily="34" charset="-122"/>
                <a:cs typeface="Calibri" pitchFamily="34" charset="-120"/>
              </a:rPr>
              <a:t> web  ) on [today ] to support my work using the prompt(s):</a:t>
            </a:r>
            <a:endParaRPr lang="en-US" sz="1500" dirty="0"/>
          </a:p>
          <a:p>
            <a:pPr marL="0" indent="0">
              <a:buNone/>
            </a:pPr>
            <a:endParaRPr lang="en-US" sz="1500" dirty="0"/>
          </a:p>
          <a:p>
            <a:pPr marL="0" indent="0">
              <a:buNone/>
            </a:pPr>
            <a:r>
              <a:rPr lang="en-US" sz="1500" dirty="0">
                <a:solidFill>
                  <a:srgbClr val="555555"/>
                </a:solidFill>
                <a:latin typeface="Calibri" pitchFamily="34" charset="0"/>
                <a:ea typeface="Calibri" pitchFamily="34" charset="-122"/>
                <a:cs typeface="Calibri" pitchFamily="34" charset="-120"/>
              </a:rPr>
              <a:t>"[Describe exactly what you asked the AI to do - e.g., Please check the following text for readability, grammar and syntax.]“  please can u check my </a:t>
            </a:r>
            <a:r>
              <a:rPr lang="en-US" sz="1500" dirty="0" err="1">
                <a:solidFill>
                  <a:srgbClr val="555555"/>
                </a:solidFill>
                <a:latin typeface="Calibri" pitchFamily="34" charset="0"/>
                <a:ea typeface="Calibri" pitchFamily="34" charset="-122"/>
                <a:cs typeface="Calibri" pitchFamily="34" charset="-120"/>
              </a:rPr>
              <a:t>grammer</a:t>
            </a:r>
            <a:r>
              <a:rPr lang="en-US" sz="1500" dirty="0">
                <a:solidFill>
                  <a:srgbClr val="555555"/>
                </a:solidFill>
                <a:latin typeface="Calibri" pitchFamily="34" charset="0"/>
                <a:ea typeface="Calibri" pitchFamily="34" charset="-122"/>
                <a:cs typeface="Calibri" pitchFamily="34" charset="-120"/>
              </a:rPr>
              <a:t> </a:t>
            </a:r>
            <a:endParaRPr lang="en-US" sz="1500" dirty="0"/>
          </a:p>
          <a:p>
            <a:pPr marL="0" indent="0">
              <a:buNone/>
            </a:pPr>
            <a:endParaRPr lang="en-US" sz="1500" dirty="0"/>
          </a:p>
          <a:p>
            <a:pPr marL="0" indent="0">
              <a:buNone/>
            </a:pPr>
            <a:r>
              <a:rPr lang="en-US" sz="1500" dirty="0">
                <a:solidFill>
                  <a:srgbClr val="555555"/>
                </a:solidFill>
                <a:latin typeface="Calibri" pitchFamily="34" charset="0"/>
                <a:ea typeface="Calibri" pitchFamily="34" charset="-122"/>
                <a:cs typeface="Calibri" pitchFamily="34" charset="-120"/>
              </a:rPr>
              <a:t>I confirm that I have NOT presented any AI-generated text as my own work.</a:t>
            </a:r>
            <a:endParaRPr lang="en-US" sz="1500" dirty="0"/>
          </a:p>
          <a:p>
            <a:pPr marL="0" indent="0">
              <a:buNone/>
            </a:pPr>
            <a:endParaRPr lang="en-US" sz="1500" dirty="0"/>
          </a:p>
          <a:p>
            <a:pPr marL="0" indent="0">
              <a:buNone/>
            </a:pPr>
            <a:r>
              <a:rPr lang="en-US" sz="1500" dirty="0">
                <a:solidFill>
                  <a:srgbClr val="555555"/>
                </a:solidFill>
                <a:latin typeface="Calibri" pitchFamily="34" charset="0"/>
                <a:ea typeface="Calibri" pitchFamily="34" charset="-122"/>
                <a:cs typeface="Calibri" pitchFamily="34" charset="-120"/>
              </a:rPr>
              <a:t>I confirm I have copies of my drafts, notes and other resources used before and after the use of AI tools, which I may be asked to provide as evidence.</a:t>
            </a:r>
            <a:endParaRPr lang="en-US" sz="1500" dirty="0"/>
          </a:p>
        </p:txBody>
      </p:sp>
      <p:sp>
        <p:nvSpPr>
          <p:cNvPr id="5" name="Shape 3"/>
          <p:cNvSpPr/>
          <p:nvPr/>
        </p:nvSpPr>
        <p:spPr>
          <a:xfrm>
            <a:off x="411480" y="4297680"/>
            <a:ext cx="8321040" cy="548640"/>
          </a:xfrm>
          <a:prstGeom prst="rect">
            <a:avLst/>
          </a:prstGeom>
          <a:solidFill>
            <a:srgbClr val="F2F2F2"/>
          </a:solidFill>
          <a:ln w="9525">
            <a:solidFill>
              <a:srgbClr val="CCCCCC"/>
            </a:solidFill>
            <a:prstDash val="solid"/>
          </a:ln>
        </p:spPr>
        <p:txBody>
          <a:bodyPr/>
          <a:lstStyle/>
          <a:p>
            <a:endParaRPr lang="en-GB"/>
          </a:p>
        </p:txBody>
      </p:sp>
      <p:sp>
        <p:nvSpPr>
          <p:cNvPr id="6" name="Text 4"/>
          <p:cNvSpPr/>
          <p:nvPr/>
        </p:nvSpPr>
        <p:spPr>
          <a:xfrm>
            <a:off x="502920" y="4325112"/>
            <a:ext cx="8138160" cy="502920"/>
          </a:xfrm>
          <a:prstGeom prst="rect">
            <a:avLst/>
          </a:prstGeom>
          <a:noFill/>
          <a:ln/>
        </p:spPr>
        <p:txBody>
          <a:bodyPr wrap="square" lIns="0" tIns="0" rIns="0" bIns="0" rtlCol="0" anchor="ctr"/>
          <a:lstStyle/>
          <a:p>
            <a:pPr marL="0" indent="0">
              <a:buNone/>
            </a:pPr>
            <a:r>
              <a:rPr lang="en-US" sz="1200" i="1" dirty="0">
                <a:solidFill>
                  <a:srgbClr val="C0392B"/>
                </a:solidFill>
                <a:latin typeface="Calibri" pitchFamily="34" charset="0"/>
                <a:ea typeface="Calibri" pitchFamily="34" charset="-122"/>
                <a:cs typeface="Calibri" pitchFamily="34" charset="-120"/>
              </a:rPr>
              <a:t>📌  If you did NOT use AI in your work, replace the text above with: 'No generative AI tools were used in the preparation of this presentation.'</a:t>
            </a:r>
            <a:endParaRPr lang="en-US" sz="12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411480" y="201168"/>
            <a:ext cx="8321040" cy="777240"/>
          </a:xfrm>
          <a:prstGeom prst="rect">
            <a:avLst/>
          </a:prstGeom>
          <a:noFill/>
          <a:ln/>
        </p:spPr>
        <p:txBody>
          <a:bodyPr wrap="square" lIns="0" tIns="0" rIns="0" bIns="0" rtlCol="0" anchor="b"/>
          <a:lstStyle/>
          <a:p>
            <a:pPr marL="0" indent="0">
              <a:buNone/>
            </a:pPr>
            <a:r>
              <a:rPr lang="en-US" sz="3600" dirty="0">
                <a:solidFill>
                  <a:srgbClr val="1A1A1A"/>
                </a:solidFill>
                <a:latin typeface="Calibri" pitchFamily="34" charset="0"/>
                <a:ea typeface="Calibri" pitchFamily="34" charset="-122"/>
                <a:cs typeface="Calibri" pitchFamily="34" charset="-120"/>
              </a:rPr>
              <a:t>Contents</a:t>
            </a:r>
            <a:endParaRPr lang="en-US" sz="3600" dirty="0"/>
          </a:p>
        </p:txBody>
      </p:sp>
      <p:sp>
        <p:nvSpPr>
          <p:cNvPr id="3" name="Shape 1"/>
          <p:cNvSpPr/>
          <p:nvPr/>
        </p:nvSpPr>
        <p:spPr>
          <a:xfrm>
            <a:off x="411480" y="1005840"/>
            <a:ext cx="8321040" cy="0"/>
          </a:xfrm>
          <a:prstGeom prst="line">
            <a:avLst/>
          </a:prstGeom>
          <a:noFill/>
          <a:ln w="19050">
            <a:solidFill>
              <a:srgbClr val="1A1A1A"/>
            </a:solidFill>
            <a:prstDash val="solid"/>
          </a:ln>
        </p:spPr>
        <p:txBody>
          <a:bodyPr/>
          <a:lstStyle/>
          <a:p>
            <a:endParaRPr lang="en-GB"/>
          </a:p>
        </p:txBody>
      </p:sp>
      <p:sp>
        <p:nvSpPr>
          <p:cNvPr id="4" name="Text 2"/>
          <p:cNvSpPr/>
          <p:nvPr/>
        </p:nvSpPr>
        <p:spPr>
          <a:xfrm>
            <a:off x="411480" y="1143000"/>
            <a:ext cx="365760" cy="411480"/>
          </a:xfrm>
          <a:prstGeom prst="rect">
            <a:avLst/>
          </a:prstGeom>
          <a:noFill/>
          <a:ln/>
        </p:spPr>
        <p:txBody>
          <a:bodyPr wrap="square" lIns="0" tIns="0" rIns="0" bIns="0" rtlCol="0" anchor="ctr"/>
          <a:lstStyle/>
          <a:p>
            <a:pPr marL="0" indent="0">
              <a:buNone/>
            </a:pPr>
            <a:r>
              <a:rPr lang="en-US" sz="1600" b="1" dirty="0">
                <a:solidFill>
                  <a:srgbClr val="1A1A1A"/>
                </a:solidFill>
                <a:latin typeface="Calibri" pitchFamily="34" charset="0"/>
                <a:ea typeface="Calibri" pitchFamily="34" charset="-122"/>
                <a:cs typeface="Calibri" pitchFamily="34" charset="-120"/>
              </a:rPr>
              <a:t>1.</a:t>
            </a:r>
            <a:endParaRPr lang="en-US" sz="1600" dirty="0"/>
          </a:p>
        </p:txBody>
      </p:sp>
      <p:sp>
        <p:nvSpPr>
          <p:cNvPr id="5" name="Text 3"/>
          <p:cNvSpPr/>
          <p:nvPr/>
        </p:nvSpPr>
        <p:spPr>
          <a:xfrm>
            <a:off x="822960" y="1143000"/>
            <a:ext cx="6217920" cy="411480"/>
          </a:xfrm>
          <a:prstGeom prst="rect">
            <a:avLst/>
          </a:prstGeom>
          <a:noFill/>
          <a:ln/>
        </p:spPr>
        <p:txBody>
          <a:bodyPr wrap="square" lIns="0" tIns="0" rIns="0" bIns="0" rtlCol="0" anchor="ctr"/>
          <a:lstStyle/>
          <a:p>
            <a:pPr marL="0" indent="0">
              <a:buNone/>
            </a:pPr>
            <a:r>
              <a:rPr lang="en-US" sz="1600" dirty="0">
                <a:solidFill>
                  <a:srgbClr val="1A1A1A"/>
                </a:solidFill>
                <a:latin typeface="Calibri" pitchFamily="34" charset="0"/>
                <a:ea typeface="Calibri" pitchFamily="34" charset="-122"/>
                <a:cs typeface="Calibri" pitchFamily="34" charset="-120"/>
              </a:rPr>
              <a:t>Introduction – Case Study Overview</a:t>
            </a:r>
            <a:endParaRPr lang="en-US" sz="1600" dirty="0"/>
          </a:p>
        </p:txBody>
      </p:sp>
      <p:sp>
        <p:nvSpPr>
          <p:cNvPr id="6" name="Text 4"/>
          <p:cNvSpPr/>
          <p:nvPr/>
        </p:nvSpPr>
        <p:spPr>
          <a:xfrm>
            <a:off x="7132320" y="1143000"/>
            <a:ext cx="1554480" cy="411480"/>
          </a:xfrm>
          <a:prstGeom prst="rect">
            <a:avLst/>
          </a:prstGeom>
          <a:noFill/>
          <a:ln/>
        </p:spPr>
        <p:txBody>
          <a:bodyPr wrap="square" lIns="0" tIns="0" rIns="0" bIns="0" rtlCol="0" anchor="ctr"/>
          <a:lstStyle/>
          <a:p>
            <a:pPr marL="0" indent="0" algn="r">
              <a:buNone/>
            </a:pPr>
            <a:r>
              <a:rPr lang="en-US" sz="1300" i="1" dirty="0">
                <a:solidFill>
                  <a:srgbClr val="555555"/>
                </a:solidFill>
                <a:latin typeface="Calibri" pitchFamily="34" charset="0"/>
                <a:ea typeface="Calibri" pitchFamily="34" charset="-122"/>
                <a:cs typeface="Calibri" pitchFamily="34" charset="-120"/>
              </a:rPr>
              <a:t>[All Members]</a:t>
            </a:r>
            <a:endParaRPr lang="en-US" sz="1300" dirty="0"/>
          </a:p>
        </p:txBody>
      </p:sp>
      <p:sp>
        <p:nvSpPr>
          <p:cNvPr id="7" name="Shape 5"/>
          <p:cNvSpPr/>
          <p:nvPr/>
        </p:nvSpPr>
        <p:spPr>
          <a:xfrm>
            <a:off x="411480" y="1554480"/>
            <a:ext cx="8321040" cy="0"/>
          </a:xfrm>
          <a:prstGeom prst="line">
            <a:avLst/>
          </a:prstGeom>
          <a:noFill/>
          <a:ln w="6350">
            <a:solidFill>
              <a:srgbClr val="CCCCCC"/>
            </a:solidFill>
            <a:prstDash val="solid"/>
          </a:ln>
        </p:spPr>
        <p:txBody>
          <a:bodyPr/>
          <a:lstStyle/>
          <a:p>
            <a:endParaRPr lang="en-GB"/>
          </a:p>
        </p:txBody>
      </p:sp>
      <p:sp>
        <p:nvSpPr>
          <p:cNvPr id="8" name="Text 6"/>
          <p:cNvSpPr/>
          <p:nvPr/>
        </p:nvSpPr>
        <p:spPr>
          <a:xfrm>
            <a:off x="411480" y="1609344"/>
            <a:ext cx="365760" cy="411480"/>
          </a:xfrm>
          <a:prstGeom prst="rect">
            <a:avLst/>
          </a:prstGeom>
          <a:noFill/>
          <a:ln/>
        </p:spPr>
        <p:txBody>
          <a:bodyPr wrap="square" lIns="0" tIns="0" rIns="0" bIns="0" rtlCol="0" anchor="ctr"/>
          <a:lstStyle/>
          <a:p>
            <a:pPr marL="0" indent="0">
              <a:buNone/>
            </a:pPr>
            <a:r>
              <a:rPr lang="en-US" sz="1600" b="1" dirty="0">
                <a:solidFill>
                  <a:srgbClr val="1A1A1A"/>
                </a:solidFill>
                <a:latin typeface="Calibri" pitchFamily="34" charset="0"/>
                <a:ea typeface="Calibri" pitchFamily="34" charset="-122"/>
                <a:cs typeface="Calibri" pitchFamily="34" charset="-120"/>
              </a:rPr>
              <a:t>2.</a:t>
            </a:r>
            <a:endParaRPr lang="en-US" sz="1600" dirty="0"/>
          </a:p>
        </p:txBody>
      </p:sp>
      <p:sp>
        <p:nvSpPr>
          <p:cNvPr id="9" name="Text 7"/>
          <p:cNvSpPr/>
          <p:nvPr/>
        </p:nvSpPr>
        <p:spPr>
          <a:xfrm>
            <a:off x="822960" y="1609344"/>
            <a:ext cx="6217920" cy="411480"/>
          </a:xfrm>
          <a:prstGeom prst="rect">
            <a:avLst/>
          </a:prstGeom>
          <a:noFill/>
          <a:ln/>
        </p:spPr>
        <p:txBody>
          <a:bodyPr wrap="square" lIns="0" tIns="0" rIns="0" bIns="0" rtlCol="0" anchor="ctr"/>
          <a:lstStyle/>
          <a:p>
            <a:pPr marL="0" indent="0">
              <a:buNone/>
            </a:pPr>
            <a:r>
              <a:rPr lang="en-US" sz="1600" dirty="0">
                <a:solidFill>
                  <a:srgbClr val="1A1A1A"/>
                </a:solidFill>
                <a:latin typeface="Calibri" pitchFamily="34" charset="0"/>
                <a:ea typeface="Calibri" pitchFamily="34" charset="-122"/>
                <a:cs typeface="Calibri" pitchFamily="34" charset="-120"/>
              </a:rPr>
              <a:t>Task 1: Staff Communication → [MS Tool]</a:t>
            </a:r>
            <a:endParaRPr lang="en-US" sz="1600" dirty="0"/>
          </a:p>
        </p:txBody>
      </p:sp>
      <p:sp>
        <p:nvSpPr>
          <p:cNvPr id="10" name="Text 8"/>
          <p:cNvSpPr/>
          <p:nvPr/>
        </p:nvSpPr>
        <p:spPr>
          <a:xfrm>
            <a:off x="7132320" y="1609344"/>
            <a:ext cx="1554480" cy="411480"/>
          </a:xfrm>
          <a:prstGeom prst="rect">
            <a:avLst/>
          </a:prstGeom>
          <a:noFill/>
          <a:ln/>
        </p:spPr>
        <p:txBody>
          <a:bodyPr wrap="square" lIns="0" tIns="0" rIns="0" bIns="0" rtlCol="0" anchor="ctr"/>
          <a:lstStyle/>
          <a:p>
            <a:pPr marL="0" indent="0" algn="r">
              <a:buNone/>
            </a:pPr>
            <a:r>
              <a:rPr lang="en-US" sz="1300" i="1" dirty="0">
                <a:solidFill>
                  <a:srgbClr val="555555"/>
                </a:solidFill>
                <a:latin typeface="Calibri" pitchFamily="34" charset="0"/>
                <a:ea typeface="Calibri" pitchFamily="34" charset="-122"/>
                <a:cs typeface="Calibri" pitchFamily="34" charset="-120"/>
              </a:rPr>
              <a:t>[Student Name]</a:t>
            </a:r>
            <a:endParaRPr lang="en-US" sz="1300" dirty="0"/>
          </a:p>
        </p:txBody>
      </p:sp>
      <p:sp>
        <p:nvSpPr>
          <p:cNvPr id="11" name="Shape 9"/>
          <p:cNvSpPr/>
          <p:nvPr/>
        </p:nvSpPr>
        <p:spPr>
          <a:xfrm>
            <a:off x="411480" y="2020824"/>
            <a:ext cx="8321040" cy="0"/>
          </a:xfrm>
          <a:prstGeom prst="line">
            <a:avLst/>
          </a:prstGeom>
          <a:noFill/>
          <a:ln w="6350">
            <a:solidFill>
              <a:srgbClr val="CCCCCC"/>
            </a:solidFill>
            <a:prstDash val="solid"/>
          </a:ln>
        </p:spPr>
        <p:txBody>
          <a:bodyPr/>
          <a:lstStyle/>
          <a:p>
            <a:endParaRPr lang="en-GB"/>
          </a:p>
        </p:txBody>
      </p:sp>
      <p:sp>
        <p:nvSpPr>
          <p:cNvPr id="12" name="Text 10"/>
          <p:cNvSpPr/>
          <p:nvPr/>
        </p:nvSpPr>
        <p:spPr>
          <a:xfrm>
            <a:off x="411480" y="2075688"/>
            <a:ext cx="365760" cy="411480"/>
          </a:xfrm>
          <a:prstGeom prst="rect">
            <a:avLst/>
          </a:prstGeom>
          <a:noFill/>
          <a:ln/>
        </p:spPr>
        <p:txBody>
          <a:bodyPr wrap="square" lIns="0" tIns="0" rIns="0" bIns="0" rtlCol="0" anchor="ctr"/>
          <a:lstStyle/>
          <a:p>
            <a:pPr marL="0" indent="0">
              <a:buNone/>
            </a:pPr>
            <a:r>
              <a:rPr lang="en-US" sz="1600" b="1" dirty="0">
                <a:solidFill>
                  <a:srgbClr val="1A1A1A"/>
                </a:solidFill>
                <a:latin typeface="Calibri" pitchFamily="34" charset="0"/>
                <a:ea typeface="Calibri" pitchFamily="34" charset="-122"/>
                <a:cs typeface="Calibri" pitchFamily="34" charset="-120"/>
              </a:rPr>
              <a:t>3.</a:t>
            </a:r>
            <a:endParaRPr lang="en-US" sz="1600" dirty="0"/>
          </a:p>
        </p:txBody>
      </p:sp>
      <p:sp>
        <p:nvSpPr>
          <p:cNvPr id="13" name="Text 11"/>
          <p:cNvSpPr/>
          <p:nvPr/>
        </p:nvSpPr>
        <p:spPr>
          <a:xfrm>
            <a:off x="822960" y="2075688"/>
            <a:ext cx="6217920" cy="411480"/>
          </a:xfrm>
          <a:prstGeom prst="rect">
            <a:avLst/>
          </a:prstGeom>
          <a:noFill/>
          <a:ln/>
        </p:spPr>
        <p:txBody>
          <a:bodyPr wrap="square" lIns="0" tIns="0" rIns="0" bIns="0" rtlCol="0" anchor="ctr"/>
          <a:lstStyle/>
          <a:p>
            <a:pPr marL="0" indent="0">
              <a:buNone/>
            </a:pPr>
            <a:r>
              <a:rPr lang="en-US" sz="1600" dirty="0">
                <a:solidFill>
                  <a:srgbClr val="1A1A1A"/>
                </a:solidFill>
                <a:latin typeface="Calibri" pitchFamily="34" charset="0"/>
                <a:ea typeface="Calibri" pitchFamily="34" charset="-122"/>
                <a:cs typeface="Calibri" pitchFamily="34" charset="-120"/>
              </a:rPr>
              <a:t>Task 2: Secure File Storage &amp; Sharing → [MS Tool]</a:t>
            </a:r>
            <a:endParaRPr lang="en-US" sz="1600" dirty="0"/>
          </a:p>
        </p:txBody>
      </p:sp>
      <p:sp>
        <p:nvSpPr>
          <p:cNvPr id="14" name="Text 12"/>
          <p:cNvSpPr/>
          <p:nvPr/>
        </p:nvSpPr>
        <p:spPr>
          <a:xfrm>
            <a:off x="7132320" y="2075688"/>
            <a:ext cx="1554480" cy="411480"/>
          </a:xfrm>
          <a:prstGeom prst="rect">
            <a:avLst/>
          </a:prstGeom>
          <a:noFill/>
          <a:ln/>
        </p:spPr>
        <p:txBody>
          <a:bodyPr wrap="square" lIns="0" tIns="0" rIns="0" bIns="0" rtlCol="0" anchor="ctr"/>
          <a:lstStyle/>
          <a:p>
            <a:pPr marL="0" indent="0" algn="r">
              <a:buNone/>
            </a:pPr>
            <a:r>
              <a:rPr lang="en-US" sz="1300" i="1" dirty="0">
                <a:solidFill>
                  <a:srgbClr val="555555"/>
                </a:solidFill>
                <a:latin typeface="Calibri" pitchFamily="34" charset="0"/>
                <a:ea typeface="Calibri" pitchFamily="34" charset="-122"/>
                <a:cs typeface="Calibri" pitchFamily="34" charset="-120"/>
              </a:rPr>
              <a:t>[Student Name]</a:t>
            </a:r>
            <a:endParaRPr lang="en-US" sz="1300" dirty="0"/>
          </a:p>
        </p:txBody>
      </p:sp>
      <p:sp>
        <p:nvSpPr>
          <p:cNvPr id="15" name="Shape 13"/>
          <p:cNvSpPr/>
          <p:nvPr/>
        </p:nvSpPr>
        <p:spPr>
          <a:xfrm>
            <a:off x="411480" y="2487168"/>
            <a:ext cx="8321040" cy="0"/>
          </a:xfrm>
          <a:prstGeom prst="line">
            <a:avLst/>
          </a:prstGeom>
          <a:noFill/>
          <a:ln w="6350">
            <a:solidFill>
              <a:srgbClr val="CCCCCC"/>
            </a:solidFill>
            <a:prstDash val="solid"/>
          </a:ln>
        </p:spPr>
        <p:txBody>
          <a:bodyPr/>
          <a:lstStyle/>
          <a:p>
            <a:endParaRPr lang="en-GB"/>
          </a:p>
        </p:txBody>
      </p:sp>
      <p:sp>
        <p:nvSpPr>
          <p:cNvPr id="16" name="Text 14"/>
          <p:cNvSpPr/>
          <p:nvPr/>
        </p:nvSpPr>
        <p:spPr>
          <a:xfrm>
            <a:off x="411480" y="2542032"/>
            <a:ext cx="365760" cy="411480"/>
          </a:xfrm>
          <a:prstGeom prst="rect">
            <a:avLst/>
          </a:prstGeom>
          <a:noFill/>
          <a:ln/>
        </p:spPr>
        <p:txBody>
          <a:bodyPr wrap="square" lIns="0" tIns="0" rIns="0" bIns="0" rtlCol="0" anchor="ctr"/>
          <a:lstStyle/>
          <a:p>
            <a:pPr marL="0" indent="0">
              <a:buNone/>
            </a:pPr>
            <a:r>
              <a:rPr lang="en-US" sz="1600" b="1" dirty="0">
                <a:solidFill>
                  <a:srgbClr val="1A1A1A"/>
                </a:solidFill>
                <a:latin typeface="Calibri" pitchFamily="34" charset="0"/>
                <a:ea typeface="Calibri" pitchFamily="34" charset="-122"/>
                <a:cs typeface="Calibri" pitchFamily="34" charset="-120"/>
              </a:rPr>
              <a:t>4.</a:t>
            </a:r>
            <a:endParaRPr lang="en-US" sz="1600" dirty="0"/>
          </a:p>
        </p:txBody>
      </p:sp>
      <p:sp>
        <p:nvSpPr>
          <p:cNvPr id="17" name="Text 15"/>
          <p:cNvSpPr/>
          <p:nvPr/>
        </p:nvSpPr>
        <p:spPr>
          <a:xfrm>
            <a:off x="822960" y="2542032"/>
            <a:ext cx="6217920" cy="411480"/>
          </a:xfrm>
          <a:prstGeom prst="rect">
            <a:avLst/>
          </a:prstGeom>
          <a:noFill/>
          <a:ln/>
        </p:spPr>
        <p:txBody>
          <a:bodyPr wrap="square" lIns="0" tIns="0" rIns="0" bIns="0" rtlCol="0" anchor="ctr"/>
          <a:lstStyle/>
          <a:p>
            <a:pPr marL="0" indent="0">
              <a:buNone/>
            </a:pPr>
            <a:r>
              <a:rPr lang="en-US" sz="1600" dirty="0">
                <a:solidFill>
                  <a:srgbClr val="1A1A1A"/>
                </a:solidFill>
                <a:latin typeface="Calibri" pitchFamily="34" charset="0"/>
                <a:ea typeface="Calibri" pitchFamily="34" charset="-122"/>
                <a:cs typeface="Calibri" pitchFamily="34" charset="-120"/>
              </a:rPr>
              <a:t>Task 3: Care Documentation → [MS Tool]</a:t>
            </a:r>
            <a:endParaRPr lang="en-US" sz="1600" dirty="0"/>
          </a:p>
        </p:txBody>
      </p:sp>
      <p:sp>
        <p:nvSpPr>
          <p:cNvPr id="18" name="Text 16"/>
          <p:cNvSpPr/>
          <p:nvPr/>
        </p:nvSpPr>
        <p:spPr>
          <a:xfrm>
            <a:off x="7503886" y="2571750"/>
            <a:ext cx="899885" cy="381762"/>
          </a:xfrm>
          <a:prstGeom prst="rect">
            <a:avLst/>
          </a:prstGeom>
          <a:noFill/>
          <a:ln/>
        </p:spPr>
        <p:txBody>
          <a:bodyPr wrap="square" lIns="0" tIns="0" rIns="0" bIns="0" rtlCol="0" anchor="ctr"/>
          <a:lstStyle/>
          <a:p>
            <a:pPr marL="0" indent="0" algn="r">
              <a:buNone/>
            </a:pPr>
            <a:r>
              <a:rPr lang="en-US" sz="1300" i="1" dirty="0" err="1">
                <a:solidFill>
                  <a:srgbClr val="555555"/>
                </a:solidFill>
                <a:latin typeface="Calibri" pitchFamily="34" charset="0"/>
                <a:ea typeface="Calibri" pitchFamily="34" charset="-122"/>
                <a:cs typeface="Calibri" pitchFamily="34" charset="-120"/>
              </a:rPr>
              <a:t>kelis</a:t>
            </a:r>
            <a:r>
              <a:rPr lang="en-US" sz="1300" i="1" dirty="0">
                <a:solidFill>
                  <a:srgbClr val="555555"/>
                </a:solidFill>
                <a:latin typeface="Calibri" pitchFamily="34" charset="0"/>
                <a:ea typeface="Calibri" pitchFamily="34" charset="-122"/>
                <a:cs typeface="Calibri" pitchFamily="34" charset="-120"/>
              </a:rPr>
              <a:t> July   </a:t>
            </a:r>
          </a:p>
          <a:p>
            <a:pPr marL="0" indent="0" algn="r">
              <a:buNone/>
            </a:pPr>
            <a:r>
              <a:rPr lang="en-US" sz="1300" i="1" dirty="0">
                <a:solidFill>
                  <a:srgbClr val="555555"/>
                </a:solidFill>
                <a:latin typeface="Calibri" pitchFamily="34" charset="0"/>
                <a:ea typeface="Calibri" pitchFamily="34" charset="-122"/>
                <a:cs typeface="Calibri" pitchFamily="34" charset="-120"/>
              </a:rPr>
              <a:t> </a:t>
            </a:r>
          </a:p>
        </p:txBody>
      </p:sp>
      <p:sp>
        <p:nvSpPr>
          <p:cNvPr id="19" name="Shape 17"/>
          <p:cNvSpPr/>
          <p:nvPr/>
        </p:nvSpPr>
        <p:spPr>
          <a:xfrm>
            <a:off x="411480" y="2953512"/>
            <a:ext cx="8321040" cy="0"/>
          </a:xfrm>
          <a:prstGeom prst="line">
            <a:avLst/>
          </a:prstGeom>
          <a:noFill/>
          <a:ln w="6350">
            <a:solidFill>
              <a:srgbClr val="CCCCCC"/>
            </a:solidFill>
            <a:prstDash val="solid"/>
          </a:ln>
        </p:spPr>
        <p:txBody>
          <a:bodyPr/>
          <a:lstStyle/>
          <a:p>
            <a:endParaRPr lang="en-GB" dirty="0"/>
          </a:p>
        </p:txBody>
      </p:sp>
      <p:sp>
        <p:nvSpPr>
          <p:cNvPr id="20" name="Text 18"/>
          <p:cNvSpPr/>
          <p:nvPr/>
        </p:nvSpPr>
        <p:spPr>
          <a:xfrm>
            <a:off x="411480" y="3008376"/>
            <a:ext cx="365760" cy="411480"/>
          </a:xfrm>
          <a:prstGeom prst="rect">
            <a:avLst/>
          </a:prstGeom>
          <a:noFill/>
          <a:ln/>
        </p:spPr>
        <p:txBody>
          <a:bodyPr wrap="square" lIns="0" tIns="0" rIns="0" bIns="0" rtlCol="0" anchor="ctr"/>
          <a:lstStyle/>
          <a:p>
            <a:pPr marL="0" indent="0">
              <a:buNone/>
            </a:pPr>
            <a:r>
              <a:rPr lang="en-US" sz="1600" b="1" dirty="0">
                <a:solidFill>
                  <a:srgbClr val="1A1A1A"/>
                </a:solidFill>
                <a:latin typeface="Calibri" pitchFamily="34" charset="0"/>
                <a:ea typeface="Calibri" pitchFamily="34" charset="-122"/>
                <a:cs typeface="Calibri" pitchFamily="34" charset="-120"/>
              </a:rPr>
              <a:t>5.</a:t>
            </a:r>
            <a:endParaRPr lang="en-US" sz="1600" dirty="0"/>
          </a:p>
        </p:txBody>
      </p:sp>
      <p:sp>
        <p:nvSpPr>
          <p:cNvPr id="21" name="Text 19"/>
          <p:cNvSpPr/>
          <p:nvPr/>
        </p:nvSpPr>
        <p:spPr>
          <a:xfrm>
            <a:off x="822960" y="3008376"/>
            <a:ext cx="6217920" cy="411480"/>
          </a:xfrm>
          <a:prstGeom prst="rect">
            <a:avLst/>
          </a:prstGeom>
          <a:noFill/>
          <a:ln/>
        </p:spPr>
        <p:txBody>
          <a:bodyPr wrap="square" lIns="0" tIns="0" rIns="0" bIns="0" rtlCol="0" anchor="ctr"/>
          <a:lstStyle/>
          <a:p>
            <a:pPr marL="0" indent="0">
              <a:buNone/>
            </a:pPr>
            <a:r>
              <a:rPr lang="en-US" sz="1600" dirty="0">
                <a:solidFill>
                  <a:srgbClr val="1A1A1A"/>
                </a:solidFill>
                <a:latin typeface="Calibri" pitchFamily="34" charset="0"/>
                <a:ea typeface="Calibri" pitchFamily="34" charset="-122"/>
                <a:cs typeface="Calibri" pitchFamily="34" charset="-120"/>
              </a:rPr>
              <a:t>Task 4: Staff Scheduling / Rotas → [MS Tool]</a:t>
            </a:r>
            <a:endParaRPr lang="en-US" sz="1600" dirty="0"/>
          </a:p>
        </p:txBody>
      </p:sp>
      <p:sp>
        <p:nvSpPr>
          <p:cNvPr id="22" name="Text 20"/>
          <p:cNvSpPr/>
          <p:nvPr/>
        </p:nvSpPr>
        <p:spPr>
          <a:xfrm>
            <a:off x="7132320" y="3008376"/>
            <a:ext cx="1554480" cy="411480"/>
          </a:xfrm>
          <a:prstGeom prst="rect">
            <a:avLst/>
          </a:prstGeom>
          <a:noFill/>
          <a:ln/>
        </p:spPr>
        <p:txBody>
          <a:bodyPr wrap="square" lIns="0" tIns="0" rIns="0" bIns="0" rtlCol="0" anchor="ctr"/>
          <a:lstStyle/>
          <a:p>
            <a:pPr marL="0" indent="0" algn="r">
              <a:buNone/>
            </a:pPr>
            <a:r>
              <a:rPr lang="en-US" sz="1300" i="1" dirty="0">
                <a:solidFill>
                  <a:srgbClr val="555555"/>
                </a:solidFill>
                <a:latin typeface="Calibri" pitchFamily="34" charset="0"/>
                <a:ea typeface="Calibri" pitchFamily="34" charset="-122"/>
                <a:cs typeface="Calibri" pitchFamily="34" charset="-120"/>
              </a:rPr>
              <a:t>[Student Name]</a:t>
            </a:r>
            <a:endParaRPr lang="en-US" sz="1300" dirty="0"/>
          </a:p>
        </p:txBody>
      </p:sp>
      <p:sp>
        <p:nvSpPr>
          <p:cNvPr id="23" name="Shape 21"/>
          <p:cNvSpPr/>
          <p:nvPr/>
        </p:nvSpPr>
        <p:spPr>
          <a:xfrm>
            <a:off x="411480" y="3419856"/>
            <a:ext cx="8321040" cy="0"/>
          </a:xfrm>
          <a:prstGeom prst="line">
            <a:avLst/>
          </a:prstGeom>
          <a:noFill/>
          <a:ln w="6350">
            <a:solidFill>
              <a:srgbClr val="CCCCCC"/>
            </a:solidFill>
            <a:prstDash val="solid"/>
          </a:ln>
        </p:spPr>
        <p:txBody>
          <a:bodyPr/>
          <a:lstStyle/>
          <a:p>
            <a:endParaRPr lang="en-GB"/>
          </a:p>
        </p:txBody>
      </p:sp>
      <p:sp>
        <p:nvSpPr>
          <p:cNvPr id="24" name="Text 22"/>
          <p:cNvSpPr/>
          <p:nvPr/>
        </p:nvSpPr>
        <p:spPr>
          <a:xfrm>
            <a:off x="411480" y="3474720"/>
            <a:ext cx="365760" cy="411480"/>
          </a:xfrm>
          <a:prstGeom prst="rect">
            <a:avLst/>
          </a:prstGeom>
          <a:noFill/>
          <a:ln/>
        </p:spPr>
        <p:txBody>
          <a:bodyPr wrap="square" lIns="0" tIns="0" rIns="0" bIns="0" rtlCol="0" anchor="ctr"/>
          <a:lstStyle/>
          <a:p>
            <a:pPr marL="0" indent="0">
              <a:buNone/>
            </a:pPr>
            <a:r>
              <a:rPr lang="en-US" sz="1600" b="1" dirty="0">
                <a:solidFill>
                  <a:srgbClr val="1A1A1A"/>
                </a:solidFill>
                <a:latin typeface="Calibri" pitchFamily="34" charset="0"/>
                <a:ea typeface="Calibri" pitchFamily="34" charset="-122"/>
                <a:cs typeface="Calibri" pitchFamily="34" charset="-120"/>
              </a:rPr>
              <a:t>6.</a:t>
            </a:r>
            <a:endParaRPr lang="en-US" sz="1600" dirty="0"/>
          </a:p>
        </p:txBody>
      </p:sp>
      <p:sp>
        <p:nvSpPr>
          <p:cNvPr id="25" name="Text 23"/>
          <p:cNvSpPr/>
          <p:nvPr/>
        </p:nvSpPr>
        <p:spPr>
          <a:xfrm>
            <a:off x="822960" y="3474720"/>
            <a:ext cx="6217920" cy="411480"/>
          </a:xfrm>
          <a:prstGeom prst="rect">
            <a:avLst/>
          </a:prstGeom>
          <a:noFill/>
          <a:ln/>
        </p:spPr>
        <p:txBody>
          <a:bodyPr wrap="square" lIns="0" tIns="0" rIns="0" bIns="0" rtlCol="0" anchor="ctr"/>
          <a:lstStyle/>
          <a:p>
            <a:pPr marL="0" indent="0">
              <a:buNone/>
            </a:pPr>
            <a:r>
              <a:rPr lang="en-US" sz="1600" dirty="0">
                <a:solidFill>
                  <a:srgbClr val="1A1A1A"/>
                </a:solidFill>
                <a:latin typeface="Calibri" pitchFamily="34" charset="0"/>
                <a:ea typeface="Calibri" pitchFamily="34" charset="-122"/>
                <a:cs typeface="Calibri" pitchFamily="34" charset="-120"/>
              </a:rPr>
              <a:t>Task 5: Staff Training → [MS Tool]</a:t>
            </a:r>
            <a:endParaRPr lang="en-US" sz="1600" dirty="0"/>
          </a:p>
        </p:txBody>
      </p:sp>
      <p:sp>
        <p:nvSpPr>
          <p:cNvPr id="26" name="Text 24"/>
          <p:cNvSpPr/>
          <p:nvPr/>
        </p:nvSpPr>
        <p:spPr>
          <a:xfrm>
            <a:off x="7132320" y="3474720"/>
            <a:ext cx="1554480" cy="411480"/>
          </a:xfrm>
          <a:prstGeom prst="rect">
            <a:avLst/>
          </a:prstGeom>
          <a:noFill/>
          <a:ln/>
        </p:spPr>
        <p:txBody>
          <a:bodyPr wrap="square" lIns="0" tIns="0" rIns="0" bIns="0" rtlCol="0" anchor="ctr"/>
          <a:lstStyle/>
          <a:p>
            <a:pPr marL="0" indent="0" algn="r">
              <a:buNone/>
            </a:pPr>
            <a:r>
              <a:rPr lang="en-US" sz="1300" i="1" dirty="0">
                <a:solidFill>
                  <a:srgbClr val="555555"/>
                </a:solidFill>
                <a:latin typeface="Calibri" pitchFamily="34" charset="0"/>
                <a:ea typeface="Calibri" pitchFamily="34" charset="-122"/>
                <a:cs typeface="Calibri" pitchFamily="34" charset="-120"/>
              </a:rPr>
              <a:t>[Student Name]</a:t>
            </a:r>
            <a:endParaRPr lang="en-US" sz="1300" dirty="0"/>
          </a:p>
        </p:txBody>
      </p:sp>
      <p:sp>
        <p:nvSpPr>
          <p:cNvPr id="27" name="Shape 25"/>
          <p:cNvSpPr/>
          <p:nvPr/>
        </p:nvSpPr>
        <p:spPr>
          <a:xfrm>
            <a:off x="411480" y="3886200"/>
            <a:ext cx="8321040" cy="0"/>
          </a:xfrm>
          <a:prstGeom prst="line">
            <a:avLst/>
          </a:prstGeom>
          <a:noFill/>
          <a:ln w="6350">
            <a:solidFill>
              <a:srgbClr val="CCCCCC"/>
            </a:solidFill>
            <a:prstDash val="solid"/>
          </a:ln>
        </p:spPr>
        <p:txBody>
          <a:bodyPr/>
          <a:lstStyle/>
          <a:p>
            <a:endParaRPr lang="en-GB"/>
          </a:p>
        </p:txBody>
      </p:sp>
      <p:sp>
        <p:nvSpPr>
          <p:cNvPr id="28" name="Text 26"/>
          <p:cNvSpPr/>
          <p:nvPr/>
        </p:nvSpPr>
        <p:spPr>
          <a:xfrm>
            <a:off x="411480" y="3941064"/>
            <a:ext cx="365760" cy="411480"/>
          </a:xfrm>
          <a:prstGeom prst="rect">
            <a:avLst/>
          </a:prstGeom>
          <a:noFill/>
          <a:ln/>
        </p:spPr>
        <p:txBody>
          <a:bodyPr wrap="square" lIns="0" tIns="0" rIns="0" bIns="0" rtlCol="0" anchor="ctr"/>
          <a:lstStyle/>
          <a:p>
            <a:pPr marL="0" indent="0">
              <a:buNone/>
            </a:pPr>
            <a:r>
              <a:rPr lang="en-US" sz="1600" b="1" dirty="0">
                <a:solidFill>
                  <a:srgbClr val="1A1A1A"/>
                </a:solidFill>
                <a:latin typeface="Calibri" pitchFamily="34" charset="0"/>
                <a:ea typeface="Calibri" pitchFamily="34" charset="-122"/>
                <a:cs typeface="Calibri" pitchFamily="34" charset="-120"/>
              </a:rPr>
              <a:t>7.</a:t>
            </a:r>
            <a:endParaRPr lang="en-US" sz="1600" dirty="0"/>
          </a:p>
        </p:txBody>
      </p:sp>
      <p:sp>
        <p:nvSpPr>
          <p:cNvPr id="29" name="Text 27"/>
          <p:cNvSpPr/>
          <p:nvPr/>
        </p:nvSpPr>
        <p:spPr>
          <a:xfrm>
            <a:off x="822960" y="3941064"/>
            <a:ext cx="6217920" cy="411480"/>
          </a:xfrm>
          <a:prstGeom prst="rect">
            <a:avLst/>
          </a:prstGeom>
          <a:noFill/>
          <a:ln/>
        </p:spPr>
        <p:txBody>
          <a:bodyPr wrap="square" lIns="0" tIns="0" rIns="0" bIns="0" rtlCol="0" anchor="ctr"/>
          <a:lstStyle/>
          <a:p>
            <a:pPr marL="0" indent="0">
              <a:buNone/>
            </a:pPr>
            <a:r>
              <a:rPr lang="en-US" sz="1600" dirty="0">
                <a:solidFill>
                  <a:srgbClr val="1A1A1A"/>
                </a:solidFill>
                <a:latin typeface="Calibri" pitchFamily="34" charset="0"/>
                <a:ea typeface="Calibri" pitchFamily="34" charset="-122"/>
                <a:cs typeface="Calibri" pitchFamily="34" charset="-120"/>
              </a:rPr>
              <a:t>Conclusion &amp; Recommendations</a:t>
            </a:r>
            <a:endParaRPr lang="en-US" sz="1600" dirty="0"/>
          </a:p>
        </p:txBody>
      </p:sp>
      <p:sp>
        <p:nvSpPr>
          <p:cNvPr id="30" name="Text 28"/>
          <p:cNvSpPr/>
          <p:nvPr/>
        </p:nvSpPr>
        <p:spPr>
          <a:xfrm>
            <a:off x="7132320" y="3941064"/>
            <a:ext cx="1554480" cy="411480"/>
          </a:xfrm>
          <a:prstGeom prst="rect">
            <a:avLst/>
          </a:prstGeom>
          <a:noFill/>
          <a:ln/>
        </p:spPr>
        <p:txBody>
          <a:bodyPr wrap="square" lIns="0" tIns="0" rIns="0" bIns="0" rtlCol="0" anchor="ctr"/>
          <a:lstStyle/>
          <a:p>
            <a:pPr marL="0" indent="0" algn="r">
              <a:buNone/>
            </a:pPr>
            <a:r>
              <a:rPr lang="en-US" sz="1300" i="1" dirty="0">
                <a:solidFill>
                  <a:srgbClr val="555555"/>
                </a:solidFill>
                <a:latin typeface="Calibri" pitchFamily="34" charset="0"/>
                <a:ea typeface="Calibri" pitchFamily="34" charset="-122"/>
                <a:cs typeface="Calibri" pitchFamily="34" charset="-120"/>
              </a:rPr>
              <a:t>[All Members]</a:t>
            </a:r>
            <a:endParaRPr lang="en-US" sz="1300" dirty="0"/>
          </a:p>
        </p:txBody>
      </p:sp>
      <p:sp>
        <p:nvSpPr>
          <p:cNvPr id="31" name="Shape 29"/>
          <p:cNvSpPr/>
          <p:nvPr/>
        </p:nvSpPr>
        <p:spPr>
          <a:xfrm>
            <a:off x="411480" y="4352544"/>
            <a:ext cx="8321040" cy="0"/>
          </a:xfrm>
          <a:prstGeom prst="line">
            <a:avLst/>
          </a:prstGeom>
          <a:noFill/>
          <a:ln w="6350">
            <a:solidFill>
              <a:srgbClr val="CCCCCC"/>
            </a:solidFill>
            <a:prstDash val="solid"/>
          </a:ln>
        </p:spPr>
        <p:txBody>
          <a:bodyPr/>
          <a:lstStyle/>
          <a:p>
            <a:endParaRPr lang="en-GB"/>
          </a:p>
        </p:txBody>
      </p:sp>
      <p:sp>
        <p:nvSpPr>
          <p:cNvPr id="32" name="Text 30"/>
          <p:cNvSpPr/>
          <p:nvPr/>
        </p:nvSpPr>
        <p:spPr>
          <a:xfrm>
            <a:off x="411480" y="4407408"/>
            <a:ext cx="365760" cy="411480"/>
          </a:xfrm>
          <a:prstGeom prst="rect">
            <a:avLst/>
          </a:prstGeom>
          <a:noFill/>
          <a:ln/>
        </p:spPr>
        <p:txBody>
          <a:bodyPr wrap="square" lIns="0" tIns="0" rIns="0" bIns="0" rtlCol="0" anchor="ctr"/>
          <a:lstStyle/>
          <a:p>
            <a:pPr marL="0" indent="0">
              <a:buNone/>
            </a:pPr>
            <a:r>
              <a:rPr lang="en-US" sz="1600" b="1" dirty="0">
                <a:solidFill>
                  <a:srgbClr val="1A1A1A"/>
                </a:solidFill>
                <a:latin typeface="Calibri" pitchFamily="34" charset="0"/>
                <a:ea typeface="Calibri" pitchFamily="34" charset="-122"/>
                <a:cs typeface="Calibri" pitchFamily="34" charset="-120"/>
              </a:rPr>
              <a:t>8.</a:t>
            </a:r>
            <a:endParaRPr lang="en-US" sz="1600" dirty="0"/>
          </a:p>
        </p:txBody>
      </p:sp>
      <p:sp>
        <p:nvSpPr>
          <p:cNvPr id="33" name="Text 31"/>
          <p:cNvSpPr/>
          <p:nvPr/>
        </p:nvSpPr>
        <p:spPr>
          <a:xfrm>
            <a:off x="822960" y="4407408"/>
            <a:ext cx="6217920" cy="411480"/>
          </a:xfrm>
          <a:prstGeom prst="rect">
            <a:avLst/>
          </a:prstGeom>
          <a:noFill/>
          <a:ln/>
        </p:spPr>
        <p:txBody>
          <a:bodyPr wrap="square" lIns="0" tIns="0" rIns="0" bIns="0" rtlCol="0" anchor="ctr"/>
          <a:lstStyle/>
          <a:p>
            <a:pPr marL="0" indent="0">
              <a:buNone/>
            </a:pPr>
            <a:r>
              <a:rPr lang="en-US" sz="1600" dirty="0">
                <a:solidFill>
                  <a:srgbClr val="1A1A1A"/>
                </a:solidFill>
                <a:latin typeface="Calibri" pitchFamily="34" charset="0"/>
                <a:ea typeface="Calibri" pitchFamily="34" charset="-122"/>
                <a:cs typeface="Calibri" pitchFamily="34" charset="-120"/>
              </a:rPr>
              <a:t>References</a:t>
            </a:r>
            <a:endParaRPr lang="en-US" sz="1600" dirty="0"/>
          </a:p>
        </p:txBody>
      </p:sp>
      <p:sp>
        <p:nvSpPr>
          <p:cNvPr id="34" name="Text 32"/>
          <p:cNvSpPr/>
          <p:nvPr/>
        </p:nvSpPr>
        <p:spPr>
          <a:xfrm>
            <a:off x="7132320" y="4407408"/>
            <a:ext cx="1554480" cy="411480"/>
          </a:xfrm>
          <a:prstGeom prst="rect">
            <a:avLst/>
          </a:prstGeom>
          <a:noFill/>
          <a:ln/>
        </p:spPr>
        <p:txBody>
          <a:bodyPr wrap="square" lIns="0" tIns="0" rIns="0" bIns="0" rtlCol="0" anchor="ctr"/>
          <a:lstStyle/>
          <a:p>
            <a:pPr marL="0" indent="0" algn="r">
              <a:buNone/>
            </a:pPr>
            <a:endParaRPr lang="en-US" sz="130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411480" y="201168"/>
            <a:ext cx="8321040" cy="777240"/>
          </a:xfrm>
          <a:prstGeom prst="rect">
            <a:avLst/>
          </a:prstGeom>
          <a:noFill/>
          <a:ln/>
        </p:spPr>
        <p:txBody>
          <a:bodyPr wrap="square" lIns="0" tIns="0" rIns="0" bIns="0" rtlCol="0" anchor="b"/>
          <a:lstStyle/>
          <a:p>
            <a:pPr marL="0" indent="0">
              <a:buNone/>
            </a:pPr>
            <a:r>
              <a:rPr lang="en-US" sz="3600" dirty="0">
                <a:solidFill>
                  <a:srgbClr val="1A1A1A"/>
                </a:solidFill>
                <a:latin typeface="Calibri" pitchFamily="34" charset="0"/>
                <a:ea typeface="Calibri" pitchFamily="34" charset="-122"/>
                <a:cs typeface="Calibri" pitchFamily="34" charset="-120"/>
              </a:rPr>
              <a:t>Introduction: Riverdale Nursing Home</a:t>
            </a:r>
            <a:endParaRPr lang="en-US" sz="3600" dirty="0"/>
          </a:p>
        </p:txBody>
      </p:sp>
      <p:sp>
        <p:nvSpPr>
          <p:cNvPr id="3" name="Shape 1"/>
          <p:cNvSpPr/>
          <p:nvPr/>
        </p:nvSpPr>
        <p:spPr>
          <a:xfrm>
            <a:off x="411480" y="1005840"/>
            <a:ext cx="8321040" cy="0"/>
          </a:xfrm>
          <a:prstGeom prst="line">
            <a:avLst/>
          </a:prstGeom>
          <a:noFill/>
          <a:ln w="19050">
            <a:solidFill>
              <a:srgbClr val="1A1A1A"/>
            </a:solidFill>
            <a:prstDash val="solid"/>
          </a:ln>
        </p:spPr>
        <p:txBody>
          <a:bodyPr/>
          <a:lstStyle/>
          <a:p>
            <a:endParaRPr lang="en-GB"/>
          </a:p>
        </p:txBody>
      </p:sp>
      <p:sp>
        <p:nvSpPr>
          <p:cNvPr id="4" name="Text 2"/>
          <p:cNvSpPr/>
          <p:nvPr/>
        </p:nvSpPr>
        <p:spPr>
          <a:xfrm>
            <a:off x="411480" y="1143000"/>
            <a:ext cx="8321040" cy="3749040"/>
          </a:xfrm>
          <a:prstGeom prst="rect">
            <a:avLst/>
          </a:prstGeom>
          <a:noFill/>
          <a:ln/>
        </p:spPr>
        <p:txBody>
          <a:bodyPr wrap="square" lIns="0" tIns="0" rIns="0" bIns="0" rtlCol="0" anchor="t"/>
          <a:lstStyle/>
          <a:p>
            <a:pPr marL="342900" indent="-342900">
              <a:buSzPct val="100000"/>
              <a:buChar char="•"/>
            </a:pPr>
            <a:r>
              <a:rPr lang="en-US" sz="1600" dirty="0">
                <a:solidFill>
                  <a:srgbClr val="C0392B"/>
                </a:solidFill>
                <a:latin typeface="Calibri" pitchFamily="34" charset="0"/>
                <a:ea typeface="Calibri" pitchFamily="34" charset="-122"/>
                <a:cs typeface="Calibri" pitchFamily="34" charset="-120"/>
              </a:rPr>
              <a:t>Briefly introduce Riverdale Nursing Home - what it does and who it supports.</a:t>
            </a:r>
            <a:endParaRPr lang="en-US" sz="1600" dirty="0"/>
          </a:p>
          <a:p>
            <a:pPr marL="342900" indent="-342900">
              <a:buSzPct val="100000"/>
              <a:buChar char="•"/>
            </a:pPr>
            <a:r>
              <a:rPr lang="en-US" sz="1600" dirty="0">
                <a:solidFill>
                  <a:srgbClr val="C0392B"/>
                </a:solidFill>
                <a:latin typeface="Calibri" pitchFamily="34" charset="0"/>
                <a:ea typeface="Calibri" pitchFamily="34" charset="-122"/>
                <a:cs typeface="Calibri" pitchFamily="34" charset="-120"/>
              </a:rPr>
              <a:t>Explain that staff work across two buildings in shifts (carers, nurses, admin).</a:t>
            </a:r>
            <a:endParaRPr lang="en-US" sz="1600" dirty="0"/>
          </a:p>
          <a:p>
            <a:pPr marL="342900" indent="-342900">
              <a:buSzPct val="100000"/>
              <a:buChar char="•"/>
            </a:pPr>
            <a:r>
              <a:rPr lang="en-US" sz="1600" dirty="0">
                <a:solidFill>
                  <a:srgbClr val="C0392B"/>
                </a:solidFill>
                <a:latin typeface="Calibri" pitchFamily="34" charset="0"/>
                <a:ea typeface="Calibri" pitchFamily="34" charset="-122"/>
                <a:cs typeface="Calibri" pitchFamily="34" charset="-120"/>
              </a:rPr>
              <a:t>State that the organisation uses Microsoft 365 but staff are unsure which tools to use for which tasks.</a:t>
            </a:r>
            <a:endParaRPr lang="en-US" sz="1600" dirty="0"/>
          </a:p>
          <a:p>
            <a:pPr marL="342900" indent="-342900">
              <a:buSzPct val="100000"/>
              <a:buChar char="•"/>
            </a:pPr>
            <a:r>
              <a:rPr lang="en-US" sz="1600" dirty="0">
                <a:solidFill>
                  <a:srgbClr val="C0392B"/>
                </a:solidFill>
                <a:latin typeface="Calibri" pitchFamily="34" charset="0"/>
                <a:ea typeface="Calibri" pitchFamily="34" charset="-122"/>
                <a:cs typeface="Calibri" pitchFamily="34" charset="-120"/>
              </a:rPr>
              <a:t>Identify the four key problems: confusion, duplicated work, missed messages, and inefficient working.</a:t>
            </a:r>
            <a:endParaRPr lang="en-US" sz="1600" dirty="0"/>
          </a:p>
          <a:p>
            <a:pPr marL="342900" indent="-342900">
              <a:buSzPct val="100000"/>
              <a:buChar char="•"/>
            </a:pPr>
            <a:r>
              <a:rPr lang="en-US" sz="1600" dirty="0">
                <a:solidFill>
                  <a:srgbClr val="C0392B"/>
                </a:solidFill>
                <a:latin typeface="Calibri" pitchFamily="34" charset="0"/>
                <a:ea typeface="Calibri" pitchFamily="34" charset="-122"/>
                <a:cs typeface="Calibri" pitchFamily="34" charset="-120"/>
              </a:rPr>
              <a:t>State your group's objective: to match the correct Microsoft 365 tool to each workplace task to improve efficiency and communication.     </a:t>
            </a:r>
          </a:p>
          <a:p>
            <a:pPr marL="342900" indent="-342900">
              <a:buSzPct val="100000"/>
              <a:buChar char="•"/>
            </a:pPr>
            <a:endParaRPr lang="en-US" sz="1600" dirty="0">
              <a:solidFill>
                <a:srgbClr val="C0392B"/>
              </a:solidFill>
              <a:latin typeface="Calibri" pitchFamily="34" charset="0"/>
              <a:ea typeface="Calibri" pitchFamily="34" charset="-122"/>
              <a:cs typeface="Calibri" pitchFamily="34" charset="-120"/>
            </a:endParaRPr>
          </a:p>
          <a:p>
            <a:pPr marL="342900" indent="-342900">
              <a:buSzPct val="100000"/>
              <a:buChar char="•"/>
            </a:pPr>
            <a:endParaRPr lang="en-US" sz="1600" dirty="0">
              <a:solidFill>
                <a:srgbClr val="C0392B"/>
              </a:solidFill>
              <a:latin typeface="Calibri" pitchFamily="34" charset="0"/>
              <a:ea typeface="Calibri" pitchFamily="34" charset="-122"/>
              <a:cs typeface="Calibri" pitchFamily="34" charset="-120"/>
            </a:endParaRPr>
          </a:p>
          <a:p>
            <a:pPr marL="342900" indent="-342900">
              <a:buSzPct val="100000"/>
              <a:buChar char="•"/>
            </a:pPr>
            <a:endParaRPr lang="en-US" sz="1600" dirty="0">
              <a:solidFill>
                <a:srgbClr val="C0392B"/>
              </a:solidFill>
              <a:latin typeface="Calibri" pitchFamily="34" charset="0"/>
              <a:ea typeface="Calibri" pitchFamily="34" charset="-122"/>
              <a:cs typeface="Calibri" pitchFamily="34" charset="-120"/>
            </a:endParaRPr>
          </a:p>
          <a:p>
            <a:pPr marL="342900" indent="-342900">
              <a:buSzPct val="100000"/>
              <a:buChar char="•"/>
            </a:pPr>
            <a:endParaRPr lang="en-US" sz="1600" dirty="0">
              <a:solidFill>
                <a:srgbClr val="C0392B"/>
              </a:solidFill>
              <a:latin typeface="Calibri" pitchFamily="34" charset="0"/>
              <a:ea typeface="Calibri" pitchFamily="34" charset="-122"/>
              <a:cs typeface="Calibri" pitchFamily="34" charset="-120"/>
            </a:endParaRPr>
          </a:p>
          <a:p>
            <a:pPr marL="342900" indent="-342900">
              <a:buSzPct val="100000"/>
              <a:buChar char="•"/>
            </a:pPr>
            <a:r>
              <a:rPr lang="en-US" sz="1600" dirty="0">
                <a:latin typeface="Calibri" pitchFamily="34" charset="0"/>
                <a:ea typeface="Calibri" pitchFamily="34" charset="-122"/>
                <a:cs typeface="Calibri" pitchFamily="34" charset="-120"/>
              </a:rPr>
              <a:t>Everyone works on it </a:t>
            </a:r>
          </a:p>
          <a:p>
            <a:pPr marL="342900" indent="-342900">
              <a:buSzPct val="100000"/>
              <a:buChar char="•"/>
            </a:pPr>
            <a:endParaRPr lang="en-US" sz="16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411480" y="201168"/>
            <a:ext cx="8321040" cy="777240"/>
          </a:xfrm>
          <a:prstGeom prst="rect">
            <a:avLst/>
          </a:prstGeom>
          <a:noFill/>
          <a:ln/>
        </p:spPr>
        <p:txBody>
          <a:bodyPr wrap="square" lIns="0" tIns="0" rIns="0" bIns="0" rtlCol="0" anchor="b"/>
          <a:lstStyle/>
          <a:p>
            <a:pPr marL="0" indent="0">
              <a:buNone/>
            </a:pPr>
            <a:r>
              <a:rPr lang="en-US" sz="3600" dirty="0">
                <a:solidFill>
                  <a:srgbClr val="1A1A1A"/>
                </a:solidFill>
                <a:latin typeface="Calibri" pitchFamily="34" charset="0"/>
                <a:ea typeface="Calibri" pitchFamily="34" charset="-122"/>
                <a:cs typeface="Calibri" pitchFamily="34" charset="-120"/>
              </a:rPr>
              <a:t>Task 1: Staff Communication</a:t>
            </a:r>
            <a:endParaRPr lang="en-US" sz="3600" dirty="0"/>
          </a:p>
        </p:txBody>
      </p:sp>
      <p:sp>
        <p:nvSpPr>
          <p:cNvPr id="3" name="Shape 1"/>
          <p:cNvSpPr/>
          <p:nvPr/>
        </p:nvSpPr>
        <p:spPr>
          <a:xfrm>
            <a:off x="411480" y="1005840"/>
            <a:ext cx="8321040" cy="0"/>
          </a:xfrm>
          <a:prstGeom prst="line">
            <a:avLst/>
          </a:prstGeom>
          <a:noFill/>
          <a:ln w="19050">
            <a:solidFill>
              <a:srgbClr val="1A1A1A"/>
            </a:solidFill>
            <a:prstDash val="solid"/>
          </a:ln>
        </p:spPr>
        <p:txBody>
          <a:bodyPr/>
          <a:lstStyle/>
          <a:p>
            <a:endParaRPr lang="en-GB"/>
          </a:p>
        </p:txBody>
      </p:sp>
      <p:sp>
        <p:nvSpPr>
          <p:cNvPr id="4" name="Text 2"/>
          <p:cNvSpPr/>
          <p:nvPr/>
        </p:nvSpPr>
        <p:spPr>
          <a:xfrm>
            <a:off x="411480" y="1051560"/>
            <a:ext cx="8321040" cy="320040"/>
          </a:xfrm>
          <a:prstGeom prst="rect">
            <a:avLst/>
          </a:prstGeom>
          <a:noFill/>
          <a:ln/>
        </p:spPr>
        <p:txBody>
          <a:bodyPr wrap="square" lIns="0" tIns="0" rIns="0" bIns="0" rtlCol="0" anchor="ctr"/>
          <a:lstStyle/>
          <a:p>
            <a:pPr marL="0" indent="0">
              <a:buNone/>
            </a:pPr>
            <a:r>
              <a:rPr lang="en-US" sz="1300" i="1" dirty="0">
                <a:solidFill>
                  <a:srgbClr val="555555"/>
                </a:solidFill>
                <a:latin typeface="Calibri" pitchFamily="34" charset="0"/>
                <a:ea typeface="Calibri" pitchFamily="34" charset="-122"/>
                <a:cs typeface="Calibri" pitchFamily="34" charset="-120"/>
              </a:rPr>
              <a:t>Recommended Tool:  Microsoft Teams          Presenter: [</a:t>
            </a:r>
            <a:r>
              <a:rPr lang="en-US" sz="1300" i="1" dirty="0" err="1">
                <a:solidFill>
                  <a:srgbClr val="555555"/>
                </a:solidFill>
                <a:latin typeface="Calibri" pitchFamily="34" charset="0"/>
                <a:ea typeface="Calibri" pitchFamily="34" charset="-122"/>
                <a:cs typeface="Calibri" pitchFamily="34" charset="-120"/>
              </a:rPr>
              <a:t>kelis</a:t>
            </a:r>
            <a:r>
              <a:rPr lang="en-US" sz="1300" i="1" dirty="0">
                <a:solidFill>
                  <a:srgbClr val="555555"/>
                </a:solidFill>
                <a:latin typeface="Calibri" pitchFamily="34" charset="0"/>
                <a:ea typeface="Calibri" pitchFamily="34" charset="-122"/>
                <a:cs typeface="Calibri" pitchFamily="34" charset="-120"/>
              </a:rPr>
              <a:t> </a:t>
            </a:r>
            <a:r>
              <a:rPr lang="en-US" sz="1300" i="1" dirty="0" err="1">
                <a:solidFill>
                  <a:srgbClr val="555555"/>
                </a:solidFill>
                <a:latin typeface="Calibri" pitchFamily="34" charset="0"/>
                <a:ea typeface="Calibri" pitchFamily="34" charset="-122"/>
                <a:cs typeface="Calibri" pitchFamily="34" charset="-120"/>
              </a:rPr>
              <a:t>july</a:t>
            </a:r>
            <a:r>
              <a:rPr lang="en-US" sz="1300" i="1" dirty="0">
                <a:solidFill>
                  <a:srgbClr val="555555"/>
                </a:solidFill>
                <a:latin typeface="Calibri" pitchFamily="34" charset="0"/>
                <a:ea typeface="Calibri" pitchFamily="34" charset="-122"/>
                <a:cs typeface="Calibri" pitchFamily="34" charset="-120"/>
              </a:rPr>
              <a:t>]  |  [2544477]</a:t>
            </a:r>
            <a:endParaRPr lang="en-US" sz="1300" dirty="0"/>
          </a:p>
        </p:txBody>
      </p:sp>
      <p:sp>
        <p:nvSpPr>
          <p:cNvPr id="5" name="Shape 3"/>
          <p:cNvSpPr/>
          <p:nvPr/>
        </p:nvSpPr>
        <p:spPr>
          <a:xfrm>
            <a:off x="411480" y="1371600"/>
            <a:ext cx="8321040" cy="0"/>
          </a:xfrm>
          <a:prstGeom prst="line">
            <a:avLst/>
          </a:prstGeom>
          <a:noFill/>
          <a:ln w="6350">
            <a:solidFill>
              <a:srgbClr val="CCCCCC"/>
            </a:solidFill>
            <a:prstDash val="solid"/>
          </a:ln>
        </p:spPr>
        <p:txBody>
          <a:bodyPr/>
          <a:lstStyle/>
          <a:p>
            <a:endParaRPr lang="en-GB"/>
          </a:p>
        </p:txBody>
      </p:sp>
      <p:sp>
        <p:nvSpPr>
          <p:cNvPr id="6" name="Text 4"/>
          <p:cNvSpPr/>
          <p:nvPr/>
        </p:nvSpPr>
        <p:spPr>
          <a:xfrm>
            <a:off x="411480" y="1463040"/>
            <a:ext cx="8321040" cy="3429000"/>
          </a:xfrm>
          <a:prstGeom prst="rect">
            <a:avLst/>
          </a:prstGeom>
          <a:noFill/>
          <a:ln/>
        </p:spPr>
        <p:txBody>
          <a:bodyPr wrap="square" lIns="0" tIns="0" rIns="0" bIns="0" rtlCol="0" anchor="t"/>
          <a:lstStyle/>
          <a:p>
            <a:pPr marL="342900" indent="-342900">
              <a:buSzPct val="100000"/>
              <a:buChar char="•"/>
            </a:pPr>
            <a:r>
              <a:rPr lang="en-US" sz="1500" dirty="0">
                <a:solidFill>
                  <a:srgbClr val="7030A0"/>
                </a:solidFill>
                <a:latin typeface="Calibri" pitchFamily="34" charset="0"/>
                <a:ea typeface="Calibri" pitchFamily="34" charset="-122"/>
                <a:cs typeface="Calibri" pitchFamily="34" charset="-120"/>
              </a:rPr>
              <a:t>What</a:t>
            </a:r>
            <a:r>
              <a:rPr lang="en-US" sz="1500" dirty="0">
                <a:solidFill>
                  <a:srgbClr val="C0392B"/>
                </a:solidFill>
                <a:latin typeface="Calibri" pitchFamily="34" charset="0"/>
                <a:ea typeface="Calibri" pitchFamily="34" charset="-122"/>
                <a:cs typeface="Calibri" pitchFamily="34" charset="-120"/>
              </a:rPr>
              <a:t> does this task involve at Riverdale? Describe the specific task in 2-3 sentences, applied to the nursing home setting.( staff communication </a:t>
            </a:r>
            <a:endParaRPr lang="en-US" sz="1500" dirty="0"/>
          </a:p>
          <a:p>
            <a:pPr marL="342900" indent="-342900">
              <a:buSzPct val="100000"/>
              <a:buChar char="•"/>
            </a:pPr>
            <a:r>
              <a:rPr lang="en-US" sz="1500" dirty="0">
                <a:solidFill>
                  <a:srgbClr val="7030A0"/>
                </a:solidFill>
                <a:latin typeface="Calibri" pitchFamily="34" charset="0"/>
                <a:ea typeface="Calibri" pitchFamily="34" charset="-122"/>
                <a:cs typeface="Calibri" pitchFamily="34" charset="-120"/>
              </a:rPr>
              <a:t>Why</a:t>
            </a:r>
            <a:r>
              <a:rPr lang="en-US" sz="1500" dirty="0">
                <a:solidFill>
                  <a:srgbClr val="C0392B"/>
                </a:solidFill>
                <a:latin typeface="Calibri" pitchFamily="34" charset="0"/>
                <a:ea typeface="Calibri" pitchFamily="34" charset="-122"/>
                <a:cs typeface="Calibri" pitchFamily="34" charset="-120"/>
              </a:rPr>
              <a:t> is Microsoft Teams the most suitable tool for this task? Justify your choice with at least one academic or credible source (Author, Year).</a:t>
            </a:r>
            <a:endParaRPr lang="en-US" sz="1500" dirty="0"/>
          </a:p>
          <a:p>
            <a:pPr marL="342900" indent="-342900">
              <a:buSzPct val="100000"/>
              <a:buChar char="•"/>
            </a:pPr>
            <a:r>
              <a:rPr lang="en-US" sz="1500" dirty="0">
                <a:solidFill>
                  <a:srgbClr val="7030A0"/>
                </a:solidFill>
                <a:latin typeface="Calibri" pitchFamily="34" charset="0"/>
                <a:ea typeface="Calibri" pitchFamily="34" charset="-122"/>
                <a:cs typeface="Calibri" pitchFamily="34" charset="-120"/>
              </a:rPr>
              <a:t>How </a:t>
            </a:r>
            <a:r>
              <a:rPr lang="en-US" sz="1500" dirty="0">
                <a:solidFill>
                  <a:srgbClr val="C0392B"/>
                </a:solidFill>
                <a:latin typeface="Calibri" pitchFamily="34" charset="0"/>
                <a:ea typeface="Calibri" pitchFamily="34" charset="-122"/>
                <a:cs typeface="Calibri" pitchFamily="34" charset="-120"/>
              </a:rPr>
              <a:t>does Microsoft Teams improve efficiency or communication at Riverdale? Give 2–3 specific examples using real features of the tool.</a:t>
            </a:r>
            <a:endParaRPr lang="en-US" sz="1500" dirty="0"/>
          </a:p>
          <a:p>
            <a:pPr marL="342900" indent="-342900">
              <a:buSzPct val="100000"/>
              <a:buChar char="•"/>
            </a:pPr>
            <a:r>
              <a:rPr lang="en-US" sz="1500" dirty="0">
                <a:solidFill>
                  <a:srgbClr val="7030A0"/>
                </a:solidFill>
                <a:latin typeface="Calibri" pitchFamily="34" charset="0"/>
                <a:ea typeface="Calibri" pitchFamily="34" charset="-122"/>
                <a:cs typeface="Calibri" pitchFamily="34" charset="-120"/>
              </a:rPr>
              <a:t>What</a:t>
            </a:r>
            <a:r>
              <a:rPr lang="en-US" sz="1500" dirty="0">
                <a:solidFill>
                  <a:srgbClr val="C0392B"/>
                </a:solidFill>
                <a:latin typeface="Calibri" pitchFamily="34" charset="0"/>
                <a:ea typeface="Calibri" pitchFamily="34" charset="-122"/>
                <a:cs typeface="Calibri" pitchFamily="34" charset="-120"/>
              </a:rPr>
              <a:t> are the advantages of using Microsoft Teams in this context? (e.g. accessibility, collaboration, cost). Cite a source.</a:t>
            </a:r>
            <a:endParaRPr lang="en-US" sz="1500" dirty="0"/>
          </a:p>
          <a:p>
            <a:pPr marL="342900" indent="-342900">
              <a:buSzPct val="100000"/>
              <a:buChar char="•"/>
            </a:pPr>
            <a:r>
              <a:rPr lang="en-US" sz="1500" dirty="0">
                <a:solidFill>
                  <a:srgbClr val="7030A0"/>
                </a:solidFill>
                <a:latin typeface="Calibri" pitchFamily="34" charset="0"/>
                <a:ea typeface="Calibri" pitchFamily="34" charset="-122"/>
                <a:cs typeface="Calibri" pitchFamily="34" charset="-120"/>
              </a:rPr>
              <a:t>What </a:t>
            </a:r>
            <a:r>
              <a:rPr lang="en-US" sz="1500" dirty="0">
                <a:solidFill>
                  <a:srgbClr val="C0392B"/>
                </a:solidFill>
                <a:latin typeface="Calibri" pitchFamily="34" charset="0"/>
                <a:ea typeface="Calibri" pitchFamily="34" charset="-122"/>
                <a:cs typeface="Calibri" pitchFamily="34" charset="-120"/>
              </a:rPr>
              <a:t>are the limitations of using Microsoft Teams here? (e.g. internet dependency, staff training, licensing). Cite a source.     </a:t>
            </a:r>
          </a:p>
          <a:p>
            <a:pPr marL="342900" indent="-342900">
              <a:buSzPct val="100000"/>
              <a:buChar char="•"/>
            </a:pPr>
            <a:r>
              <a:rPr lang="en-US" sz="1500" dirty="0">
                <a:solidFill>
                  <a:srgbClr val="C0392B"/>
                </a:solidFill>
                <a:latin typeface="Calibri" pitchFamily="34" charset="0"/>
                <a:ea typeface="Calibri" pitchFamily="34" charset="-122"/>
                <a:cs typeface="Calibri" pitchFamily="34" charset="-120"/>
              </a:rPr>
              <a:t> </a:t>
            </a:r>
          </a:p>
          <a:p>
            <a:pPr marL="342900" indent="-342900">
              <a:buSzPct val="100000"/>
              <a:buChar char="•"/>
            </a:pPr>
            <a:r>
              <a:rPr lang="en-US" sz="1500" dirty="0">
                <a:latin typeface="Calibri" pitchFamily="34" charset="0"/>
                <a:ea typeface="Calibri" pitchFamily="34" charset="-122"/>
                <a:cs typeface="Calibri" pitchFamily="34" charset="-120"/>
              </a:rPr>
              <a:t>Kelis </a:t>
            </a:r>
            <a:r>
              <a:rPr lang="en-US" sz="1500" dirty="0" err="1">
                <a:latin typeface="Calibri" pitchFamily="34" charset="0"/>
                <a:ea typeface="Calibri" pitchFamily="34" charset="-122"/>
                <a:cs typeface="Calibri" pitchFamily="34" charset="-120"/>
              </a:rPr>
              <a:t>keypoints</a:t>
            </a:r>
            <a:r>
              <a:rPr lang="en-US" sz="1500" dirty="0">
                <a:latin typeface="Calibri" pitchFamily="34" charset="0"/>
                <a:ea typeface="Calibri" pitchFamily="34" charset="-122"/>
                <a:cs typeface="Calibri" pitchFamily="34" charset="-120"/>
              </a:rPr>
              <a:t>   staff communication  what tool   but without teams they wont be able to communicate </a:t>
            </a:r>
          </a:p>
          <a:p>
            <a:pPr marL="342900" indent="-342900">
              <a:buSzPct val="100000"/>
              <a:buChar char="•"/>
            </a:pPr>
            <a:r>
              <a:rPr lang="en-US" sz="1500" dirty="0">
                <a:latin typeface="Calibri" pitchFamily="34" charset="0"/>
                <a:ea typeface="Calibri" pitchFamily="34" charset="-122"/>
                <a:cs typeface="Calibri" pitchFamily="34" charset="-120"/>
              </a:rPr>
              <a:t> 5 question 5 answers </a:t>
            </a:r>
          </a:p>
          <a:p>
            <a:pPr marL="342900" indent="-342900">
              <a:buSzPct val="100000"/>
              <a:buChar char="•"/>
            </a:pPr>
            <a:endParaRPr lang="en-US" sz="1500" dirty="0">
              <a:solidFill>
                <a:srgbClr val="C0392B"/>
              </a:solidFill>
              <a:latin typeface="Calibri" pitchFamily="34" charset="0"/>
              <a:ea typeface="Calibri" pitchFamily="34" charset="-122"/>
              <a:cs typeface="Calibri" pitchFamily="34" charset="-120"/>
            </a:endParaRPr>
          </a:p>
          <a:p>
            <a:pPr marL="342900" indent="-342900">
              <a:buSzPct val="100000"/>
              <a:buChar char="•"/>
            </a:pPr>
            <a:endParaRPr lang="en-US" sz="1500" dirty="0">
              <a:solidFill>
                <a:srgbClr val="C0392B"/>
              </a:solidFill>
              <a:latin typeface="Calibri" pitchFamily="34" charset="0"/>
              <a:ea typeface="Calibri" pitchFamily="34" charset="-122"/>
              <a:cs typeface="Calibri" pitchFamily="34" charset="-120"/>
            </a:endParaRPr>
          </a:p>
          <a:p>
            <a:pPr marL="342900" indent="-342900">
              <a:buSzPct val="100000"/>
              <a:buChar char="•"/>
            </a:pPr>
            <a:endParaRPr lang="en-US" sz="1500" dirty="0">
              <a:solidFill>
                <a:srgbClr val="C0392B"/>
              </a:solidFill>
              <a:latin typeface="Calibri" pitchFamily="34" charset="0"/>
              <a:ea typeface="Calibri" pitchFamily="34" charset="-122"/>
              <a:cs typeface="Calibri" pitchFamily="34" charset="-120"/>
            </a:endParaRPr>
          </a:p>
          <a:p>
            <a:pPr>
              <a:buSzPct val="100000"/>
            </a:pPr>
            <a:r>
              <a:rPr lang="en-US" sz="1500" dirty="0"/>
              <a:t> </a:t>
            </a:r>
          </a:p>
        </p:txBody>
      </p:sp>
      <p:sp>
        <p:nvSpPr>
          <p:cNvPr id="7" name="Shape 5"/>
          <p:cNvSpPr/>
          <p:nvPr/>
        </p:nvSpPr>
        <p:spPr>
          <a:xfrm>
            <a:off x="411480" y="4663440"/>
            <a:ext cx="8321040" cy="274320"/>
          </a:xfrm>
          <a:prstGeom prst="rect">
            <a:avLst/>
          </a:prstGeom>
          <a:solidFill>
            <a:srgbClr val="F2F2F2"/>
          </a:solidFill>
          <a:ln w="6350">
            <a:solidFill>
              <a:srgbClr val="CCCCCC"/>
            </a:solidFill>
            <a:prstDash val="solid"/>
          </a:ln>
        </p:spPr>
        <p:txBody>
          <a:bodyPr/>
          <a:lstStyle/>
          <a:p>
            <a:endParaRPr lang="en-GB"/>
          </a:p>
        </p:txBody>
      </p:sp>
      <p:sp>
        <p:nvSpPr>
          <p:cNvPr id="8" name="Text 6"/>
          <p:cNvSpPr/>
          <p:nvPr/>
        </p:nvSpPr>
        <p:spPr>
          <a:xfrm>
            <a:off x="502920" y="4672584"/>
            <a:ext cx="8138160" cy="256032"/>
          </a:xfrm>
          <a:prstGeom prst="rect">
            <a:avLst/>
          </a:prstGeom>
          <a:noFill/>
          <a:ln/>
        </p:spPr>
        <p:txBody>
          <a:bodyPr wrap="square" lIns="0" tIns="0" rIns="0" bIns="0" rtlCol="0" anchor="ctr"/>
          <a:lstStyle/>
          <a:p>
            <a:pPr marL="0" indent="0">
              <a:buNone/>
            </a:pPr>
            <a:r>
              <a:rPr lang="en-US" sz="1100" i="1" dirty="0">
                <a:solidFill>
                  <a:srgbClr val="555555"/>
                </a:solidFill>
                <a:latin typeface="Calibri" pitchFamily="34" charset="0"/>
                <a:ea typeface="Calibri" pitchFamily="34" charset="-122"/>
                <a:cs typeface="Calibri" pitchFamily="34" charset="-120"/>
              </a:rPr>
              <a:t>⏱  You have up to 5 minutes to present this slide. You will be asked individual questions by the assessor afterwards.</a:t>
            </a:r>
            <a:endParaRPr lang="en-US" sz="11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p:nvPr/>
        </p:nvSpPr>
        <p:spPr>
          <a:xfrm>
            <a:off x="411480" y="201168"/>
            <a:ext cx="8321040" cy="777240"/>
          </a:xfrm>
          <a:prstGeom prst="rect">
            <a:avLst/>
          </a:prstGeom>
          <a:noFill/>
          <a:ln/>
        </p:spPr>
        <p:txBody>
          <a:bodyPr wrap="square" lIns="0" tIns="0" rIns="0" bIns="0" rtlCol="0" anchor="b"/>
          <a:lstStyle/>
          <a:p>
            <a:pPr marL="0" indent="0">
              <a:buNone/>
            </a:pPr>
            <a:r>
              <a:rPr lang="en-US" sz="3600" dirty="0">
                <a:solidFill>
                  <a:srgbClr val="1A1A1A"/>
                </a:solidFill>
                <a:latin typeface="Calibri" pitchFamily="34" charset="0"/>
                <a:ea typeface="Calibri" pitchFamily="34" charset="-122"/>
                <a:cs typeface="Calibri" pitchFamily="34" charset="-120"/>
              </a:rPr>
              <a:t>Benefits &amp; Limitations: Microsoft Teams at Riverdale</a:t>
            </a:r>
            <a:endParaRPr lang="en-US" sz="3600" dirty="0"/>
          </a:p>
        </p:txBody>
      </p:sp>
      <p:sp>
        <p:nvSpPr>
          <p:cNvPr id="3" name="Shape 1"/>
          <p:cNvSpPr/>
          <p:nvPr/>
        </p:nvSpPr>
        <p:spPr>
          <a:xfrm>
            <a:off x="411480" y="1005840"/>
            <a:ext cx="8321040" cy="0"/>
          </a:xfrm>
          <a:prstGeom prst="line">
            <a:avLst/>
          </a:prstGeom>
          <a:noFill/>
          <a:ln w="19050">
            <a:solidFill>
              <a:srgbClr val="1A1A1A"/>
            </a:solidFill>
            <a:prstDash val="solid"/>
          </a:ln>
        </p:spPr>
        <p:txBody>
          <a:bodyPr/>
          <a:lstStyle/>
          <a:p>
            <a:endParaRPr lang="en-GB"/>
          </a:p>
        </p:txBody>
      </p:sp>
      <p:sp>
        <p:nvSpPr>
          <p:cNvPr id="4" name="Text 2"/>
          <p:cNvSpPr/>
          <p:nvPr/>
        </p:nvSpPr>
        <p:spPr>
          <a:xfrm>
            <a:off x="411480" y="1097280"/>
            <a:ext cx="3931920" cy="347472"/>
          </a:xfrm>
          <a:prstGeom prst="rect">
            <a:avLst/>
          </a:prstGeom>
          <a:noFill/>
          <a:ln/>
        </p:spPr>
        <p:txBody>
          <a:bodyPr wrap="square" lIns="0" tIns="0" rIns="0" bIns="0" rtlCol="0" anchor="ctr"/>
          <a:lstStyle/>
          <a:p>
            <a:pPr marL="0" indent="0">
              <a:buNone/>
            </a:pPr>
            <a:r>
              <a:rPr lang="en-US" sz="1700" b="1" dirty="0">
                <a:solidFill>
                  <a:srgbClr val="1A1A1A"/>
                </a:solidFill>
                <a:latin typeface="Calibri" pitchFamily="34" charset="0"/>
                <a:ea typeface="Calibri" pitchFamily="34" charset="-122"/>
                <a:cs typeface="Calibri" pitchFamily="34" charset="-120"/>
              </a:rPr>
              <a:t>Benefits</a:t>
            </a:r>
            <a:endParaRPr lang="en-US" sz="1700" dirty="0"/>
          </a:p>
        </p:txBody>
      </p:sp>
      <p:sp>
        <p:nvSpPr>
          <p:cNvPr id="5" name="Shape 3"/>
          <p:cNvSpPr/>
          <p:nvPr/>
        </p:nvSpPr>
        <p:spPr>
          <a:xfrm>
            <a:off x="411480" y="1444752"/>
            <a:ext cx="3931920" cy="0"/>
          </a:xfrm>
          <a:prstGeom prst="line">
            <a:avLst/>
          </a:prstGeom>
          <a:noFill/>
          <a:ln w="12700">
            <a:solidFill>
              <a:srgbClr val="1A1A1A"/>
            </a:solidFill>
            <a:prstDash val="solid"/>
          </a:ln>
        </p:spPr>
        <p:txBody>
          <a:bodyPr/>
          <a:lstStyle/>
          <a:p>
            <a:endParaRPr lang="en-GB"/>
          </a:p>
        </p:txBody>
      </p:sp>
      <p:sp>
        <p:nvSpPr>
          <p:cNvPr id="6" name="Text 4"/>
          <p:cNvSpPr/>
          <p:nvPr/>
        </p:nvSpPr>
        <p:spPr>
          <a:xfrm>
            <a:off x="411480" y="1508760"/>
            <a:ext cx="3931920" cy="3200400"/>
          </a:xfrm>
          <a:prstGeom prst="rect">
            <a:avLst/>
          </a:prstGeom>
          <a:noFill/>
          <a:ln/>
        </p:spPr>
        <p:txBody>
          <a:bodyPr wrap="square" lIns="0" tIns="0" rIns="0" bIns="0" rtlCol="0" anchor="t"/>
          <a:lstStyle/>
          <a:p>
            <a:pPr>
              <a:buSzPct val="100000"/>
            </a:pPr>
            <a:endParaRPr lang="en-US" sz="1400" dirty="0"/>
          </a:p>
        </p:txBody>
      </p:sp>
      <p:sp>
        <p:nvSpPr>
          <p:cNvPr id="7" name="Shape 5"/>
          <p:cNvSpPr/>
          <p:nvPr/>
        </p:nvSpPr>
        <p:spPr>
          <a:xfrm>
            <a:off x="4572000" y="1097280"/>
            <a:ext cx="0" cy="3611880"/>
          </a:xfrm>
          <a:prstGeom prst="line">
            <a:avLst/>
          </a:prstGeom>
          <a:noFill/>
          <a:ln w="12700">
            <a:solidFill>
              <a:srgbClr val="CCCCCC"/>
            </a:solidFill>
            <a:prstDash val="solid"/>
          </a:ln>
        </p:spPr>
        <p:txBody>
          <a:bodyPr/>
          <a:lstStyle/>
          <a:p>
            <a:endParaRPr lang="en-GB"/>
          </a:p>
        </p:txBody>
      </p:sp>
      <p:sp>
        <p:nvSpPr>
          <p:cNvPr id="8" name="Text 6"/>
          <p:cNvSpPr/>
          <p:nvPr/>
        </p:nvSpPr>
        <p:spPr>
          <a:xfrm>
            <a:off x="4709160" y="1097280"/>
            <a:ext cx="4023360" cy="347472"/>
          </a:xfrm>
          <a:prstGeom prst="rect">
            <a:avLst/>
          </a:prstGeom>
          <a:noFill/>
          <a:ln/>
        </p:spPr>
        <p:txBody>
          <a:bodyPr wrap="square" lIns="0" tIns="0" rIns="0" bIns="0" rtlCol="0" anchor="ctr"/>
          <a:lstStyle/>
          <a:p>
            <a:pPr marL="0" indent="0">
              <a:buNone/>
            </a:pPr>
            <a:r>
              <a:rPr lang="en-US" sz="1700" b="1" dirty="0">
                <a:solidFill>
                  <a:srgbClr val="1A1A1A"/>
                </a:solidFill>
                <a:latin typeface="Calibri" pitchFamily="34" charset="0"/>
                <a:ea typeface="Calibri" pitchFamily="34" charset="-122"/>
                <a:cs typeface="Calibri" pitchFamily="34" charset="-120"/>
              </a:rPr>
              <a:t>Limitations</a:t>
            </a:r>
            <a:endParaRPr lang="en-US" sz="1700" dirty="0"/>
          </a:p>
        </p:txBody>
      </p:sp>
      <p:sp>
        <p:nvSpPr>
          <p:cNvPr id="9" name="Shape 7"/>
          <p:cNvSpPr/>
          <p:nvPr/>
        </p:nvSpPr>
        <p:spPr>
          <a:xfrm>
            <a:off x="4709160" y="1444752"/>
            <a:ext cx="4023360" cy="0"/>
          </a:xfrm>
          <a:prstGeom prst="line">
            <a:avLst/>
          </a:prstGeom>
          <a:noFill/>
          <a:ln w="12700">
            <a:solidFill>
              <a:srgbClr val="1A1A1A"/>
            </a:solidFill>
            <a:prstDash val="solid"/>
          </a:ln>
        </p:spPr>
        <p:txBody>
          <a:bodyPr/>
          <a:lstStyle/>
          <a:p>
            <a:endParaRPr lang="en-GB"/>
          </a:p>
        </p:txBody>
      </p:sp>
      <p:sp>
        <p:nvSpPr>
          <p:cNvPr id="10" name="Text 8"/>
          <p:cNvSpPr/>
          <p:nvPr/>
        </p:nvSpPr>
        <p:spPr>
          <a:xfrm>
            <a:off x="4709160" y="1508760"/>
            <a:ext cx="4023360" cy="3200400"/>
          </a:xfrm>
          <a:prstGeom prst="rect">
            <a:avLst/>
          </a:prstGeom>
          <a:noFill/>
          <a:ln/>
        </p:spPr>
        <p:txBody>
          <a:bodyPr wrap="square" lIns="0" tIns="0" rIns="0" bIns="0" rtlCol="0" anchor="t"/>
          <a:lstStyle/>
          <a:p>
            <a:pPr>
              <a:buSzPct val="100000"/>
            </a:pPr>
            <a:endParaRPr lang="en-US" sz="140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6">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411480" y="201168"/>
            <a:ext cx="8321040" cy="777240"/>
          </a:xfrm>
          <a:prstGeom prst="rect">
            <a:avLst/>
          </a:prstGeom>
          <a:noFill/>
          <a:ln/>
        </p:spPr>
        <p:txBody>
          <a:bodyPr wrap="square" lIns="0" tIns="0" rIns="0" bIns="0" rtlCol="0" anchor="b"/>
          <a:lstStyle/>
          <a:p>
            <a:pPr marL="0" indent="0">
              <a:buNone/>
            </a:pPr>
            <a:r>
              <a:rPr lang="en-US" sz="3600" dirty="0">
                <a:solidFill>
                  <a:srgbClr val="1A1A1A"/>
                </a:solidFill>
                <a:latin typeface="Calibri" pitchFamily="34" charset="0"/>
                <a:ea typeface="Calibri" pitchFamily="34" charset="-122"/>
                <a:cs typeface="Calibri" pitchFamily="34" charset="-120"/>
              </a:rPr>
              <a:t>Task 2: Secure File Storage &amp; Sharing</a:t>
            </a:r>
            <a:endParaRPr lang="en-US" sz="3600" dirty="0"/>
          </a:p>
        </p:txBody>
      </p:sp>
      <p:sp>
        <p:nvSpPr>
          <p:cNvPr id="3" name="Shape 1"/>
          <p:cNvSpPr/>
          <p:nvPr/>
        </p:nvSpPr>
        <p:spPr>
          <a:xfrm>
            <a:off x="411480" y="1005840"/>
            <a:ext cx="8321040" cy="0"/>
          </a:xfrm>
          <a:prstGeom prst="line">
            <a:avLst/>
          </a:prstGeom>
          <a:noFill/>
          <a:ln w="19050">
            <a:solidFill>
              <a:srgbClr val="1A1A1A"/>
            </a:solidFill>
            <a:prstDash val="solid"/>
          </a:ln>
        </p:spPr>
        <p:txBody>
          <a:bodyPr/>
          <a:lstStyle/>
          <a:p>
            <a:endParaRPr lang="en-GB"/>
          </a:p>
        </p:txBody>
      </p:sp>
      <p:sp>
        <p:nvSpPr>
          <p:cNvPr id="4" name="Text 2"/>
          <p:cNvSpPr/>
          <p:nvPr/>
        </p:nvSpPr>
        <p:spPr>
          <a:xfrm>
            <a:off x="411480" y="1051560"/>
            <a:ext cx="8321040" cy="320040"/>
          </a:xfrm>
          <a:prstGeom prst="rect">
            <a:avLst/>
          </a:prstGeom>
          <a:noFill/>
          <a:ln/>
        </p:spPr>
        <p:txBody>
          <a:bodyPr wrap="square" lIns="0" tIns="0" rIns="0" bIns="0" rtlCol="0" anchor="ctr"/>
          <a:lstStyle/>
          <a:p>
            <a:pPr marL="0" indent="0">
              <a:buNone/>
            </a:pPr>
            <a:r>
              <a:rPr lang="en-US" sz="1300" i="1" dirty="0">
                <a:solidFill>
                  <a:srgbClr val="555555"/>
                </a:solidFill>
                <a:latin typeface="Calibri" pitchFamily="34" charset="0"/>
                <a:ea typeface="Calibri" pitchFamily="34" charset="-122"/>
                <a:cs typeface="Calibri" pitchFamily="34" charset="-120"/>
              </a:rPr>
              <a:t>Recommended Tool:  OneDrive          Presenter: [Student Name]  |  [Student ID]</a:t>
            </a:r>
            <a:endParaRPr lang="en-US" sz="1300" dirty="0"/>
          </a:p>
        </p:txBody>
      </p:sp>
      <p:sp>
        <p:nvSpPr>
          <p:cNvPr id="5" name="Shape 3"/>
          <p:cNvSpPr/>
          <p:nvPr/>
        </p:nvSpPr>
        <p:spPr>
          <a:xfrm>
            <a:off x="411480" y="1371600"/>
            <a:ext cx="8321040" cy="0"/>
          </a:xfrm>
          <a:prstGeom prst="line">
            <a:avLst/>
          </a:prstGeom>
          <a:noFill/>
          <a:ln w="6350">
            <a:solidFill>
              <a:srgbClr val="CCCCCC"/>
            </a:solidFill>
            <a:prstDash val="solid"/>
          </a:ln>
        </p:spPr>
        <p:txBody>
          <a:bodyPr/>
          <a:lstStyle/>
          <a:p>
            <a:endParaRPr lang="en-GB"/>
          </a:p>
        </p:txBody>
      </p:sp>
      <p:sp>
        <p:nvSpPr>
          <p:cNvPr id="6" name="Text 4"/>
          <p:cNvSpPr/>
          <p:nvPr/>
        </p:nvSpPr>
        <p:spPr>
          <a:xfrm>
            <a:off x="411480" y="1463040"/>
            <a:ext cx="8321040" cy="3429000"/>
          </a:xfrm>
          <a:prstGeom prst="rect">
            <a:avLst/>
          </a:prstGeom>
          <a:noFill/>
          <a:ln/>
        </p:spPr>
        <p:txBody>
          <a:bodyPr wrap="square" lIns="0" tIns="0" rIns="0" bIns="0" rtlCol="0" anchor="t"/>
          <a:lstStyle/>
          <a:p>
            <a:pPr marL="342900" indent="-342900">
              <a:buSzPct val="100000"/>
              <a:buChar char="•"/>
            </a:pPr>
            <a:r>
              <a:rPr lang="en-US" sz="1500" dirty="0">
                <a:solidFill>
                  <a:srgbClr val="C0392B"/>
                </a:solidFill>
                <a:latin typeface="Calibri" pitchFamily="34" charset="0"/>
                <a:ea typeface="Calibri" pitchFamily="34" charset="-122"/>
                <a:cs typeface="Calibri" pitchFamily="34" charset="-120"/>
              </a:rPr>
              <a:t>What does this task involve at Riverdale? Describe the specific task in 2-3 sentences, applied to the nursing home setting.</a:t>
            </a:r>
            <a:endParaRPr lang="en-US" sz="1500" dirty="0"/>
          </a:p>
          <a:p>
            <a:pPr marL="342900" indent="-342900">
              <a:buSzPct val="100000"/>
              <a:buChar char="•"/>
            </a:pPr>
            <a:r>
              <a:rPr lang="en-US" sz="1500" dirty="0">
                <a:solidFill>
                  <a:srgbClr val="C0392B"/>
                </a:solidFill>
                <a:latin typeface="Calibri" pitchFamily="34" charset="0"/>
                <a:ea typeface="Calibri" pitchFamily="34" charset="-122"/>
                <a:cs typeface="Calibri" pitchFamily="34" charset="-120"/>
              </a:rPr>
              <a:t>Why is OneDrive the most suitable tool for this task? Justify your choice with at least one academic or credible source (Author, Year).</a:t>
            </a:r>
            <a:endParaRPr lang="en-US" sz="1500" dirty="0"/>
          </a:p>
          <a:p>
            <a:pPr marL="342900" indent="-342900">
              <a:buSzPct val="100000"/>
              <a:buChar char="•"/>
            </a:pPr>
            <a:r>
              <a:rPr lang="en-US" sz="1500" dirty="0">
                <a:solidFill>
                  <a:srgbClr val="C0392B"/>
                </a:solidFill>
                <a:latin typeface="Calibri" pitchFamily="34" charset="0"/>
                <a:ea typeface="Calibri" pitchFamily="34" charset="-122"/>
                <a:cs typeface="Calibri" pitchFamily="34" charset="-120"/>
              </a:rPr>
              <a:t>How does OneDrive improve efficiency or communication at Riverdale? Give 2–3 specific examples using real features of the tool.</a:t>
            </a:r>
            <a:endParaRPr lang="en-US" sz="1500" dirty="0"/>
          </a:p>
          <a:p>
            <a:pPr marL="342900" indent="-342900">
              <a:buSzPct val="100000"/>
              <a:buChar char="•"/>
            </a:pPr>
            <a:r>
              <a:rPr lang="en-US" sz="1500" dirty="0">
                <a:solidFill>
                  <a:srgbClr val="C0392B"/>
                </a:solidFill>
                <a:latin typeface="Calibri" pitchFamily="34" charset="0"/>
                <a:ea typeface="Calibri" pitchFamily="34" charset="-122"/>
                <a:cs typeface="Calibri" pitchFamily="34" charset="-120"/>
              </a:rPr>
              <a:t>What are the advantages of using OneDrive in this context? (e.g. accessibility, collaboration, cost). Cite a source.</a:t>
            </a:r>
            <a:endParaRPr lang="en-US" sz="1500" dirty="0"/>
          </a:p>
          <a:p>
            <a:pPr marL="342900" indent="-342900">
              <a:buSzPct val="100000"/>
              <a:buChar char="•"/>
            </a:pPr>
            <a:r>
              <a:rPr lang="en-US" sz="1500" dirty="0">
                <a:solidFill>
                  <a:srgbClr val="C0392B"/>
                </a:solidFill>
                <a:latin typeface="Calibri" pitchFamily="34" charset="0"/>
                <a:ea typeface="Calibri" pitchFamily="34" charset="-122"/>
                <a:cs typeface="Calibri" pitchFamily="34" charset="-120"/>
              </a:rPr>
              <a:t>What are the limitations of using OneDrive here? (e.g. internet dependency, staff training, licensing). Cite a source.</a:t>
            </a:r>
            <a:endParaRPr lang="en-US" sz="1500" dirty="0"/>
          </a:p>
        </p:txBody>
      </p:sp>
      <p:sp>
        <p:nvSpPr>
          <p:cNvPr id="7" name="Shape 5"/>
          <p:cNvSpPr/>
          <p:nvPr/>
        </p:nvSpPr>
        <p:spPr>
          <a:xfrm>
            <a:off x="411480" y="4663440"/>
            <a:ext cx="8321040" cy="274320"/>
          </a:xfrm>
          <a:prstGeom prst="rect">
            <a:avLst/>
          </a:prstGeom>
          <a:solidFill>
            <a:srgbClr val="F2F2F2"/>
          </a:solidFill>
          <a:ln w="6350">
            <a:solidFill>
              <a:srgbClr val="CCCCCC"/>
            </a:solidFill>
            <a:prstDash val="solid"/>
          </a:ln>
        </p:spPr>
        <p:txBody>
          <a:bodyPr/>
          <a:lstStyle/>
          <a:p>
            <a:endParaRPr lang="en-GB"/>
          </a:p>
        </p:txBody>
      </p:sp>
      <p:sp>
        <p:nvSpPr>
          <p:cNvPr id="8" name="Text 6"/>
          <p:cNvSpPr/>
          <p:nvPr/>
        </p:nvSpPr>
        <p:spPr>
          <a:xfrm>
            <a:off x="502920" y="4672584"/>
            <a:ext cx="8138160" cy="256032"/>
          </a:xfrm>
          <a:prstGeom prst="rect">
            <a:avLst/>
          </a:prstGeom>
          <a:noFill/>
          <a:ln/>
        </p:spPr>
        <p:txBody>
          <a:bodyPr wrap="square" lIns="0" tIns="0" rIns="0" bIns="0" rtlCol="0" anchor="ctr"/>
          <a:lstStyle/>
          <a:p>
            <a:pPr marL="0" indent="0">
              <a:buNone/>
            </a:pPr>
            <a:r>
              <a:rPr lang="en-US" sz="1100" i="1" dirty="0">
                <a:solidFill>
                  <a:srgbClr val="555555"/>
                </a:solidFill>
                <a:latin typeface="Calibri" pitchFamily="34" charset="0"/>
                <a:ea typeface="Calibri" pitchFamily="34" charset="-122"/>
                <a:cs typeface="Calibri" pitchFamily="34" charset="-120"/>
              </a:rPr>
              <a:t>⏱  You have up to 5 minutes to present this slide. You will be asked individual questions by the assessor afterwards.</a:t>
            </a:r>
            <a:endParaRPr lang="en-US" sz="110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C93558E-EB57-62F9-7EE0-AC31519C09F1}"/>
            </a:ext>
          </a:extLst>
        </p:cNvPr>
        <p:cNvGrpSpPr/>
        <p:nvPr/>
      </p:nvGrpSpPr>
      <p:grpSpPr>
        <a:xfrm>
          <a:off x="0" y="0"/>
          <a:ext cx="0" cy="0"/>
          <a:chOff x="0" y="0"/>
          <a:chExt cx="0" cy="0"/>
        </a:xfrm>
      </p:grpSpPr>
      <p:sp>
        <p:nvSpPr>
          <p:cNvPr id="2" name="Text 0">
            <a:extLst>
              <a:ext uri="{FF2B5EF4-FFF2-40B4-BE49-F238E27FC236}">
                <a16:creationId xmlns:a16="http://schemas.microsoft.com/office/drawing/2014/main" id="{0E823485-D1B6-24D2-EA5C-BC0773689BDB}"/>
              </a:ext>
            </a:extLst>
          </p:cNvPr>
          <p:cNvSpPr/>
          <p:nvPr/>
        </p:nvSpPr>
        <p:spPr>
          <a:xfrm>
            <a:off x="411480" y="201168"/>
            <a:ext cx="8599516" cy="777240"/>
          </a:xfrm>
          <a:prstGeom prst="rect">
            <a:avLst/>
          </a:prstGeom>
          <a:noFill/>
          <a:ln/>
        </p:spPr>
        <p:txBody>
          <a:bodyPr wrap="square" lIns="0" tIns="0" rIns="0" bIns="0" rtlCol="0" anchor="b"/>
          <a:lstStyle/>
          <a:p>
            <a:pPr marL="0" indent="0">
              <a:buNone/>
            </a:pPr>
            <a:r>
              <a:rPr lang="en-US" sz="3600" dirty="0">
                <a:solidFill>
                  <a:srgbClr val="1A1A1A"/>
                </a:solidFill>
                <a:latin typeface="Calibri" pitchFamily="34" charset="0"/>
                <a:ea typeface="Calibri" pitchFamily="34" charset="-122"/>
                <a:cs typeface="Calibri" pitchFamily="34" charset="-120"/>
              </a:rPr>
              <a:t>Benefits &amp; Limitations: OneDrive at Riverdale</a:t>
            </a:r>
            <a:endParaRPr lang="en-US" sz="3600" dirty="0"/>
          </a:p>
        </p:txBody>
      </p:sp>
      <p:sp>
        <p:nvSpPr>
          <p:cNvPr id="3" name="Shape 1">
            <a:extLst>
              <a:ext uri="{FF2B5EF4-FFF2-40B4-BE49-F238E27FC236}">
                <a16:creationId xmlns:a16="http://schemas.microsoft.com/office/drawing/2014/main" id="{8116EA1D-4A0A-B999-E32B-3F82B38755AC}"/>
              </a:ext>
            </a:extLst>
          </p:cNvPr>
          <p:cNvSpPr/>
          <p:nvPr/>
        </p:nvSpPr>
        <p:spPr>
          <a:xfrm>
            <a:off x="411480" y="1005840"/>
            <a:ext cx="8321040" cy="0"/>
          </a:xfrm>
          <a:prstGeom prst="line">
            <a:avLst/>
          </a:prstGeom>
          <a:noFill/>
          <a:ln w="19050">
            <a:solidFill>
              <a:srgbClr val="1A1A1A"/>
            </a:solidFill>
            <a:prstDash val="solid"/>
          </a:ln>
        </p:spPr>
        <p:txBody>
          <a:bodyPr/>
          <a:lstStyle/>
          <a:p>
            <a:endParaRPr lang="en-GB"/>
          </a:p>
        </p:txBody>
      </p:sp>
      <p:sp>
        <p:nvSpPr>
          <p:cNvPr id="4" name="Text 2">
            <a:extLst>
              <a:ext uri="{FF2B5EF4-FFF2-40B4-BE49-F238E27FC236}">
                <a16:creationId xmlns:a16="http://schemas.microsoft.com/office/drawing/2014/main" id="{DE33D957-9219-3455-E242-599BC1E35D4D}"/>
              </a:ext>
            </a:extLst>
          </p:cNvPr>
          <p:cNvSpPr/>
          <p:nvPr/>
        </p:nvSpPr>
        <p:spPr>
          <a:xfrm>
            <a:off x="411480" y="1097280"/>
            <a:ext cx="3931920" cy="347472"/>
          </a:xfrm>
          <a:prstGeom prst="rect">
            <a:avLst/>
          </a:prstGeom>
          <a:noFill/>
          <a:ln/>
        </p:spPr>
        <p:txBody>
          <a:bodyPr wrap="square" lIns="0" tIns="0" rIns="0" bIns="0" rtlCol="0" anchor="ctr"/>
          <a:lstStyle/>
          <a:p>
            <a:pPr marL="0" indent="0">
              <a:buNone/>
            </a:pPr>
            <a:r>
              <a:rPr lang="en-US" sz="1700" b="1" dirty="0">
                <a:solidFill>
                  <a:srgbClr val="1A1A1A"/>
                </a:solidFill>
                <a:latin typeface="Calibri" pitchFamily="34" charset="0"/>
                <a:ea typeface="Calibri" pitchFamily="34" charset="-122"/>
                <a:cs typeface="Calibri" pitchFamily="34" charset="-120"/>
              </a:rPr>
              <a:t>Benefits</a:t>
            </a:r>
            <a:endParaRPr lang="en-US" sz="1700" dirty="0"/>
          </a:p>
        </p:txBody>
      </p:sp>
      <p:sp>
        <p:nvSpPr>
          <p:cNvPr id="5" name="Shape 3">
            <a:extLst>
              <a:ext uri="{FF2B5EF4-FFF2-40B4-BE49-F238E27FC236}">
                <a16:creationId xmlns:a16="http://schemas.microsoft.com/office/drawing/2014/main" id="{2744F5D0-8C1B-77FA-C62C-832BEF7832C6}"/>
              </a:ext>
            </a:extLst>
          </p:cNvPr>
          <p:cNvSpPr/>
          <p:nvPr/>
        </p:nvSpPr>
        <p:spPr>
          <a:xfrm>
            <a:off x="411480" y="1444752"/>
            <a:ext cx="3931920" cy="0"/>
          </a:xfrm>
          <a:prstGeom prst="line">
            <a:avLst/>
          </a:prstGeom>
          <a:noFill/>
          <a:ln w="12700">
            <a:solidFill>
              <a:srgbClr val="1A1A1A"/>
            </a:solidFill>
            <a:prstDash val="solid"/>
          </a:ln>
        </p:spPr>
        <p:txBody>
          <a:bodyPr/>
          <a:lstStyle/>
          <a:p>
            <a:endParaRPr lang="en-GB"/>
          </a:p>
        </p:txBody>
      </p:sp>
      <p:sp>
        <p:nvSpPr>
          <p:cNvPr id="6" name="Text 4">
            <a:extLst>
              <a:ext uri="{FF2B5EF4-FFF2-40B4-BE49-F238E27FC236}">
                <a16:creationId xmlns:a16="http://schemas.microsoft.com/office/drawing/2014/main" id="{4A8828D2-F51E-711B-592D-BBB7C3FB6EE0}"/>
              </a:ext>
            </a:extLst>
          </p:cNvPr>
          <p:cNvSpPr/>
          <p:nvPr/>
        </p:nvSpPr>
        <p:spPr>
          <a:xfrm>
            <a:off x="411480" y="1508760"/>
            <a:ext cx="3931920" cy="3200400"/>
          </a:xfrm>
          <a:prstGeom prst="rect">
            <a:avLst/>
          </a:prstGeom>
          <a:noFill/>
          <a:ln/>
        </p:spPr>
        <p:txBody>
          <a:bodyPr wrap="square" lIns="0" tIns="0" rIns="0" bIns="0" rtlCol="0" anchor="t"/>
          <a:lstStyle/>
          <a:p>
            <a:pPr>
              <a:buSzPct val="100000"/>
            </a:pPr>
            <a:endParaRPr lang="en-US" sz="1400" dirty="0"/>
          </a:p>
        </p:txBody>
      </p:sp>
      <p:sp>
        <p:nvSpPr>
          <p:cNvPr id="7" name="Shape 5">
            <a:extLst>
              <a:ext uri="{FF2B5EF4-FFF2-40B4-BE49-F238E27FC236}">
                <a16:creationId xmlns:a16="http://schemas.microsoft.com/office/drawing/2014/main" id="{48008051-0607-D49C-B986-71E80FD8E029}"/>
              </a:ext>
            </a:extLst>
          </p:cNvPr>
          <p:cNvSpPr/>
          <p:nvPr/>
        </p:nvSpPr>
        <p:spPr>
          <a:xfrm>
            <a:off x="4572000" y="1097280"/>
            <a:ext cx="0" cy="3611880"/>
          </a:xfrm>
          <a:prstGeom prst="line">
            <a:avLst/>
          </a:prstGeom>
          <a:noFill/>
          <a:ln w="12700">
            <a:solidFill>
              <a:srgbClr val="CCCCCC"/>
            </a:solidFill>
            <a:prstDash val="solid"/>
          </a:ln>
        </p:spPr>
        <p:txBody>
          <a:bodyPr/>
          <a:lstStyle/>
          <a:p>
            <a:endParaRPr lang="en-GB"/>
          </a:p>
        </p:txBody>
      </p:sp>
      <p:sp>
        <p:nvSpPr>
          <p:cNvPr id="8" name="Text 6">
            <a:extLst>
              <a:ext uri="{FF2B5EF4-FFF2-40B4-BE49-F238E27FC236}">
                <a16:creationId xmlns:a16="http://schemas.microsoft.com/office/drawing/2014/main" id="{21C1C625-4457-FF5E-620F-45CAFA370B70}"/>
              </a:ext>
            </a:extLst>
          </p:cNvPr>
          <p:cNvSpPr/>
          <p:nvPr/>
        </p:nvSpPr>
        <p:spPr>
          <a:xfrm>
            <a:off x="4709160" y="1097280"/>
            <a:ext cx="4023360" cy="347472"/>
          </a:xfrm>
          <a:prstGeom prst="rect">
            <a:avLst/>
          </a:prstGeom>
          <a:noFill/>
          <a:ln/>
        </p:spPr>
        <p:txBody>
          <a:bodyPr wrap="square" lIns="0" tIns="0" rIns="0" bIns="0" rtlCol="0" anchor="ctr"/>
          <a:lstStyle/>
          <a:p>
            <a:pPr marL="0" indent="0">
              <a:buNone/>
            </a:pPr>
            <a:r>
              <a:rPr lang="en-US" sz="1700" b="1" dirty="0">
                <a:solidFill>
                  <a:srgbClr val="1A1A1A"/>
                </a:solidFill>
                <a:latin typeface="Calibri" pitchFamily="34" charset="0"/>
                <a:ea typeface="Calibri" pitchFamily="34" charset="-122"/>
                <a:cs typeface="Calibri" pitchFamily="34" charset="-120"/>
              </a:rPr>
              <a:t>Limitations</a:t>
            </a:r>
            <a:endParaRPr lang="en-US" sz="1700" dirty="0"/>
          </a:p>
        </p:txBody>
      </p:sp>
      <p:sp>
        <p:nvSpPr>
          <p:cNvPr id="9" name="Shape 7">
            <a:extLst>
              <a:ext uri="{FF2B5EF4-FFF2-40B4-BE49-F238E27FC236}">
                <a16:creationId xmlns:a16="http://schemas.microsoft.com/office/drawing/2014/main" id="{D044DADA-54BE-CAB3-C5BD-CC710BD957C8}"/>
              </a:ext>
            </a:extLst>
          </p:cNvPr>
          <p:cNvSpPr/>
          <p:nvPr/>
        </p:nvSpPr>
        <p:spPr>
          <a:xfrm>
            <a:off x="4709160" y="1444752"/>
            <a:ext cx="4023360" cy="0"/>
          </a:xfrm>
          <a:prstGeom prst="line">
            <a:avLst/>
          </a:prstGeom>
          <a:noFill/>
          <a:ln w="12700">
            <a:solidFill>
              <a:srgbClr val="1A1A1A"/>
            </a:solidFill>
            <a:prstDash val="solid"/>
          </a:ln>
        </p:spPr>
        <p:txBody>
          <a:bodyPr/>
          <a:lstStyle/>
          <a:p>
            <a:endParaRPr lang="en-GB"/>
          </a:p>
        </p:txBody>
      </p:sp>
      <p:sp>
        <p:nvSpPr>
          <p:cNvPr id="10" name="Text 8">
            <a:extLst>
              <a:ext uri="{FF2B5EF4-FFF2-40B4-BE49-F238E27FC236}">
                <a16:creationId xmlns:a16="http://schemas.microsoft.com/office/drawing/2014/main" id="{2E3A16CD-6CC9-5D91-CBB6-31E22E92006C}"/>
              </a:ext>
            </a:extLst>
          </p:cNvPr>
          <p:cNvSpPr/>
          <p:nvPr/>
        </p:nvSpPr>
        <p:spPr>
          <a:xfrm>
            <a:off x="4709160" y="1508760"/>
            <a:ext cx="4023360" cy="3200400"/>
          </a:xfrm>
          <a:prstGeom prst="rect">
            <a:avLst/>
          </a:prstGeom>
          <a:noFill/>
          <a:ln/>
        </p:spPr>
        <p:txBody>
          <a:bodyPr wrap="square" lIns="0" tIns="0" rIns="0" bIns="0" rtlCol="0" anchor="t"/>
          <a:lstStyle/>
          <a:p>
            <a:pPr>
              <a:buSzPct val="100000"/>
            </a:pPr>
            <a:endParaRPr lang="en-US" sz="1400" dirty="0"/>
          </a:p>
        </p:txBody>
      </p:sp>
    </p:spTree>
    <p:extLst>
      <p:ext uri="{BB962C8B-B14F-4D97-AF65-F5344CB8AC3E}">
        <p14:creationId xmlns:p14="http://schemas.microsoft.com/office/powerpoint/2010/main" val="391925210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7">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411480" y="201168"/>
            <a:ext cx="8321040" cy="777240"/>
          </a:xfrm>
          <a:prstGeom prst="rect">
            <a:avLst/>
          </a:prstGeom>
          <a:noFill/>
          <a:ln/>
        </p:spPr>
        <p:txBody>
          <a:bodyPr wrap="square" lIns="0" tIns="0" rIns="0" bIns="0" rtlCol="0" anchor="b"/>
          <a:lstStyle/>
          <a:p>
            <a:pPr marL="0" indent="0">
              <a:buNone/>
            </a:pPr>
            <a:r>
              <a:rPr lang="en-US" sz="3600" dirty="0">
                <a:solidFill>
                  <a:srgbClr val="1A1A1A"/>
                </a:solidFill>
                <a:latin typeface="Calibri" pitchFamily="34" charset="0"/>
                <a:ea typeface="Calibri" pitchFamily="34" charset="-122"/>
                <a:cs typeface="Calibri" pitchFamily="34" charset="-120"/>
              </a:rPr>
              <a:t>Task 3: Care Documentation</a:t>
            </a:r>
            <a:endParaRPr lang="en-US" sz="3600" dirty="0"/>
          </a:p>
        </p:txBody>
      </p:sp>
      <p:sp>
        <p:nvSpPr>
          <p:cNvPr id="3" name="Shape 1"/>
          <p:cNvSpPr/>
          <p:nvPr/>
        </p:nvSpPr>
        <p:spPr>
          <a:xfrm>
            <a:off x="411480" y="1005840"/>
            <a:ext cx="8321040" cy="0"/>
          </a:xfrm>
          <a:prstGeom prst="line">
            <a:avLst/>
          </a:prstGeom>
          <a:noFill/>
          <a:ln w="19050">
            <a:solidFill>
              <a:srgbClr val="1A1A1A"/>
            </a:solidFill>
            <a:prstDash val="solid"/>
          </a:ln>
        </p:spPr>
        <p:txBody>
          <a:bodyPr/>
          <a:lstStyle/>
          <a:p>
            <a:endParaRPr lang="en-GB"/>
          </a:p>
        </p:txBody>
      </p:sp>
      <p:sp>
        <p:nvSpPr>
          <p:cNvPr id="4" name="Text 2"/>
          <p:cNvSpPr/>
          <p:nvPr/>
        </p:nvSpPr>
        <p:spPr>
          <a:xfrm>
            <a:off x="411480" y="1051560"/>
            <a:ext cx="8321040" cy="320040"/>
          </a:xfrm>
          <a:prstGeom prst="rect">
            <a:avLst/>
          </a:prstGeom>
          <a:noFill/>
          <a:ln/>
        </p:spPr>
        <p:txBody>
          <a:bodyPr wrap="square" lIns="0" tIns="0" rIns="0" bIns="0" rtlCol="0" anchor="ctr"/>
          <a:lstStyle/>
          <a:p>
            <a:pPr marL="0" indent="0">
              <a:buNone/>
            </a:pPr>
            <a:r>
              <a:rPr lang="en-US" sz="1300" i="1" dirty="0">
                <a:solidFill>
                  <a:srgbClr val="555555"/>
                </a:solidFill>
                <a:latin typeface="Calibri" pitchFamily="34" charset="0"/>
                <a:ea typeface="Calibri" pitchFamily="34" charset="-122"/>
                <a:cs typeface="Calibri" pitchFamily="34" charset="-120"/>
              </a:rPr>
              <a:t>Recommended Tool: Microsoft teams Presenter: [</a:t>
            </a:r>
            <a:r>
              <a:rPr lang="en-US" sz="1300" i="1" dirty="0" err="1">
                <a:solidFill>
                  <a:srgbClr val="555555"/>
                </a:solidFill>
                <a:latin typeface="Calibri" pitchFamily="34" charset="0"/>
                <a:ea typeface="Calibri" pitchFamily="34" charset="-122"/>
                <a:cs typeface="Calibri" pitchFamily="34" charset="-120"/>
              </a:rPr>
              <a:t>kelis</a:t>
            </a:r>
            <a:r>
              <a:rPr lang="en-US" sz="1300" i="1" dirty="0">
                <a:solidFill>
                  <a:srgbClr val="555555"/>
                </a:solidFill>
                <a:latin typeface="Calibri" pitchFamily="34" charset="0"/>
                <a:ea typeface="Calibri" pitchFamily="34" charset="-122"/>
                <a:cs typeface="Calibri" pitchFamily="34" charset="-120"/>
              </a:rPr>
              <a:t> July ]  |  [25444 7 7 ]</a:t>
            </a:r>
            <a:endParaRPr lang="en-US" sz="1300" dirty="0"/>
          </a:p>
        </p:txBody>
      </p:sp>
      <p:sp>
        <p:nvSpPr>
          <p:cNvPr id="5" name="Shape 3"/>
          <p:cNvSpPr/>
          <p:nvPr/>
        </p:nvSpPr>
        <p:spPr>
          <a:xfrm>
            <a:off x="411480" y="1371600"/>
            <a:ext cx="8321040" cy="0"/>
          </a:xfrm>
          <a:prstGeom prst="line">
            <a:avLst/>
          </a:prstGeom>
          <a:noFill/>
          <a:ln w="6350">
            <a:solidFill>
              <a:srgbClr val="CCCCCC"/>
            </a:solidFill>
            <a:prstDash val="solid"/>
          </a:ln>
        </p:spPr>
        <p:txBody>
          <a:bodyPr/>
          <a:lstStyle/>
          <a:p>
            <a:endParaRPr lang="en-GB"/>
          </a:p>
        </p:txBody>
      </p:sp>
      <p:sp>
        <p:nvSpPr>
          <p:cNvPr id="6" name="Text 4"/>
          <p:cNvSpPr/>
          <p:nvPr/>
        </p:nvSpPr>
        <p:spPr>
          <a:xfrm>
            <a:off x="411480" y="1463040"/>
            <a:ext cx="8321040" cy="3429000"/>
          </a:xfrm>
          <a:prstGeom prst="rect">
            <a:avLst/>
          </a:prstGeom>
          <a:noFill/>
          <a:ln/>
        </p:spPr>
        <p:txBody>
          <a:bodyPr wrap="square" lIns="0" tIns="0" rIns="0" bIns="0" rtlCol="0" anchor="t"/>
          <a:lstStyle/>
          <a:p>
            <a:pPr marL="342900" indent="-342900">
              <a:buSzPct val="100000"/>
              <a:buChar char="•"/>
            </a:pPr>
            <a:r>
              <a:rPr lang="en-US" sz="1500" dirty="0">
                <a:latin typeface="Calibri" pitchFamily="34" charset="0"/>
                <a:ea typeface="Calibri" pitchFamily="34" charset="-122"/>
                <a:cs typeface="Calibri" pitchFamily="34" charset="-120"/>
              </a:rPr>
              <a:t>Care  Documentation notes can be edited or added directly in Teams  so important the nurses and doctors can communicate and update the patients .</a:t>
            </a:r>
          </a:p>
          <a:p>
            <a:pPr marL="342900" indent="-342900">
              <a:buSzPct val="100000"/>
              <a:buChar char="•"/>
            </a:pPr>
            <a:endParaRPr lang="en-US" sz="1500" dirty="0">
              <a:latin typeface="Calibri" pitchFamily="34" charset="0"/>
              <a:ea typeface="Calibri" pitchFamily="34" charset="-122"/>
              <a:cs typeface="Calibri" pitchFamily="34" charset="-120"/>
            </a:endParaRPr>
          </a:p>
          <a:p>
            <a:pPr marL="342900" indent="-342900">
              <a:buSzPct val="100000"/>
              <a:buChar char="•"/>
            </a:pPr>
            <a:r>
              <a:rPr lang="en-US" sz="1500" dirty="0">
                <a:latin typeface="Calibri" pitchFamily="34" charset="0"/>
                <a:ea typeface="Calibri" pitchFamily="34" charset="-122"/>
                <a:cs typeface="Calibri" pitchFamily="34" charset="-120"/>
              </a:rPr>
              <a:t>When a shift changes the income of  Microsoft teams can be used .</a:t>
            </a:r>
          </a:p>
          <a:p>
            <a:pPr marL="342900" indent="-342900">
              <a:buSzPct val="100000"/>
              <a:buChar char="•"/>
            </a:pPr>
            <a:endParaRPr lang="en-US" sz="1500" dirty="0">
              <a:latin typeface="Calibri" pitchFamily="34" charset="0"/>
              <a:ea typeface="Calibri" pitchFamily="34" charset="-122"/>
              <a:cs typeface="Calibri" pitchFamily="34" charset="-120"/>
            </a:endParaRPr>
          </a:p>
          <a:p>
            <a:pPr marL="342900" indent="-342900">
              <a:buSzPct val="100000"/>
              <a:buChar char="•"/>
            </a:pPr>
            <a:r>
              <a:rPr lang="en-US" sz="1500" dirty="0">
                <a:latin typeface="Calibri" pitchFamily="34" charset="0"/>
                <a:ea typeface="Calibri" pitchFamily="34" charset="-122"/>
                <a:cs typeface="Calibri" pitchFamily="34" charset="-120"/>
              </a:rPr>
              <a:t>Using Microsoft teams can easily improve the safety of patients and having less paper notes and</a:t>
            </a:r>
          </a:p>
          <a:p>
            <a:pPr>
              <a:buSzPct val="100000"/>
            </a:pPr>
            <a:endParaRPr lang="en-US" sz="1500" dirty="0">
              <a:latin typeface="Calibri" pitchFamily="34" charset="0"/>
              <a:ea typeface="Calibri" pitchFamily="34" charset="-122"/>
              <a:cs typeface="Calibri" pitchFamily="34" charset="-120"/>
            </a:endParaRPr>
          </a:p>
          <a:p>
            <a:pPr>
              <a:buSzPct val="100000"/>
            </a:pPr>
            <a:r>
              <a:rPr lang="en-US" sz="1500" dirty="0">
                <a:latin typeface="Calibri" pitchFamily="34" charset="0"/>
                <a:ea typeface="Calibri" pitchFamily="34" charset="-122"/>
                <a:cs typeface="Calibri" pitchFamily="34" charset="-120"/>
              </a:rPr>
              <a:t> consistently consistency of care to patients and nurses and doctors in the health care industry  . </a:t>
            </a:r>
          </a:p>
          <a:p>
            <a:pPr marL="342900" indent="-342900">
              <a:buSzPct val="100000"/>
              <a:buChar char="•"/>
            </a:pPr>
            <a:r>
              <a:rPr lang="en-US" sz="1500" dirty="0">
                <a:latin typeface="Calibri" pitchFamily="34" charset="0"/>
                <a:ea typeface="Calibri" pitchFamily="34" charset="-122"/>
                <a:cs typeface="Calibri" pitchFamily="34" charset="-120"/>
              </a:rPr>
              <a:t>Microsoft teams acts as a central hub for communication recording storage and data .</a:t>
            </a:r>
          </a:p>
          <a:p>
            <a:pPr marL="342900" indent="-342900">
              <a:buSzPct val="100000"/>
              <a:buChar char="•"/>
            </a:pPr>
            <a:r>
              <a:rPr lang="en-US" sz="1500" dirty="0">
                <a:latin typeface="Calibri" pitchFamily="34" charset="0"/>
                <a:ea typeface="Calibri" pitchFamily="34" charset="-122"/>
                <a:cs typeface="Calibri" pitchFamily="34" charset="-120"/>
              </a:rPr>
              <a:t>Also Microsoft teams also  Microsoft teams perfectly matches the needs of a nursing home where care and when is records of patients. Yes Microsoft teams records daily logs medication and handovers in the nursing home .</a:t>
            </a:r>
          </a:p>
          <a:p>
            <a:pPr marL="342900" indent="-342900">
              <a:buSzPct val="100000"/>
              <a:buChar char="•"/>
            </a:pPr>
            <a:r>
              <a:rPr lang="en-US" sz="1500" dirty="0">
                <a:latin typeface="Calibri" pitchFamily="34" charset="0"/>
                <a:ea typeface="Calibri" pitchFamily="34" charset="-122"/>
                <a:cs typeface="Calibri" pitchFamily="34" charset="-120"/>
              </a:rPr>
              <a:t>Also prevents Microsoft teams the </a:t>
            </a:r>
            <a:r>
              <a:rPr lang="en-US" sz="1500" dirty="0" err="1">
                <a:latin typeface="Calibri" pitchFamily="34" charset="0"/>
                <a:ea typeface="Calibri" pitchFamily="34" charset="-122"/>
                <a:cs typeface="Calibri" pitchFamily="34" charset="-120"/>
              </a:rPr>
              <a:t>advancages</a:t>
            </a:r>
            <a:r>
              <a:rPr lang="en-US" sz="1500" dirty="0">
                <a:latin typeface="Calibri" pitchFamily="34" charset="0"/>
                <a:ea typeface="Calibri" pitchFamily="34" charset="-122"/>
                <a:cs typeface="Calibri" pitchFamily="34" charset="-120"/>
              </a:rPr>
              <a:t> to the Microsoft teams can be used in the </a:t>
            </a:r>
            <a:r>
              <a:rPr lang="en-US" sz="1500" dirty="0" err="1">
                <a:latin typeface="Calibri" pitchFamily="34" charset="0"/>
                <a:ea typeface="Calibri" pitchFamily="34" charset="-122"/>
                <a:cs typeface="Calibri" pitchFamily="34" charset="-120"/>
              </a:rPr>
              <a:t>riverdale</a:t>
            </a:r>
            <a:r>
              <a:rPr lang="en-US" sz="1500" dirty="0">
                <a:latin typeface="Calibri" pitchFamily="34" charset="0"/>
                <a:ea typeface="Calibri" pitchFamily="34" charset="-122"/>
                <a:cs typeface="Calibri" pitchFamily="34" charset="-120"/>
              </a:rPr>
              <a:t> industry on care documentation</a:t>
            </a:r>
            <a:endParaRPr lang="en-US" sz="1500" dirty="0">
              <a:solidFill>
                <a:srgbClr val="C0392B"/>
              </a:solidFill>
              <a:latin typeface="Calibri" pitchFamily="34" charset="0"/>
              <a:ea typeface="Calibri" pitchFamily="34" charset="-122"/>
              <a:cs typeface="Calibri" pitchFamily="34" charset="-120"/>
            </a:endParaRPr>
          </a:p>
          <a:p>
            <a:pPr marL="342900" indent="-342900">
              <a:buSzPct val="100000"/>
              <a:buChar char="•"/>
            </a:pPr>
            <a:endParaRPr lang="en-US" sz="1500" dirty="0">
              <a:solidFill>
                <a:srgbClr val="C0392B"/>
              </a:solidFill>
              <a:latin typeface="Calibri" pitchFamily="34" charset="0"/>
              <a:ea typeface="Calibri" pitchFamily="34" charset="-122"/>
              <a:cs typeface="Calibri" pitchFamily="34" charset="-120"/>
            </a:endParaRPr>
          </a:p>
          <a:p>
            <a:pPr marL="342900" indent="-342900">
              <a:buSzPct val="100000"/>
              <a:buChar char="•"/>
            </a:pPr>
            <a:endParaRPr lang="en-US" sz="1500" dirty="0"/>
          </a:p>
        </p:txBody>
      </p:sp>
      <p:sp>
        <p:nvSpPr>
          <p:cNvPr id="7" name="Shape 5"/>
          <p:cNvSpPr/>
          <p:nvPr/>
        </p:nvSpPr>
        <p:spPr>
          <a:xfrm>
            <a:off x="411480" y="4663440"/>
            <a:ext cx="8321040" cy="274320"/>
          </a:xfrm>
          <a:prstGeom prst="rect">
            <a:avLst/>
          </a:prstGeom>
          <a:solidFill>
            <a:srgbClr val="F2F2F2"/>
          </a:solidFill>
          <a:ln w="6350">
            <a:solidFill>
              <a:srgbClr val="CCCCCC"/>
            </a:solidFill>
            <a:prstDash val="solid"/>
          </a:ln>
        </p:spPr>
        <p:txBody>
          <a:bodyPr/>
          <a:lstStyle/>
          <a:p>
            <a:endParaRPr lang="en-GB"/>
          </a:p>
        </p:txBody>
      </p:sp>
      <p:sp>
        <p:nvSpPr>
          <p:cNvPr id="8" name="Text 6"/>
          <p:cNvSpPr/>
          <p:nvPr/>
        </p:nvSpPr>
        <p:spPr>
          <a:xfrm>
            <a:off x="502920" y="4672584"/>
            <a:ext cx="8138160" cy="256032"/>
          </a:xfrm>
          <a:prstGeom prst="rect">
            <a:avLst/>
          </a:prstGeom>
          <a:noFill/>
          <a:ln/>
        </p:spPr>
        <p:txBody>
          <a:bodyPr wrap="square" lIns="0" tIns="0" rIns="0" bIns="0" rtlCol="0" anchor="ctr"/>
          <a:lstStyle/>
          <a:p>
            <a:pPr marL="0" indent="0">
              <a:buNone/>
            </a:pPr>
            <a:r>
              <a:rPr lang="en-US" sz="1100" i="1" dirty="0">
                <a:solidFill>
                  <a:srgbClr val="555555"/>
                </a:solidFill>
                <a:latin typeface="Calibri" pitchFamily="34" charset="0"/>
                <a:ea typeface="Calibri" pitchFamily="34" charset="-122"/>
                <a:cs typeface="Calibri" pitchFamily="34" charset="-120"/>
              </a:rPr>
              <a:t>⏱  You have up to 5 minutes to present this slide. You will be asked individual questions by the assessor afterwards.</a:t>
            </a:r>
            <a:endParaRPr lang="en-US" sz="110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44AB3C8-9851-081D-68F2-530EBED54D12}"/>
            </a:ext>
          </a:extLst>
        </p:cNvPr>
        <p:cNvGrpSpPr/>
        <p:nvPr/>
      </p:nvGrpSpPr>
      <p:grpSpPr>
        <a:xfrm>
          <a:off x="0" y="0"/>
          <a:ext cx="0" cy="0"/>
          <a:chOff x="0" y="0"/>
          <a:chExt cx="0" cy="0"/>
        </a:xfrm>
      </p:grpSpPr>
      <p:sp>
        <p:nvSpPr>
          <p:cNvPr id="2" name="Text 0">
            <a:extLst>
              <a:ext uri="{FF2B5EF4-FFF2-40B4-BE49-F238E27FC236}">
                <a16:creationId xmlns:a16="http://schemas.microsoft.com/office/drawing/2014/main" id="{751FDBB7-DD24-ECB3-2590-E6B0D48D9643}"/>
              </a:ext>
            </a:extLst>
          </p:cNvPr>
          <p:cNvSpPr/>
          <p:nvPr/>
        </p:nvSpPr>
        <p:spPr>
          <a:xfrm>
            <a:off x="411480" y="201168"/>
            <a:ext cx="8599516" cy="777240"/>
          </a:xfrm>
          <a:prstGeom prst="rect">
            <a:avLst/>
          </a:prstGeom>
          <a:noFill/>
          <a:ln/>
        </p:spPr>
        <p:txBody>
          <a:bodyPr wrap="square" lIns="0" tIns="0" rIns="0" bIns="0" rtlCol="0" anchor="b"/>
          <a:lstStyle/>
          <a:p>
            <a:pPr marL="0" indent="0">
              <a:buNone/>
            </a:pPr>
            <a:r>
              <a:rPr lang="en-US" sz="3600" dirty="0">
                <a:solidFill>
                  <a:srgbClr val="1A1A1A"/>
                </a:solidFill>
                <a:latin typeface="Calibri" pitchFamily="34" charset="0"/>
                <a:ea typeface="Calibri" pitchFamily="34" charset="-122"/>
                <a:cs typeface="Calibri" pitchFamily="34" charset="-120"/>
              </a:rPr>
              <a:t>Benefits &amp; Limitations: MS Word at Riverdale</a:t>
            </a:r>
            <a:endParaRPr lang="en-US" sz="3600" dirty="0"/>
          </a:p>
        </p:txBody>
      </p:sp>
      <p:sp>
        <p:nvSpPr>
          <p:cNvPr id="3" name="Shape 1">
            <a:extLst>
              <a:ext uri="{FF2B5EF4-FFF2-40B4-BE49-F238E27FC236}">
                <a16:creationId xmlns:a16="http://schemas.microsoft.com/office/drawing/2014/main" id="{92537303-66C5-E460-D955-EC06D1167DED}"/>
              </a:ext>
            </a:extLst>
          </p:cNvPr>
          <p:cNvSpPr/>
          <p:nvPr/>
        </p:nvSpPr>
        <p:spPr>
          <a:xfrm>
            <a:off x="411480" y="1005840"/>
            <a:ext cx="8321040" cy="0"/>
          </a:xfrm>
          <a:prstGeom prst="line">
            <a:avLst/>
          </a:prstGeom>
          <a:noFill/>
          <a:ln w="19050">
            <a:solidFill>
              <a:srgbClr val="1A1A1A"/>
            </a:solidFill>
            <a:prstDash val="solid"/>
          </a:ln>
        </p:spPr>
        <p:txBody>
          <a:bodyPr/>
          <a:lstStyle/>
          <a:p>
            <a:endParaRPr lang="en-GB"/>
          </a:p>
        </p:txBody>
      </p:sp>
      <p:sp>
        <p:nvSpPr>
          <p:cNvPr id="4" name="Text 2">
            <a:extLst>
              <a:ext uri="{FF2B5EF4-FFF2-40B4-BE49-F238E27FC236}">
                <a16:creationId xmlns:a16="http://schemas.microsoft.com/office/drawing/2014/main" id="{6225FA78-5E3D-227D-CFF3-1A8A3697BA86}"/>
              </a:ext>
            </a:extLst>
          </p:cNvPr>
          <p:cNvSpPr/>
          <p:nvPr/>
        </p:nvSpPr>
        <p:spPr>
          <a:xfrm>
            <a:off x="411480" y="1097280"/>
            <a:ext cx="3931920" cy="347472"/>
          </a:xfrm>
          <a:prstGeom prst="rect">
            <a:avLst/>
          </a:prstGeom>
          <a:noFill/>
          <a:ln/>
        </p:spPr>
        <p:txBody>
          <a:bodyPr wrap="square" lIns="0" tIns="0" rIns="0" bIns="0" rtlCol="0" anchor="ctr"/>
          <a:lstStyle/>
          <a:p>
            <a:pPr marL="0" indent="0">
              <a:buNone/>
            </a:pPr>
            <a:r>
              <a:rPr lang="en-US" sz="1700" b="1" dirty="0">
                <a:solidFill>
                  <a:srgbClr val="1A1A1A"/>
                </a:solidFill>
                <a:latin typeface="Calibri" pitchFamily="34" charset="0"/>
                <a:ea typeface="Calibri" pitchFamily="34" charset="-122"/>
                <a:cs typeface="Calibri" pitchFamily="34" charset="-120"/>
              </a:rPr>
              <a:t>Benefits</a:t>
            </a:r>
            <a:endParaRPr lang="en-US" sz="1700" dirty="0"/>
          </a:p>
        </p:txBody>
      </p:sp>
      <p:sp>
        <p:nvSpPr>
          <p:cNvPr id="5" name="Shape 3">
            <a:extLst>
              <a:ext uri="{FF2B5EF4-FFF2-40B4-BE49-F238E27FC236}">
                <a16:creationId xmlns:a16="http://schemas.microsoft.com/office/drawing/2014/main" id="{DD5BBA56-D5D2-FDD8-871E-2F3F74240C71}"/>
              </a:ext>
            </a:extLst>
          </p:cNvPr>
          <p:cNvSpPr/>
          <p:nvPr/>
        </p:nvSpPr>
        <p:spPr>
          <a:xfrm>
            <a:off x="411480" y="1444752"/>
            <a:ext cx="3931920" cy="0"/>
          </a:xfrm>
          <a:prstGeom prst="line">
            <a:avLst/>
          </a:prstGeom>
          <a:noFill/>
          <a:ln w="12700">
            <a:solidFill>
              <a:srgbClr val="1A1A1A"/>
            </a:solidFill>
            <a:prstDash val="solid"/>
          </a:ln>
        </p:spPr>
        <p:txBody>
          <a:bodyPr/>
          <a:lstStyle/>
          <a:p>
            <a:endParaRPr lang="en-GB"/>
          </a:p>
        </p:txBody>
      </p:sp>
      <p:sp>
        <p:nvSpPr>
          <p:cNvPr id="6" name="Text 4">
            <a:extLst>
              <a:ext uri="{FF2B5EF4-FFF2-40B4-BE49-F238E27FC236}">
                <a16:creationId xmlns:a16="http://schemas.microsoft.com/office/drawing/2014/main" id="{2C7A56FB-9724-F20D-5741-8860FCF0FAD6}"/>
              </a:ext>
            </a:extLst>
          </p:cNvPr>
          <p:cNvSpPr/>
          <p:nvPr/>
        </p:nvSpPr>
        <p:spPr>
          <a:xfrm>
            <a:off x="411479" y="1536190"/>
            <a:ext cx="8667205" cy="3172969"/>
          </a:xfrm>
          <a:prstGeom prst="rect">
            <a:avLst/>
          </a:prstGeom>
          <a:noFill/>
          <a:ln/>
        </p:spPr>
        <p:txBody>
          <a:bodyPr wrap="square" lIns="0" tIns="0" rIns="0" bIns="0" rtlCol="0" anchor="t"/>
          <a:lstStyle/>
          <a:p>
            <a:pPr marL="285750" indent="-285750">
              <a:buSzPct val="100000"/>
              <a:buFont typeface="Arial" panose="020B0604020202020204" pitchFamily="34" charset="0"/>
              <a:buChar char="•"/>
            </a:pPr>
            <a:endParaRPr lang="en-US" sz="1400" b="1" dirty="0"/>
          </a:p>
          <a:p>
            <a:pPr>
              <a:buSzPct val="100000"/>
            </a:pPr>
            <a:r>
              <a:rPr lang="en-US" sz="1400" dirty="0"/>
              <a:t> </a:t>
            </a:r>
          </a:p>
          <a:p>
            <a:pPr marL="285750" indent="-285750">
              <a:buSzPct val="100000"/>
              <a:buFont typeface="Arial" panose="020B0604020202020204" pitchFamily="34" charset="0"/>
              <a:buChar char="•"/>
            </a:pPr>
            <a:r>
              <a:rPr lang="en-US" sz="1400" dirty="0"/>
              <a:t>First aid training </a:t>
            </a:r>
          </a:p>
          <a:p>
            <a:pPr marL="285750" indent="-285750">
              <a:buSzPct val="100000"/>
              <a:buFont typeface="Arial" panose="020B0604020202020204" pitchFamily="34" charset="0"/>
              <a:buChar char="•"/>
            </a:pPr>
            <a:endParaRPr lang="en-US" sz="1400" dirty="0"/>
          </a:p>
          <a:p>
            <a:pPr marL="285750" indent="-285750">
              <a:buSzPct val="100000"/>
              <a:buFont typeface="Arial" panose="020B0604020202020204" pitchFamily="34" charset="0"/>
              <a:buChar char="•"/>
            </a:pPr>
            <a:r>
              <a:rPr lang="en-US" sz="1400" dirty="0"/>
              <a:t>Raising </a:t>
            </a:r>
            <a:r>
              <a:rPr lang="en-US" sz="1400" dirty="0" err="1"/>
              <a:t>awarness</a:t>
            </a:r>
            <a:r>
              <a:rPr lang="en-US" sz="1400" dirty="0"/>
              <a:t> </a:t>
            </a:r>
          </a:p>
          <a:p>
            <a:pPr marL="285750" indent="-285750">
              <a:buSzPct val="100000"/>
              <a:buFont typeface="Arial" panose="020B0604020202020204" pitchFamily="34" charset="0"/>
              <a:buChar char="•"/>
            </a:pPr>
            <a:endParaRPr lang="en-US" sz="1400" b="1" dirty="0"/>
          </a:p>
          <a:p>
            <a:pPr marL="285750" indent="-285750">
              <a:buSzPct val="100000"/>
              <a:buFont typeface="Arial" panose="020B0604020202020204" pitchFamily="34" charset="0"/>
              <a:buChar char="•"/>
            </a:pPr>
            <a:r>
              <a:rPr lang="en-US" sz="1400" dirty="0"/>
              <a:t> improves the patients' documents </a:t>
            </a:r>
          </a:p>
          <a:p>
            <a:pPr marL="285750" indent="-285750">
              <a:buSzPct val="100000"/>
              <a:buFont typeface="Arial" panose="020B0604020202020204" pitchFamily="34" charset="0"/>
              <a:buChar char="•"/>
            </a:pPr>
            <a:endParaRPr lang="en-US" sz="1400" b="1" dirty="0"/>
          </a:p>
          <a:p>
            <a:pPr marL="285750" indent="-285750">
              <a:buSzPct val="100000"/>
              <a:buFont typeface="Arial" panose="020B0604020202020204" pitchFamily="34" charset="0"/>
              <a:buChar char="•"/>
            </a:pPr>
            <a:endParaRPr lang="en-US" sz="1400" dirty="0"/>
          </a:p>
          <a:p>
            <a:pPr marL="285750" indent="-285750">
              <a:buSzPct val="100000"/>
              <a:buFont typeface="Arial" panose="020B0604020202020204" pitchFamily="34" charset="0"/>
              <a:buChar char="•"/>
            </a:pPr>
            <a:r>
              <a:rPr lang="en-US" sz="1400" dirty="0"/>
              <a:t>Supports virtual meetings and secures </a:t>
            </a:r>
          </a:p>
          <a:p>
            <a:pPr>
              <a:buSzPct val="100000"/>
            </a:pPr>
            <a:r>
              <a:rPr lang="en-US" sz="1400" dirty="0"/>
              <a:t>Recording documents of the information correctly </a:t>
            </a:r>
          </a:p>
          <a:p>
            <a:pPr>
              <a:buSzPct val="100000"/>
            </a:pPr>
            <a:endParaRPr lang="en-US" sz="1400" dirty="0"/>
          </a:p>
        </p:txBody>
      </p:sp>
      <p:sp>
        <p:nvSpPr>
          <p:cNvPr id="7" name="Shape 5">
            <a:extLst>
              <a:ext uri="{FF2B5EF4-FFF2-40B4-BE49-F238E27FC236}">
                <a16:creationId xmlns:a16="http://schemas.microsoft.com/office/drawing/2014/main" id="{AEB817D5-7CFD-536A-10DD-E7DD02118B5F}"/>
              </a:ext>
            </a:extLst>
          </p:cNvPr>
          <p:cNvSpPr/>
          <p:nvPr/>
        </p:nvSpPr>
        <p:spPr>
          <a:xfrm>
            <a:off x="4572000" y="1097280"/>
            <a:ext cx="0" cy="3611880"/>
          </a:xfrm>
          <a:prstGeom prst="line">
            <a:avLst/>
          </a:prstGeom>
          <a:noFill/>
          <a:ln w="12700">
            <a:solidFill>
              <a:srgbClr val="CCCCCC"/>
            </a:solidFill>
            <a:prstDash val="solid"/>
          </a:ln>
        </p:spPr>
        <p:txBody>
          <a:bodyPr/>
          <a:lstStyle/>
          <a:p>
            <a:endParaRPr lang="en-GB"/>
          </a:p>
        </p:txBody>
      </p:sp>
      <p:sp>
        <p:nvSpPr>
          <p:cNvPr id="8" name="Text 6">
            <a:extLst>
              <a:ext uri="{FF2B5EF4-FFF2-40B4-BE49-F238E27FC236}">
                <a16:creationId xmlns:a16="http://schemas.microsoft.com/office/drawing/2014/main" id="{EE2B4508-BC52-56B4-49CA-76CABEE4C950}"/>
              </a:ext>
            </a:extLst>
          </p:cNvPr>
          <p:cNvSpPr/>
          <p:nvPr/>
        </p:nvSpPr>
        <p:spPr>
          <a:xfrm>
            <a:off x="4709160" y="1097280"/>
            <a:ext cx="4023360" cy="347472"/>
          </a:xfrm>
          <a:prstGeom prst="rect">
            <a:avLst/>
          </a:prstGeom>
          <a:noFill/>
          <a:ln/>
        </p:spPr>
        <p:txBody>
          <a:bodyPr wrap="square" lIns="0" tIns="0" rIns="0" bIns="0" rtlCol="0" anchor="ctr"/>
          <a:lstStyle/>
          <a:p>
            <a:pPr marL="0" indent="0">
              <a:buNone/>
            </a:pPr>
            <a:r>
              <a:rPr lang="en-US" sz="1700" b="1" dirty="0">
                <a:solidFill>
                  <a:srgbClr val="1A1A1A"/>
                </a:solidFill>
                <a:latin typeface="Calibri" pitchFamily="34" charset="0"/>
                <a:ea typeface="Calibri" pitchFamily="34" charset="-122"/>
                <a:cs typeface="Calibri" pitchFamily="34" charset="-120"/>
              </a:rPr>
              <a:t>Limitations</a:t>
            </a:r>
            <a:endParaRPr lang="en-US" sz="1700" dirty="0"/>
          </a:p>
        </p:txBody>
      </p:sp>
      <p:sp>
        <p:nvSpPr>
          <p:cNvPr id="9" name="Shape 7">
            <a:extLst>
              <a:ext uri="{FF2B5EF4-FFF2-40B4-BE49-F238E27FC236}">
                <a16:creationId xmlns:a16="http://schemas.microsoft.com/office/drawing/2014/main" id="{97454C98-6746-F613-DAB0-0BED4FA06E99}"/>
              </a:ext>
            </a:extLst>
          </p:cNvPr>
          <p:cNvSpPr/>
          <p:nvPr/>
        </p:nvSpPr>
        <p:spPr>
          <a:xfrm>
            <a:off x="4709160" y="1444752"/>
            <a:ext cx="4023360" cy="0"/>
          </a:xfrm>
          <a:prstGeom prst="line">
            <a:avLst/>
          </a:prstGeom>
          <a:noFill/>
          <a:ln w="12700">
            <a:solidFill>
              <a:srgbClr val="1A1A1A"/>
            </a:solidFill>
            <a:prstDash val="solid"/>
          </a:ln>
        </p:spPr>
        <p:txBody>
          <a:bodyPr/>
          <a:lstStyle/>
          <a:p>
            <a:endParaRPr lang="en-GB"/>
          </a:p>
        </p:txBody>
      </p:sp>
      <p:sp>
        <p:nvSpPr>
          <p:cNvPr id="10" name="Text 8">
            <a:extLst>
              <a:ext uri="{FF2B5EF4-FFF2-40B4-BE49-F238E27FC236}">
                <a16:creationId xmlns:a16="http://schemas.microsoft.com/office/drawing/2014/main" id="{D6016370-549D-7BD8-2FA7-3BECE4E33431}"/>
              </a:ext>
            </a:extLst>
          </p:cNvPr>
          <p:cNvSpPr/>
          <p:nvPr/>
        </p:nvSpPr>
        <p:spPr>
          <a:xfrm>
            <a:off x="4709160" y="1536190"/>
            <a:ext cx="4023360" cy="3264406"/>
          </a:xfrm>
          <a:prstGeom prst="rect">
            <a:avLst/>
          </a:prstGeom>
          <a:noFill/>
          <a:ln/>
        </p:spPr>
        <p:txBody>
          <a:bodyPr wrap="square" lIns="0" tIns="0" rIns="0" bIns="0" rtlCol="0" anchor="t"/>
          <a:lstStyle/>
          <a:p>
            <a:pPr>
              <a:buSzPct val="100000"/>
            </a:pPr>
            <a:r>
              <a:rPr lang="en-US" sz="1400" b="1" dirty="0"/>
              <a:t> lack of communication </a:t>
            </a:r>
          </a:p>
          <a:p>
            <a:pPr>
              <a:buSzPct val="100000"/>
            </a:pPr>
            <a:endParaRPr lang="en-US" sz="1400" b="1" dirty="0"/>
          </a:p>
          <a:p>
            <a:pPr>
              <a:buSzPct val="100000"/>
            </a:pPr>
            <a:r>
              <a:rPr lang="en-US" sz="1400" b="1" dirty="0"/>
              <a:t>Confusion in the care documentation in the nursing house </a:t>
            </a:r>
          </a:p>
          <a:p>
            <a:pPr>
              <a:buSzPct val="100000"/>
            </a:pPr>
            <a:endParaRPr lang="en-US" sz="1400" b="1" dirty="0"/>
          </a:p>
          <a:p>
            <a:pPr>
              <a:buSzPct val="100000"/>
            </a:pPr>
            <a:r>
              <a:rPr lang="en-US" sz="1400" b="1" dirty="0"/>
              <a:t>.technology issues </a:t>
            </a:r>
          </a:p>
          <a:p>
            <a:pPr>
              <a:buSzPct val="100000"/>
            </a:pPr>
            <a:endParaRPr lang="en-US" sz="1400" b="1" dirty="0"/>
          </a:p>
          <a:p>
            <a:pPr>
              <a:buSzPct val="100000"/>
            </a:pPr>
            <a:r>
              <a:rPr lang="en-US" sz="1400" b="1" dirty="0"/>
              <a:t>.data entry errors can still occur</a:t>
            </a:r>
          </a:p>
          <a:p>
            <a:pPr>
              <a:buSzPct val="100000"/>
            </a:pPr>
            <a:endParaRPr lang="en-US" sz="1400" b="1" dirty="0"/>
          </a:p>
          <a:p>
            <a:pPr>
              <a:buSzPct val="100000"/>
            </a:pPr>
            <a:endParaRPr lang="en-US" sz="1400" b="1" dirty="0"/>
          </a:p>
          <a:p>
            <a:pPr>
              <a:buSzPct val="100000"/>
            </a:pPr>
            <a:r>
              <a:rPr lang="en-US" sz="1400" b="1" dirty="0"/>
              <a:t>.staff may require training to use the system effectively </a:t>
            </a:r>
          </a:p>
          <a:p>
            <a:pPr>
              <a:buSzPct val="100000"/>
            </a:pPr>
            <a:endParaRPr lang="en-US" sz="1400" b="1" dirty="0"/>
          </a:p>
          <a:p>
            <a:pPr>
              <a:buSzPct val="100000"/>
            </a:pPr>
            <a:endParaRPr lang="en-US" sz="1400" b="1" dirty="0"/>
          </a:p>
          <a:p>
            <a:pPr>
              <a:buSzPct val="100000"/>
            </a:pPr>
            <a:endParaRPr lang="en-US" sz="1400" b="1" dirty="0"/>
          </a:p>
        </p:txBody>
      </p:sp>
    </p:spTree>
    <p:extLst>
      <p:ext uri="{BB962C8B-B14F-4D97-AF65-F5344CB8AC3E}">
        <p14:creationId xmlns:p14="http://schemas.microsoft.com/office/powerpoint/2010/main" val="296183210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8">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411480" y="201168"/>
            <a:ext cx="8321040" cy="777240"/>
          </a:xfrm>
          <a:prstGeom prst="rect">
            <a:avLst/>
          </a:prstGeom>
          <a:noFill/>
          <a:ln/>
        </p:spPr>
        <p:txBody>
          <a:bodyPr wrap="square" lIns="0" tIns="0" rIns="0" bIns="0" rtlCol="0" anchor="b"/>
          <a:lstStyle/>
          <a:p>
            <a:pPr marL="0" indent="0">
              <a:buNone/>
            </a:pPr>
            <a:r>
              <a:rPr lang="en-US" sz="3600" dirty="0">
                <a:solidFill>
                  <a:srgbClr val="1A1A1A"/>
                </a:solidFill>
                <a:latin typeface="Calibri" pitchFamily="34" charset="0"/>
                <a:ea typeface="Calibri" pitchFamily="34" charset="-122"/>
                <a:cs typeface="Calibri" pitchFamily="34" charset="-120"/>
              </a:rPr>
              <a:t>Task 4: Staff Scheduling / Rotas</a:t>
            </a:r>
            <a:endParaRPr lang="en-US" sz="3600" dirty="0"/>
          </a:p>
        </p:txBody>
      </p:sp>
      <p:sp>
        <p:nvSpPr>
          <p:cNvPr id="3" name="Shape 1"/>
          <p:cNvSpPr/>
          <p:nvPr/>
        </p:nvSpPr>
        <p:spPr>
          <a:xfrm>
            <a:off x="411480" y="1005840"/>
            <a:ext cx="8321040" cy="0"/>
          </a:xfrm>
          <a:prstGeom prst="line">
            <a:avLst/>
          </a:prstGeom>
          <a:noFill/>
          <a:ln w="19050">
            <a:solidFill>
              <a:srgbClr val="1A1A1A"/>
            </a:solidFill>
            <a:prstDash val="solid"/>
          </a:ln>
        </p:spPr>
        <p:txBody>
          <a:bodyPr/>
          <a:lstStyle/>
          <a:p>
            <a:endParaRPr lang="en-GB"/>
          </a:p>
        </p:txBody>
      </p:sp>
      <p:sp>
        <p:nvSpPr>
          <p:cNvPr id="4" name="Text 2"/>
          <p:cNvSpPr/>
          <p:nvPr/>
        </p:nvSpPr>
        <p:spPr>
          <a:xfrm>
            <a:off x="411480" y="1051560"/>
            <a:ext cx="8321040" cy="320040"/>
          </a:xfrm>
          <a:prstGeom prst="rect">
            <a:avLst/>
          </a:prstGeom>
          <a:noFill/>
          <a:ln/>
        </p:spPr>
        <p:txBody>
          <a:bodyPr wrap="square" lIns="0" tIns="0" rIns="0" bIns="0" rtlCol="0" anchor="ctr"/>
          <a:lstStyle/>
          <a:p>
            <a:pPr marL="0" indent="0">
              <a:buNone/>
            </a:pPr>
            <a:r>
              <a:rPr lang="en-US" sz="1300" i="1" dirty="0">
                <a:solidFill>
                  <a:srgbClr val="555555"/>
                </a:solidFill>
                <a:latin typeface="Calibri" pitchFamily="34" charset="0"/>
                <a:ea typeface="Calibri" pitchFamily="34" charset="-122"/>
                <a:cs typeface="Calibri" pitchFamily="34" charset="-120"/>
              </a:rPr>
              <a:t>Recommended Tool:  Microsoft Excel          Presenter: [Student Name]  |  [Student ID]</a:t>
            </a:r>
            <a:endParaRPr lang="en-US" sz="1300" dirty="0"/>
          </a:p>
        </p:txBody>
      </p:sp>
      <p:sp>
        <p:nvSpPr>
          <p:cNvPr id="5" name="Shape 3"/>
          <p:cNvSpPr/>
          <p:nvPr/>
        </p:nvSpPr>
        <p:spPr>
          <a:xfrm>
            <a:off x="411480" y="1371600"/>
            <a:ext cx="8321040" cy="0"/>
          </a:xfrm>
          <a:prstGeom prst="line">
            <a:avLst/>
          </a:prstGeom>
          <a:noFill/>
          <a:ln w="6350">
            <a:solidFill>
              <a:srgbClr val="CCCCCC"/>
            </a:solidFill>
            <a:prstDash val="solid"/>
          </a:ln>
        </p:spPr>
        <p:txBody>
          <a:bodyPr/>
          <a:lstStyle/>
          <a:p>
            <a:endParaRPr lang="en-GB"/>
          </a:p>
        </p:txBody>
      </p:sp>
      <p:sp>
        <p:nvSpPr>
          <p:cNvPr id="6" name="Text 4"/>
          <p:cNvSpPr/>
          <p:nvPr/>
        </p:nvSpPr>
        <p:spPr>
          <a:xfrm>
            <a:off x="411480" y="1463040"/>
            <a:ext cx="8321040" cy="3429000"/>
          </a:xfrm>
          <a:prstGeom prst="rect">
            <a:avLst/>
          </a:prstGeom>
          <a:noFill/>
          <a:ln/>
        </p:spPr>
        <p:txBody>
          <a:bodyPr wrap="square" lIns="0" tIns="0" rIns="0" bIns="0" rtlCol="0" anchor="t"/>
          <a:lstStyle/>
          <a:p>
            <a:pPr marL="342900" indent="-342900">
              <a:buSzPct val="100000"/>
              <a:buChar char="•"/>
            </a:pPr>
            <a:r>
              <a:rPr lang="en-US" sz="1500" dirty="0">
                <a:solidFill>
                  <a:srgbClr val="C0392B"/>
                </a:solidFill>
                <a:latin typeface="Calibri" pitchFamily="34" charset="0"/>
                <a:ea typeface="Calibri" pitchFamily="34" charset="-122"/>
                <a:cs typeface="Calibri" pitchFamily="34" charset="-120"/>
              </a:rPr>
              <a:t>What does this task involve at Riverdale? Describe the specific task in 2-3 sentences, applied to the nursing home setting.</a:t>
            </a:r>
            <a:endParaRPr lang="en-US" sz="1500" dirty="0"/>
          </a:p>
          <a:p>
            <a:pPr marL="342900" indent="-342900">
              <a:buSzPct val="100000"/>
              <a:buChar char="•"/>
            </a:pPr>
            <a:r>
              <a:rPr lang="en-US" sz="1500" dirty="0">
                <a:solidFill>
                  <a:srgbClr val="C0392B"/>
                </a:solidFill>
                <a:latin typeface="Calibri" pitchFamily="34" charset="0"/>
                <a:ea typeface="Calibri" pitchFamily="34" charset="-122"/>
                <a:cs typeface="Calibri" pitchFamily="34" charset="-120"/>
              </a:rPr>
              <a:t>Why is Microsoft Excel the most suitable tool for this task? Justify your choice with at least one academic or credible source (Author, Year).</a:t>
            </a:r>
            <a:endParaRPr lang="en-US" sz="1500" dirty="0"/>
          </a:p>
          <a:p>
            <a:pPr marL="342900" indent="-342900">
              <a:buSzPct val="100000"/>
              <a:buChar char="•"/>
            </a:pPr>
            <a:r>
              <a:rPr lang="en-US" sz="1500" dirty="0">
                <a:solidFill>
                  <a:srgbClr val="C0392B"/>
                </a:solidFill>
                <a:latin typeface="Calibri" pitchFamily="34" charset="0"/>
                <a:ea typeface="Calibri" pitchFamily="34" charset="-122"/>
                <a:cs typeface="Calibri" pitchFamily="34" charset="-120"/>
              </a:rPr>
              <a:t>How does Microsoft Excel improve efficiency or communication at Riverdale? Give 2–3 specific examples using real features of the tool.</a:t>
            </a:r>
            <a:endParaRPr lang="en-US" sz="1500" dirty="0"/>
          </a:p>
          <a:p>
            <a:pPr marL="342900" indent="-342900">
              <a:buSzPct val="100000"/>
              <a:buChar char="•"/>
            </a:pPr>
            <a:r>
              <a:rPr lang="en-US" sz="1500" dirty="0">
                <a:solidFill>
                  <a:srgbClr val="C0392B"/>
                </a:solidFill>
                <a:latin typeface="Calibri" pitchFamily="34" charset="0"/>
                <a:ea typeface="Calibri" pitchFamily="34" charset="-122"/>
                <a:cs typeface="Calibri" pitchFamily="34" charset="-120"/>
              </a:rPr>
              <a:t>What are the advantages of using Microsoft Excel in this context? (e.g. accessibility, collaboration, cost). Cite a source.</a:t>
            </a:r>
            <a:endParaRPr lang="en-US" sz="1500" dirty="0"/>
          </a:p>
          <a:p>
            <a:pPr marL="342900" indent="-342900">
              <a:buSzPct val="100000"/>
              <a:buChar char="•"/>
            </a:pPr>
            <a:r>
              <a:rPr lang="en-US" sz="1500" dirty="0">
                <a:solidFill>
                  <a:srgbClr val="C0392B"/>
                </a:solidFill>
                <a:latin typeface="Calibri" pitchFamily="34" charset="0"/>
                <a:ea typeface="Calibri" pitchFamily="34" charset="-122"/>
                <a:cs typeface="Calibri" pitchFamily="34" charset="-120"/>
              </a:rPr>
              <a:t>What are the limitations of using Microsoft Excel here? (e.g. internet dependency, staff training, licensing). Cite a source.</a:t>
            </a:r>
            <a:endParaRPr lang="en-US" sz="1500" dirty="0"/>
          </a:p>
        </p:txBody>
      </p:sp>
      <p:sp>
        <p:nvSpPr>
          <p:cNvPr id="7" name="Shape 5"/>
          <p:cNvSpPr/>
          <p:nvPr/>
        </p:nvSpPr>
        <p:spPr>
          <a:xfrm>
            <a:off x="411480" y="4663440"/>
            <a:ext cx="8321040" cy="274320"/>
          </a:xfrm>
          <a:prstGeom prst="rect">
            <a:avLst/>
          </a:prstGeom>
          <a:solidFill>
            <a:srgbClr val="F2F2F2"/>
          </a:solidFill>
          <a:ln w="6350">
            <a:solidFill>
              <a:srgbClr val="CCCCCC"/>
            </a:solidFill>
            <a:prstDash val="solid"/>
          </a:ln>
        </p:spPr>
        <p:txBody>
          <a:bodyPr/>
          <a:lstStyle/>
          <a:p>
            <a:endParaRPr lang="en-GB"/>
          </a:p>
        </p:txBody>
      </p:sp>
      <p:sp>
        <p:nvSpPr>
          <p:cNvPr id="8" name="Text 6"/>
          <p:cNvSpPr/>
          <p:nvPr/>
        </p:nvSpPr>
        <p:spPr>
          <a:xfrm>
            <a:off x="502920" y="4672584"/>
            <a:ext cx="8138160" cy="256032"/>
          </a:xfrm>
          <a:prstGeom prst="rect">
            <a:avLst/>
          </a:prstGeom>
          <a:noFill/>
          <a:ln/>
        </p:spPr>
        <p:txBody>
          <a:bodyPr wrap="square" lIns="0" tIns="0" rIns="0" bIns="0" rtlCol="0" anchor="ctr"/>
          <a:lstStyle/>
          <a:p>
            <a:pPr marL="0" indent="0">
              <a:buNone/>
            </a:pPr>
            <a:r>
              <a:rPr lang="en-US" sz="1100" i="1" dirty="0">
                <a:solidFill>
                  <a:srgbClr val="555555"/>
                </a:solidFill>
                <a:latin typeface="Calibri" pitchFamily="34" charset="0"/>
                <a:ea typeface="Calibri" pitchFamily="34" charset="-122"/>
                <a:cs typeface="Calibri" pitchFamily="34" charset="-120"/>
              </a:rPr>
              <a:t>⏱  You have up to 5 minutes to present this slide. You will be asked individual questions by the assessor afterwards.</a:t>
            </a:r>
            <a:endParaRPr lang="en-US" sz="1100"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A515F0E-24FC-626A-AFEF-8D41944CCF0B}"/>
            </a:ext>
          </a:extLst>
        </p:cNvPr>
        <p:cNvGrpSpPr/>
        <p:nvPr/>
      </p:nvGrpSpPr>
      <p:grpSpPr>
        <a:xfrm>
          <a:off x="0" y="0"/>
          <a:ext cx="0" cy="0"/>
          <a:chOff x="0" y="0"/>
          <a:chExt cx="0" cy="0"/>
        </a:xfrm>
      </p:grpSpPr>
      <p:sp>
        <p:nvSpPr>
          <p:cNvPr id="2" name="Text 0">
            <a:extLst>
              <a:ext uri="{FF2B5EF4-FFF2-40B4-BE49-F238E27FC236}">
                <a16:creationId xmlns:a16="http://schemas.microsoft.com/office/drawing/2014/main" id="{45A5BBF4-3F56-4AE0-705D-B76F6E2F8B37}"/>
              </a:ext>
            </a:extLst>
          </p:cNvPr>
          <p:cNvSpPr/>
          <p:nvPr/>
        </p:nvSpPr>
        <p:spPr>
          <a:xfrm>
            <a:off x="411480" y="201168"/>
            <a:ext cx="8599516" cy="777240"/>
          </a:xfrm>
          <a:prstGeom prst="rect">
            <a:avLst/>
          </a:prstGeom>
          <a:noFill/>
          <a:ln/>
        </p:spPr>
        <p:txBody>
          <a:bodyPr wrap="square" lIns="0" tIns="0" rIns="0" bIns="0" rtlCol="0" anchor="b"/>
          <a:lstStyle/>
          <a:p>
            <a:pPr marL="0" indent="0">
              <a:buNone/>
            </a:pPr>
            <a:r>
              <a:rPr lang="en-US" sz="3600" dirty="0">
                <a:solidFill>
                  <a:srgbClr val="1A1A1A"/>
                </a:solidFill>
                <a:latin typeface="Calibri" pitchFamily="34" charset="0"/>
                <a:ea typeface="Calibri" pitchFamily="34" charset="-122"/>
                <a:cs typeface="Calibri" pitchFamily="34" charset="-120"/>
              </a:rPr>
              <a:t>Benefits &amp; Limitations: MS Excel at Riverdale</a:t>
            </a:r>
            <a:endParaRPr lang="en-US" sz="3600" dirty="0"/>
          </a:p>
        </p:txBody>
      </p:sp>
      <p:sp>
        <p:nvSpPr>
          <p:cNvPr id="3" name="Shape 1">
            <a:extLst>
              <a:ext uri="{FF2B5EF4-FFF2-40B4-BE49-F238E27FC236}">
                <a16:creationId xmlns:a16="http://schemas.microsoft.com/office/drawing/2014/main" id="{1D939310-D116-94A5-ABDF-01B6F1E8700D}"/>
              </a:ext>
            </a:extLst>
          </p:cNvPr>
          <p:cNvSpPr/>
          <p:nvPr/>
        </p:nvSpPr>
        <p:spPr>
          <a:xfrm>
            <a:off x="411480" y="1005840"/>
            <a:ext cx="8321040" cy="0"/>
          </a:xfrm>
          <a:prstGeom prst="line">
            <a:avLst/>
          </a:prstGeom>
          <a:noFill/>
          <a:ln w="19050">
            <a:solidFill>
              <a:srgbClr val="1A1A1A"/>
            </a:solidFill>
            <a:prstDash val="solid"/>
          </a:ln>
        </p:spPr>
        <p:txBody>
          <a:bodyPr/>
          <a:lstStyle/>
          <a:p>
            <a:endParaRPr lang="en-GB"/>
          </a:p>
        </p:txBody>
      </p:sp>
      <p:sp>
        <p:nvSpPr>
          <p:cNvPr id="4" name="Text 2">
            <a:extLst>
              <a:ext uri="{FF2B5EF4-FFF2-40B4-BE49-F238E27FC236}">
                <a16:creationId xmlns:a16="http://schemas.microsoft.com/office/drawing/2014/main" id="{FE9CA5C0-06DB-5508-2678-EABBAED127F5}"/>
              </a:ext>
            </a:extLst>
          </p:cNvPr>
          <p:cNvSpPr/>
          <p:nvPr/>
        </p:nvSpPr>
        <p:spPr>
          <a:xfrm>
            <a:off x="411480" y="1097280"/>
            <a:ext cx="3931920" cy="347472"/>
          </a:xfrm>
          <a:prstGeom prst="rect">
            <a:avLst/>
          </a:prstGeom>
          <a:noFill/>
          <a:ln/>
        </p:spPr>
        <p:txBody>
          <a:bodyPr wrap="square" lIns="0" tIns="0" rIns="0" bIns="0" rtlCol="0" anchor="ctr"/>
          <a:lstStyle/>
          <a:p>
            <a:pPr marL="0" indent="0">
              <a:buNone/>
            </a:pPr>
            <a:r>
              <a:rPr lang="en-US" sz="1700" b="1" dirty="0">
                <a:solidFill>
                  <a:srgbClr val="1A1A1A"/>
                </a:solidFill>
                <a:latin typeface="Calibri" pitchFamily="34" charset="0"/>
                <a:ea typeface="Calibri" pitchFamily="34" charset="-122"/>
                <a:cs typeface="Calibri" pitchFamily="34" charset="-120"/>
              </a:rPr>
              <a:t>Benefits</a:t>
            </a:r>
            <a:endParaRPr lang="en-US" sz="1700" dirty="0"/>
          </a:p>
        </p:txBody>
      </p:sp>
      <p:sp>
        <p:nvSpPr>
          <p:cNvPr id="5" name="Shape 3">
            <a:extLst>
              <a:ext uri="{FF2B5EF4-FFF2-40B4-BE49-F238E27FC236}">
                <a16:creationId xmlns:a16="http://schemas.microsoft.com/office/drawing/2014/main" id="{887F9A9D-F64E-3E5D-F333-C8759DC8FE85}"/>
              </a:ext>
            </a:extLst>
          </p:cNvPr>
          <p:cNvSpPr/>
          <p:nvPr/>
        </p:nvSpPr>
        <p:spPr>
          <a:xfrm>
            <a:off x="411480" y="1444752"/>
            <a:ext cx="3931920" cy="0"/>
          </a:xfrm>
          <a:prstGeom prst="line">
            <a:avLst/>
          </a:prstGeom>
          <a:noFill/>
          <a:ln w="12700">
            <a:solidFill>
              <a:srgbClr val="1A1A1A"/>
            </a:solidFill>
            <a:prstDash val="solid"/>
          </a:ln>
        </p:spPr>
        <p:txBody>
          <a:bodyPr/>
          <a:lstStyle/>
          <a:p>
            <a:endParaRPr lang="en-GB"/>
          </a:p>
        </p:txBody>
      </p:sp>
      <p:sp>
        <p:nvSpPr>
          <p:cNvPr id="6" name="Text 4">
            <a:extLst>
              <a:ext uri="{FF2B5EF4-FFF2-40B4-BE49-F238E27FC236}">
                <a16:creationId xmlns:a16="http://schemas.microsoft.com/office/drawing/2014/main" id="{66AD7CA6-C2A8-FC1B-A1CF-758EA8454352}"/>
              </a:ext>
            </a:extLst>
          </p:cNvPr>
          <p:cNvSpPr/>
          <p:nvPr/>
        </p:nvSpPr>
        <p:spPr>
          <a:xfrm>
            <a:off x="411480" y="1508760"/>
            <a:ext cx="3931920" cy="3200400"/>
          </a:xfrm>
          <a:prstGeom prst="rect">
            <a:avLst/>
          </a:prstGeom>
          <a:noFill/>
          <a:ln/>
        </p:spPr>
        <p:txBody>
          <a:bodyPr wrap="square" lIns="0" tIns="0" rIns="0" bIns="0" rtlCol="0" anchor="t"/>
          <a:lstStyle/>
          <a:p>
            <a:pPr>
              <a:buSzPct val="100000"/>
            </a:pPr>
            <a:endParaRPr lang="en-US" sz="1400" dirty="0"/>
          </a:p>
        </p:txBody>
      </p:sp>
      <p:sp>
        <p:nvSpPr>
          <p:cNvPr id="7" name="Shape 5">
            <a:extLst>
              <a:ext uri="{FF2B5EF4-FFF2-40B4-BE49-F238E27FC236}">
                <a16:creationId xmlns:a16="http://schemas.microsoft.com/office/drawing/2014/main" id="{9DC5975C-0447-7B7C-2A75-EE2BD697663F}"/>
              </a:ext>
            </a:extLst>
          </p:cNvPr>
          <p:cNvSpPr/>
          <p:nvPr/>
        </p:nvSpPr>
        <p:spPr>
          <a:xfrm>
            <a:off x="4572000" y="1097280"/>
            <a:ext cx="0" cy="3611880"/>
          </a:xfrm>
          <a:prstGeom prst="line">
            <a:avLst/>
          </a:prstGeom>
          <a:noFill/>
          <a:ln w="12700">
            <a:solidFill>
              <a:srgbClr val="CCCCCC"/>
            </a:solidFill>
            <a:prstDash val="solid"/>
          </a:ln>
        </p:spPr>
        <p:txBody>
          <a:bodyPr/>
          <a:lstStyle/>
          <a:p>
            <a:endParaRPr lang="en-GB"/>
          </a:p>
        </p:txBody>
      </p:sp>
      <p:sp>
        <p:nvSpPr>
          <p:cNvPr id="8" name="Text 6">
            <a:extLst>
              <a:ext uri="{FF2B5EF4-FFF2-40B4-BE49-F238E27FC236}">
                <a16:creationId xmlns:a16="http://schemas.microsoft.com/office/drawing/2014/main" id="{208AA5CF-7E0E-037E-3A3A-910FDEB01371}"/>
              </a:ext>
            </a:extLst>
          </p:cNvPr>
          <p:cNvSpPr/>
          <p:nvPr/>
        </p:nvSpPr>
        <p:spPr>
          <a:xfrm>
            <a:off x="4709160" y="1097280"/>
            <a:ext cx="4023360" cy="347472"/>
          </a:xfrm>
          <a:prstGeom prst="rect">
            <a:avLst/>
          </a:prstGeom>
          <a:noFill/>
          <a:ln/>
        </p:spPr>
        <p:txBody>
          <a:bodyPr wrap="square" lIns="0" tIns="0" rIns="0" bIns="0" rtlCol="0" anchor="ctr"/>
          <a:lstStyle/>
          <a:p>
            <a:pPr marL="0" indent="0">
              <a:buNone/>
            </a:pPr>
            <a:r>
              <a:rPr lang="en-US" sz="1700" b="1" dirty="0">
                <a:solidFill>
                  <a:srgbClr val="1A1A1A"/>
                </a:solidFill>
                <a:latin typeface="Calibri" pitchFamily="34" charset="0"/>
                <a:ea typeface="Calibri" pitchFamily="34" charset="-122"/>
                <a:cs typeface="Calibri" pitchFamily="34" charset="-120"/>
              </a:rPr>
              <a:t>Limitations</a:t>
            </a:r>
            <a:endParaRPr lang="en-US" sz="1700" dirty="0"/>
          </a:p>
        </p:txBody>
      </p:sp>
      <p:sp>
        <p:nvSpPr>
          <p:cNvPr id="9" name="Shape 7">
            <a:extLst>
              <a:ext uri="{FF2B5EF4-FFF2-40B4-BE49-F238E27FC236}">
                <a16:creationId xmlns:a16="http://schemas.microsoft.com/office/drawing/2014/main" id="{639B12FD-800B-99A5-2D44-B5A931FD21F4}"/>
              </a:ext>
            </a:extLst>
          </p:cNvPr>
          <p:cNvSpPr/>
          <p:nvPr/>
        </p:nvSpPr>
        <p:spPr>
          <a:xfrm>
            <a:off x="4709160" y="1444752"/>
            <a:ext cx="4023360" cy="0"/>
          </a:xfrm>
          <a:prstGeom prst="line">
            <a:avLst/>
          </a:prstGeom>
          <a:noFill/>
          <a:ln w="12700">
            <a:solidFill>
              <a:srgbClr val="1A1A1A"/>
            </a:solidFill>
            <a:prstDash val="solid"/>
          </a:ln>
        </p:spPr>
        <p:txBody>
          <a:bodyPr/>
          <a:lstStyle/>
          <a:p>
            <a:endParaRPr lang="en-GB"/>
          </a:p>
        </p:txBody>
      </p:sp>
      <p:sp>
        <p:nvSpPr>
          <p:cNvPr id="10" name="Text 8">
            <a:extLst>
              <a:ext uri="{FF2B5EF4-FFF2-40B4-BE49-F238E27FC236}">
                <a16:creationId xmlns:a16="http://schemas.microsoft.com/office/drawing/2014/main" id="{3AD21BD2-32D2-D097-4F51-6EDC6B5C36EB}"/>
              </a:ext>
            </a:extLst>
          </p:cNvPr>
          <p:cNvSpPr/>
          <p:nvPr/>
        </p:nvSpPr>
        <p:spPr>
          <a:xfrm>
            <a:off x="4709160" y="1508760"/>
            <a:ext cx="4023360" cy="3200400"/>
          </a:xfrm>
          <a:prstGeom prst="rect">
            <a:avLst/>
          </a:prstGeom>
          <a:noFill/>
          <a:ln/>
        </p:spPr>
        <p:txBody>
          <a:bodyPr wrap="square" lIns="0" tIns="0" rIns="0" bIns="0" rtlCol="0" anchor="t"/>
          <a:lstStyle/>
          <a:p>
            <a:pPr>
              <a:buSzPct val="100000"/>
            </a:pPr>
            <a:endParaRPr lang="en-US" sz="1400" dirty="0"/>
          </a:p>
        </p:txBody>
      </p:sp>
    </p:spTree>
    <p:extLst>
      <p:ext uri="{BB962C8B-B14F-4D97-AF65-F5344CB8AC3E}">
        <p14:creationId xmlns:p14="http://schemas.microsoft.com/office/powerpoint/2010/main" val="289426910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 9">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411480" y="201168"/>
            <a:ext cx="8321040" cy="777240"/>
          </a:xfrm>
          <a:prstGeom prst="rect">
            <a:avLst/>
          </a:prstGeom>
          <a:noFill/>
          <a:ln/>
        </p:spPr>
        <p:txBody>
          <a:bodyPr wrap="square" lIns="0" tIns="0" rIns="0" bIns="0" rtlCol="0" anchor="b"/>
          <a:lstStyle/>
          <a:p>
            <a:pPr marL="0" indent="0">
              <a:buNone/>
            </a:pPr>
            <a:r>
              <a:rPr lang="en-US" sz="3600" dirty="0">
                <a:solidFill>
                  <a:srgbClr val="1A1A1A"/>
                </a:solidFill>
                <a:latin typeface="Calibri" pitchFamily="34" charset="0"/>
                <a:ea typeface="Calibri" pitchFamily="34" charset="-122"/>
                <a:cs typeface="Calibri" pitchFamily="34" charset="-120"/>
              </a:rPr>
              <a:t>Task 5: Staff Training</a:t>
            </a:r>
            <a:endParaRPr lang="en-US" sz="3600" dirty="0"/>
          </a:p>
        </p:txBody>
      </p:sp>
      <p:sp>
        <p:nvSpPr>
          <p:cNvPr id="3" name="Shape 1"/>
          <p:cNvSpPr/>
          <p:nvPr/>
        </p:nvSpPr>
        <p:spPr>
          <a:xfrm>
            <a:off x="411480" y="1005840"/>
            <a:ext cx="8321040" cy="0"/>
          </a:xfrm>
          <a:prstGeom prst="line">
            <a:avLst/>
          </a:prstGeom>
          <a:noFill/>
          <a:ln w="19050">
            <a:solidFill>
              <a:srgbClr val="1A1A1A"/>
            </a:solidFill>
            <a:prstDash val="solid"/>
          </a:ln>
        </p:spPr>
        <p:txBody>
          <a:bodyPr/>
          <a:lstStyle/>
          <a:p>
            <a:endParaRPr lang="en-GB"/>
          </a:p>
        </p:txBody>
      </p:sp>
      <p:sp>
        <p:nvSpPr>
          <p:cNvPr id="4" name="Text 2"/>
          <p:cNvSpPr/>
          <p:nvPr/>
        </p:nvSpPr>
        <p:spPr>
          <a:xfrm>
            <a:off x="411480" y="1051560"/>
            <a:ext cx="8321040" cy="320040"/>
          </a:xfrm>
          <a:prstGeom prst="rect">
            <a:avLst/>
          </a:prstGeom>
          <a:noFill/>
          <a:ln/>
        </p:spPr>
        <p:txBody>
          <a:bodyPr wrap="square" lIns="0" tIns="0" rIns="0" bIns="0" rtlCol="0" anchor="ctr"/>
          <a:lstStyle/>
          <a:p>
            <a:pPr marL="0" indent="0">
              <a:buNone/>
            </a:pPr>
            <a:r>
              <a:rPr lang="en-US" sz="1300" i="1" dirty="0">
                <a:solidFill>
                  <a:srgbClr val="555555"/>
                </a:solidFill>
                <a:latin typeface="Calibri" pitchFamily="34" charset="0"/>
                <a:ea typeface="Calibri" pitchFamily="34" charset="-122"/>
                <a:cs typeface="Calibri" pitchFamily="34" charset="-120"/>
              </a:rPr>
              <a:t>Recommended Tool:  Microsoft PowerPoint          Presenter: [Student Name]  |  [Student ID]</a:t>
            </a:r>
            <a:endParaRPr lang="en-US" sz="1300" dirty="0"/>
          </a:p>
        </p:txBody>
      </p:sp>
      <p:sp>
        <p:nvSpPr>
          <p:cNvPr id="5" name="Shape 3"/>
          <p:cNvSpPr/>
          <p:nvPr/>
        </p:nvSpPr>
        <p:spPr>
          <a:xfrm>
            <a:off x="411480" y="1371600"/>
            <a:ext cx="8321040" cy="0"/>
          </a:xfrm>
          <a:prstGeom prst="line">
            <a:avLst/>
          </a:prstGeom>
          <a:noFill/>
          <a:ln w="6350">
            <a:solidFill>
              <a:srgbClr val="CCCCCC"/>
            </a:solidFill>
            <a:prstDash val="solid"/>
          </a:ln>
        </p:spPr>
        <p:txBody>
          <a:bodyPr/>
          <a:lstStyle/>
          <a:p>
            <a:endParaRPr lang="en-GB"/>
          </a:p>
        </p:txBody>
      </p:sp>
      <p:sp>
        <p:nvSpPr>
          <p:cNvPr id="6" name="Text 4"/>
          <p:cNvSpPr/>
          <p:nvPr/>
        </p:nvSpPr>
        <p:spPr>
          <a:xfrm>
            <a:off x="411480" y="1463040"/>
            <a:ext cx="8321040" cy="3429000"/>
          </a:xfrm>
          <a:prstGeom prst="rect">
            <a:avLst/>
          </a:prstGeom>
          <a:noFill/>
          <a:ln/>
        </p:spPr>
        <p:txBody>
          <a:bodyPr wrap="square" lIns="0" tIns="0" rIns="0" bIns="0" rtlCol="0" anchor="t"/>
          <a:lstStyle/>
          <a:p>
            <a:pPr marL="342900" indent="-342900">
              <a:buSzPct val="100000"/>
              <a:buChar char="•"/>
            </a:pPr>
            <a:r>
              <a:rPr lang="en-US" sz="1500" dirty="0">
                <a:solidFill>
                  <a:srgbClr val="C0392B"/>
                </a:solidFill>
                <a:latin typeface="Calibri" pitchFamily="34" charset="0"/>
                <a:ea typeface="Calibri" pitchFamily="34" charset="-122"/>
                <a:cs typeface="Calibri" pitchFamily="34" charset="-120"/>
              </a:rPr>
              <a:t>What does this task involve at Riverdale? Describe the specific task in 2–3 sentences, applied to the nursing home setting.</a:t>
            </a:r>
            <a:endParaRPr lang="en-US" sz="1500" dirty="0"/>
          </a:p>
          <a:p>
            <a:pPr marL="342900" indent="-342900">
              <a:buSzPct val="100000"/>
              <a:buChar char="•"/>
            </a:pPr>
            <a:r>
              <a:rPr lang="en-US" sz="1500" dirty="0">
                <a:solidFill>
                  <a:srgbClr val="C0392B"/>
                </a:solidFill>
                <a:latin typeface="Calibri" pitchFamily="34" charset="0"/>
                <a:ea typeface="Calibri" pitchFamily="34" charset="-122"/>
                <a:cs typeface="Calibri" pitchFamily="34" charset="-120"/>
              </a:rPr>
              <a:t>Why is Microsoft PowerPoint the most suitable tool for this task? Justify your choice with at least one academic or credible source (Author, Year).</a:t>
            </a:r>
            <a:endParaRPr lang="en-US" sz="1500" dirty="0"/>
          </a:p>
          <a:p>
            <a:pPr marL="342900" indent="-342900">
              <a:buSzPct val="100000"/>
              <a:buChar char="•"/>
            </a:pPr>
            <a:r>
              <a:rPr lang="en-US" sz="1500" dirty="0">
                <a:solidFill>
                  <a:srgbClr val="C0392B"/>
                </a:solidFill>
                <a:latin typeface="Calibri" pitchFamily="34" charset="0"/>
                <a:ea typeface="Calibri" pitchFamily="34" charset="-122"/>
                <a:cs typeface="Calibri" pitchFamily="34" charset="-120"/>
              </a:rPr>
              <a:t>How does Microsoft PowerPoint improve efficiency or communication at Riverdale? Give 2–3 specific examples using real features of the tool.</a:t>
            </a:r>
            <a:endParaRPr lang="en-US" sz="1500" dirty="0"/>
          </a:p>
          <a:p>
            <a:pPr marL="342900" indent="-342900">
              <a:buSzPct val="100000"/>
              <a:buChar char="•"/>
            </a:pPr>
            <a:r>
              <a:rPr lang="en-US" sz="1500" dirty="0">
                <a:solidFill>
                  <a:srgbClr val="C0392B"/>
                </a:solidFill>
                <a:latin typeface="Calibri" pitchFamily="34" charset="0"/>
                <a:ea typeface="Calibri" pitchFamily="34" charset="-122"/>
                <a:cs typeface="Calibri" pitchFamily="34" charset="-120"/>
              </a:rPr>
              <a:t>What are the advantages of using Microsoft PowerPoint in this context? (e.g. accessibility, collaboration, cost). Cite a source.</a:t>
            </a:r>
            <a:endParaRPr lang="en-US" sz="1500" dirty="0"/>
          </a:p>
          <a:p>
            <a:pPr marL="342900" indent="-342900">
              <a:buSzPct val="100000"/>
              <a:buChar char="•"/>
            </a:pPr>
            <a:r>
              <a:rPr lang="en-US" sz="1500" dirty="0">
                <a:solidFill>
                  <a:srgbClr val="C0392B"/>
                </a:solidFill>
                <a:latin typeface="Calibri" pitchFamily="34" charset="0"/>
                <a:ea typeface="Calibri" pitchFamily="34" charset="-122"/>
                <a:cs typeface="Calibri" pitchFamily="34" charset="-120"/>
              </a:rPr>
              <a:t>What are the limitations of using Microsoft PowerPoint here? (e.g. internet dependency, staff training, licensing). Cite a source.</a:t>
            </a:r>
            <a:endParaRPr lang="en-US" sz="1500" dirty="0"/>
          </a:p>
        </p:txBody>
      </p:sp>
      <p:sp>
        <p:nvSpPr>
          <p:cNvPr id="7" name="Shape 5"/>
          <p:cNvSpPr/>
          <p:nvPr/>
        </p:nvSpPr>
        <p:spPr>
          <a:xfrm>
            <a:off x="411480" y="4663440"/>
            <a:ext cx="8321040" cy="274320"/>
          </a:xfrm>
          <a:prstGeom prst="rect">
            <a:avLst/>
          </a:prstGeom>
          <a:solidFill>
            <a:srgbClr val="F2F2F2"/>
          </a:solidFill>
          <a:ln w="6350">
            <a:solidFill>
              <a:srgbClr val="CCCCCC"/>
            </a:solidFill>
            <a:prstDash val="solid"/>
          </a:ln>
        </p:spPr>
        <p:txBody>
          <a:bodyPr/>
          <a:lstStyle/>
          <a:p>
            <a:endParaRPr lang="en-GB"/>
          </a:p>
        </p:txBody>
      </p:sp>
      <p:sp>
        <p:nvSpPr>
          <p:cNvPr id="8" name="Text 6"/>
          <p:cNvSpPr/>
          <p:nvPr/>
        </p:nvSpPr>
        <p:spPr>
          <a:xfrm>
            <a:off x="502920" y="4672584"/>
            <a:ext cx="8138160" cy="256032"/>
          </a:xfrm>
          <a:prstGeom prst="rect">
            <a:avLst/>
          </a:prstGeom>
          <a:noFill/>
          <a:ln/>
        </p:spPr>
        <p:txBody>
          <a:bodyPr wrap="square" lIns="0" tIns="0" rIns="0" bIns="0" rtlCol="0" anchor="ctr"/>
          <a:lstStyle/>
          <a:p>
            <a:pPr marL="0" indent="0">
              <a:buNone/>
            </a:pPr>
            <a:r>
              <a:rPr lang="en-US" sz="1100" i="1" dirty="0">
                <a:solidFill>
                  <a:srgbClr val="555555"/>
                </a:solidFill>
                <a:latin typeface="Calibri" pitchFamily="34" charset="0"/>
                <a:ea typeface="Calibri" pitchFamily="34" charset="-122"/>
                <a:cs typeface="Calibri" pitchFamily="34" charset="-120"/>
              </a:rPr>
              <a:t>⏱  You have up to 5 minutes to present this slide. You will be asked individual questions by the assessor afterwards.</a:t>
            </a:r>
            <a:endParaRPr lang="en-US" sz="1100"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DE9F6D4-058D-E96A-EFEA-05B756EA475B}"/>
            </a:ext>
          </a:extLst>
        </p:cNvPr>
        <p:cNvGrpSpPr/>
        <p:nvPr/>
      </p:nvGrpSpPr>
      <p:grpSpPr>
        <a:xfrm>
          <a:off x="0" y="0"/>
          <a:ext cx="0" cy="0"/>
          <a:chOff x="0" y="0"/>
          <a:chExt cx="0" cy="0"/>
        </a:xfrm>
      </p:grpSpPr>
      <p:sp>
        <p:nvSpPr>
          <p:cNvPr id="2" name="Text 0">
            <a:extLst>
              <a:ext uri="{FF2B5EF4-FFF2-40B4-BE49-F238E27FC236}">
                <a16:creationId xmlns:a16="http://schemas.microsoft.com/office/drawing/2014/main" id="{866FA550-B9D1-5C7A-0922-17466277F7AA}"/>
              </a:ext>
            </a:extLst>
          </p:cNvPr>
          <p:cNvSpPr/>
          <p:nvPr/>
        </p:nvSpPr>
        <p:spPr>
          <a:xfrm>
            <a:off x="411481" y="1"/>
            <a:ext cx="8321040" cy="1005840"/>
          </a:xfrm>
          <a:prstGeom prst="rect">
            <a:avLst/>
          </a:prstGeom>
          <a:noFill/>
          <a:ln/>
        </p:spPr>
        <p:txBody>
          <a:bodyPr wrap="square" lIns="0" tIns="0" rIns="0" bIns="0" rtlCol="0" anchor="b"/>
          <a:lstStyle/>
          <a:p>
            <a:pPr marL="0" indent="0">
              <a:buNone/>
            </a:pPr>
            <a:r>
              <a:rPr lang="en-US" sz="3600" dirty="0">
                <a:solidFill>
                  <a:srgbClr val="1A1A1A"/>
                </a:solidFill>
                <a:latin typeface="Calibri" pitchFamily="34" charset="0"/>
                <a:ea typeface="Calibri" pitchFamily="34" charset="-122"/>
                <a:cs typeface="Calibri" pitchFamily="34" charset="-120"/>
              </a:rPr>
              <a:t>Benefits &amp; Limitations: MS PowerPoint at Riverdale</a:t>
            </a:r>
            <a:endParaRPr lang="en-US" sz="3600" dirty="0"/>
          </a:p>
        </p:txBody>
      </p:sp>
      <p:sp>
        <p:nvSpPr>
          <p:cNvPr id="3" name="Shape 1">
            <a:extLst>
              <a:ext uri="{FF2B5EF4-FFF2-40B4-BE49-F238E27FC236}">
                <a16:creationId xmlns:a16="http://schemas.microsoft.com/office/drawing/2014/main" id="{4FDD4944-F33F-488D-FC93-83785B98FB23}"/>
              </a:ext>
            </a:extLst>
          </p:cNvPr>
          <p:cNvSpPr/>
          <p:nvPr/>
        </p:nvSpPr>
        <p:spPr>
          <a:xfrm>
            <a:off x="411480" y="1005840"/>
            <a:ext cx="8321040" cy="0"/>
          </a:xfrm>
          <a:prstGeom prst="line">
            <a:avLst/>
          </a:prstGeom>
          <a:noFill/>
          <a:ln w="19050">
            <a:solidFill>
              <a:srgbClr val="1A1A1A"/>
            </a:solidFill>
            <a:prstDash val="solid"/>
          </a:ln>
        </p:spPr>
        <p:txBody>
          <a:bodyPr/>
          <a:lstStyle/>
          <a:p>
            <a:endParaRPr lang="en-GB"/>
          </a:p>
        </p:txBody>
      </p:sp>
      <p:sp>
        <p:nvSpPr>
          <p:cNvPr id="4" name="Text 2">
            <a:extLst>
              <a:ext uri="{FF2B5EF4-FFF2-40B4-BE49-F238E27FC236}">
                <a16:creationId xmlns:a16="http://schemas.microsoft.com/office/drawing/2014/main" id="{BCE7422A-C95D-3CF7-EBD5-CACAB562366E}"/>
              </a:ext>
            </a:extLst>
          </p:cNvPr>
          <p:cNvSpPr/>
          <p:nvPr/>
        </p:nvSpPr>
        <p:spPr>
          <a:xfrm>
            <a:off x="411480" y="1097280"/>
            <a:ext cx="3931920" cy="347472"/>
          </a:xfrm>
          <a:prstGeom prst="rect">
            <a:avLst/>
          </a:prstGeom>
          <a:noFill/>
          <a:ln/>
        </p:spPr>
        <p:txBody>
          <a:bodyPr wrap="square" lIns="0" tIns="0" rIns="0" bIns="0" rtlCol="0" anchor="ctr"/>
          <a:lstStyle/>
          <a:p>
            <a:pPr marL="0" indent="0">
              <a:buNone/>
            </a:pPr>
            <a:r>
              <a:rPr lang="en-US" sz="1700" b="1" dirty="0">
                <a:solidFill>
                  <a:srgbClr val="1A1A1A"/>
                </a:solidFill>
                <a:latin typeface="Calibri" pitchFamily="34" charset="0"/>
                <a:ea typeface="Calibri" pitchFamily="34" charset="-122"/>
                <a:cs typeface="Calibri" pitchFamily="34" charset="-120"/>
              </a:rPr>
              <a:t>Benefits</a:t>
            </a:r>
            <a:endParaRPr lang="en-US" sz="1700" dirty="0"/>
          </a:p>
        </p:txBody>
      </p:sp>
      <p:sp>
        <p:nvSpPr>
          <p:cNvPr id="5" name="Shape 3">
            <a:extLst>
              <a:ext uri="{FF2B5EF4-FFF2-40B4-BE49-F238E27FC236}">
                <a16:creationId xmlns:a16="http://schemas.microsoft.com/office/drawing/2014/main" id="{B02867D1-C75D-9383-822A-B5A368C802A1}"/>
              </a:ext>
            </a:extLst>
          </p:cNvPr>
          <p:cNvSpPr/>
          <p:nvPr/>
        </p:nvSpPr>
        <p:spPr>
          <a:xfrm>
            <a:off x="411480" y="1444752"/>
            <a:ext cx="3931920" cy="0"/>
          </a:xfrm>
          <a:prstGeom prst="line">
            <a:avLst/>
          </a:prstGeom>
          <a:noFill/>
          <a:ln w="12700">
            <a:solidFill>
              <a:srgbClr val="1A1A1A"/>
            </a:solidFill>
            <a:prstDash val="solid"/>
          </a:ln>
        </p:spPr>
        <p:txBody>
          <a:bodyPr/>
          <a:lstStyle/>
          <a:p>
            <a:endParaRPr lang="en-GB"/>
          </a:p>
        </p:txBody>
      </p:sp>
      <p:sp>
        <p:nvSpPr>
          <p:cNvPr id="6" name="Text 4">
            <a:extLst>
              <a:ext uri="{FF2B5EF4-FFF2-40B4-BE49-F238E27FC236}">
                <a16:creationId xmlns:a16="http://schemas.microsoft.com/office/drawing/2014/main" id="{887E28A2-EA18-0F73-38F0-0F79AE4F2D43}"/>
              </a:ext>
            </a:extLst>
          </p:cNvPr>
          <p:cNvSpPr/>
          <p:nvPr/>
        </p:nvSpPr>
        <p:spPr>
          <a:xfrm>
            <a:off x="411480" y="1508760"/>
            <a:ext cx="3931920" cy="3200400"/>
          </a:xfrm>
          <a:prstGeom prst="rect">
            <a:avLst/>
          </a:prstGeom>
          <a:noFill/>
          <a:ln/>
        </p:spPr>
        <p:txBody>
          <a:bodyPr wrap="square" lIns="0" tIns="0" rIns="0" bIns="0" rtlCol="0" anchor="t"/>
          <a:lstStyle/>
          <a:p>
            <a:pPr>
              <a:buSzPct val="100000"/>
            </a:pPr>
            <a:endParaRPr lang="en-US" sz="1400" dirty="0"/>
          </a:p>
        </p:txBody>
      </p:sp>
      <p:sp>
        <p:nvSpPr>
          <p:cNvPr id="7" name="Shape 5">
            <a:extLst>
              <a:ext uri="{FF2B5EF4-FFF2-40B4-BE49-F238E27FC236}">
                <a16:creationId xmlns:a16="http://schemas.microsoft.com/office/drawing/2014/main" id="{6AA37FC4-DAFC-1047-161E-3E20DAA97B03}"/>
              </a:ext>
            </a:extLst>
          </p:cNvPr>
          <p:cNvSpPr/>
          <p:nvPr/>
        </p:nvSpPr>
        <p:spPr>
          <a:xfrm>
            <a:off x="4572000" y="1097280"/>
            <a:ext cx="0" cy="3611880"/>
          </a:xfrm>
          <a:prstGeom prst="line">
            <a:avLst/>
          </a:prstGeom>
          <a:noFill/>
          <a:ln w="12700">
            <a:solidFill>
              <a:srgbClr val="CCCCCC"/>
            </a:solidFill>
            <a:prstDash val="solid"/>
          </a:ln>
        </p:spPr>
        <p:txBody>
          <a:bodyPr/>
          <a:lstStyle/>
          <a:p>
            <a:endParaRPr lang="en-GB"/>
          </a:p>
        </p:txBody>
      </p:sp>
      <p:sp>
        <p:nvSpPr>
          <p:cNvPr id="8" name="Text 6">
            <a:extLst>
              <a:ext uri="{FF2B5EF4-FFF2-40B4-BE49-F238E27FC236}">
                <a16:creationId xmlns:a16="http://schemas.microsoft.com/office/drawing/2014/main" id="{6B24D6A5-48F9-3744-7113-E03CC9888B6A}"/>
              </a:ext>
            </a:extLst>
          </p:cNvPr>
          <p:cNvSpPr/>
          <p:nvPr/>
        </p:nvSpPr>
        <p:spPr>
          <a:xfrm>
            <a:off x="4709160" y="1097280"/>
            <a:ext cx="4023360" cy="347472"/>
          </a:xfrm>
          <a:prstGeom prst="rect">
            <a:avLst/>
          </a:prstGeom>
          <a:noFill/>
          <a:ln/>
        </p:spPr>
        <p:txBody>
          <a:bodyPr wrap="square" lIns="0" tIns="0" rIns="0" bIns="0" rtlCol="0" anchor="ctr"/>
          <a:lstStyle/>
          <a:p>
            <a:pPr marL="0" indent="0">
              <a:buNone/>
            </a:pPr>
            <a:r>
              <a:rPr lang="en-US" sz="1700" b="1" dirty="0">
                <a:solidFill>
                  <a:srgbClr val="1A1A1A"/>
                </a:solidFill>
                <a:latin typeface="Calibri" pitchFamily="34" charset="0"/>
                <a:ea typeface="Calibri" pitchFamily="34" charset="-122"/>
                <a:cs typeface="Calibri" pitchFamily="34" charset="-120"/>
              </a:rPr>
              <a:t>Limitations</a:t>
            </a:r>
            <a:endParaRPr lang="en-US" sz="1700" dirty="0"/>
          </a:p>
        </p:txBody>
      </p:sp>
      <p:sp>
        <p:nvSpPr>
          <p:cNvPr id="9" name="Shape 7">
            <a:extLst>
              <a:ext uri="{FF2B5EF4-FFF2-40B4-BE49-F238E27FC236}">
                <a16:creationId xmlns:a16="http://schemas.microsoft.com/office/drawing/2014/main" id="{2A155B5A-1B04-67DD-86A7-AE06726B5909}"/>
              </a:ext>
            </a:extLst>
          </p:cNvPr>
          <p:cNvSpPr/>
          <p:nvPr/>
        </p:nvSpPr>
        <p:spPr>
          <a:xfrm>
            <a:off x="4709160" y="1444752"/>
            <a:ext cx="4023360" cy="0"/>
          </a:xfrm>
          <a:prstGeom prst="line">
            <a:avLst/>
          </a:prstGeom>
          <a:noFill/>
          <a:ln w="12700">
            <a:solidFill>
              <a:srgbClr val="1A1A1A"/>
            </a:solidFill>
            <a:prstDash val="solid"/>
          </a:ln>
        </p:spPr>
        <p:txBody>
          <a:bodyPr/>
          <a:lstStyle/>
          <a:p>
            <a:endParaRPr lang="en-GB"/>
          </a:p>
        </p:txBody>
      </p:sp>
      <p:sp>
        <p:nvSpPr>
          <p:cNvPr id="10" name="Text 8">
            <a:extLst>
              <a:ext uri="{FF2B5EF4-FFF2-40B4-BE49-F238E27FC236}">
                <a16:creationId xmlns:a16="http://schemas.microsoft.com/office/drawing/2014/main" id="{C54E153D-CD4A-DDB7-B81A-BB043FDE6AF7}"/>
              </a:ext>
            </a:extLst>
          </p:cNvPr>
          <p:cNvSpPr/>
          <p:nvPr/>
        </p:nvSpPr>
        <p:spPr>
          <a:xfrm>
            <a:off x="4709160" y="1508760"/>
            <a:ext cx="4023360" cy="3200400"/>
          </a:xfrm>
          <a:prstGeom prst="rect">
            <a:avLst/>
          </a:prstGeom>
          <a:noFill/>
          <a:ln/>
        </p:spPr>
        <p:txBody>
          <a:bodyPr wrap="square" lIns="0" tIns="0" rIns="0" bIns="0" rtlCol="0" anchor="t"/>
          <a:lstStyle/>
          <a:p>
            <a:pPr>
              <a:buSzPct val="100000"/>
            </a:pPr>
            <a:endParaRPr lang="en-US" sz="1400" dirty="0"/>
          </a:p>
        </p:txBody>
      </p:sp>
    </p:spTree>
    <p:extLst>
      <p:ext uri="{BB962C8B-B14F-4D97-AF65-F5344CB8AC3E}">
        <p14:creationId xmlns:p14="http://schemas.microsoft.com/office/powerpoint/2010/main" val="210193921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name="Slide 10">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411480" y="201168"/>
            <a:ext cx="8321040" cy="777240"/>
          </a:xfrm>
          <a:prstGeom prst="rect">
            <a:avLst/>
          </a:prstGeom>
          <a:noFill/>
          <a:ln/>
        </p:spPr>
        <p:txBody>
          <a:bodyPr wrap="square" lIns="0" tIns="0" rIns="0" bIns="0" rtlCol="0" anchor="b"/>
          <a:lstStyle/>
          <a:p>
            <a:pPr marL="0" indent="0">
              <a:buNone/>
            </a:pPr>
            <a:r>
              <a:rPr lang="en-US" sz="3600" dirty="0">
                <a:solidFill>
                  <a:srgbClr val="1A1A1A"/>
                </a:solidFill>
                <a:latin typeface="Calibri" pitchFamily="34" charset="0"/>
                <a:ea typeface="Calibri" pitchFamily="34" charset="-122"/>
                <a:cs typeface="Calibri" pitchFamily="34" charset="-120"/>
              </a:rPr>
              <a:t>Summary: Benefits &amp; Limitations of Recommended Tools </a:t>
            </a:r>
            <a:r>
              <a:rPr lang="en-US" sz="3600" dirty="0">
                <a:solidFill>
                  <a:srgbClr val="FF0000"/>
                </a:solidFill>
                <a:latin typeface="Calibri" pitchFamily="34" charset="0"/>
                <a:ea typeface="Calibri" pitchFamily="34" charset="-122"/>
                <a:cs typeface="Calibri" pitchFamily="34" charset="-120"/>
              </a:rPr>
              <a:t>summary    </a:t>
            </a:r>
            <a:r>
              <a:rPr lang="en-US" sz="3600" dirty="0" err="1">
                <a:solidFill>
                  <a:srgbClr val="FF0000"/>
                </a:solidFill>
                <a:latin typeface="Calibri" pitchFamily="34" charset="0"/>
                <a:ea typeface="Calibri" pitchFamily="34" charset="-122"/>
                <a:cs typeface="Calibri" pitchFamily="34" charset="-120"/>
              </a:rPr>
              <a:t>reffrence</a:t>
            </a:r>
            <a:r>
              <a:rPr lang="en-US" sz="3600" dirty="0">
                <a:solidFill>
                  <a:srgbClr val="FF0000"/>
                </a:solidFill>
                <a:latin typeface="Calibri" pitchFamily="34" charset="0"/>
                <a:ea typeface="Calibri" pitchFamily="34" charset="-122"/>
                <a:cs typeface="Calibri" pitchFamily="34" charset="-120"/>
              </a:rPr>
              <a:t> and show your proof </a:t>
            </a:r>
            <a:endParaRPr lang="en-US" sz="3600" dirty="0">
              <a:solidFill>
                <a:srgbClr val="FF0000"/>
              </a:solidFill>
            </a:endParaRPr>
          </a:p>
        </p:txBody>
      </p:sp>
      <p:sp>
        <p:nvSpPr>
          <p:cNvPr id="3" name="Shape 1"/>
          <p:cNvSpPr/>
          <p:nvPr/>
        </p:nvSpPr>
        <p:spPr>
          <a:xfrm>
            <a:off x="411480" y="1005840"/>
            <a:ext cx="8321040" cy="0"/>
          </a:xfrm>
          <a:prstGeom prst="line">
            <a:avLst/>
          </a:prstGeom>
          <a:noFill/>
          <a:ln w="19050">
            <a:solidFill>
              <a:srgbClr val="1A1A1A"/>
            </a:solidFill>
            <a:prstDash val="solid"/>
          </a:ln>
        </p:spPr>
        <p:txBody>
          <a:bodyPr/>
          <a:lstStyle/>
          <a:p>
            <a:endParaRPr lang="en-GB"/>
          </a:p>
        </p:txBody>
      </p:sp>
      <p:graphicFrame>
        <p:nvGraphicFramePr>
          <p:cNvPr id="11" name="Table 0"/>
          <p:cNvGraphicFramePr>
            <a:graphicFrameLocks noGrp="1"/>
          </p:cNvGraphicFramePr>
          <p:nvPr>
            <p:extLst>
              <p:ext uri="{D42A27DB-BD31-4B8C-83A1-F6EECF244321}">
                <p14:modId xmlns:p14="http://schemas.microsoft.com/office/powerpoint/2010/main" val="647220210"/>
              </p:ext>
            </p:extLst>
          </p:nvPr>
        </p:nvGraphicFramePr>
        <p:xfrm>
          <a:off x="411480" y="1097279"/>
          <a:ext cx="8321040" cy="4089110"/>
        </p:xfrm>
        <a:graphic>
          <a:graphicData uri="http://schemas.openxmlformats.org/drawingml/2006/table">
            <a:tbl>
              <a:tblPr/>
              <a:tblGrid>
                <a:gridCol w="2011680">
                  <a:extLst>
                    <a:ext uri="{9D8B030D-6E8A-4147-A177-3AD203B41FA5}">
                      <a16:colId xmlns:a16="http://schemas.microsoft.com/office/drawing/2014/main" val="20000"/>
                    </a:ext>
                  </a:extLst>
                </a:gridCol>
                <a:gridCol w="1371600">
                  <a:extLst>
                    <a:ext uri="{9D8B030D-6E8A-4147-A177-3AD203B41FA5}">
                      <a16:colId xmlns:a16="http://schemas.microsoft.com/office/drawing/2014/main" val="20001"/>
                    </a:ext>
                  </a:extLst>
                </a:gridCol>
                <a:gridCol w="2468880">
                  <a:extLst>
                    <a:ext uri="{9D8B030D-6E8A-4147-A177-3AD203B41FA5}">
                      <a16:colId xmlns:a16="http://schemas.microsoft.com/office/drawing/2014/main" val="20002"/>
                    </a:ext>
                  </a:extLst>
                </a:gridCol>
                <a:gridCol w="2468880">
                  <a:extLst>
                    <a:ext uri="{9D8B030D-6E8A-4147-A177-3AD203B41FA5}">
                      <a16:colId xmlns:a16="http://schemas.microsoft.com/office/drawing/2014/main" val="20003"/>
                    </a:ext>
                  </a:extLst>
                </a:gridCol>
              </a:tblGrid>
              <a:tr h="662374">
                <a:tc>
                  <a:txBody>
                    <a:bodyPr/>
                    <a:lstStyle/>
                    <a:p>
                      <a:pPr marL="0" indent="0">
                        <a:buNone/>
                      </a:pPr>
                      <a:r>
                        <a:rPr lang="en-US" sz="1300" b="1" dirty="0">
                          <a:solidFill>
                            <a:srgbClr val="FFFFFF"/>
                          </a:solidFill>
                          <a:latin typeface="Calibri" pitchFamily="34" charset="0"/>
                          <a:ea typeface="Calibri" pitchFamily="34" charset="-122"/>
                          <a:cs typeface="Calibri" pitchFamily="34" charset="-120"/>
                        </a:rPr>
                        <a:t>Workplace Task</a:t>
                      </a:r>
                      <a:endParaRPr lang="en-US" sz="1300" dirty="0">
                        <a:latin typeface="Calibri" charset="0"/>
                        <a:ea typeface="Calibri" charset="0"/>
                        <a:cs typeface="Calibri" charset="0"/>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1A1A1A"/>
                    </a:solidFill>
                  </a:tcPr>
                </a:tc>
                <a:tc>
                  <a:txBody>
                    <a:bodyPr/>
                    <a:lstStyle/>
                    <a:p>
                      <a:pPr marL="0" indent="0">
                        <a:buNone/>
                      </a:pPr>
                      <a:r>
                        <a:rPr lang="en-US" sz="1300" b="1" dirty="0">
                          <a:solidFill>
                            <a:srgbClr val="FFFFFF"/>
                          </a:solidFill>
                          <a:latin typeface="Calibri" pitchFamily="34" charset="0"/>
                          <a:ea typeface="Calibri" pitchFamily="34" charset="-122"/>
                          <a:cs typeface="Calibri" pitchFamily="34" charset="-120"/>
                        </a:rPr>
                        <a:t>MS 365 Tool</a:t>
                      </a:r>
                      <a:endParaRPr lang="en-US" sz="1300" dirty="0">
                        <a:latin typeface="Calibri" charset="0"/>
                        <a:ea typeface="Calibri" charset="0"/>
                        <a:cs typeface="Calibri" charset="0"/>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1A1A1A"/>
                    </a:solidFill>
                  </a:tcPr>
                </a:tc>
                <a:tc>
                  <a:txBody>
                    <a:bodyPr/>
                    <a:lstStyle/>
                    <a:p>
                      <a:pPr marL="0" indent="0">
                        <a:buNone/>
                      </a:pPr>
                      <a:r>
                        <a:rPr lang="en-US" sz="1300" b="1" dirty="0">
                          <a:solidFill>
                            <a:srgbClr val="FFFFFF"/>
                          </a:solidFill>
                          <a:latin typeface="Calibri" pitchFamily="34" charset="0"/>
                          <a:ea typeface="Calibri" pitchFamily="34" charset="-122"/>
                          <a:cs typeface="Calibri" pitchFamily="34" charset="-120"/>
                        </a:rPr>
                        <a:t>Key Benefit</a:t>
                      </a:r>
                      <a:endParaRPr lang="en-US" sz="1300" dirty="0">
                        <a:latin typeface="Calibri" charset="0"/>
                        <a:ea typeface="Calibri" charset="0"/>
                        <a:cs typeface="Calibri" charset="0"/>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1A1A1A"/>
                    </a:solidFill>
                  </a:tcPr>
                </a:tc>
                <a:tc>
                  <a:txBody>
                    <a:bodyPr/>
                    <a:lstStyle/>
                    <a:p>
                      <a:pPr marL="0" indent="0">
                        <a:buNone/>
                      </a:pPr>
                      <a:r>
                        <a:rPr lang="en-US" sz="1300" b="1" dirty="0">
                          <a:solidFill>
                            <a:srgbClr val="FFFFFF"/>
                          </a:solidFill>
                          <a:latin typeface="Calibri" pitchFamily="34" charset="0"/>
                          <a:ea typeface="Calibri" pitchFamily="34" charset="-122"/>
                          <a:cs typeface="Calibri" pitchFamily="34" charset="-120"/>
                        </a:rPr>
                        <a:t>Key Limitation</a:t>
                      </a:r>
                      <a:endParaRPr lang="en-US" sz="1300" dirty="0">
                        <a:latin typeface="Calibri" charset="0"/>
                        <a:ea typeface="Calibri" charset="0"/>
                        <a:cs typeface="Calibri" charset="0"/>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1A1A1A"/>
                    </a:solidFill>
                  </a:tcPr>
                </a:tc>
                <a:extLst>
                  <a:ext uri="{0D108BD9-81ED-4DB2-BD59-A6C34878D82A}">
                    <a16:rowId xmlns:a16="http://schemas.microsoft.com/office/drawing/2014/main" val="10000"/>
                  </a:ext>
                </a:extLst>
              </a:tr>
              <a:tr h="662374">
                <a:tc>
                  <a:txBody>
                    <a:bodyPr/>
                    <a:lstStyle/>
                    <a:p>
                      <a:pPr marL="0" indent="0">
                        <a:buNone/>
                      </a:pPr>
                      <a:r>
                        <a:rPr lang="en-US" sz="1300" dirty="0">
                          <a:solidFill>
                            <a:srgbClr val="1A1A1A"/>
                          </a:solidFill>
                          <a:latin typeface="Calibri" pitchFamily="34" charset="0"/>
                          <a:ea typeface="Calibri" pitchFamily="34" charset="-122"/>
                          <a:cs typeface="Calibri" pitchFamily="34" charset="-120"/>
                        </a:rPr>
                        <a:t>Staff Communication</a:t>
                      </a:r>
                      <a:endParaRPr lang="en-US" sz="1300" dirty="0">
                        <a:latin typeface="Calibri" charset="0"/>
                        <a:ea typeface="Calibri" charset="0"/>
                        <a:cs typeface="Calibri" charset="0"/>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tc>
                  <a:txBody>
                    <a:bodyPr/>
                    <a:lstStyle/>
                    <a:p>
                      <a:pPr marL="0" indent="0">
                        <a:buNone/>
                      </a:pPr>
                      <a:r>
                        <a:rPr lang="en-US" sz="1300" dirty="0">
                          <a:solidFill>
                            <a:srgbClr val="1A1A1A"/>
                          </a:solidFill>
                          <a:latin typeface="Calibri" pitchFamily="34" charset="0"/>
                          <a:ea typeface="Calibri" pitchFamily="34" charset="-122"/>
                          <a:cs typeface="Calibri" pitchFamily="34" charset="-120"/>
                        </a:rPr>
                        <a:t>Teams</a:t>
                      </a:r>
                      <a:endParaRPr lang="en-US" sz="1300" dirty="0">
                        <a:latin typeface="Calibri" charset="0"/>
                        <a:ea typeface="Calibri" charset="0"/>
                        <a:cs typeface="Calibri" charset="0"/>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tc>
                  <a:txBody>
                    <a:bodyPr/>
                    <a:lstStyle/>
                    <a:p>
                      <a:pPr marL="0" indent="0">
                        <a:buNone/>
                      </a:pPr>
                      <a:r>
                        <a:rPr lang="en-US" sz="1300" dirty="0">
                          <a:solidFill>
                            <a:srgbClr val="1A1A1A"/>
                          </a:solidFill>
                          <a:latin typeface="Calibri" pitchFamily="34" charset="0"/>
                          <a:ea typeface="Calibri" pitchFamily="34" charset="-122"/>
                          <a:cs typeface="Calibri" pitchFamily="34" charset="-120"/>
                        </a:rPr>
                        <a:t>[Add benefit + citation]</a:t>
                      </a:r>
                      <a:endParaRPr lang="en-US" sz="1300" dirty="0">
                        <a:latin typeface="Calibri" charset="0"/>
                        <a:ea typeface="Calibri" charset="0"/>
                        <a:cs typeface="Calibri" charset="0"/>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tc>
                  <a:txBody>
                    <a:bodyPr/>
                    <a:lstStyle/>
                    <a:p>
                      <a:pPr marL="0" indent="0">
                        <a:buNone/>
                      </a:pPr>
                      <a:r>
                        <a:rPr lang="en-US" sz="1300" dirty="0">
                          <a:solidFill>
                            <a:srgbClr val="1A1A1A"/>
                          </a:solidFill>
                          <a:latin typeface="Calibri" pitchFamily="34" charset="0"/>
                          <a:ea typeface="Calibri" pitchFamily="34" charset="-122"/>
                          <a:cs typeface="Calibri" pitchFamily="34" charset="-120"/>
                        </a:rPr>
                        <a:t>[Add limitation + citation]</a:t>
                      </a:r>
                      <a:endParaRPr lang="en-US" sz="1300" dirty="0">
                        <a:latin typeface="Calibri" charset="0"/>
                        <a:ea typeface="Calibri" charset="0"/>
                        <a:cs typeface="Calibri" charset="0"/>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extLst>
                  <a:ext uri="{0D108BD9-81ED-4DB2-BD59-A6C34878D82A}">
                    <a16:rowId xmlns:a16="http://schemas.microsoft.com/office/drawing/2014/main" val="10001"/>
                  </a:ext>
                </a:extLst>
              </a:tr>
              <a:tr h="662374">
                <a:tc>
                  <a:txBody>
                    <a:bodyPr/>
                    <a:lstStyle/>
                    <a:p>
                      <a:pPr marL="0" indent="0">
                        <a:buNone/>
                      </a:pPr>
                      <a:r>
                        <a:rPr lang="en-US" sz="1300" dirty="0">
                          <a:solidFill>
                            <a:srgbClr val="1A1A1A"/>
                          </a:solidFill>
                          <a:latin typeface="Calibri" pitchFamily="34" charset="0"/>
                          <a:ea typeface="Calibri" pitchFamily="34" charset="-122"/>
                          <a:cs typeface="Calibri" pitchFamily="34" charset="-120"/>
                        </a:rPr>
                        <a:t>File Storage &amp; Sharing</a:t>
                      </a:r>
                      <a:endParaRPr lang="en-US" sz="1300" dirty="0">
                        <a:latin typeface="Calibri" charset="0"/>
                        <a:ea typeface="Calibri" charset="0"/>
                        <a:cs typeface="Calibri" charset="0"/>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tc>
                  <a:txBody>
                    <a:bodyPr/>
                    <a:lstStyle/>
                    <a:p>
                      <a:pPr marL="0" indent="0">
                        <a:buNone/>
                      </a:pPr>
                      <a:r>
                        <a:rPr lang="en-US" sz="1300" dirty="0">
                          <a:solidFill>
                            <a:srgbClr val="1A1A1A"/>
                          </a:solidFill>
                          <a:latin typeface="Calibri" pitchFamily="34" charset="0"/>
                          <a:ea typeface="Calibri" pitchFamily="34" charset="-122"/>
                          <a:cs typeface="Calibri" pitchFamily="34" charset="-120"/>
                        </a:rPr>
                        <a:t>OneDrive</a:t>
                      </a:r>
                      <a:endParaRPr lang="en-US" sz="1300" dirty="0">
                        <a:latin typeface="Calibri" charset="0"/>
                        <a:ea typeface="Calibri" charset="0"/>
                        <a:cs typeface="Calibri" charset="0"/>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tc>
                  <a:txBody>
                    <a:bodyPr/>
                    <a:lstStyle/>
                    <a:p>
                      <a:pPr marL="0" indent="0">
                        <a:buNone/>
                      </a:pPr>
                      <a:r>
                        <a:rPr lang="en-US" sz="1300" dirty="0">
                          <a:solidFill>
                            <a:srgbClr val="1A1A1A"/>
                          </a:solidFill>
                          <a:latin typeface="Calibri" pitchFamily="34" charset="0"/>
                          <a:ea typeface="Calibri" pitchFamily="34" charset="-122"/>
                          <a:cs typeface="Calibri" pitchFamily="34" charset="-120"/>
                        </a:rPr>
                        <a:t>[Add benefit + citation]</a:t>
                      </a:r>
                      <a:endParaRPr lang="en-US" sz="1300" dirty="0">
                        <a:latin typeface="Calibri" charset="0"/>
                        <a:ea typeface="Calibri" charset="0"/>
                        <a:cs typeface="Calibri" charset="0"/>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tc>
                  <a:txBody>
                    <a:bodyPr/>
                    <a:lstStyle/>
                    <a:p>
                      <a:pPr marL="0" indent="0">
                        <a:buNone/>
                      </a:pPr>
                      <a:r>
                        <a:rPr lang="en-US" sz="1300" dirty="0">
                          <a:solidFill>
                            <a:srgbClr val="1A1A1A"/>
                          </a:solidFill>
                          <a:latin typeface="Calibri" pitchFamily="34" charset="0"/>
                          <a:ea typeface="Calibri" pitchFamily="34" charset="-122"/>
                          <a:cs typeface="Calibri" pitchFamily="34" charset="-120"/>
                        </a:rPr>
                        <a:t>[Add limitation + citation]</a:t>
                      </a:r>
                      <a:endParaRPr lang="en-US" sz="1300" dirty="0">
                        <a:latin typeface="Calibri" charset="0"/>
                        <a:ea typeface="Calibri" charset="0"/>
                        <a:cs typeface="Calibri" charset="0"/>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extLst>
                  <a:ext uri="{0D108BD9-81ED-4DB2-BD59-A6C34878D82A}">
                    <a16:rowId xmlns:a16="http://schemas.microsoft.com/office/drawing/2014/main" val="10002"/>
                  </a:ext>
                </a:extLst>
              </a:tr>
              <a:tr h="662374">
                <a:tc>
                  <a:txBody>
                    <a:bodyPr/>
                    <a:lstStyle/>
                    <a:p>
                      <a:pPr marL="0" indent="0">
                        <a:buNone/>
                      </a:pPr>
                      <a:r>
                        <a:rPr lang="en-US" sz="1300" dirty="0">
                          <a:solidFill>
                            <a:srgbClr val="1A1A1A"/>
                          </a:solidFill>
                          <a:latin typeface="Calibri" pitchFamily="34" charset="0"/>
                          <a:ea typeface="Calibri" pitchFamily="34" charset="-122"/>
                          <a:cs typeface="Calibri" pitchFamily="34" charset="-120"/>
                        </a:rPr>
                        <a:t>Care Documentation</a:t>
                      </a:r>
                      <a:endParaRPr lang="en-US" sz="1300" dirty="0">
                        <a:latin typeface="Calibri" charset="0"/>
                        <a:ea typeface="Calibri" charset="0"/>
                        <a:cs typeface="Calibri" charset="0"/>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tc>
                  <a:txBody>
                    <a:bodyPr/>
                    <a:lstStyle/>
                    <a:p>
                      <a:pPr marL="0" indent="0">
                        <a:buNone/>
                      </a:pPr>
                      <a:r>
                        <a:rPr lang="en-US" sz="1300" dirty="0">
                          <a:solidFill>
                            <a:srgbClr val="1A1A1A"/>
                          </a:solidFill>
                          <a:latin typeface="Calibri" pitchFamily="34" charset="0"/>
                          <a:ea typeface="Calibri" pitchFamily="34" charset="-122"/>
                          <a:cs typeface="Calibri" pitchFamily="34" charset="-120"/>
                        </a:rPr>
                        <a:t>Word</a:t>
                      </a:r>
                      <a:endParaRPr lang="en-US" sz="1300" dirty="0">
                        <a:latin typeface="Calibri" charset="0"/>
                        <a:ea typeface="Calibri" charset="0"/>
                        <a:cs typeface="Calibri" charset="0"/>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tc>
                  <a:txBody>
                    <a:bodyPr/>
                    <a:lstStyle/>
                    <a:p>
                      <a:pPr marL="0" indent="0">
                        <a:buNone/>
                      </a:pPr>
                      <a:r>
                        <a:rPr lang="en-US" sz="1300" dirty="0">
                          <a:solidFill>
                            <a:srgbClr val="1A1A1A"/>
                          </a:solidFill>
                          <a:latin typeface="Calibri" pitchFamily="34" charset="0"/>
                          <a:ea typeface="Calibri" pitchFamily="34" charset="-122"/>
                          <a:cs typeface="Calibri" pitchFamily="34" charset="-120"/>
                        </a:rPr>
                        <a:t>[Add benefit + citation]</a:t>
                      </a:r>
                      <a:endParaRPr lang="en-US" sz="1300" dirty="0">
                        <a:latin typeface="Calibri" charset="0"/>
                        <a:ea typeface="Calibri" charset="0"/>
                        <a:cs typeface="Calibri" charset="0"/>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tc>
                  <a:txBody>
                    <a:bodyPr/>
                    <a:lstStyle/>
                    <a:p>
                      <a:pPr marL="0" indent="0">
                        <a:buNone/>
                      </a:pPr>
                      <a:r>
                        <a:rPr lang="en-US" sz="1300" dirty="0">
                          <a:solidFill>
                            <a:srgbClr val="1A1A1A"/>
                          </a:solidFill>
                          <a:latin typeface="Calibri" pitchFamily="34" charset="0"/>
                          <a:ea typeface="Calibri" pitchFamily="34" charset="-122"/>
                          <a:cs typeface="Calibri" pitchFamily="34" charset="-120"/>
                        </a:rPr>
                        <a:t>[Add limitation + citation]</a:t>
                      </a:r>
                      <a:endParaRPr lang="en-US" sz="1300" dirty="0">
                        <a:latin typeface="Calibri" charset="0"/>
                        <a:ea typeface="Calibri" charset="0"/>
                        <a:cs typeface="Calibri" charset="0"/>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extLst>
                  <a:ext uri="{0D108BD9-81ED-4DB2-BD59-A6C34878D82A}">
                    <a16:rowId xmlns:a16="http://schemas.microsoft.com/office/drawing/2014/main" val="10003"/>
                  </a:ext>
                </a:extLst>
              </a:tr>
              <a:tr h="662374">
                <a:tc>
                  <a:txBody>
                    <a:bodyPr/>
                    <a:lstStyle/>
                    <a:p>
                      <a:pPr marL="0" indent="0">
                        <a:buNone/>
                      </a:pPr>
                      <a:r>
                        <a:rPr lang="en-US" sz="1300" dirty="0">
                          <a:solidFill>
                            <a:srgbClr val="1A1A1A"/>
                          </a:solidFill>
                          <a:latin typeface="Calibri" pitchFamily="34" charset="0"/>
                          <a:ea typeface="Calibri" pitchFamily="34" charset="-122"/>
                          <a:cs typeface="Calibri" pitchFamily="34" charset="-120"/>
                        </a:rPr>
                        <a:t>Staff Scheduling / Rotas</a:t>
                      </a:r>
                      <a:endParaRPr lang="en-US" sz="1300" dirty="0">
                        <a:latin typeface="Calibri" charset="0"/>
                        <a:ea typeface="Calibri" charset="0"/>
                        <a:cs typeface="Calibri" charset="0"/>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tc>
                  <a:txBody>
                    <a:bodyPr/>
                    <a:lstStyle/>
                    <a:p>
                      <a:pPr marL="0" indent="0">
                        <a:buNone/>
                      </a:pPr>
                      <a:r>
                        <a:rPr lang="en-US" sz="1300" dirty="0">
                          <a:solidFill>
                            <a:srgbClr val="1A1A1A"/>
                          </a:solidFill>
                          <a:latin typeface="Calibri" pitchFamily="34" charset="0"/>
                          <a:ea typeface="Calibri" pitchFamily="34" charset="-122"/>
                          <a:cs typeface="Calibri" pitchFamily="34" charset="-120"/>
                        </a:rPr>
                        <a:t>Excel</a:t>
                      </a:r>
                      <a:endParaRPr lang="en-US" sz="1300" dirty="0">
                        <a:latin typeface="Calibri" charset="0"/>
                        <a:ea typeface="Calibri" charset="0"/>
                        <a:cs typeface="Calibri" charset="0"/>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tc>
                  <a:txBody>
                    <a:bodyPr/>
                    <a:lstStyle/>
                    <a:p>
                      <a:pPr marL="0" indent="0">
                        <a:buNone/>
                      </a:pPr>
                      <a:r>
                        <a:rPr lang="en-US" sz="1300" dirty="0">
                          <a:solidFill>
                            <a:srgbClr val="1A1A1A"/>
                          </a:solidFill>
                          <a:latin typeface="Calibri" pitchFamily="34" charset="0"/>
                          <a:ea typeface="Calibri" pitchFamily="34" charset="-122"/>
                          <a:cs typeface="Calibri" pitchFamily="34" charset="-120"/>
                        </a:rPr>
                        <a:t>[Add benefit + citation]</a:t>
                      </a:r>
                      <a:endParaRPr lang="en-US" sz="1300" dirty="0">
                        <a:latin typeface="Calibri" charset="0"/>
                        <a:ea typeface="Calibri" charset="0"/>
                        <a:cs typeface="Calibri" charset="0"/>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tc>
                  <a:txBody>
                    <a:bodyPr/>
                    <a:lstStyle/>
                    <a:p>
                      <a:pPr marL="0" indent="0">
                        <a:buNone/>
                      </a:pPr>
                      <a:r>
                        <a:rPr lang="en-US" sz="1300" dirty="0">
                          <a:solidFill>
                            <a:srgbClr val="1A1A1A"/>
                          </a:solidFill>
                          <a:latin typeface="Calibri" pitchFamily="34" charset="0"/>
                          <a:ea typeface="Calibri" pitchFamily="34" charset="-122"/>
                          <a:cs typeface="Calibri" pitchFamily="34" charset="-120"/>
                        </a:rPr>
                        <a:t>[Add limitation + citation]</a:t>
                      </a:r>
                      <a:endParaRPr lang="en-US" sz="1300" dirty="0">
                        <a:latin typeface="Calibri" charset="0"/>
                        <a:ea typeface="Calibri" charset="0"/>
                        <a:cs typeface="Calibri" charset="0"/>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extLst>
                  <a:ext uri="{0D108BD9-81ED-4DB2-BD59-A6C34878D82A}">
                    <a16:rowId xmlns:a16="http://schemas.microsoft.com/office/drawing/2014/main" val="10004"/>
                  </a:ext>
                </a:extLst>
              </a:tr>
              <a:tr h="662374">
                <a:tc>
                  <a:txBody>
                    <a:bodyPr/>
                    <a:lstStyle/>
                    <a:p>
                      <a:pPr marL="0" indent="0">
                        <a:buNone/>
                      </a:pPr>
                      <a:r>
                        <a:rPr lang="en-US" sz="1300" dirty="0">
                          <a:solidFill>
                            <a:srgbClr val="1A1A1A"/>
                          </a:solidFill>
                          <a:latin typeface="Calibri" pitchFamily="34" charset="0"/>
                          <a:ea typeface="Calibri" pitchFamily="34" charset="-122"/>
                          <a:cs typeface="Calibri" pitchFamily="34" charset="-120"/>
                        </a:rPr>
                        <a:t>Staff Training</a:t>
                      </a:r>
                      <a:endParaRPr lang="en-US" sz="1300" dirty="0">
                        <a:latin typeface="Calibri" charset="0"/>
                        <a:ea typeface="Calibri" charset="0"/>
                        <a:cs typeface="Calibri" charset="0"/>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tc>
                  <a:txBody>
                    <a:bodyPr/>
                    <a:lstStyle/>
                    <a:p>
                      <a:pPr marL="0" indent="0">
                        <a:buNone/>
                      </a:pPr>
                      <a:r>
                        <a:rPr lang="en-US" sz="1300" dirty="0">
                          <a:solidFill>
                            <a:srgbClr val="1A1A1A"/>
                          </a:solidFill>
                          <a:latin typeface="Calibri" pitchFamily="34" charset="0"/>
                          <a:ea typeface="Calibri" pitchFamily="34" charset="-122"/>
                          <a:cs typeface="Calibri" pitchFamily="34" charset="-120"/>
                        </a:rPr>
                        <a:t>PowerPoint</a:t>
                      </a:r>
                      <a:endParaRPr lang="en-US" sz="1300" dirty="0">
                        <a:latin typeface="Calibri" charset="0"/>
                        <a:ea typeface="Calibri" charset="0"/>
                        <a:cs typeface="Calibri" charset="0"/>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tc>
                  <a:txBody>
                    <a:bodyPr/>
                    <a:lstStyle/>
                    <a:p>
                      <a:pPr marL="0" indent="0">
                        <a:buNone/>
                      </a:pPr>
                      <a:r>
                        <a:rPr lang="en-US" sz="1300" dirty="0">
                          <a:solidFill>
                            <a:srgbClr val="1A1A1A"/>
                          </a:solidFill>
                          <a:latin typeface="Calibri" pitchFamily="34" charset="0"/>
                          <a:ea typeface="Calibri" pitchFamily="34" charset="-122"/>
                          <a:cs typeface="Calibri" pitchFamily="34" charset="-120"/>
                        </a:rPr>
                        <a:t>[Add benefit + citation]   </a:t>
                      </a:r>
                      <a:r>
                        <a:rPr lang="en-US" sz="1600" dirty="0" err="1">
                          <a:solidFill>
                            <a:srgbClr val="FF0000"/>
                          </a:solidFill>
                          <a:latin typeface="Calibri" pitchFamily="34" charset="0"/>
                          <a:ea typeface="Calibri" pitchFamily="34" charset="-122"/>
                          <a:cs typeface="Calibri" pitchFamily="34" charset="-120"/>
                        </a:rPr>
                        <a:t>reffrence</a:t>
                      </a:r>
                      <a:r>
                        <a:rPr lang="en-US" sz="1600" dirty="0">
                          <a:solidFill>
                            <a:srgbClr val="FF0000"/>
                          </a:solidFill>
                          <a:latin typeface="Calibri" pitchFamily="34" charset="0"/>
                          <a:ea typeface="Calibri" pitchFamily="34" charset="-122"/>
                          <a:cs typeface="Calibri" pitchFamily="34" charset="-120"/>
                        </a:rPr>
                        <a:t> it  author yr </a:t>
                      </a:r>
                      <a:r>
                        <a:rPr lang="en-US" sz="1600" dirty="0" err="1">
                          <a:solidFill>
                            <a:srgbClr val="FF0000"/>
                          </a:solidFill>
                          <a:latin typeface="Calibri" pitchFamily="34" charset="0"/>
                          <a:ea typeface="Calibri" pitchFamily="34" charset="-122"/>
                          <a:cs typeface="Calibri" pitchFamily="34" charset="-120"/>
                        </a:rPr>
                        <a:t>harbred</a:t>
                      </a:r>
                      <a:r>
                        <a:rPr lang="en-US" sz="1600" dirty="0">
                          <a:solidFill>
                            <a:srgbClr val="FF0000"/>
                          </a:solidFill>
                          <a:latin typeface="Calibri" pitchFamily="34" charset="0"/>
                          <a:ea typeface="Calibri" pitchFamily="34" charset="-122"/>
                          <a:cs typeface="Calibri" pitchFamily="34" charset="-120"/>
                        </a:rPr>
                        <a:t> style </a:t>
                      </a:r>
                      <a:endParaRPr lang="en-US" sz="1600" dirty="0">
                        <a:solidFill>
                          <a:srgbClr val="FF0000"/>
                        </a:solidFill>
                        <a:latin typeface="Calibri" charset="0"/>
                        <a:ea typeface="Calibri" charset="0"/>
                        <a:cs typeface="Calibri" charset="0"/>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tc>
                  <a:txBody>
                    <a:bodyPr/>
                    <a:lstStyle/>
                    <a:p>
                      <a:pPr marL="0" indent="0">
                        <a:buNone/>
                      </a:pPr>
                      <a:r>
                        <a:rPr lang="en-US" sz="1300" dirty="0">
                          <a:solidFill>
                            <a:srgbClr val="1A1A1A"/>
                          </a:solidFill>
                          <a:latin typeface="Calibri" pitchFamily="34" charset="0"/>
                          <a:ea typeface="Calibri" pitchFamily="34" charset="-122"/>
                          <a:cs typeface="Calibri" pitchFamily="34" charset="-120"/>
                        </a:rPr>
                        <a:t>[Add limitation + citation]</a:t>
                      </a:r>
                      <a:endParaRPr lang="en-US" sz="1300" dirty="0">
                        <a:latin typeface="Calibri" charset="0"/>
                        <a:ea typeface="Calibri" charset="0"/>
                        <a:cs typeface="Calibri" charset="0"/>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extLst>
                  <a:ext uri="{0D108BD9-81ED-4DB2-BD59-A6C34878D82A}">
                    <a16:rowId xmlns:a16="http://schemas.microsoft.com/office/drawing/2014/main" val="10005"/>
                  </a:ext>
                </a:extLst>
              </a:tr>
            </a:tbl>
          </a:graphicData>
        </a:graphic>
      </p:graphicFrame>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name="Slide 12">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411480" y="201168"/>
            <a:ext cx="8321040" cy="777240"/>
          </a:xfrm>
          <a:prstGeom prst="rect">
            <a:avLst/>
          </a:prstGeom>
          <a:noFill/>
          <a:ln/>
        </p:spPr>
        <p:txBody>
          <a:bodyPr wrap="square" lIns="0" tIns="0" rIns="0" bIns="0" rtlCol="0" anchor="b"/>
          <a:lstStyle/>
          <a:p>
            <a:pPr marL="0" indent="0">
              <a:buNone/>
            </a:pPr>
            <a:r>
              <a:rPr lang="en-US" sz="3600" dirty="0">
                <a:solidFill>
                  <a:srgbClr val="1A1A1A"/>
                </a:solidFill>
                <a:latin typeface="Calibri" pitchFamily="34" charset="0"/>
                <a:ea typeface="Calibri" pitchFamily="34" charset="-122"/>
                <a:cs typeface="Calibri" pitchFamily="34" charset="-120"/>
              </a:rPr>
              <a:t>References</a:t>
            </a:r>
            <a:endParaRPr lang="en-US" sz="3600" dirty="0"/>
          </a:p>
        </p:txBody>
      </p:sp>
      <p:sp>
        <p:nvSpPr>
          <p:cNvPr id="3" name="Shape 1"/>
          <p:cNvSpPr/>
          <p:nvPr/>
        </p:nvSpPr>
        <p:spPr>
          <a:xfrm>
            <a:off x="411480" y="1005840"/>
            <a:ext cx="8321040" cy="0"/>
          </a:xfrm>
          <a:prstGeom prst="line">
            <a:avLst/>
          </a:prstGeom>
          <a:noFill/>
          <a:ln w="19050">
            <a:solidFill>
              <a:srgbClr val="1A1A1A"/>
            </a:solidFill>
            <a:prstDash val="solid"/>
          </a:ln>
        </p:spPr>
        <p:txBody>
          <a:bodyPr/>
          <a:lstStyle/>
          <a:p>
            <a:endParaRPr lang="en-GB"/>
          </a:p>
        </p:txBody>
      </p:sp>
      <p:sp>
        <p:nvSpPr>
          <p:cNvPr id="4" name="Text 2"/>
          <p:cNvSpPr/>
          <p:nvPr/>
        </p:nvSpPr>
        <p:spPr>
          <a:xfrm>
            <a:off x="411480" y="1097280"/>
            <a:ext cx="8321040" cy="3840480"/>
          </a:xfrm>
          <a:prstGeom prst="rect">
            <a:avLst/>
          </a:prstGeom>
          <a:noFill/>
          <a:ln/>
        </p:spPr>
        <p:txBody>
          <a:bodyPr wrap="square" lIns="0" tIns="0" rIns="0" bIns="0" rtlCol="0" anchor="t"/>
          <a:lstStyle/>
          <a:p>
            <a:pPr marL="0" indent="0">
              <a:buNone/>
            </a:pPr>
            <a:r>
              <a:rPr lang="en-US" sz="1400" dirty="0">
                <a:solidFill>
                  <a:srgbClr val="555555"/>
                </a:solidFill>
                <a:latin typeface="Calibri" pitchFamily="34" charset="0"/>
                <a:ea typeface="Calibri" pitchFamily="34" charset="-122"/>
                <a:cs typeface="Calibri" pitchFamily="34" charset="-120"/>
              </a:rPr>
              <a:t>List all sources cited in this presentation in alphabetical order by author surname.</a:t>
            </a:r>
            <a:endParaRPr lang="en-US" sz="1400" dirty="0"/>
          </a:p>
          <a:p>
            <a:pPr marL="0" indent="0">
              <a:buNone/>
            </a:pPr>
            <a:r>
              <a:rPr lang="en-US" sz="1400" dirty="0">
                <a:solidFill>
                  <a:srgbClr val="555555"/>
                </a:solidFill>
                <a:latin typeface="Calibri" pitchFamily="34" charset="0"/>
                <a:ea typeface="Calibri" pitchFamily="34" charset="-122"/>
                <a:cs typeface="Calibri" pitchFamily="34" charset="-120"/>
              </a:rPr>
              <a:t>Use UWTSD Harvard Referencing style throughout. Minimum 4 credible academic sources across the group.</a:t>
            </a:r>
            <a:endParaRPr lang="en-US" sz="1400" dirty="0"/>
          </a:p>
          <a:p>
            <a:pPr marL="0" indent="0">
              <a:buNone/>
            </a:pPr>
            <a:endParaRPr lang="en-US" sz="1400" dirty="0"/>
          </a:p>
          <a:p>
            <a:pPr marL="0" indent="0">
              <a:buNone/>
            </a:pPr>
            <a:r>
              <a:rPr lang="en-US" sz="1400" dirty="0">
                <a:solidFill>
                  <a:srgbClr val="555555"/>
                </a:solidFill>
                <a:latin typeface="Calibri" pitchFamily="34" charset="0"/>
                <a:ea typeface="Calibri" pitchFamily="34" charset="-122"/>
                <a:cs typeface="Calibri" pitchFamily="34" charset="-120"/>
              </a:rPr>
              <a:t>Book:</a:t>
            </a:r>
            <a:endParaRPr lang="en-US" sz="1400" dirty="0"/>
          </a:p>
          <a:p>
            <a:pPr marL="0" indent="0">
              <a:buNone/>
            </a:pPr>
            <a:r>
              <a:rPr lang="en-US" sz="1400" dirty="0">
                <a:solidFill>
                  <a:srgbClr val="555555"/>
                </a:solidFill>
                <a:latin typeface="Calibri" pitchFamily="34" charset="0"/>
                <a:ea typeface="Calibri" pitchFamily="34" charset="-122"/>
                <a:cs typeface="Calibri" pitchFamily="34" charset="-120"/>
              </a:rPr>
              <a:t>Author Surname, Initial(s). (Year). Title of Book. Edition (if not first). Place: Publisher.</a:t>
            </a:r>
            <a:endParaRPr lang="en-US" sz="1400" dirty="0"/>
          </a:p>
          <a:p>
            <a:pPr marL="0" indent="0">
              <a:buNone/>
            </a:pPr>
            <a:endParaRPr lang="en-US" sz="1400" dirty="0"/>
          </a:p>
          <a:p>
            <a:pPr marL="0" indent="0">
              <a:buNone/>
            </a:pPr>
            <a:r>
              <a:rPr lang="en-US" sz="1400" dirty="0">
                <a:solidFill>
                  <a:srgbClr val="555555"/>
                </a:solidFill>
                <a:latin typeface="Calibri" pitchFamily="34" charset="0"/>
                <a:ea typeface="Calibri" pitchFamily="34" charset="-122"/>
                <a:cs typeface="Calibri" pitchFamily="34" charset="-120"/>
              </a:rPr>
              <a:t>Journal Article:</a:t>
            </a:r>
            <a:endParaRPr lang="en-US" sz="1400" dirty="0"/>
          </a:p>
          <a:p>
            <a:pPr marL="0" indent="0">
              <a:buNone/>
            </a:pPr>
            <a:r>
              <a:rPr lang="en-US" sz="1400" dirty="0">
                <a:solidFill>
                  <a:srgbClr val="555555"/>
                </a:solidFill>
                <a:latin typeface="Calibri" pitchFamily="34" charset="0"/>
                <a:ea typeface="Calibri" pitchFamily="34" charset="-122"/>
                <a:cs typeface="Calibri" pitchFamily="34" charset="-120"/>
              </a:rPr>
              <a:t>Author Surname, Initial(s). (Year). 'Title of article', Journal Name, Volume(Issue), pp. XX–XX.</a:t>
            </a:r>
            <a:endParaRPr lang="en-US" sz="1400" dirty="0"/>
          </a:p>
          <a:p>
            <a:pPr marL="0" indent="0">
              <a:buNone/>
            </a:pPr>
            <a:endParaRPr lang="en-US" sz="1400" dirty="0"/>
          </a:p>
          <a:p>
            <a:pPr marL="0" indent="0">
              <a:buNone/>
            </a:pPr>
            <a:r>
              <a:rPr lang="en-US" sz="1400" dirty="0">
                <a:solidFill>
                  <a:srgbClr val="555555"/>
                </a:solidFill>
                <a:latin typeface="Calibri" pitchFamily="34" charset="0"/>
                <a:ea typeface="Calibri" pitchFamily="34" charset="-122"/>
                <a:cs typeface="Calibri" pitchFamily="34" charset="-120"/>
              </a:rPr>
              <a:t>Website:</a:t>
            </a:r>
            <a:endParaRPr lang="en-US" sz="1400" dirty="0"/>
          </a:p>
          <a:p>
            <a:pPr marL="0" indent="0">
              <a:buNone/>
            </a:pPr>
            <a:r>
              <a:rPr lang="en-US" sz="1400" dirty="0">
                <a:solidFill>
                  <a:srgbClr val="555555"/>
                </a:solidFill>
                <a:latin typeface="Calibri" pitchFamily="34" charset="0"/>
                <a:ea typeface="Calibri" pitchFamily="34" charset="-122"/>
                <a:cs typeface="Calibri" pitchFamily="34" charset="-120"/>
              </a:rPr>
              <a:t>Author Surname, </a:t>
            </a:r>
            <a:r>
              <a:rPr lang="en-US" sz="1400" dirty="0" err="1">
                <a:solidFill>
                  <a:srgbClr val="555555"/>
                </a:solidFill>
                <a:latin typeface="Calibri" pitchFamily="34" charset="0"/>
                <a:ea typeface="Calibri" pitchFamily="34" charset="-122"/>
                <a:cs typeface="Calibri" pitchFamily="34" charset="-120"/>
              </a:rPr>
              <a:t>Initia</a:t>
            </a:r>
            <a:r>
              <a:rPr lang="en-US" sz="1400" dirty="0">
                <a:solidFill>
                  <a:srgbClr val="555555"/>
                </a:solidFill>
                <a:latin typeface="Calibri" pitchFamily="34" charset="0"/>
                <a:ea typeface="Calibri" pitchFamily="34" charset="-122"/>
                <a:cs typeface="Calibri" pitchFamily="34" charset="-120"/>
              </a:rPr>
              <a:t> (Year). Title of webpage [Online]. Available at: URL (Accessed: DD Month YYYY).</a:t>
            </a:r>
            <a:endParaRPr lang="en-US" sz="1400" dirty="0"/>
          </a:p>
          <a:p>
            <a:pPr marL="0" indent="0">
              <a:buNone/>
            </a:pPr>
            <a:endParaRPr lang="en-US" sz="1400" dirty="0"/>
          </a:p>
          <a:p>
            <a:pPr marL="0" indent="0">
              <a:buNone/>
            </a:pPr>
            <a:r>
              <a:rPr lang="en-US" sz="1400" dirty="0">
                <a:solidFill>
                  <a:srgbClr val="555555"/>
                </a:solidFill>
                <a:latin typeface="Calibri" pitchFamily="34" charset="0"/>
                <a:ea typeface="Calibri" pitchFamily="34" charset="-122"/>
                <a:cs typeface="Calibri" pitchFamily="34" charset="-120"/>
              </a:rPr>
              <a:t>[Replace this text with your actual references]</a:t>
            </a:r>
            <a:endParaRPr lang="en-US" sz="1400"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2159</TotalTime>
  <Words>2418</Words>
  <Application>Microsoft Office PowerPoint</Application>
  <PresentationFormat>On-screen Show (16:9)</PresentationFormat>
  <Paragraphs>210</Paragraphs>
  <Slides>16</Slides>
  <Notes>16</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16</vt:i4>
      </vt:variant>
    </vt:vector>
  </HeadingPairs>
  <TitlesOfParts>
    <vt:vector size="19" baseType="lpstr">
      <vt:lpstr>Arial</vt:lpstr>
      <vt:lpstr>Calibri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LCHS4007 Component 1 Group Presentation Template</dc:title>
  <dc:subject>PptxGenJS Presentation</dc:subject>
  <dc:creator>PptxGenJS</dc:creator>
  <cp:lastModifiedBy>Kelis Mehlikar</cp:lastModifiedBy>
  <cp:revision>7</cp:revision>
  <dcterms:created xsi:type="dcterms:W3CDTF">2026-06-21T15:50:06Z</dcterms:created>
  <dcterms:modified xsi:type="dcterms:W3CDTF">2026-07-13T13:14:06Z</dcterms:modified>
</cp:coreProperties>
</file>