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1"/>
  </p:notesMasterIdLst>
  <p:handoutMasterIdLst>
    <p:handoutMasterId r:id="rId72"/>
  </p:handoutMasterIdLst>
  <p:sldIdLst>
    <p:sldId id="256" r:id="rId5"/>
    <p:sldId id="309" r:id="rId6"/>
    <p:sldId id="314" r:id="rId7"/>
    <p:sldId id="354" r:id="rId8"/>
    <p:sldId id="330" r:id="rId9"/>
    <p:sldId id="347" r:id="rId10"/>
    <p:sldId id="348" r:id="rId11"/>
    <p:sldId id="342" r:id="rId12"/>
    <p:sldId id="341" r:id="rId13"/>
    <p:sldId id="343" r:id="rId14"/>
    <p:sldId id="369" r:id="rId15"/>
    <p:sldId id="382" r:id="rId16"/>
    <p:sldId id="381" r:id="rId17"/>
    <p:sldId id="370" r:id="rId18"/>
    <p:sldId id="371" r:id="rId19"/>
    <p:sldId id="351" r:id="rId20"/>
    <p:sldId id="344" r:id="rId21"/>
    <p:sldId id="353" r:id="rId22"/>
    <p:sldId id="331" r:id="rId23"/>
    <p:sldId id="375" r:id="rId24"/>
    <p:sldId id="356" r:id="rId25"/>
    <p:sldId id="357" r:id="rId26"/>
    <p:sldId id="358" r:id="rId27"/>
    <p:sldId id="359" r:id="rId28"/>
    <p:sldId id="360" r:id="rId29"/>
    <p:sldId id="361" r:id="rId30"/>
    <p:sldId id="362" r:id="rId31"/>
    <p:sldId id="363" r:id="rId32"/>
    <p:sldId id="364" r:id="rId33"/>
    <p:sldId id="365" r:id="rId34"/>
    <p:sldId id="366" r:id="rId35"/>
    <p:sldId id="367" r:id="rId36"/>
    <p:sldId id="373" r:id="rId37"/>
    <p:sldId id="368" r:id="rId38"/>
    <p:sldId id="372" r:id="rId39"/>
    <p:sldId id="332" r:id="rId40"/>
    <p:sldId id="376" r:id="rId41"/>
    <p:sldId id="383" r:id="rId42"/>
    <p:sldId id="283" r:id="rId43"/>
    <p:sldId id="284" r:id="rId44"/>
    <p:sldId id="285" r:id="rId45"/>
    <p:sldId id="310" r:id="rId46"/>
    <p:sldId id="304" r:id="rId47"/>
    <p:sldId id="326" r:id="rId48"/>
    <p:sldId id="287" r:id="rId49"/>
    <p:sldId id="293" r:id="rId50"/>
    <p:sldId id="325" r:id="rId51"/>
    <p:sldId id="327" r:id="rId52"/>
    <p:sldId id="286" r:id="rId53"/>
    <p:sldId id="291" r:id="rId54"/>
    <p:sldId id="379" r:id="rId55"/>
    <p:sldId id="380" r:id="rId56"/>
    <p:sldId id="355" r:id="rId57"/>
    <p:sldId id="345" r:id="rId58"/>
    <p:sldId id="338" r:id="rId59"/>
    <p:sldId id="335" r:id="rId60"/>
    <p:sldId id="302" r:id="rId61"/>
    <p:sldId id="350" r:id="rId62"/>
    <p:sldId id="386" r:id="rId63"/>
    <p:sldId id="384" r:id="rId64"/>
    <p:sldId id="385" r:id="rId65"/>
    <p:sldId id="352" r:id="rId66"/>
    <p:sldId id="280" r:id="rId67"/>
    <p:sldId id="305" r:id="rId68"/>
    <p:sldId id="377" r:id="rId69"/>
    <p:sldId id="294" r:id="rId7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67" autoAdjust="0"/>
    <p:restoredTop sz="94660"/>
  </p:normalViewPr>
  <p:slideViewPr>
    <p:cSldViewPr>
      <p:cViewPr varScale="1">
        <p:scale>
          <a:sx n="80" d="100"/>
          <a:sy n="80" d="100"/>
        </p:scale>
        <p:origin x="768" y="58"/>
      </p:cViewPr>
      <p:guideLst>
        <p:guide orient="horz" pos="2160"/>
        <p:guide pos="2880"/>
      </p:guideLst>
    </p:cSldViewPr>
  </p:slideViewPr>
  <p:notesTextViewPr>
    <p:cViewPr>
      <p:scale>
        <a:sx n="1" d="1"/>
        <a:sy n="1" d="1"/>
      </p:scale>
      <p:origin x="0" y="0"/>
    </p:cViewPr>
  </p:notesTextViewPr>
  <p:sorterViewPr>
    <p:cViewPr>
      <p:scale>
        <a:sx n="60" d="100"/>
        <a:sy n="60" d="100"/>
      </p:scale>
      <p:origin x="0" y="-6972"/>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23/04/2020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ECE1E8-BAE6-44A7-870F-35926D136082}" type="datetimeFigureOut">
              <a:rPr lang="en-GB" smtClean="0"/>
              <a:t>23/04/2020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3CE372-44C9-461F-8778-F7AA7AC28CE4}" type="slidenum">
              <a:rPr lang="en-GB" smtClean="0"/>
              <a:t>‹#›</a:t>
            </a:fld>
            <a:endParaRPr lang="en-GB"/>
          </a:p>
        </p:txBody>
      </p:sp>
    </p:spTree>
    <p:extLst>
      <p:ext uri="{BB962C8B-B14F-4D97-AF65-F5344CB8AC3E}">
        <p14:creationId xmlns:p14="http://schemas.microsoft.com/office/powerpoint/2010/main" val="820272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eee-platform.eu/the-entrecomp-competence-framework/"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ordpress.com/go/digital-marketing/from-hobby-to-business-when-and-how-to-take-the-leap/?utm_campaign=839597&amp;utm_content=1179455&amp;utm_source=iterable&amp;utm_medium=email"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Ref:</a:t>
            </a:r>
            <a:r>
              <a:rPr lang="en-GB" dirty="0" err="1">
                <a:hlinkClick r:id="rId3"/>
              </a:rPr>
              <a:t>https</a:t>
            </a:r>
            <a:r>
              <a:rPr lang="en-GB" dirty="0">
                <a:hlinkClick r:id="rId3"/>
              </a:rPr>
              <a:t>://www.eee-platform.eu/the-entrecomp-competence-framework/</a:t>
            </a:r>
            <a:endParaRPr lang="en-GB" dirty="0"/>
          </a:p>
        </p:txBody>
      </p:sp>
      <p:sp>
        <p:nvSpPr>
          <p:cNvPr id="4" name="Slide Number Placeholder 3"/>
          <p:cNvSpPr>
            <a:spLocks noGrp="1"/>
          </p:cNvSpPr>
          <p:nvPr>
            <p:ph type="sldNum" sz="quarter" idx="10"/>
          </p:nvPr>
        </p:nvSpPr>
        <p:spPr/>
        <p:txBody>
          <a:bodyPr/>
          <a:lstStyle/>
          <a:p>
            <a:fld id="{BC3CE372-44C9-461F-8778-F7AA7AC28CE4}" type="slidenum">
              <a:rPr lang="en-GB" smtClean="0"/>
              <a:t>25</a:t>
            </a:fld>
            <a:endParaRPr lang="en-GB"/>
          </a:p>
        </p:txBody>
      </p:sp>
    </p:spTree>
    <p:extLst>
      <p:ext uri="{BB962C8B-B14F-4D97-AF65-F5344CB8AC3E}">
        <p14:creationId xmlns:p14="http://schemas.microsoft.com/office/powerpoint/2010/main" val="4094077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3CE372-44C9-461F-8778-F7AA7AC28CE4}" type="slidenum">
              <a:rPr lang="en-GB" smtClean="0"/>
              <a:t>28</a:t>
            </a:fld>
            <a:endParaRPr lang="en-GB"/>
          </a:p>
        </p:txBody>
      </p:sp>
    </p:spTree>
    <p:extLst>
      <p:ext uri="{BB962C8B-B14F-4D97-AF65-F5344CB8AC3E}">
        <p14:creationId xmlns:p14="http://schemas.microsoft.com/office/powerpoint/2010/main" val="317591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UWTSD Computer Society to run BCS Chapter.</a:t>
            </a:r>
          </a:p>
        </p:txBody>
      </p:sp>
      <p:sp>
        <p:nvSpPr>
          <p:cNvPr id="4" name="Slide Number Placeholder 3"/>
          <p:cNvSpPr>
            <a:spLocks noGrp="1"/>
          </p:cNvSpPr>
          <p:nvPr>
            <p:ph type="sldNum" sz="quarter" idx="10"/>
          </p:nvPr>
        </p:nvSpPr>
        <p:spPr/>
        <p:txBody>
          <a:bodyPr/>
          <a:lstStyle/>
          <a:p>
            <a:fld id="{BC3CE372-44C9-461F-8778-F7AA7AC28CE4}" type="slidenum">
              <a:rPr lang="en-GB" smtClean="0"/>
              <a:t>32</a:t>
            </a:fld>
            <a:endParaRPr lang="en-GB"/>
          </a:p>
        </p:txBody>
      </p:sp>
    </p:spTree>
    <p:extLst>
      <p:ext uri="{BB962C8B-B14F-4D97-AF65-F5344CB8AC3E}">
        <p14:creationId xmlns:p14="http://schemas.microsoft.com/office/powerpoint/2010/main" val="2539797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917575" y="744538"/>
            <a:ext cx="4962525" cy="3722687"/>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Ref: https://www.gov.uk/government/news/innovative-ideas-to-change-the-world-new-business-funding</a:t>
            </a: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1666F08-20CB-4294-9D63-4CB3D914076C}" type="slidenum">
              <a:rPr lang="en-GB" altLang="en-US" smtClean="0"/>
              <a:pPr/>
              <a:t>43</a:t>
            </a:fld>
            <a:endParaRPr lang="en-GB" altLang="en-US"/>
          </a:p>
        </p:txBody>
      </p:sp>
    </p:spTree>
    <p:extLst>
      <p:ext uri="{BB962C8B-B14F-4D97-AF65-F5344CB8AC3E}">
        <p14:creationId xmlns:p14="http://schemas.microsoft.com/office/powerpoint/2010/main" val="3067768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 </a:t>
            </a:r>
            <a:r>
              <a:rPr lang="en-GB" dirty="0">
                <a:hlinkClick r:id="rId3"/>
              </a:rPr>
              <a:t>https://wordpress.com/go/digital-marketing/from-hobby-to-business-when-and-how-to-take-the-leap/?utm_campaign=839597&amp;utm_content=1179455&amp;utm_source=iterable&amp;utm_medium=email</a:t>
            </a:r>
            <a:endParaRPr lang="en-GB" dirty="0"/>
          </a:p>
        </p:txBody>
      </p:sp>
      <p:sp>
        <p:nvSpPr>
          <p:cNvPr id="4" name="Slide Number Placeholder 3"/>
          <p:cNvSpPr>
            <a:spLocks noGrp="1"/>
          </p:cNvSpPr>
          <p:nvPr>
            <p:ph type="sldNum" sz="quarter" idx="10"/>
          </p:nvPr>
        </p:nvSpPr>
        <p:spPr/>
        <p:txBody>
          <a:bodyPr/>
          <a:lstStyle/>
          <a:p>
            <a:fld id="{BC3CE372-44C9-461F-8778-F7AA7AC28CE4}" type="slidenum">
              <a:rPr lang="en-GB" smtClean="0"/>
              <a:t>51</a:t>
            </a:fld>
            <a:endParaRPr lang="en-GB"/>
          </a:p>
        </p:txBody>
      </p:sp>
    </p:spTree>
    <p:extLst>
      <p:ext uri="{BB962C8B-B14F-4D97-AF65-F5344CB8AC3E}">
        <p14:creationId xmlns:p14="http://schemas.microsoft.com/office/powerpoint/2010/main" val="3526981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23/04/2020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23/04/2020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23/04/2020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23/04/2020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23/04/2020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23/04/2020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23/04/2020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23/04/2020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23/04/2020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ode.org/" TargetMode="External"/><Relationship Id="rId3" Type="http://schemas.openxmlformats.org/officeDocument/2006/relationships/hyperlink" Target="https://learndigital.withgoogle.com/digitalgarage/courses/category/data_tech" TargetMode="External"/><Relationship Id="rId7" Type="http://schemas.openxmlformats.org/officeDocument/2006/relationships/hyperlink" Target="https://www.codecademy.com/" TargetMode="External"/><Relationship Id="rId12" Type="http://schemas.openxmlformats.org/officeDocument/2006/relationships/image" Target="../media/image3.png"/><Relationship Id="rId2" Type="http://schemas.openxmlformats.org/officeDocument/2006/relationships/hyperlink" Target="https://learndigital.withgoogle.com/digitalgarage" TargetMode="External"/><Relationship Id="rId1" Type="http://schemas.openxmlformats.org/officeDocument/2006/relationships/slideLayout" Target="../slideLayouts/slideLayout2.xml"/><Relationship Id="rId6" Type="http://schemas.openxmlformats.org/officeDocument/2006/relationships/hyperlink" Target="https://www.vtc.com/" TargetMode="External"/><Relationship Id="rId11" Type="http://schemas.openxmlformats.org/officeDocument/2006/relationships/hyperlink" Target="https://learningnetwork.cisco.com/s/" TargetMode="External"/><Relationship Id="rId5" Type="http://schemas.openxmlformats.org/officeDocument/2006/relationships/hyperlink" Target="https://www.lynda.com/" TargetMode="External"/><Relationship Id="rId10" Type="http://schemas.openxmlformats.org/officeDocument/2006/relationships/hyperlink" Target="https://www.edx.org/" TargetMode="External"/><Relationship Id="rId4" Type="http://schemas.openxmlformats.org/officeDocument/2006/relationships/hyperlink" Target="https://learndigital.withgoogle.com/digitalgarage/courses" TargetMode="External"/><Relationship Id="rId9" Type="http://schemas.openxmlformats.org/officeDocument/2006/relationships/hyperlink" Target="https://www.coursera.or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eventbrite.co.uk/" TargetMode="External"/><Relationship Id="rId2" Type="http://schemas.openxmlformats.org/officeDocument/2006/relationships/hyperlink" Target="https://www.meetup.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gowales.co.uk/students.htm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www.uwtsd.ac.uk/careers/work-experience--volunteering/"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mailto:careers@uwtsd.ac.uk" TargetMode="External"/><Relationship Id="rId2" Type="http://schemas.openxmlformats.org/officeDocument/2006/relationships/hyperlink" Target="https://www.uwtsd.ac.uk/careers/"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hyperlink" Target="https://targetjobs.co.uk/" TargetMode="External"/><Relationship Id="rId2" Type="http://schemas.openxmlformats.org/officeDocument/2006/relationships/hyperlink" Target="https://www.prospects.ac.uk/" TargetMode="External"/><Relationship Id="rId1" Type="http://schemas.openxmlformats.org/officeDocument/2006/relationships/slideLayout" Target="../slideLayouts/slideLayout2.xml"/><Relationship Id="rId5" Type="http://schemas.openxmlformats.org/officeDocument/2006/relationships/hyperlink" Target="https://www.indeed.co.uk/" TargetMode="External"/><Relationship Id="rId4" Type="http://schemas.openxmlformats.org/officeDocument/2006/relationships/hyperlink" Target="https://www.gradcracker.co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jobsite.co.uk/IT" TargetMode="External"/><Relationship Id="rId7" Type="http://schemas.openxmlformats.org/officeDocument/2006/relationships/hyperlink" Target="http://www.itjobswatch.co.uk/" TargetMode="External"/><Relationship Id="rId2" Type="http://schemas.openxmlformats.org/officeDocument/2006/relationships/hyperlink" Target="https://www.jobserve.com/gb/en/it+telecommunications-sector-jobs-in-united-kingdom/" TargetMode="External"/><Relationship Id="rId1" Type="http://schemas.openxmlformats.org/officeDocument/2006/relationships/slideLayout" Target="../slideLayouts/slideLayout2.xml"/><Relationship Id="rId6" Type="http://schemas.openxmlformats.org/officeDocument/2006/relationships/hyperlink" Target="http://www.prospects.ac.uk/jobs_and_work_experience.htm" TargetMode="External"/><Relationship Id="rId5" Type="http://schemas.openxmlformats.org/officeDocument/2006/relationships/hyperlink" Target="http://www.gowales.co.uk/" TargetMode="External"/><Relationship Id="rId4" Type="http://schemas.openxmlformats.org/officeDocument/2006/relationships/hyperlink" Target="http://www.reed.co.uk/jobs/it-telecoms"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eur01.safelinks.protection.outlook.com/?url=http%3A%2F%2Fwww.opposablegames.com%2F&amp;data=02%7C01%7C%7Ca3ebda34a98e4fd4fc6808d7b5575037%7C4e0f11f9046e45059cb8db2152311e21%7C0%7C0%7C637177258921194155&amp;sdata=X8hhnNPvCa4%2BzV%2BVtlEHlZQtpIlp%2FnqQvz3mHUwGuzU%3D&amp;reserved=0" TargetMode="External"/><Relationship Id="rId3" Type="http://schemas.openxmlformats.org/officeDocument/2006/relationships/hyperlink" Target="http://gameswales.org/links/" TargetMode="External"/><Relationship Id="rId7" Type="http://schemas.openxmlformats.org/officeDocument/2006/relationships/hyperlink" Target="https://eur01.safelinks.protection.outlook.com/?url=https%3A%2F%2Fwww.aurochdigital.com%2F&amp;data=02%7C01%7C%7Ca3ebda34a98e4fd4fc6808d7b5575037%7C4e0f11f9046e45059cb8db2152311e21%7C0%7C0%7C637177258921184160&amp;sdata=1VqIbMERVvJ8UyzMnD76nOUIjb%2Faqx5M6f%2FdERQm754%3D&amp;reserved=0" TargetMode="External"/><Relationship Id="rId2" Type="http://schemas.openxmlformats.org/officeDocument/2006/relationships/hyperlink" Target="http://gameswales.org/" TargetMode="External"/><Relationship Id="rId1" Type="http://schemas.openxmlformats.org/officeDocument/2006/relationships/slideLayout" Target="../slideLayouts/slideLayout2.xml"/><Relationship Id="rId6" Type="http://schemas.openxmlformats.org/officeDocument/2006/relationships/hyperlink" Target="https://www.walesinteractive.com/" TargetMode="External"/><Relationship Id="rId11" Type="http://schemas.openxmlformats.org/officeDocument/2006/relationships/hyperlink" Target="https://bristolgameshub.com/funding-2/" TargetMode="External"/><Relationship Id="rId5" Type="http://schemas.openxmlformats.org/officeDocument/2006/relationships/hyperlink" Target="https://www.facebook.com/groups/719197258116493/" TargetMode="External"/><Relationship Id="rId10" Type="http://schemas.openxmlformats.org/officeDocument/2006/relationships/hyperlink" Target="https://eur01.safelinks.protection.outlook.com/?url=https%3A%2F%2Fwww.meetup.com%2FUnrealDevs%2Fevents%2Fpast%2F&amp;data=02%7C01%7C%7Ca3ebda34a98e4fd4fc6808d7b5575037%7C4e0f11f9046e45059cb8db2152311e21%7C0%7C0%7C637177258921174166&amp;sdata=%2FoEbgmC%2FPqjPXGF3X1mLEC%2Bnq1ZUIYXWXcwqBwbVjck%3D&amp;reserved=0" TargetMode="External"/><Relationship Id="rId4" Type="http://schemas.openxmlformats.org/officeDocument/2006/relationships/hyperlink" Target="https://bristolgameshub.com/monthly-knowledge-share/" TargetMode="External"/><Relationship Id="rId9" Type="http://schemas.openxmlformats.org/officeDocument/2006/relationships/hyperlink" Target="https://www.meetup.com/Bristol-Unity-Game-Developers-Meetup/"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bbc.co.uk/news/uk-wales-49114757"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freelancer.co.uk/" TargetMode="External"/><Relationship Id="rId2" Type="http://schemas.openxmlformats.org/officeDocument/2006/relationships/hyperlink" Target="http://www.upwork.com/" TargetMode="External"/><Relationship Id="rId1" Type="http://schemas.openxmlformats.org/officeDocument/2006/relationships/slideLayout" Target="../slideLayouts/slideLayout2.xml"/><Relationship Id="rId5" Type="http://schemas.openxmlformats.org/officeDocument/2006/relationships/hyperlink" Target="https://www.wikihow.com/Start-Freelancing" TargetMode="External"/><Relationship Id="rId4" Type="http://schemas.openxmlformats.org/officeDocument/2006/relationships/hyperlink" Target="http://www.foundee.com/"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uwtsd.ac.uk/computing/" TargetMode="External"/><Relationship Id="rId3" Type="http://schemas.openxmlformats.org/officeDocument/2006/relationships/hyperlink" Target="https://www.uwtsd.ac.uk/msc-computer-networks/" TargetMode="External"/><Relationship Id="rId7" Type="http://schemas.openxmlformats.org/officeDocument/2006/relationships/hyperlink" Target="doos.txt" TargetMode="External"/><Relationship Id="rId2" Type="http://schemas.openxmlformats.org/officeDocument/2006/relationships/hyperlink" Target="https://www.uwtsd.ac.uk/msc-applied-computing/" TargetMode="External"/><Relationship Id="rId1" Type="http://schemas.openxmlformats.org/officeDocument/2006/relationships/slideLayout" Target="../slideLayouts/slideLayout2.xml"/><Relationship Id="rId6" Type="http://schemas.openxmlformats.org/officeDocument/2006/relationships/hyperlink" Target="https://www.uwtsd.ac.uk/mres-computing/" TargetMode="External"/><Relationship Id="rId5" Type="http://schemas.openxmlformats.org/officeDocument/2006/relationships/hyperlink" Target="https://www.uwtsd.ac.uk/msc-software-engineering/" TargetMode="External"/><Relationship Id="rId4" Type="http://schemas.openxmlformats.org/officeDocument/2006/relationships/hyperlink" Target="https://www.uwtsd.ac.uk/msc-ecommerc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www.cnet.com/" TargetMode="External"/><Relationship Id="rId3" Type="http://schemas.openxmlformats.org/officeDocument/2006/relationships/hyperlink" Target="http://www.engadget.com/" TargetMode="External"/><Relationship Id="rId7" Type="http://schemas.openxmlformats.org/officeDocument/2006/relationships/hyperlink" Target="http://www.thinkwithgoogle.com/" TargetMode="External"/><Relationship Id="rId2" Type="http://schemas.openxmlformats.org/officeDocument/2006/relationships/hyperlink" Target="http://www.techcrunch.com/" TargetMode="External"/><Relationship Id="rId1" Type="http://schemas.openxmlformats.org/officeDocument/2006/relationships/slideLayout" Target="../slideLayouts/slideLayout2.xml"/><Relationship Id="rId6" Type="http://schemas.openxmlformats.org/officeDocument/2006/relationships/hyperlink" Target="http://www.tomshardware.com/" TargetMode="External"/><Relationship Id="rId5" Type="http://schemas.openxmlformats.org/officeDocument/2006/relationships/hyperlink" Target="http://www.wired.com/" TargetMode="External"/><Relationship Id="rId4" Type="http://schemas.openxmlformats.org/officeDocument/2006/relationships/hyperlink" Target="http://www.thenextweb.co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uwtsd.ac.uk/stayconnected/" TargetMode="External"/><Relationship Id="rId2" Type="http://schemas.openxmlformats.org/officeDocument/2006/relationships/hyperlink" Target="https://www.uwtsd.ac.uk/alumni/" TargetMode="Externa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2" Type="http://schemas.openxmlformats.org/officeDocument/2006/relationships/hyperlink" Target="https://www.google.com/search?q=Google+work+environment&amp;safe=strict&amp;sxsrf=ALeKk00lM6at0GDiT_hOxykeDQkTwRLUhA:1582652939307&amp;source=lnms&amp;tbm=isch&amp;sa=X&amp;ved=2ahUKEwjP4f_Roe3nAhWHX8AKHdLtB0oQ_AUoAXoECA4QAw&amp;biw=1290&amp;bih=718"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ec.europa.eu/social/main.jsp?catId=1317&amp;langId=en"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hyperlink" Target="https://www.eee-platform.eu/the-entrecomp-competence-framework/"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26.xml.rels><?xml version="1.0" encoding="UTF-8" standalone="yes"?>
<Relationships xmlns="http://schemas.openxmlformats.org/package/2006/relationships"><Relationship Id="rId2" Type="http://schemas.openxmlformats.org/officeDocument/2006/relationships/hyperlink" Target="https://ec.europa.eu/social/main.jsp?catId=1317&amp;langId=en"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ncee.org.uk/wp-content/uploads/2018/05/Entrecomp.pdf" TargetMode="External"/><Relationship Id="rId2" Type="http://schemas.openxmlformats.org/officeDocument/2006/relationships/hyperlink" Target="https://ec.europa.eu/jrc/en/publication/eur-scientific-and-technical-research-reports/entrecomp-entrepreneurship-competence-framework" TargetMode="External"/><Relationship Id="rId1" Type="http://schemas.openxmlformats.org/officeDocument/2006/relationships/slideLayout" Target="../slideLayouts/slideLayout2.xml"/><Relationship Id="rId6" Type="http://schemas.openxmlformats.org/officeDocument/2006/relationships/hyperlink" Target="https://www.eee-platform.eu/entrepreneurship-teaching-toolkit/" TargetMode="External"/><Relationship Id="rId5" Type="http://schemas.openxmlformats.org/officeDocument/2006/relationships/hyperlink" Target="http://www.i-linc.eu/web/portal/resources/articles-and-research/details?articleId=693458" TargetMode="External"/><Relationship Id="rId4" Type="http://schemas.openxmlformats.org/officeDocument/2006/relationships/hyperlink" Target="https://www.eee-platform.eu/the-entrecomp-competence-framewor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weforum.org/agenda/2018/09/future-of-jobs-2018-things-to-know/"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29.xml.rels><?xml version="1.0" encoding="UTF-8" standalone="yes"?>
<Relationships xmlns="http://schemas.openxmlformats.org/package/2006/relationships"><Relationship Id="rId3" Type="http://schemas.openxmlformats.org/officeDocument/2006/relationships/hyperlink" Target="https://www.linkedin.com/"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blog.usejournal.com/set-up-your-portfolio-website-in-less-than-10-minutes-with-github-pages-d0efa8ff56fd" TargetMode="External"/><Relationship Id="rId7" Type="http://schemas.openxmlformats.org/officeDocument/2006/relationships/image" Target="../media/image13.png"/><Relationship Id="rId2" Type="http://schemas.openxmlformats.org/officeDocument/2006/relationships/hyperlink" Target="http://yourname.github.io/" TargetMode="Externa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medium.com/tunapanda-institute/8-steps-to-publish-your-portfolio-on-github-9d6e6e3d2e84" TargetMode="External"/><Relationship Id="rId4" Type="http://schemas.openxmlformats.org/officeDocument/2006/relationships/hyperlink" Target="https://dev.to/carolmusyoka/how-to-create-a-simple-portfolio-with-github-pages-1ffd" TargetMode="External"/></Relationships>
</file>

<file path=ppt/slides/_rels/slide31.xml.rels><?xml version="1.0" encoding="UTF-8" standalone="yes"?>
<Relationships xmlns="http://schemas.openxmlformats.org/package/2006/relationships"><Relationship Id="rId2" Type="http://schemas.openxmlformats.org/officeDocument/2006/relationships/hyperlink" Target="https://github.co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www.bcs.org/get-qualified/become-chartered/chartered-it-professional/" TargetMode="External"/><Relationship Id="rId4" Type="http://schemas.openxmlformats.org/officeDocument/2006/relationships/hyperlink" Target="https://www.bcs.org/"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mailto:kapilan.radhakrishnan@uwtsd.ac.uk" TargetMode="External"/><Relationship Id="rId3" Type="http://schemas.openxmlformats.org/officeDocument/2006/relationships/hyperlink" Target="mailto:andrew.baker@uwtsd.ac.uk" TargetMode="External"/><Relationship Id="rId7" Type="http://schemas.openxmlformats.org/officeDocument/2006/relationships/hyperlink" Target="mailto:beverley.holland@uwtsd.ac.uk" TargetMode="External"/><Relationship Id="rId2" Type="http://schemas.openxmlformats.org/officeDocument/2006/relationships/hyperlink" Target="mailto:kemi.ademoye@uwtsd.ac.uk" TargetMode="External"/><Relationship Id="rId1" Type="http://schemas.openxmlformats.org/officeDocument/2006/relationships/slideLayout" Target="../slideLayouts/slideLayout2.xml"/><Relationship Id="rId6" Type="http://schemas.openxmlformats.org/officeDocument/2006/relationships/hyperlink" Target="mailto:gordon.dickers@uwtsd.ac.uk" TargetMode="External"/><Relationship Id="rId5" Type="http://schemas.openxmlformats.org/officeDocument/2006/relationships/hyperlink" Target="mailto:michael.dacey@uwtsd.ac.uk" TargetMode="External"/><Relationship Id="rId4" Type="http://schemas.openxmlformats.org/officeDocument/2006/relationships/hyperlink" Target="mailto:tim.bashford@uwtsd.ac.uk"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twitter.com/uwtsdcomputing" TargetMode="External"/><Relationship Id="rId2" Type="http://schemas.openxmlformats.org/officeDocument/2006/relationships/hyperlink" Target="https://www.facebook.com/UWTSDComputing"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mailto:Dylan.williams-evans@uwtsd.ac.uk" TargetMode="External"/><Relationship Id="rId2" Type="http://schemas.openxmlformats.org/officeDocument/2006/relationships/hyperlink" Target="mailto:Kathryn.penaluna@uwtsd.ac.uk" TargetMode="External"/><Relationship Id="rId1" Type="http://schemas.openxmlformats.org/officeDocument/2006/relationships/slideLayout" Target="../slideLayouts/slideLayout2.xml"/><Relationship Id="rId4" Type="http://schemas.openxmlformats.org/officeDocument/2006/relationships/hyperlink" Target="https://www.uwtsd.ac.uk/for-business/enterprise/"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mailto:miranda.thomas@bigideaswales.com"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hyperlink" Target="https://businesswales.gov.wales/bigideas/sites/bigideas/files/documents/YES-%20An%20Action%20Plan%20for%20Wales%202010-15%20_Eng_1.pdf" TargetMode="External"/><Relationship Id="rId3" Type="http://schemas.openxmlformats.org/officeDocument/2006/relationships/hyperlink" Target="http://business.wales.gov.uk/" TargetMode="External"/><Relationship Id="rId7" Type="http://schemas.openxmlformats.org/officeDocument/2006/relationships/hyperlink" Target="https://businesswales.gov.wales/bigideas/develop-skills-business-know-how/further-education-higher-education" TargetMode="External"/><Relationship Id="rId2" Type="http://schemas.openxmlformats.org/officeDocument/2006/relationships/hyperlink" Target="https://businesswales.gov.wales/bigideas/about-big-ideas-wales" TargetMode="External"/><Relationship Id="rId1" Type="http://schemas.openxmlformats.org/officeDocument/2006/relationships/slideLayout" Target="../slideLayouts/slideLayout2.xml"/><Relationship Id="rId6" Type="http://schemas.openxmlformats.org/officeDocument/2006/relationships/hyperlink" Target="https://businesswales.gov.wales/bigideas/prepare-launch/online-tools" TargetMode="External"/><Relationship Id="rId5" Type="http://schemas.openxmlformats.org/officeDocument/2006/relationships/hyperlink" Target="https://businesswales.gov.wales/bigideas/prepare-launch/meeting-business-wales-adviser-checklist" TargetMode="External"/><Relationship Id="rId4" Type="http://schemas.openxmlformats.org/officeDocument/2006/relationships/hyperlink" Target="https://businesswales.gov.wales/bigideas/"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businesswales.gov.wales/innovation/smart-innovation" TargetMode="External"/><Relationship Id="rId2" Type="http://schemas.openxmlformats.org/officeDocument/2006/relationships/hyperlink" Target="https://businesswales.gov.wales/expertisewales/support-and-funding-businesses"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gov.uk/government/news/innovative-ideas-to-change-the-world-new-business-funding" TargetMode="External"/><Relationship Id="rId4" Type="http://schemas.openxmlformats.org/officeDocument/2006/relationships/hyperlink" Target="https://www.gov.uk/government/organisations/innovate-uk"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tramshedtech.co.uk/" TargetMode="External"/><Relationship Id="rId3" Type="http://schemas.openxmlformats.org/officeDocument/2006/relationships/hyperlink" Target="https://www.indycube.community/" TargetMode="External"/><Relationship Id="rId7" Type="http://schemas.openxmlformats.org/officeDocument/2006/relationships/hyperlink" Target="https://www.urbanfoundry.co.uk/" TargetMode="External"/><Relationship Id="rId2" Type="http://schemas.openxmlformats.org/officeDocument/2006/relationships/hyperlink" Target="https://swansea.techhub.com/" TargetMode="External"/><Relationship Id="rId1" Type="http://schemas.openxmlformats.org/officeDocument/2006/relationships/slideLayout" Target="../slideLayouts/slideLayout2.xml"/><Relationship Id="rId6" Type="http://schemas.openxmlformats.org/officeDocument/2006/relationships/hyperlink" Target="http://www.indycube.community/zoo-zoo/item/swansea-central" TargetMode="External"/><Relationship Id="rId5" Type="http://schemas.openxmlformats.org/officeDocument/2006/relationships/hyperlink" Target="https://www.indycube.community/places" TargetMode="External"/><Relationship Id="rId4" Type="http://schemas.openxmlformats.org/officeDocument/2006/relationships/hyperlink" Target="https://www.indycube.community/benefits" TargetMode="External"/><Relationship Id="rId9" Type="http://schemas.openxmlformats.org/officeDocument/2006/relationships/hyperlink" Target="http://www.alacrityfoundation.co.uk/"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swansea.techhub.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indycube.community/"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s://www.urbanfoundry.co.uk/"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s://bcorporation.net/" TargetMode="External"/><Relationship Id="rId2" Type="http://schemas.openxmlformats.org/officeDocument/2006/relationships/hyperlink" Target="https://startups.co.uk/how-to-become-a-b-corp/" TargetMode="External"/><Relationship Id="rId1" Type="http://schemas.openxmlformats.org/officeDocument/2006/relationships/slideLayout" Target="../slideLayouts/slideLayout2.xml"/><Relationship Id="rId4" Type="http://schemas.openxmlformats.org/officeDocument/2006/relationships/hyperlink" Target="https://www.urbanfoundry.co.uk/team/" TargetMode="External"/></Relationships>
</file>

<file path=ppt/slides/_rels/slide49.xml.rels><?xml version="1.0" encoding="UTF-8" standalone="yes"?>
<Relationships xmlns="http://schemas.openxmlformats.org/package/2006/relationships"><Relationship Id="rId3" Type="http://schemas.openxmlformats.org/officeDocument/2006/relationships/hyperlink" Target="https://www.alacrityfoundation.co.uk/apply/" TargetMode="External"/><Relationship Id="rId2" Type="http://schemas.openxmlformats.org/officeDocument/2006/relationships/hyperlink" Target="http://www.alacrityfoundation.co.uk/about-us/" TargetMode="Externa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50.xml.rels><?xml version="1.0" encoding="UTF-8" standalone="yes"?>
<Relationships xmlns="http://schemas.openxmlformats.org/package/2006/relationships"><Relationship Id="rId3" Type="http://schemas.openxmlformats.org/officeDocument/2006/relationships/hyperlink" Target="https://www.inacademy.eu/academy/" TargetMode="External"/><Relationship Id="rId2" Type="http://schemas.openxmlformats.org/officeDocument/2006/relationships/hyperlink" Target="https://www.inacademy.eu/"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hyperlink" Target="https://wordpress.com/go/digital-marketing/from-hobby-to-business-when-and-how-to-take-the-leap/?utm_campaign=839597&amp;utm_content=1179455&amp;utm_source=iterable&amp;utm_medium=emai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hyperlink" Target="https://ec.europa.eu/social/main.jsp?catId=1317&amp;langId=en" TargetMode="External"/><Relationship Id="rId4" Type="http://schemas.openxmlformats.org/officeDocument/2006/relationships/image" Target="../media/image18.png"/></Relationships>
</file>

<file path=ppt/slides/_rels/slide52.xml.rels><?xml version="1.0" encoding="UTF-8" standalone="yes"?>
<Relationships xmlns="http://schemas.openxmlformats.org/package/2006/relationships"><Relationship Id="rId3" Type="http://schemas.openxmlformats.org/officeDocument/2006/relationships/hyperlink" Target="https://businesswales.marketinginfohub.co.uk/" TargetMode="External"/><Relationship Id="rId2" Type="http://schemas.openxmlformats.org/officeDocument/2006/relationships/hyperlink" Target="https://businesswales.gov.wales/bigideas/" TargetMode="External"/><Relationship Id="rId1" Type="http://schemas.openxmlformats.org/officeDocument/2006/relationships/slideLayout" Target="../slideLayouts/slideLayout2.xml"/><Relationship Id="rId4" Type="http://schemas.openxmlformats.org/officeDocument/2006/relationships/hyperlink" Target="https://www.businessinfocus.co.uk/" TargetMode="Externa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hyperlink" Target="https://www.uwtsd.ac.uk/careers/plan-b/"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8" Type="http://schemas.openxmlformats.org/officeDocument/2006/relationships/hyperlink" Target="https://cmxhub.com/superuser-foursquare/" TargetMode="External"/><Relationship Id="rId13" Type="http://schemas.openxmlformats.org/officeDocument/2006/relationships/hyperlink" Target="https://www.webdesignerdepot.com/2017/02/case-study-10-lessons-from-a-successful-startup/" TargetMode="External"/><Relationship Id="rId3" Type="http://schemas.openxmlformats.org/officeDocument/2006/relationships/hyperlink" Target="https://www.cnbc.com/2016/07/19/3-key-business-lessons-from-facebooks-mark-zuckerberg.html" TargetMode="External"/><Relationship Id="rId7" Type="http://schemas.openxmlformats.org/officeDocument/2006/relationships/hyperlink" Target="https://cmxhub.com/moz-community-management-team-hiring-startup/" TargetMode="External"/><Relationship Id="rId12" Type="http://schemas.openxmlformats.org/officeDocument/2006/relationships/hyperlink" Target="https://www.youtube.com/embed/y9hg-mUx8sE" TargetMode="External"/><Relationship Id="rId2" Type="http://schemas.openxmlformats.org/officeDocument/2006/relationships/hyperlink" Target="https://www.businessinsider.com/secrets-to-facebooks-success-2012-5?r=US&amp;IR=T" TargetMode="External"/><Relationship Id="rId1" Type="http://schemas.openxmlformats.org/officeDocument/2006/relationships/slideLayout" Target="../slideLayouts/slideLayout2.xml"/><Relationship Id="rId6" Type="http://schemas.openxmlformats.org/officeDocument/2006/relationships/hyperlink" Target="https://cmxhub.com/duolingo-ugc-challenges/" TargetMode="External"/><Relationship Id="rId11" Type="http://schemas.openxmlformats.org/officeDocument/2006/relationships/hyperlink" Target="https://www.youtube.com/watch?v=8LG16WQCFFY&amp;feature=emb_logo" TargetMode="External"/><Relationship Id="rId5" Type="http://schemas.openxmlformats.org/officeDocument/2006/relationships/hyperlink" Target="https://www.inc.com/chris-matyszczyk/googles-5-keys-to-becoming-a-success-might-surprise-you.html" TargetMode="External"/><Relationship Id="rId10" Type="http://schemas.openxmlformats.org/officeDocument/2006/relationships/hyperlink" Target="https://www.bestfolios.com/portfolio/danbirman" TargetMode="External"/><Relationship Id="rId4" Type="http://schemas.openxmlformats.org/officeDocument/2006/relationships/hyperlink" Target="https://businesscasestudies.co.uk/5-tips-for-tech-startups-ready-to-build-an-online-audience/" TargetMode="External"/><Relationship Id="rId9" Type="http://schemas.openxmlformats.org/officeDocument/2006/relationships/hyperlink" Target="https://cmxhub.com/trello-slack-community-playbook/" TargetMode="Externa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8" Type="http://schemas.openxmlformats.org/officeDocument/2006/relationships/hyperlink" Target="https://businesscasestudies.co.uk/edition-6-driving-forward-a-business-start-up/" TargetMode="External"/><Relationship Id="rId13" Type="http://schemas.openxmlformats.org/officeDocument/2006/relationships/hyperlink" Target="https://businesscasestudies.co.uk/edition-18-product-development-innovation-and-the-product-life-cycle/" TargetMode="External"/><Relationship Id="rId3" Type="http://schemas.openxmlformats.org/officeDocument/2006/relationships/hyperlink" Target="https://www.youtube.com/embed/NUH6-Tc9yGI" TargetMode="External"/><Relationship Id="rId7" Type="http://schemas.openxmlformats.org/officeDocument/2006/relationships/hyperlink" Target="https://businesscasestudies.co.uk/leading-innovation-in-world-healthcare/" TargetMode="External"/><Relationship Id="rId12" Type="http://schemas.openxmlformats.org/officeDocument/2006/relationships/hyperlink" Target="https://businesscasestudies.co.uk/new-technology-development-in-the-primary-sector/" TargetMode="External"/><Relationship Id="rId2" Type="http://schemas.openxmlformats.org/officeDocument/2006/relationships/hyperlink" Target="https://businesscasestudies.co.uk/how-innovation-drives-research-and-development/" TargetMode="External"/><Relationship Id="rId1" Type="http://schemas.openxmlformats.org/officeDocument/2006/relationships/slideLayout" Target="../slideLayouts/slideLayout2.xml"/><Relationship Id="rId6" Type="http://schemas.openxmlformats.org/officeDocument/2006/relationships/hyperlink" Target="https://businesscasestudies.co.uk/edition-5-leading-the-digital-revolution-through-innovation/" TargetMode="External"/><Relationship Id="rId11" Type="http://schemas.openxmlformats.org/officeDocument/2006/relationships/hyperlink" Target="https://businesscasestudies.co.uk/edition-6-encouraging-innovation-through-intellectual-property-rights/" TargetMode="External"/><Relationship Id="rId5" Type="http://schemas.openxmlformats.org/officeDocument/2006/relationships/hyperlink" Target="https://businesscasestudies.co.uk/using-innovation-to-create-competitive-advantage/" TargetMode="External"/><Relationship Id="rId10" Type="http://schemas.openxmlformats.org/officeDocument/2006/relationships/hyperlink" Target="https://businesscasestudies.co.uk/staying-ahead-embracing-new-technologies-in-a-new-digital-world/" TargetMode="External"/><Relationship Id="rId4" Type="http://schemas.openxmlformats.org/officeDocument/2006/relationships/hyperlink" Target="https://www.youtube.com/embed/NAw7xK3uGpU" TargetMode="External"/><Relationship Id="rId9" Type="http://schemas.openxmlformats.org/officeDocument/2006/relationships/hyperlink" Target="https://www.businessinsider.com/most-important-business-case-studies-2012-10?r=US&amp;IR=T" TargetMode="Externa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hyperlink" Target="https://www.linkedin.com/feed/hashtag/?keywords=#futureofjobs" TargetMode="External"/><Relationship Id="rId2" Type="http://schemas.openxmlformats.org/officeDocument/2006/relationships/hyperlink" Target="https://www.linkedin.com/feed/hashtag/?keywords=#futureskills"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hyperlink" Target="https://www.businessinfocus.co.uk/about-business-in-focus-2" TargetMode="External"/><Relationship Id="rId2" Type="http://schemas.openxmlformats.org/officeDocument/2006/relationships/hyperlink" Target="https://www.businessinfocus.co.uk/" TargetMode="External"/><Relationship Id="rId1" Type="http://schemas.openxmlformats.org/officeDocument/2006/relationships/slideLayout" Target="../slideLayouts/slideLayout2.xml"/><Relationship Id="rId5" Type="http://schemas.openxmlformats.org/officeDocument/2006/relationships/hyperlink" Target="https://www.businessinfocus.co.uk/funding" TargetMode="External"/><Relationship Id="rId4" Type="http://schemas.openxmlformats.org/officeDocument/2006/relationships/hyperlink" Target="https://www.businessinfocus.co.uk/services" TargetMode="External"/></Relationships>
</file>

<file path=ppt/slides/_rels/slide66.xml.rels><?xml version="1.0" encoding="UTF-8" standalone="yes"?>
<Relationships xmlns="http://schemas.openxmlformats.org/package/2006/relationships"><Relationship Id="rId2" Type="http://schemas.openxmlformats.org/officeDocument/2006/relationships/hyperlink" Target="http://www.techstars.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700808"/>
            <a:ext cx="7772400" cy="1872208"/>
          </a:xfrm>
        </p:spPr>
        <p:txBody>
          <a:bodyPr>
            <a:noAutofit/>
          </a:bodyPr>
          <a:lstStyle/>
          <a:p>
            <a:r>
              <a:rPr lang="en-GB" sz="4900" b="1" dirty="0">
                <a:solidFill>
                  <a:schemeClr val="bg1"/>
                </a:solidFill>
              </a:rPr>
              <a:t>Employability </a:t>
            </a:r>
            <a:br>
              <a:rPr lang="en-GB" sz="4900" b="1" dirty="0">
                <a:solidFill>
                  <a:schemeClr val="bg1"/>
                </a:solidFill>
              </a:rPr>
            </a:br>
            <a:r>
              <a:rPr lang="en-GB" sz="4900" b="1" dirty="0">
                <a:solidFill>
                  <a:schemeClr val="bg1"/>
                </a:solidFill>
              </a:rPr>
              <a:t>&amp; Self Promotion</a:t>
            </a:r>
            <a:br>
              <a:rPr lang="en-GB" sz="4900" b="1" dirty="0">
                <a:solidFill>
                  <a:schemeClr val="bg1"/>
                </a:solidFill>
              </a:rPr>
            </a:br>
            <a:r>
              <a:rPr lang="en-GB" sz="3600" dirty="0">
                <a:solidFill>
                  <a:schemeClr val="bg1"/>
                </a:solidFill>
              </a:rPr>
              <a:t>+ Start-Up next steps</a:t>
            </a:r>
            <a:r>
              <a:rPr lang="en-GB" sz="4900" dirty="0"/>
              <a:t/>
            </a:r>
            <a:br>
              <a:rPr lang="en-GB" sz="4900" dirty="0"/>
            </a:br>
            <a:endParaRPr lang="en-GB" sz="4900" dirty="0"/>
          </a:p>
        </p:txBody>
      </p:sp>
      <p:sp>
        <p:nvSpPr>
          <p:cNvPr id="4" name="Subtitle 3"/>
          <p:cNvSpPr>
            <a:spLocks noGrp="1"/>
          </p:cNvSpPr>
          <p:nvPr>
            <p:ph type="subTitle" idx="1"/>
          </p:nvPr>
        </p:nvSpPr>
        <p:spPr>
          <a:xfrm>
            <a:off x="1369368" y="4725144"/>
            <a:ext cx="6400800" cy="772070"/>
          </a:xfrm>
        </p:spPr>
        <p:txBody>
          <a:bodyPr>
            <a:normAutofit/>
          </a:bodyPr>
          <a:lstStyle/>
          <a:p>
            <a:r>
              <a:rPr lang="en-GB" dirty="0"/>
              <a:t>L5 EIGP.</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Overview</a:t>
            </a:r>
          </a:p>
        </p:txBody>
      </p:sp>
      <p:sp>
        <p:nvSpPr>
          <p:cNvPr id="3" name="Content Placeholder 2"/>
          <p:cNvSpPr>
            <a:spLocks noGrp="1"/>
          </p:cNvSpPr>
          <p:nvPr>
            <p:ph idx="1"/>
          </p:nvPr>
        </p:nvSpPr>
        <p:spPr>
          <a:xfrm>
            <a:off x="1547664" y="1417638"/>
            <a:ext cx="5766428" cy="3917032"/>
          </a:xfrm>
        </p:spPr>
        <p:txBody>
          <a:bodyPr>
            <a:normAutofit lnSpcReduction="10000"/>
          </a:bodyPr>
          <a:lstStyle/>
          <a:p>
            <a:pPr marL="514350" indent="-514350">
              <a:buFont typeface="+mj-lt"/>
              <a:buAutoNum type="arabicPeriod"/>
            </a:pPr>
            <a:r>
              <a:rPr lang="en-GB" b="1" dirty="0" smtClean="0"/>
              <a:t>Employability</a:t>
            </a:r>
            <a:endParaRPr lang="en-GB" dirty="0"/>
          </a:p>
          <a:p>
            <a:pPr marL="514350" indent="-514350">
              <a:buFont typeface="+mj-lt"/>
              <a:buAutoNum type="arabicPeriod"/>
            </a:pPr>
            <a:r>
              <a:rPr lang="en-GB" b="1" dirty="0" smtClean="0"/>
              <a:t>Self-Promotion</a:t>
            </a:r>
            <a:endParaRPr lang="en-GB" dirty="0"/>
          </a:p>
          <a:p>
            <a:pPr marL="514350" indent="-514350">
              <a:buFont typeface="+mj-lt"/>
              <a:buAutoNum type="arabicPeriod"/>
            </a:pPr>
            <a:r>
              <a:rPr lang="en-GB" b="1" dirty="0" smtClean="0"/>
              <a:t>Start-Up</a:t>
            </a:r>
            <a:endParaRPr lang="en-GB" dirty="0"/>
          </a:p>
          <a:p>
            <a:pPr marL="514350" indent="-514350">
              <a:buFont typeface="+mj-lt"/>
              <a:buAutoNum type="arabicPeriod"/>
            </a:pPr>
            <a:r>
              <a:rPr lang="en-GB" b="1" dirty="0"/>
              <a:t>Post </a:t>
            </a:r>
            <a:r>
              <a:rPr lang="en-GB" b="1" dirty="0" smtClean="0"/>
              <a:t>grad. Options</a:t>
            </a:r>
          </a:p>
          <a:p>
            <a:pPr marL="514350" indent="-514350">
              <a:buFont typeface="+mj-lt"/>
              <a:buAutoNum type="arabicPeriod"/>
            </a:pPr>
            <a:r>
              <a:rPr lang="en-GB" b="1" dirty="0" smtClean="0"/>
              <a:t>Other Options.</a:t>
            </a:r>
            <a:endParaRPr lang="en-GB" dirty="0"/>
          </a:p>
          <a:p>
            <a:pPr lvl="1">
              <a:buFont typeface="Courier New" panose="02070309020205020404" pitchFamily="49" charset="0"/>
              <a:buChar char="o"/>
            </a:pPr>
            <a:r>
              <a:rPr lang="en-GB" dirty="0"/>
              <a:t>Whatever it is you want to do: </a:t>
            </a:r>
            <a:br>
              <a:rPr lang="en-GB" dirty="0"/>
            </a:br>
            <a:r>
              <a:rPr lang="en-GB" sz="3200" dirty="0"/>
              <a:t>YOU CAN DO IT!.</a:t>
            </a:r>
          </a:p>
        </p:txBody>
      </p:sp>
    </p:spTree>
    <p:extLst>
      <p:ext uri="{BB962C8B-B14F-4D97-AF65-F5344CB8AC3E}">
        <p14:creationId xmlns:p14="http://schemas.microsoft.com/office/powerpoint/2010/main" val="30396264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Bg. </a:t>
            </a:r>
            <a:r>
              <a:rPr lang="en-GB" u="sng" dirty="0"/>
              <a:t>Introduction</a:t>
            </a:r>
          </a:p>
        </p:txBody>
      </p:sp>
      <p:sp>
        <p:nvSpPr>
          <p:cNvPr id="3" name="Content Placeholder 2"/>
          <p:cNvSpPr>
            <a:spLocks noGrp="1"/>
          </p:cNvSpPr>
          <p:nvPr>
            <p:ph idx="1"/>
          </p:nvPr>
        </p:nvSpPr>
        <p:spPr>
          <a:xfrm>
            <a:off x="33529" y="1006113"/>
            <a:ext cx="9110471" cy="3917032"/>
          </a:xfrm>
        </p:spPr>
        <p:txBody>
          <a:bodyPr>
            <a:noAutofit/>
          </a:bodyPr>
          <a:lstStyle/>
          <a:p>
            <a:r>
              <a:rPr lang="en-GB" sz="1600" dirty="0"/>
              <a:t>The </a:t>
            </a:r>
            <a:r>
              <a:rPr lang="en-GB" sz="1600" b="1" dirty="0"/>
              <a:t>Computer is an invention</a:t>
            </a:r>
            <a:r>
              <a:rPr lang="en-GB" sz="1600" dirty="0"/>
              <a:t>. A Network, Electronics, Software, Games, Information Systems etc. are all incredible innovations. </a:t>
            </a:r>
          </a:p>
          <a:p>
            <a:r>
              <a:rPr lang="en-GB" sz="1600" b="1" dirty="0"/>
              <a:t>Innovation is seen as being so important </a:t>
            </a:r>
            <a:r>
              <a:rPr lang="en-GB" sz="1600" dirty="0"/>
              <a:t>to the future health of our Welsh, British and Global economy, it is greatly supported and sought after. For example the economy in Wales has relied too heavily on inward investment i.e. Companies from other countries with no firm roots or loyalty. This is one reason why the Government is keen to support start-ups.</a:t>
            </a:r>
          </a:p>
          <a:p>
            <a:r>
              <a:rPr lang="en-GB" sz="1600" b="1" dirty="0"/>
              <a:t>As part of the criteria for BCS CITP Accreditation </a:t>
            </a:r>
            <a:r>
              <a:rPr lang="en-GB" sz="1600" dirty="0"/>
              <a:t>we have to </a:t>
            </a:r>
            <a:r>
              <a:rPr lang="en-GB" sz="1600" b="1" dirty="0"/>
              <a:t>include Innovation and Professional development </a:t>
            </a:r>
            <a:r>
              <a:rPr lang="en-GB" sz="1600" dirty="0"/>
              <a:t>in all programmes and I have to </a:t>
            </a:r>
            <a:r>
              <a:rPr lang="en-GB" sz="1600" b="1" dirty="0"/>
              <a:t>outline the competencies </a:t>
            </a:r>
            <a:r>
              <a:rPr lang="en-GB" sz="1600" dirty="0"/>
              <a:t>that you are developing while completing this module that will </a:t>
            </a:r>
            <a:r>
              <a:rPr lang="en-GB" sz="1600" b="1" dirty="0"/>
              <a:t>make you more employable </a:t>
            </a:r>
            <a:r>
              <a:rPr lang="en-GB" sz="1600" dirty="0"/>
              <a:t>and allow you to apply for CITP status when you complete the you Graduate.</a:t>
            </a:r>
          </a:p>
          <a:p>
            <a:r>
              <a:rPr lang="en-GB" sz="1600" dirty="0"/>
              <a:t>To achieve BCS Accreditation our Computing programmes have to teach not only Technical skills but professional development competencies also. It is this combination that enables you to put theory and technical skill into practice and allows you to apply for CITP.</a:t>
            </a:r>
          </a:p>
          <a:p>
            <a:r>
              <a:rPr lang="en-GB" sz="1600" dirty="0"/>
              <a:t>As part of this </a:t>
            </a:r>
            <a:r>
              <a:rPr lang="en-GB" sz="1600" b="1" dirty="0"/>
              <a:t>module’s learning content </a:t>
            </a:r>
            <a:r>
              <a:rPr lang="en-GB" sz="1600" dirty="0"/>
              <a:t>I need to help you to </a:t>
            </a:r>
            <a:r>
              <a:rPr lang="en-GB" sz="1600" b="1" dirty="0"/>
              <a:t>enhance your employability skills</a:t>
            </a:r>
            <a:r>
              <a:rPr lang="en-GB" sz="1600" dirty="0"/>
              <a:t>, to help you </a:t>
            </a:r>
            <a:r>
              <a:rPr lang="en-GB" sz="1600" b="1" dirty="0"/>
              <a:t>identify the skills </a:t>
            </a:r>
            <a:r>
              <a:rPr lang="en-GB" sz="1600" dirty="0"/>
              <a:t>you are developing and to </a:t>
            </a:r>
            <a:r>
              <a:rPr lang="en-GB" sz="1600" b="1" dirty="0"/>
              <a:t>highlight the next steps </a:t>
            </a:r>
            <a:r>
              <a:rPr lang="en-GB" sz="1600" dirty="0"/>
              <a:t>available for you to help prepare you to promote yourselves</a:t>
            </a:r>
          </a:p>
          <a:p>
            <a:endParaRPr lang="en-GB" sz="1600" dirty="0"/>
          </a:p>
        </p:txBody>
      </p:sp>
    </p:spTree>
    <p:extLst>
      <p:ext uri="{BB962C8B-B14F-4D97-AF65-F5344CB8AC3E}">
        <p14:creationId xmlns:p14="http://schemas.microsoft.com/office/powerpoint/2010/main" val="1946782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Bg. </a:t>
            </a:r>
            <a:r>
              <a:rPr lang="en-GB" u="sng" dirty="0"/>
              <a:t>From Student Handbook</a:t>
            </a:r>
          </a:p>
        </p:txBody>
      </p:sp>
      <p:sp>
        <p:nvSpPr>
          <p:cNvPr id="3" name="Content Placeholder 2"/>
          <p:cNvSpPr>
            <a:spLocks noGrp="1"/>
          </p:cNvSpPr>
          <p:nvPr>
            <p:ph idx="1"/>
          </p:nvPr>
        </p:nvSpPr>
        <p:spPr>
          <a:xfrm>
            <a:off x="211540" y="1124744"/>
            <a:ext cx="8720919" cy="3917032"/>
          </a:xfrm>
        </p:spPr>
        <p:txBody>
          <a:bodyPr>
            <a:noAutofit/>
          </a:bodyPr>
          <a:lstStyle/>
          <a:p>
            <a:pPr marL="0" indent="0" algn="ctr">
              <a:buNone/>
            </a:pPr>
            <a:r>
              <a:rPr lang="en-US" sz="1600" b="1" dirty="0"/>
              <a:t>GRADUATE </a:t>
            </a:r>
            <a:r>
              <a:rPr lang="en-GB" sz="1600" b="1" dirty="0"/>
              <a:t>SKILLS FOR EMPLOYMENT </a:t>
            </a:r>
          </a:p>
          <a:p>
            <a:r>
              <a:rPr lang="en-GB" sz="1600" dirty="0"/>
              <a:t>Students are encouraged to use the Careers Service from the first year so that they can begin to plan their professional development in preparation for future employment. </a:t>
            </a:r>
          </a:p>
          <a:p>
            <a:r>
              <a:rPr lang="en-GB" sz="1600" dirty="0"/>
              <a:t>Time at University should be seen as preparing for the world of work, which is increasingly a world that lays a premium on flexibility and ability to adapt to changing situations. </a:t>
            </a:r>
          </a:p>
          <a:p>
            <a:r>
              <a:rPr lang="en-GB" sz="1600" dirty="0"/>
              <a:t>Within this context Personal Transferable Skills (PTS) and Professional Development Planning (PDP) have come to feature very prominently as important graduate attributes. </a:t>
            </a:r>
          </a:p>
          <a:p>
            <a:r>
              <a:rPr lang="en-GB" sz="1600" dirty="0"/>
              <a:t>PTS are skills acquired in the course of academic study which might be independent of the discipline in question and, therefore, transferable and usable in other contexts, including the world of work. </a:t>
            </a:r>
          </a:p>
          <a:p>
            <a:r>
              <a:rPr lang="en-GB" sz="1600" dirty="0"/>
              <a:t>PDP is the planning process through which one is able to reflect upon and analyse, personal strengths and identify areas for future development. Four main categories of such skills have been identified: problem solving, managing/organising, team work and communication.  </a:t>
            </a:r>
          </a:p>
          <a:p>
            <a:r>
              <a:rPr lang="en-GB" sz="1600" dirty="0"/>
              <a:t>Each Programme of Study has been designed to include opportunities to acquire and develop personal skills and plan professional development in readiness for graduation.</a:t>
            </a:r>
          </a:p>
        </p:txBody>
      </p:sp>
    </p:spTree>
    <p:extLst>
      <p:ext uri="{BB962C8B-B14F-4D97-AF65-F5344CB8AC3E}">
        <p14:creationId xmlns:p14="http://schemas.microsoft.com/office/powerpoint/2010/main" val="2123256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Employability</a:t>
            </a:r>
          </a:p>
        </p:txBody>
      </p:sp>
      <p:sp>
        <p:nvSpPr>
          <p:cNvPr id="3" name="Content Placeholder 2"/>
          <p:cNvSpPr>
            <a:spLocks noGrp="1"/>
          </p:cNvSpPr>
          <p:nvPr>
            <p:ph idx="1"/>
          </p:nvPr>
        </p:nvSpPr>
        <p:spPr>
          <a:xfrm>
            <a:off x="457200" y="1268760"/>
            <a:ext cx="8229600" cy="3917032"/>
          </a:xfrm>
        </p:spPr>
        <p:txBody>
          <a:bodyPr/>
          <a:lstStyle/>
          <a:p>
            <a:pPr marL="0" indent="0">
              <a:buNone/>
            </a:pPr>
            <a:r>
              <a:rPr lang="en-GB" dirty="0"/>
              <a:t>&gt;</a:t>
            </a:r>
          </a:p>
          <a:p>
            <a:r>
              <a:rPr lang="en-GB" sz="2800" dirty="0"/>
              <a:t>Certificates</a:t>
            </a:r>
          </a:p>
          <a:p>
            <a:r>
              <a:rPr lang="en-GB" sz="2800" dirty="0"/>
              <a:t>Events</a:t>
            </a:r>
          </a:p>
          <a:p>
            <a:r>
              <a:rPr lang="en-GB" sz="2800" dirty="0"/>
              <a:t>Work Experience</a:t>
            </a:r>
          </a:p>
          <a:p>
            <a:r>
              <a:rPr lang="en-GB" sz="2800" dirty="0"/>
              <a:t>Careers Service</a:t>
            </a:r>
          </a:p>
          <a:p>
            <a:r>
              <a:rPr lang="en-GB" sz="2800" dirty="0"/>
              <a:t>Useful links for Graduate support &amp; positions.</a:t>
            </a:r>
          </a:p>
          <a:p>
            <a:endParaRPr lang="en-GB" dirty="0"/>
          </a:p>
        </p:txBody>
      </p:sp>
    </p:spTree>
    <p:extLst>
      <p:ext uri="{BB962C8B-B14F-4D97-AF65-F5344CB8AC3E}">
        <p14:creationId xmlns:p14="http://schemas.microsoft.com/office/powerpoint/2010/main" val="2138385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Certificates &amp; Badges</a:t>
            </a:r>
          </a:p>
        </p:txBody>
      </p:sp>
      <p:sp>
        <p:nvSpPr>
          <p:cNvPr id="3" name="Content Placeholder 2"/>
          <p:cNvSpPr>
            <a:spLocks noGrp="1"/>
          </p:cNvSpPr>
          <p:nvPr>
            <p:ph idx="1"/>
          </p:nvPr>
        </p:nvSpPr>
        <p:spPr>
          <a:xfrm>
            <a:off x="755576" y="1268760"/>
            <a:ext cx="7488832" cy="3917032"/>
          </a:xfrm>
        </p:spPr>
        <p:txBody>
          <a:bodyPr>
            <a:normAutofit fontScale="70000" lnSpcReduction="20000"/>
          </a:bodyPr>
          <a:lstStyle/>
          <a:p>
            <a:pPr marL="0" indent="0">
              <a:buNone/>
            </a:pPr>
            <a:r>
              <a:rPr lang="en-GB" dirty="0"/>
              <a:t>Example sources include:</a:t>
            </a:r>
          </a:p>
          <a:p>
            <a:r>
              <a:rPr lang="en-GB" dirty="0">
                <a:hlinkClick r:id="rId2"/>
              </a:rPr>
              <a:t>Google Digital Garage</a:t>
            </a:r>
            <a:endParaRPr lang="en-GB" dirty="0"/>
          </a:p>
          <a:p>
            <a:pPr lvl="1">
              <a:buFont typeface="Courier New" panose="02070309020205020404" pitchFamily="49" charset="0"/>
              <a:buChar char="o"/>
            </a:pPr>
            <a:r>
              <a:rPr lang="en-GB" sz="2600" dirty="0"/>
              <a:t>Free Certified Courses available to boost your CPD/CV and Employability e.g.: </a:t>
            </a:r>
            <a:r>
              <a:rPr lang="en-GB" sz="2600" dirty="0">
                <a:hlinkClick r:id="rId3"/>
              </a:rPr>
              <a:t>Tech courses</a:t>
            </a:r>
            <a:r>
              <a:rPr lang="en-GB" sz="2600" dirty="0"/>
              <a:t>, </a:t>
            </a:r>
            <a:r>
              <a:rPr lang="en-GB" sz="2600" dirty="0">
                <a:hlinkClick r:id="rId4"/>
              </a:rPr>
              <a:t>Digital Marketing</a:t>
            </a:r>
            <a:r>
              <a:rPr lang="en-GB" sz="2600" dirty="0"/>
              <a:t>, </a:t>
            </a:r>
            <a:r>
              <a:rPr lang="en-GB" sz="2600" dirty="0">
                <a:hlinkClick r:id="rId3"/>
              </a:rPr>
              <a:t>Career Prep. and development</a:t>
            </a:r>
            <a:r>
              <a:rPr lang="en-GB" sz="2600" dirty="0"/>
              <a:t>.  </a:t>
            </a:r>
            <a:r>
              <a:rPr lang="en-GB" sz="2600" dirty="0">
                <a:hlinkClick r:id="rId4"/>
              </a:rPr>
              <a:t>All courses</a:t>
            </a:r>
            <a:r>
              <a:rPr lang="en-GB" sz="2600" dirty="0"/>
              <a:t>.</a:t>
            </a:r>
          </a:p>
          <a:p>
            <a:r>
              <a:rPr lang="en-GB" dirty="0">
                <a:hlinkClick r:id="rId5"/>
              </a:rPr>
              <a:t>Lynda.com / </a:t>
            </a:r>
            <a:r>
              <a:rPr lang="en-GB" dirty="0" err="1">
                <a:hlinkClick r:id="rId5"/>
              </a:rPr>
              <a:t>Linkedin</a:t>
            </a:r>
            <a:r>
              <a:rPr lang="en-GB" dirty="0">
                <a:hlinkClick r:id="rId5"/>
              </a:rPr>
              <a:t> Learning</a:t>
            </a:r>
            <a:endParaRPr lang="en-GB" dirty="0"/>
          </a:p>
          <a:p>
            <a:r>
              <a:rPr lang="en-GB" dirty="0">
                <a:hlinkClick r:id="rId6"/>
              </a:rPr>
              <a:t>VTC.com</a:t>
            </a:r>
            <a:endParaRPr lang="en-GB" dirty="0"/>
          </a:p>
          <a:p>
            <a:r>
              <a:rPr lang="en-GB" dirty="0">
                <a:hlinkClick r:id="rId7"/>
              </a:rPr>
              <a:t>CodeAcademy.com</a:t>
            </a:r>
            <a:endParaRPr lang="en-GB" dirty="0"/>
          </a:p>
          <a:p>
            <a:r>
              <a:rPr lang="en-GB" dirty="0">
                <a:hlinkClick r:id="rId8"/>
              </a:rPr>
              <a:t>Code.org</a:t>
            </a:r>
            <a:endParaRPr lang="en-GB" dirty="0"/>
          </a:p>
          <a:p>
            <a:r>
              <a:rPr lang="en-GB" dirty="0">
                <a:hlinkClick r:id="rId9"/>
              </a:rPr>
              <a:t>Coursera.org</a:t>
            </a:r>
            <a:endParaRPr lang="en-GB" dirty="0"/>
          </a:p>
          <a:p>
            <a:r>
              <a:rPr lang="en-GB" dirty="0">
                <a:hlinkClick r:id="rId10"/>
              </a:rPr>
              <a:t>Edx.org</a:t>
            </a:r>
            <a:endParaRPr lang="en-GB" dirty="0"/>
          </a:p>
          <a:p>
            <a:r>
              <a:rPr lang="en-GB" dirty="0">
                <a:hlinkClick r:id="rId11"/>
              </a:rPr>
              <a:t>Cisco Learning Network. </a:t>
            </a:r>
            <a:endParaRPr lang="en-GB" dirty="0"/>
          </a:p>
          <a:p>
            <a:pPr>
              <a:buFont typeface="Courier New" panose="02070309020205020404" pitchFamily="49" charset="0"/>
              <a:buChar char="o"/>
            </a:pPr>
            <a:endParaRPr lang="en-GB" dirty="0"/>
          </a:p>
          <a:p>
            <a:pPr lvl="1"/>
            <a:endParaRPr lang="en-GB" dirty="0"/>
          </a:p>
          <a:p>
            <a:endParaRPr lang="en-GB" dirty="0"/>
          </a:p>
          <a:p>
            <a:pPr marL="0" indent="0">
              <a:buNone/>
            </a:pPr>
            <a:endParaRPr lang="en-GB" dirty="0"/>
          </a:p>
          <a:p>
            <a:endParaRPr lang="en-GB" dirty="0"/>
          </a:p>
        </p:txBody>
      </p:sp>
      <p:pic>
        <p:nvPicPr>
          <p:cNvPr id="4" name="Picture 3" descr="Certificate of Achievement by 123freevectors on DeviantArt"/>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rot="657439">
            <a:off x="5464227" y="2819728"/>
            <a:ext cx="2894067" cy="2218785"/>
          </a:xfrm>
          <a:prstGeom prst="rect">
            <a:avLst/>
          </a:prstGeom>
        </p:spPr>
      </p:pic>
    </p:spTree>
    <p:extLst>
      <p:ext uri="{BB962C8B-B14F-4D97-AF65-F5344CB8AC3E}">
        <p14:creationId xmlns:p14="http://schemas.microsoft.com/office/powerpoint/2010/main" val="3246374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Events</a:t>
            </a:r>
          </a:p>
        </p:txBody>
      </p:sp>
      <p:sp>
        <p:nvSpPr>
          <p:cNvPr id="3" name="Content Placeholder 2"/>
          <p:cNvSpPr>
            <a:spLocks noGrp="1"/>
          </p:cNvSpPr>
          <p:nvPr>
            <p:ph idx="1"/>
          </p:nvPr>
        </p:nvSpPr>
        <p:spPr/>
        <p:txBody>
          <a:bodyPr/>
          <a:lstStyle/>
          <a:p>
            <a:pPr marL="0" indent="0">
              <a:buNone/>
            </a:pPr>
            <a:r>
              <a:rPr lang="en-GB" dirty="0"/>
              <a:t>Attend events to Network, enhance your CPD, portfolio and meet people who can give you an  opportunity. Search for relevant events at e.g.</a:t>
            </a:r>
          </a:p>
          <a:p>
            <a:r>
              <a:rPr lang="en-GB" dirty="0">
                <a:hlinkClick r:id="rId2"/>
              </a:rPr>
              <a:t>https://www.meetup.com/</a:t>
            </a:r>
            <a:endParaRPr lang="en-GB" dirty="0"/>
          </a:p>
          <a:p>
            <a:r>
              <a:rPr lang="en-GB" dirty="0">
                <a:hlinkClick r:id="rId3"/>
              </a:rPr>
              <a:t>https://www.eventbrite.co.uk/</a:t>
            </a:r>
            <a:r>
              <a:rPr lang="en-GB" dirty="0"/>
              <a:t>.</a:t>
            </a:r>
          </a:p>
        </p:txBody>
      </p:sp>
    </p:spTree>
    <p:extLst>
      <p:ext uri="{BB962C8B-B14F-4D97-AF65-F5344CB8AC3E}">
        <p14:creationId xmlns:p14="http://schemas.microsoft.com/office/powerpoint/2010/main" val="900196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0152" y="206376"/>
            <a:ext cx="2962673" cy="977682"/>
          </a:xfrm>
          <a:prstGeom prst="rect">
            <a:avLst/>
          </a:prstGeom>
        </p:spPr>
      </p:pic>
      <p:sp>
        <p:nvSpPr>
          <p:cNvPr id="2" name="Title 1"/>
          <p:cNvSpPr>
            <a:spLocks noGrp="1"/>
          </p:cNvSpPr>
          <p:nvPr>
            <p:ph type="title"/>
          </p:nvPr>
        </p:nvSpPr>
        <p:spPr>
          <a:xfrm>
            <a:off x="437836" y="191421"/>
            <a:ext cx="5482952" cy="1143000"/>
          </a:xfrm>
        </p:spPr>
        <p:txBody>
          <a:bodyPr/>
          <a:lstStyle/>
          <a:p>
            <a:r>
              <a:rPr lang="en-GB" b="1" u="sng" dirty="0"/>
              <a:t>Work Experience</a:t>
            </a:r>
          </a:p>
        </p:txBody>
      </p:sp>
      <p:sp>
        <p:nvSpPr>
          <p:cNvPr id="3" name="Content Placeholder 2"/>
          <p:cNvSpPr>
            <a:spLocks noGrp="1"/>
          </p:cNvSpPr>
          <p:nvPr>
            <p:ph idx="1"/>
          </p:nvPr>
        </p:nvSpPr>
        <p:spPr>
          <a:xfrm>
            <a:off x="216418" y="1334421"/>
            <a:ext cx="8686800" cy="3917032"/>
          </a:xfrm>
        </p:spPr>
        <p:txBody>
          <a:bodyPr>
            <a:normAutofit fontScale="25000" lnSpcReduction="20000"/>
          </a:bodyPr>
          <a:lstStyle/>
          <a:p>
            <a:r>
              <a:rPr lang="en-GB" sz="7200" b="1" dirty="0"/>
              <a:t>Go Wales: </a:t>
            </a:r>
            <a:r>
              <a:rPr lang="en-GB" sz="7200" dirty="0"/>
              <a:t>Work Experience for under 25s on a HE course in Wales.</a:t>
            </a:r>
          </a:p>
          <a:p>
            <a:r>
              <a:rPr lang="en-GB" sz="7200" dirty="0"/>
              <a:t>Help you to get relevant work experience to improve your chances of getting graduate level employment when you leave Uni.</a:t>
            </a:r>
          </a:p>
          <a:p>
            <a:r>
              <a:rPr lang="en-GB" sz="7200" dirty="0"/>
              <a:t>1-2-1 support to help you explore the best options for experience.</a:t>
            </a:r>
          </a:p>
          <a:p>
            <a:r>
              <a:rPr lang="en-GB" sz="7200" dirty="0"/>
              <a:t>Placements are tailored to you, to fit around your life, studies and other commitments. E.g.</a:t>
            </a:r>
          </a:p>
          <a:p>
            <a:pPr lvl="1">
              <a:buFont typeface="Courier New" panose="02070309020205020404" pitchFamily="49" charset="0"/>
              <a:buChar char="o"/>
            </a:pPr>
            <a:r>
              <a:rPr lang="en-GB" sz="6400" dirty="0"/>
              <a:t>Work shadowing </a:t>
            </a:r>
            <a:r>
              <a:rPr lang="en-GB" sz="6400" b="1" dirty="0"/>
              <a:t>Up to three days of unpaid work experience</a:t>
            </a:r>
            <a:r>
              <a:rPr lang="en-GB" sz="6400" dirty="0"/>
              <a:t> observing someone in their role to understand how they do their job.</a:t>
            </a:r>
          </a:p>
          <a:p>
            <a:pPr lvl="1">
              <a:buFont typeface="Courier New" panose="02070309020205020404" pitchFamily="49" charset="0"/>
              <a:buChar char="o"/>
            </a:pPr>
            <a:r>
              <a:rPr lang="en-GB" sz="6400" dirty="0"/>
              <a:t>Work taster </a:t>
            </a:r>
            <a:r>
              <a:rPr lang="en-GB" sz="6400" b="1" dirty="0"/>
              <a:t>Up to four weeks of unpaid work experience</a:t>
            </a:r>
            <a:r>
              <a:rPr lang="en-GB" sz="6400" dirty="0"/>
              <a:t> getting some hands-on experience or working on a small project.</a:t>
            </a:r>
          </a:p>
          <a:p>
            <a:pPr lvl="1">
              <a:buFont typeface="Courier New" panose="02070309020205020404" pitchFamily="49" charset="0"/>
              <a:buChar char="o"/>
            </a:pPr>
            <a:r>
              <a:rPr lang="en-GB" sz="6400" dirty="0"/>
              <a:t>Work placement </a:t>
            </a:r>
            <a:r>
              <a:rPr lang="en-GB" sz="6400" b="1" dirty="0"/>
              <a:t>Four to six weeks of paid work experience</a:t>
            </a:r>
            <a:r>
              <a:rPr lang="en-GB" sz="6400" dirty="0"/>
              <a:t> getting hands-on experience or working on a project.</a:t>
            </a:r>
          </a:p>
          <a:p>
            <a:pPr marL="457200" lvl="1" indent="0">
              <a:buNone/>
            </a:pPr>
            <a:endParaRPr lang="en-GB" sz="7200" dirty="0"/>
          </a:p>
          <a:p>
            <a:r>
              <a:rPr lang="en-GB" sz="7200" dirty="0"/>
              <a:t>For more information please click here: </a:t>
            </a:r>
            <a:r>
              <a:rPr lang="en-GB" sz="7200" dirty="0">
                <a:hlinkClick r:id="rId3"/>
              </a:rPr>
              <a:t>http://www.gowales.co.uk/students.html</a:t>
            </a:r>
            <a:r>
              <a:rPr lang="en-GB" sz="7200" dirty="0"/>
              <a:t>.</a:t>
            </a:r>
          </a:p>
          <a:p>
            <a:r>
              <a:rPr lang="en-GB" sz="7200" dirty="0"/>
              <a:t>To speak with the </a:t>
            </a:r>
            <a:r>
              <a:rPr lang="en-GB" sz="7200" dirty="0" err="1"/>
              <a:t>GoWales</a:t>
            </a:r>
            <a:r>
              <a:rPr lang="en-GB" sz="7200" dirty="0"/>
              <a:t> advisor at UWTSD and for other work experience options pleas click here: </a:t>
            </a:r>
            <a:r>
              <a:rPr lang="en-GB" sz="7200" dirty="0">
                <a:hlinkClick r:id="rId4"/>
              </a:rPr>
              <a:t>https://www.uwtsd.ac.uk/careers/work-experience--volunteering/</a:t>
            </a:r>
            <a:r>
              <a:rPr lang="en-GB" sz="7200" dirty="0"/>
              <a:t>.</a:t>
            </a:r>
          </a:p>
          <a:p>
            <a:endParaRPr lang="en-GB" dirty="0"/>
          </a:p>
          <a:p>
            <a:endParaRPr lang="en-GB" dirty="0"/>
          </a:p>
        </p:txBody>
      </p:sp>
    </p:spTree>
    <p:extLst>
      <p:ext uri="{BB962C8B-B14F-4D97-AF65-F5344CB8AC3E}">
        <p14:creationId xmlns:p14="http://schemas.microsoft.com/office/powerpoint/2010/main" val="763741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47864" y="274638"/>
            <a:ext cx="5338936" cy="1143000"/>
          </a:xfrm>
        </p:spPr>
        <p:txBody>
          <a:bodyPr>
            <a:normAutofit/>
          </a:bodyPr>
          <a:lstStyle/>
          <a:p>
            <a:r>
              <a:rPr lang="en-GB" b="1" u="sng" dirty="0"/>
              <a:t>Careers Service</a:t>
            </a:r>
          </a:p>
        </p:txBody>
      </p:sp>
      <p:sp>
        <p:nvSpPr>
          <p:cNvPr id="3" name="Content Placeholder 2"/>
          <p:cNvSpPr>
            <a:spLocks noGrp="1"/>
          </p:cNvSpPr>
          <p:nvPr>
            <p:ph idx="1"/>
          </p:nvPr>
        </p:nvSpPr>
        <p:spPr>
          <a:xfrm>
            <a:off x="284138" y="1628800"/>
            <a:ext cx="8608342" cy="3917032"/>
          </a:xfrm>
        </p:spPr>
        <p:txBody>
          <a:bodyPr>
            <a:normAutofit/>
          </a:bodyPr>
          <a:lstStyle/>
          <a:p>
            <a:r>
              <a:rPr lang="en-GB" sz="2800" dirty="0"/>
              <a:t>At the end of your 2</a:t>
            </a:r>
            <a:r>
              <a:rPr lang="en-GB" sz="2800" baseline="30000" dirty="0"/>
              <a:t>nd</a:t>
            </a:r>
            <a:r>
              <a:rPr lang="en-GB" sz="2800" dirty="0"/>
              <a:t> year it is advisable to make an appointment to see a UWTSD Careers advisor to help you to prepare for Graduate employment.</a:t>
            </a:r>
          </a:p>
          <a:p>
            <a:r>
              <a:rPr lang="en-GB" sz="2800" dirty="0"/>
              <a:t>When ready, click the following and scroll down for useful links, advice and to make an appointment: </a:t>
            </a:r>
            <a:r>
              <a:rPr lang="en-GB" sz="3000" dirty="0">
                <a:hlinkClick r:id="rId2"/>
              </a:rPr>
              <a:t>https://www.uwtsd.ac.uk/careers/</a:t>
            </a:r>
            <a:r>
              <a:rPr lang="en-GB" sz="3000" dirty="0"/>
              <a:t>.</a:t>
            </a:r>
            <a:endParaRPr lang="en-GB" dirty="0"/>
          </a:p>
          <a:p>
            <a:pPr marL="457200" lvl="1" indent="0">
              <a:buNone/>
            </a:pPr>
            <a:r>
              <a:rPr lang="en-GB" sz="2000" dirty="0"/>
              <a:t>+ For free advice and guidance email: </a:t>
            </a:r>
            <a:r>
              <a:rPr lang="en-GB" sz="2000" dirty="0">
                <a:hlinkClick r:id="rId3"/>
              </a:rPr>
              <a:t>careers@uwtsd.ac.uk</a:t>
            </a:r>
            <a:r>
              <a:rPr lang="en-GB" sz="2000" b="1" dirty="0"/>
              <a:t>.</a:t>
            </a:r>
            <a:endParaRPr lang="en-GB" sz="2000" dirty="0"/>
          </a:p>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265113"/>
            <a:ext cx="3476625" cy="1152525"/>
          </a:xfrm>
          <a:prstGeom prst="rect">
            <a:avLst/>
          </a:prstGeom>
        </p:spPr>
      </p:pic>
    </p:spTree>
    <p:extLst>
      <p:ext uri="{BB962C8B-B14F-4D97-AF65-F5344CB8AC3E}">
        <p14:creationId xmlns:p14="http://schemas.microsoft.com/office/powerpoint/2010/main" val="2388463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Graduate Career links</a:t>
            </a:r>
          </a:p>
        </p:txBody>
      </p:sp>
      <p:sp>
        <p:nvSpPr>
          <p:cNvPr id="3" name="Content Placeholder 2"/>
          <p:cNvSpPr>
            <a:spLocks noGrp="1"/>
          </p:cNvSpPr>
          <p:nvPr>
            <p:ph idx="1"/>
          </p:nvPr>
        </p:nvSpPr>
        <p:spPr/>
        <p:txBody>
          <a:bodyPr/>
          <a:lstStyle/>
          <a:p>
            <a:r>
              <a:rPr lang="en-GB" dirty="0">
                <a:hlinkClick r:id="rId2"/>
              </a:rPr>
              <a:t>https://www.prospects.ac.uk/</a:t>
            </a:r>
            <a:endParaRPr lang="en-GB" dirty="0"/>
          </a:p>
          <a:p>
            <a:r>
              <a:rPr lang="en-GB" dirty="0">
                <a:hlinkClick r:id="rId3"/>
              </a:rPr>
              <a:t>https://targetjobs.co.uk/</a:t>
            </a:r>
            <a:endParaRPr lang="en-GB" dirty="0"/>
          </a:p>
          <a:p>
            <a:r>
              <a:rPr lang="en-GB" dirty="0">
                <a:hlinkClick r:id="rId4"/>
              </a:rPr>
              <a:t>https://www.gradcracker.com/</a:t>
            </a:r>
            <a:endParaRPr lang="en-GB" dirty="0"/>
          </a:p>
          <a:p>
            <a:r>
              <a:rPr lang="en-GB" dirty="0">
                <a:hlinkClick r:id="rId5"/>
              </a:rPr>
              <a:t>https://www.indeed.co.uk/</a:t>
            </a:r>
            <a:r>
              <a:rPr lang="en-GB" dirty="0"/>
              <a:t>.</a:t>
            </a:r>
          </a:p>
        </p:txBody>
      </p:sp>
    </p:spTree>
    <p:extLst>
      <p:ext uri="{BB962C8B-B14F-4D97-AF65-F5344CB8AC3E}">
        <p14:creationId xmlns:p14="http://schemas.microsoft.com/office/powerpoint/2010/main" val="3002919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noAutofit/>
          </a:bodyPr>
          <a:lstStyle/>
          <a:p>
            <a:r>
              <a:rPr lang="en-GB" sz="3200" dirty="0"/>
              <a:t>Bg. Old Archive: </a:t>
            </a:r>
            <a:br>
              <a:rPr lang="en-GB" sz="3200" dirty="0"/>
            </a:br>
            <a:r>
              <a:rPr lang="en-GB" sz="3200" u="sng" dirty="0"/>
              <a:t>Tech Employment &amp; Job Search Sites</a:t>
            </a:r>
          </a:p>
        </p:txBody>
      </p:sp>
      <p:sp>
        <p:nvSpPr>
          <p:cNvPr id="3" name="Content Placeholder 2"/>
          <p:cNvSpPr>
            <a:spLocks noGrp="1"/>
          </p:cNvSpPr>
          <p:nvPr>
            <p:ph idx="1"/>
          </p:nvPr>
        </p:nvSpPr>
        <p:spPr>
          <a:xfrm>
            <a:off x="251520" y="1449650"/>
            <a:ext cx="8640960" cy="3917032"/>
          </a:xfrm>
        </p:spPr>
        <p:txBody>
          <a:bodyPr>
            <a:normAutofit fontScale="70000" lnSpcReduction="20000"/>
          </a:bodyPr>
          <a:lstStyle/>
          <a:p>
            <a:pPr fontAlgn="base"/>
            <a:r>
              <a:rPr lang="en-GB" dirty="0"/>
              <a:t>There are a wide variety of employment websites for specific employment and career sectors. For up-to-date job opportunities in Computing and IT Management checkout:</a:t>
            </a:r>
          </a:p>
          <a:p>
            <a:pPr fontAlgn="base"/>
            <a:r>
              <a:rPr lang="en-GB" u="sng" dirty="0">
                <a:hlinkClick r:id="rId2" tooltip="www.jobserve.com"/>
              </a:rPr>
              <a:t>www.jobserve.com/IT</a:t>
            </a:r>
            <a:endParaRPr lang="en-GB" dirty="0"/>
          </a:p>
          <a:p>
            <a:pPr fontAlgn="base"/>
            <a:r>
              <a:rPr lang="en-GB" u="sng" dirty="0">
                <a:hlinkClick r:id="rId3" tooltip="jobsite.co.uk"/>
              </a:rPr>
              <a:t>www.jobsite.co.uk/IT</a:t>
            </a:r>
            <a:endParaRPr lang="en-GB" dirty="0"/>
          </a:p>
          <a:p>
            <a:pPr fontAlgn="base"/>
            <a:r>
              <a:rPr lang="en-GB" u="sng" dirty="0">
                <a:hlinkClick r:id="rId4" tooltip="www.reed.co.uk"/>
              </a:rPr>
              <a:t>www.reed.co.uk/IT</a:t>
            </a:r>
            <a:endParaRPr lang="en-GB" dirty="0"/>
          </a:p>
          <a:p>
            <a:pPr fontAlgn="base"/>
            <a:r>
              <a:rPr lang="en-GB" dirty="0"/>
              <a:t>Another two great sites for job opportunities and work experience placements are </a:t>
            </a:r>
            <a:r>
              <a:rPr lang="en-GB" u="sng" dirty="0">
                <a:hlinkClick r:id="rId5" tooltip="www.gowales.co.uk"/>
              </a:rPr>
              <a:t>Go Wales</a:t>
            </a:r>
            <a:r>
              <a:rPr lang="en-GB" dirty="0"/>
              <a:t> and </a:t>
            </a:r>
            <a:r>
              <a:rPr lang="en-GB" u="sng" dirty="0">
                <a:hlinkClick r:id="rId6" tooltip="prospects.ac.uk"/>
              </a:rPr>
              <a:t>Prospects.ac.uk</a:t>
            </a:r>
            <a:r>
              <a:rPr lang="en-GB" dirty="0"/>
              <a:t>.</a:t>
            </a:r>
          </a:p>
          <a:p>
            <a:pPr fontAlgn="base"/>
            <a:r>
              <a:rPr lang="en-GB" b="1" dirty="0"/>
              <a:t>Use the above links to search for job opportunities in your area.</a:t>
            </a:r>
            <a:endParaRPr lang="en-GB" dirty="0"/>
          </a:p>
          <a:p>
            <a:pPr fontAlgn="base"/>
            <a:r>
              <a:rPr lang="en-GB" dirty="0"/>
              <a:t>Another useful site is </a:t>
            </a:r>
            <a:r>
              <a:rPr lang="en-GB" b="1" u="sng" dirty="0">
                <a:hlinkClick r:id="rId7" tooltip="www.itjobswatch.co.uk"/>
              </a:rPr>
              <a:t>IT Jobs Watch</a:t>
            </a:r>
            <a:r>
              <a:rPr lang="en-GB" b="1" dirty="0"/>
              <a:t>,</a:t>
            </a:r>
            <a:r>
              <a:rPr lang="en-GB" dirty="0"/>
              <a:t> the site provides a map of the UK IT job market, identifying the level of demand for IT skills with a guide to average salaries.</a:t>
            </a:r>
          </a:p>
          <a:p>
            <a:endParaRPr lang="en-GB" dirty="0"/>
          </a:p>
        </p:txBody>
      </p:sp>
    </p:spTree>
    <p:extLst>
      <p:ext uri="{BB962C8B-B14F-4D97-AF65-F5344CB8AC3E}">
        <p14:creationId xmlns:p14="http://schemas.microsoft.com/office/powerpoint/2010/main" val="3138937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22"/>
            <a:ext cx="8229600" cy="1066130"/>
          </a:xfrm>
        </p:spPr>
        <p:txBody>
          <a:bodyPr/>
          <a:lstStyle/>
          <a:p>
            <a:r>
              <a:rPr lang="en-GB" b="1" u="sng" dirty="0"/>
              <a:t>Games dev.: GamesWales.org</a:t>
            </a:r>
          </a:p>
        </p:txBody>
      </p:sp>
      <p:sp>
        <p:nvSpPr>
          <p:cNvPr id="3" name="Content Placeholder 2"/>
          <p:cNvSpPr>
            <a:spLocks noGrp="1"/>
          </p:cNvSpPr>
          <p:nvPr>
            <p:ph idx="1"/>
          </p:nvPr>
        </p:nvSpPr>
        <p:spPr>
          <a:xfrm>
            <a:off x="251520" y="1124744"/>
            <a:ext cx="8640960" cy="3917032"/>
          </a:xfrm>
        </p:spPr>
        <p:txBody>
          <a:bodyPr>
            <a:noAutofit/>
          </a:bodyPr>
          <a:lstStyle/>
          <a:p>
            <a:r>
              <a:rPr lang="en-GB" sz="2000" dirty="0"/>
              <a:t>Students interested in opportunities in Games Design &amp; Games Dev. should checkout </a:t>
            </a:r>
            <a:r>
              <a:rPr lang="en-GB" sz="2000" dirty="0">
                <a:hlinkClick r:id="rId2" tooltip="Original URL: http://gameswales.org/. Click or tap if you trust this link."/>
              </a:rPr>
              <a:t>http://gameswales.org/</a:t>
            </a:r>
            <a:r>
              <a:rPr lang="en-GB" sz="2000" dirty="0"/>
              <a:t>. + Scroll down for events.</a:t>
            </a:r>
          </a:p>
          <a:p>
            <a:r>
              <a:rPr lang="en-GB" sz="2000" dirty="0"/>
              <a:t>For Networking Events, Finance &amp; Funding for Games, Awards (e.g. BAFTA), Shows, Workspaces and Meet-ups checkout: </a:t>
            </a:r>
            <a:r>
              <a:rPr lang="en-GB" sz="2000" dirty="0">
                <a:hlinkClick r:id="rId3"/>
              </a:rPr>
              <a:t>http://gameswales.org/links/</a:t>
            </a:r>
            <a:r>
              <a:rPr lang="en-GB" sz="2000" dirty="0"/>
              <a:t>.</a:t>
            </a:r>
            <a:br>
              <a:rPr lang="en-GB" sz="2000" dirty="0"/>
            </a:br>
            <a:r>
              <a:rPr lang="en-GB" sz="2000" dirty="0"/>
              <a:t>Sign-up to the newsletter for Meet-ups, Jams &amp; Knowledge Shares </a:t>
            </a:r>
            <a:r>
              <a:rPr lang="en-GB" sz="2000" dirty="0">
                <a:hlinkClick r:id="rId4"/>
              </a:rPr>
              <a:t>click-here.</a:t>
            </a:r>
            <a:endParaRPr lang="en-GB" sz="2000" dirty="0"/>
          </a:p>
          <a:p>
            <a:r>
              <a:rPr lang="en-GB" sz="2000" dirty="0"/>
              <a:t>Facebook page for South West Games dev jobs </a:t>
            </a:r>
            <a:r>
              <a:rPr lang="en-GB" sz="2000" dirty="0">
                <a:hlinkClick r:id="rId5"/>
              </a:rPr>
              <a:t>click-here</a:t>
            </a:r>
            <a:r>
              <a:rPr lang="en-GB" sz="2000" dirty="0"/>
              <a:t>.</a:t>
            </a:r>
          </a:p>
          <a:p>
            <a:r>
              <a:rPr lang="en-GB" sz="2000" dirty="0"/>
              <a:t>Potential employers: </a:t>
            </a:r>
            <a:r>
              <a:rPr lang="en-GB" sz="2000" dirty="0">
                <a:hlinkClick r:id="rId6"/>
              </a:rPr>
              <a:t>https://www.walesinteractive.com/</a:t>
            </a:r>
            <a:r>
              <a:rPr lang="en-GB" sz="2000" dirty="0"/>
              <a:t> </a:t>
            </a:r>
            <a:br>
              <a:rPr lang="en-GB" sz="2000" dirty="0"/>
            </a:br>
            <a:r>
              <a:rPr lang="en-GB" sz="2000" dirty="0"/>
              <a:t>+ </a:t>
            </a:r>
            <a:r>
              <a:rPr lang="en-GB" sz="2000" dirty="0">
                <a:hlinkClick r:id="rId7" tooltip="Original URL: https://www.aurochdigital.com/. Click or tap if you trust this link."/>
              </a:rPr>
              <a:t>https://www.aurochdigital.com/</a:t>
            </a:r>
            <a:r>
              <a:rPr lang="en-GB" sz="2000" dirty="0"/>
              <a:t>.</a:t>
            </a:r>
            <a:br>
              <a:rPr lang="en-GB" sz="2000" dirty="0"/>
            </a:br>
            <a:r>
              <a:rPr lang="en-GB" sz="2000" dirty="0"/>
              <a:t>+ </a:t>
            </a:r>
            <a:r>
              <a:rPr lang="en-GB" sz="2000" dirty="0">
                <a:hlinkClick r:id="rId8" tooltip="Original URL: http://www.opposablegames.com/. Click or tap if you trust this link."/>
              </a:rPr>
              <a:t>http://www.opposablegames.com/</a:t>
            </a:r>
            <a:r>
              <a:rPr lang="en-GB" sz="2000" dirty="0"/>
              <a:t>.</a:t>
            </a:r>
          </a:p>
          <a:p>
            <a:r>
              <a:rPr lang="en-GB" sz="2000" dirty="0"/>
              <a:t>Example Games Dev. meet-up </a:t>
            </a:r>
            <a:r>
              <a:rPr lang="en-GB" sz="2000" dirty="0">
                <a:hlinkClick r:id="rId9"/>
              </a:rPr>
              <a:t>click-here</a:t>
            </a:r>
            <a:r>
              <a:rPr lang="en-GB" sz="2000" dirty="0"/>
              <a:t>.</a:t>
            </a:r>
          </a:p>
          <a:p>
            <a:pPr lvl="1">
              <a:buFont typeface="Courier New" panose="02070309020205020404" pitchFamily="49" charset="0"/>
              <a:buChar char="o"/>
            </a:pPr>
            <a:r>
              <a:rPr lang="en-GB" sz="1600" dirty="0"/>
              <a:t>Past events: </a:t>
            </a:r>
            <a:r>
              <a:rPr lang="en-GB" sz="1600" dirty="0">
                <a:hlinkClick r:id="rId10" tooltip="Original URL: https://www.meetup.com/UnrealDevs/events/past/. Click or tap if you trust this link."/>
              </a:rPr>
              <a:t>https://www.meetup.com/UnrealDevs/events/past/</a:t>
            </a:r>
            <a:r>
              <a:rPr lang="en-GB" sz="1600" dirty="0"/>
              <a:t>.</a:t>
            </a:r>
          </a:p>
          <a:p>
            <a:r>
              <a:rPr lang="en-GB" sz="2000" dirty="0"/>
              <a:t>Further </a:t>
            </a:r>
            <a:r>
              <a:rPr lang="en-GB" sz="2000" dirty="0">
                <a:hlinkClick r:id="rId11"/>
              </a:rPr>
              <a:t>Games Development Funding and Opportunities</a:t>
            </a:r>
            <a:r>
              <a:rPr lang="en-GB" sz="2000" dirty="0"/>
              <a:t>.</a:t>
            </a:r>
          </a:p>
        </p:txBody>
      </p:sp>
    </p:spTree>
    <p:extLst>
      <p:ext uri="{BB962C8B-B14F-4D97-AF65-F5344CB8AC3E}">
        <p14:creationId xmlns:p14="http://schemas.microsoft.com/office/powerpoint/2010/main" val="465561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t>Games Dev Opportunities</a:t>
            </a:r>
          </a:p>
        </p:txBody>
      </p:sp>
      <p:sp>
        <p:nvSpPr>
          <p:cNvPr id="3" name="Content Placeholder 2"/>
          <p:cNvSpPr>
            <a:spLocks noGrp="1"/>
          </p:cNvSpPr>
          <p:nvPr>
            <p:ph idx="1"/>
          </p:nvPr>
        </p:nvSpPr>
        <p:spPr>
          <a:xfrm>
            <a:off x="457200" y="1417638"/>
            <a:ext cx="8229600" cy="3917032"/>
          </a:xfrm>
        </p:spPr>
        <p:txBody>
          <a:bodyPr>
            <a:normAutofit fontScale="70000" lnSpcReduction="20000"/>
          </a:bodyPr>
          <a:lstStyle/>
          <a:p>
            <a:r>
              <a:rPr lang="en-GB" b="1" dirty="0"/>
              <a:t>“Wales to be a global player in the video games industry.</a:t>
            </a:r>
          </a:p>
          <a:p>
            <a:r>
              <a:rPr lang="en-GB" dirty="0"/>
              <a:t>The global gaming industry is projected to grow to £144bn by 2021, according to industry body UK Interactive Entertainment (UKIE).</a:t>
            </a:r>
          </a:p>
          <a:p>
            <a:r>
              <a:rPr lang="en-GB" dirty="0"/>
              <a:t>There are 65 studios across Wales.</a:t>
            </a:r>
          </a:p>
          <a:p>
            <a:r>
              <a:rPr lang="en-GB" dirty="0"/>
              <a:t>The success has been put down to a growing pool of talent, due in part to university courses in games design and development that are now feeding the sector with staff ready to work in the industry.</a:t>
            </a:r>
          </a:p>
          <a:p>
            <a:r>
              <a:rPr lang="en-GB" dirty="0"/>
              <a:t>"There's wonderful audio talent in Wales, there's wonderful film talent in Wales and the game development side is something that's really being nurtured now.“” (</a:t>
            </a:r>
            <a:r>
              <a:rPr lang="en-GB" dirty="0">
                <a:hlinkClick r:id="rId2"/>
              </a:rPr>
              <a:t>Ref</a:t>
            </a:r>
            <a:r>
              <a:rPr lang="en-GB" dirty="0"/>
              <a:t>)</a:t>
            </a:r>
          </a:p>
        </p:txBody>
      </p:sp>
    </p:spTree>
    <p:extLst>
      <p:ext uri="{BB962C8B-B14F-4D97-AF65-F5344CB8AC3E}">
        <p14:creationId xmlns:p14="http://schemas.microsoft.com/office/powerpoint/2010/main" val="22591253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3824" y="260648"/>
            <a:ext cx="8229600" cy="1143000"/>
          </a:xfrm>
        </p:spPr>
        <p:txBody>
          <a:bodyPr/>
          <a:lstStyle/>
          <a:p>
            <a:r>
              <a:rPr lang="en-GB" dirty="0"/>
              <a:t>Bg. </a:t>
            </a:r>
            <a:r>
              <a:rPr lang="en-GB" u="sng" dirty="0"/>
              <a:t>Freelance work</a:t>
            </a:r>
          </a:p>
        </p:txBody>
      </p:sp>
      <p:sp>
        <p:nvSpPr>
          <p:cNvPr id="3" name="Content Placeholder 2"/>
          <p:cNvSpPr>
            <a:spLocks noGrp="1"/>
          </p:cNvSpPr>
          <p:nvPr>
            <p:ph idx="1"/>
          </p:nvPr>
        </p:nvSpPr>
        <p:spPr>
          <a:xfrm>
            <a:off x="453824" y="1438715"/>
            <a:ext cx="8229600" cy="3917032"/>
          </a:xfrm>
        </p:spPr>
        <p:txBody>
          <a:bodyPr>
            <a:normAutofit fontScale="62500" lnSpcReduction="20000"/>
          </a:bodyPr>
          <a:lstStyle/>
          <a:p>
            <a:pPr marL="0" indent="0">
              <a:buNone/>
            </a:pPr>
            <a:r>
              <a:rPr lang="en-GB" dirty="0"/>
              <a:t>Freelance work be a very useful way to get some work experience, work for yourself and earn some money related to the field you want to work in.</a:t>
            </a:r>
          </a:p>
          <a:p>
            <a:r>
              <a:rPr lang="en-GB" dirty="0"/>
              <a:t>Useful for work experience before and after you graduate to help make you more employable.</a:t>
            </a:r>
          </a:p>
          <a:p>
            <a:r>
              <a:rPr lang="en-GB" dirty="0"/>
              <a:t>Register on some of the best Freelance sites e.g. </a:t>
            </a:r>
            <a:r>
              <a:rPr lang="en-GB" b="1" dirty="0"/>
              <a:t>Upwork.com</a:t>
            </a:r>
            <a:r>
              <a:rPr lang="en-GB" dirty="0"/>
              <a:t> (</a:t>
            </a:r>
            <a:r>
              <a:rPr lang="en-GB" dirty="0" err="1"/>
              <a:t>formely</a:t>
            </a:r>
            <a:r>
              <a:rPr lang="en-GB" dirty="0"/>
              <a:t> </a:t>
            </a:r>
            <a:r>
              <a:rPr lang="en-GB" dirty="0" err="1"/>
              <a:t>Odesk</a:t>
            </a:r>
            <a:r>
              <a:rPr lang="en-GB" dirty="0"/>
              <a:t> and </a:t>
            </a:r>
            <a:r>
              <a:rPr lang="en-GB" dirty="0" err="1"/>
              <a:t>elance</a:t>
            </a:r>
            <a:r>
              <a:rPr lang="en-GB" dirty="0"/>
              <a:t>).</a:t>
            </a:r>
          </a:p>
          <a:p>
            <a:r>
              <a:rPr lang="en-GB" dirty="0"/>
              <a:t>List yourself and acquire freelance work or useful if you need to hire.</a:t>
            </a:r>
          </a:p>
          <a:p>
            <a:pPr lvl="1">
              <a:buFont typeface="Courier New" panose="02070309020205020404" pitchFamily="49" charset="0"/>
              <a:buChar char="o"/>
            </a:pPr>
            <a:r>
              <a:rPr lang="en-GB" dirty="0">
                <a:hlinkClick r:id="rId2"/>
              </a:rPr>
              <a:t>www.upwork.com</a:t>
            </a:r>
            <a:endParaRPr lang="en-GB" dirty="0"/>
          </a:p>
          <a:p>
            <a:pPr lvl="1">
              <a:buFont typeface="Courier New" panose="02070309020205020404" pitchFamily="49" charset="0"/>
              <a:buChar char="o"/>
            </a:pPr>
            <a:r>
              <a:rPr lang="en-GB" dirty="0">
                <a:hlinkClick r:id="rId3"/>
              </a:rPr>
              <a:t>www.freelancer.co.uk</a:t>
            </a:r>
            <a:r>
              <a:rPr lang="en-GB" dirty="0"/>
              <a:t>.</a:t>
            </a:r>
          </a:p>
          <a:p>
            <a:r>
              <a:rPr lang="en-GB" dirty="0"/>
              <a:t>Collaborate with others, Build your team and Start-up with </a:t>
            </a:r>
            <a:r>
              <a:rPr lang="en-GB" dirty="0">
                <a:hlinkClick r:id="rId4"/>
              </a:rPr>
              <a:t>www.foundee.com</a:t>
            </a:r>
            <a:r>
              <a:rPr lang="en-GB" dirty="0"/>
              <a:t>.</a:t>
            </a:r>
          </a:p>
          <a:p>
            <a:r>
              <a:rPr lang="en-GB" dirty="0"/>
              <a:t>More tips: </a:t>
            </a:r>
            <a:r>
              <a:rPr lang="en-GB" dirty="0">
                <a:hlinkClick r:id="rId5"/>
              </a:rPr>
              <a:t>How to freelance</a:t>
            </a:r>
            <a:r>
              <a:rPr lang="en-GB" dirty="0"/>
              <a:t>.</a:t>
            </a:r>
          </a:p>
        </p:txBody>
      </p:sp>
    </p:spTree>
    <p:extLst>
      <p:ext uri="{BB962C8B-B14F-4D97-AF65-F5344CB8AC3E}">
        <p14:creationId xmlns:p14="http://schemas.microsoft.com/office/powerpoint/2010/main" val="3896446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Example Post grad</a:t>
            </a:r>
          </a:p>
        </p:txBody>
      </p:sp>
      <p:sp>
        <p:nvSpPr>
          <p:cNvPr id="3" name="Content Placeholder 2"/>
          <p:cNvSpPr>
            <a:spLocks noGrp="1"/>
          </p:cNvSpPr>
          <p:nvPr>
            <p:ph idx="1"/>
          </p:nvPr>
        </p:nvSpPr>
        <p:spPr>
          <a:xfrm>
            <a:off x="457200" y="1417638"/>
            <a:ext cx="8229600" cy="3917032"/>
          </a:xfrm>
        </p:spPr>
        <p:txBody>
          <a:bodyPr>
            <a:normAutofit fontScale="85000" lnSpcReduction="20000"/>
          </a:bodyPr>
          <a:lstStyle/>
          <a:p>
            <a:pPr marL="0" indent="0">
              <a:buNone/>
            </a:pPr>
            <a:r>
              <a:rPr lang="en-GB" dirty="0"/>
              <a:t>For those who love being a student, want to get an extra edge:</a:t>
            </a:r>
          </a:p>
          <a:p>
            <a:r>
              <a:rPr lang="en-GB" dirty="0">
                <a:hlinkClick r:id="rId2"/>
              </a:rPr>
              <a:t>MSc Applied Computing</a:t>
            </a:r>
            <a:endParaRPr lang="en-GB" dirty="0"/>
          </a:p>
          <a:p>
            <a:r>
              <a:rPr lang="en-GB" dirty="0">
                <a:hlinkClick r:id="rId3" tooltip="Home » UWTSD Home » Courses and Study » Postgraduate Degrees » MSc Computer Networks and Security"/>
              </a:rPr>
              <a:t>MSc Computer Networks and Security</a:t>
            </a:r>
            <a:endParaRPr lang="en-GB" dirty="0"/>
          </a:p>
          <a:p>
            <a:r>
              <a:rPr lang="en-GB" dirty="0">
                <a:hlinkClick r:id="rId4" tooltip="Home » UWTSD Home » Courses and Study » Postgraduate Degrees » MSc eCommerce"/>
              </a:rPr>
              <a:t>MSc </a:t>
            </a:r>
            <a:r>
              <a:rPr lang="en-GB" dirty="0" err="1">
                <a:hlinkClick r:id="rId4" tooltip="Home » UWTSD Home » Courses and Study » Postgraduate Degrees » MSc eCommerce"/>
              </a:rPr>
              <a:t>eCommerce</a:t>
            </a:r>
            <a:endParaRPr lang="en-GB" dirty="0"/>
          </a:p>
          <a:p>
            <a:r>
              <a:rPr lang="en-GB" dirty="0">
                <a:hlinkClick r:id="rId5" tooltip="Home » UWTSD Home » Courses and Study » Postgraduate Degrees » MSc Software Engineering "/>
              </a:rPr>
              <a:t>MSc Software Engineering</a:t>
            </a:r>
            <a:endParaRPr lang="en-GB" dirty="0"/>
          </a:p>
          <a:p>
            <a:r>
              <a:rPr lang="en-GB" dirty="0" err="1">
                <a:hlinkClick r:id="rId6" tooltip="Home » UWTSD Home » Courses and Study » Postgraduate Degrees » MRes Computing"/>
              </a:rPr>
              <a:t>MRes</a:t>
            </a:r>
            <a:r>
              <a:rPr lang="en-GB" dirty="0">
                <a:hlinkClick r:id="rId6" tooltip="Home » UWTSD Home » Courses and Study » Postgraduate Degrees » MRes Computing"/>
              </a:rPr>
              <a:t> Computing</a:t>
            </a:r>
            <a:endParaRPr lang="en-GB" dirty="0"/>
          </a:p>
          <a:p>
            <a:r>
              <a:rPr lang="en-GB" dirty="0">
                <a:hlinkClick r:id="rId7" action="ppaction://hlinkfile"/>
              </a:rPr>
              <a:t>PhD in Computing</a:t>
            </a:r>
            <a:r>
              <a:rPr lang="en-GB" dirty="0"/>
              <a:t>.</a:t>
            </a:r>
          </a:p>
          <a:p>
            <a:r>
              <a:rPr lang="en-GB" dirty="0"/>
              <a:t>More info: </a:t>
            </a:r>
            <a:r>
              <a:rPr lang="en-GB" dirty="0">
                <a:hlinkClick r:id="rId8"/>
              </a:rPr>
              <a:t>https://www.uwtsd.ac.uk/computing/</a:t>
            </a:r>
            <a:r>
              <a:rPr lang="en-GB" dirty="0"/>
              <a:t>.</a:t>
            </a:r>
          </a:p>
        </p:txBody>
      </p:sp>
    </p:spTree>
    <p:extLst>
      <p:ext uri="{BB962C8B-B14F-4D97-AF65-F5344CB8AC3E}">
        <p14:creationId xmlns:p14="http://schemas.microsoft.com/office/powerpoint/2010/main" val="4239469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Stay </a:t>
            </a:r>
            <a:r>
              <a:rPr lang="en-GB" b="1" u="sng" dirty="0"/>
              <a:t>Up-to-date</a:t>
            </a:r>
          </a:p>
        </p:txBody>
      </p:sp>
      <p:sp>
        <p:nvSpPr>
          <p:cNvPr id="3" name="Content Placeholder 2"/>
          <p:cNvSpPr>
            <a:spLocks noGrp="1"/>
          </p:cNvSpPr>
          <p:nvPr>
            <p:ph idx="1"/>
          </p:nvPr>
        </p:nvSpPr>
        <p:spPr>
          <a:xfrm>
            <a:off x="457200" y="1417638"/>
            <a:ext cx="8229600" cy="3917032"/>
          </a:xfrm>
        </p:spPr>
        <p:txBody>
          <a:bodyPr>
            <a:normAutofit fontScale="77500" lnSpcReduction="20000"/>
          </a:bodyPr>
          <a:lstStyle/>
          <a:p>
            <a:pPr marL="0" indent="0">
              <a:buNone/>
            </a:pPr>
            <a:r>
              <a:rPr lang="en-GB" dirty="0" smtClean="0"/>
              <a:t>Stay up-to-date with industry developments to enhance your employability. Example </a:t>
            </a:r>
            <a:r>
              <a:rPr lang="en-GB" dirty="0"/>
              <a:t>sources include (tip: choose 1/2 in your industry sector, not necessarily the ones below).</a:t>
            </a:r>
          </a:p>
          <a:p>
            <a:r>
              <a:rPr lang="en-GB" dirty="0">
                <a:hlinkClick r:id="rId2"/>
              </a:rPr>
              <a:t>www.Techcrunch.com</a:t>
            </a:r>
            <a:r>
              <a:rPr lang="en-GB" dirty="0"/>
              <a:t> </a:t>
            </a:r>
          </a:p>
          <a:p>
            <a:r>
              <a:rPr lang="en-GB" dirty="0">
                <a:hlinkClick r:id="rId3"/>
              </a:rPr>
              <a:t>www.Engadget.com</a:t>
            </a:r>
            <a:r>
              <a:rPr lang="en-GB" dirty="0"/>
              <a:t> </a:t>
            </a:r>
          </a:p>
          <a:p>
            <a:r>
              <a:rPr lang="en-GB" dirty="0">
                <a:hlinkClick r:id="rId4"/>
              </a:rPr>
              <a:t>www.Thenextweb.com</a:t>
            </a:r>
            <a:r>
              <a:rPr lang="en-GB" dirty="0"/>
              <a:t> </a:t>
            </a:r>
          </a:p>
          <a:p>
            <a:r>
              <a:rPr lang="en-GB" dirty="0">
                <a:hlinkClick r:id="rId5"/>
              </a:rPr>
              <a:t>www.Wired.com</a:t>
            </a:r>
            <a:r>
              <a:rPr lang="en-GB" dirty="0"/>
              <a:t> </a:t>
            </a:r>
          </a:p>
          <a:p>
            <a:r>
              <a:rPr lang="en-GB" dirty="0">
                <a:hlinkClick r:id="rId6"/>
              </a:rPr>
              <a:t>www.Tomshardware.com</a:t>
            </a:r>
            <a:endParaRPr lang="en-GB" dirty="0"/>
          </a:p>
          <a:p>
            <a:r>
              <a:rPr lang="en-GB" dirty="0">
                <a:hlinkClick r:id="rId7"/>
              </a:rPr>
              <a:t>www.thinkwithgoogle.com</a:t>
            </a:r>
            <a:r>
              <a:rPr lang="en-GB" dirty="0"/>
              <a:t> </a:t>
            </a:r>
          </a:p>
          <a:p>
            <a:r>
              <a:rPr lang="en-GB" dirty="0">
                <a:hlinkClick r:id="rId8"/>
              </a:rPr>
              <a:t>www.Cnet.com</a:t>
            </a:r>
            <a:r>
              <a:rPr lang="en-GB" dirty="0"/>
              <a:t> </a:t>
            </a:r>
          </a:p>
          <a:p>
            <a:pPr marL="0" indent="0">
              <a:buNone/>
            </a:pPr>
            <a:endParaRPr lang="en-GB" dirty="0"/>
          </a:p>
        </p:txBody>
      </p:sp>
    </p:spTree>
    <p:extLst>
      <p:ext uri="{BB962C8B-B14F-4D97-AF65-F5344CB8AC3E}">
        <p14:creationId xmlns:p14="http://schemas.microsoft.com/office/powerpoint/2010/main" val="4295589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1680" y="274638"/>
            <a:ext cx="6995120" cy="1143000"/>
          </a:xfrm>
        </p:spPr>
        <p:txBody>
          <a:bodyPr/>
          <a:lstStyle/>
          <a:p>
            <a:r>
              <a:rPr lang="en-GB" b="1" u="sng" dirty="0"/>
              <a:t>Alumni</a:t>
            </a:r>
          </a:p>
        </p:txBody>
      </p:sp>
      <p:sp>
        <p:nvSpPr>
          <p:cNvPr id="3" name="Content Placeholder 2"/>
          <p:cNvSpPr>
            <a:spLocks noGrp="1"/>
          </p:cNvSpPr>
          <p:nvPr>
            <p:ph idx="1"/>
          </p:nvPr>
        </p:nvSpPr>
        <p:spPr>
          <a:xfrm>
            <a:off x="179512" y="1628800"/>
            <a:ext cx="8686800" cy="3917032"/>
          </a:xfrm>
        </p:spPr>
        <p:txBody>
          <a:bodyPr>
            <a:normAutofit fontScale="70000" lnSpcReduction="20000"/>
          </a:bodyPr>
          <a:lstStyle/>
          <a:p>
            <a:r>
              <a:rPr lang="en-GB" dirty="0"/>
              <a:t>If you join the Alumni the University will always be there for you and you can take advantage of the many services the </a:t>
            </a:r>
            <a:r>
              <a:rPr lang="en-GB" dirty="0" err="1"/>
              <a:t>Uni</a:t>
            </a:r>
            <a:r>
              <a:rPr lang="en-GB" dirty="0"/>
              <a:t> has on offer:</a:t>
            </a:r>
          </a:p>
          <a:p>
            <a:pPr lvl="1">
              <a:buFont typeface="Courier New" panose="02070309020205020404" pitchFamily="49" charset="0"/>
              <a:buChar char="o"/>
            </a:pPr>
            <a:r>
              <a:rPr lang="en-GB" dirty="0"/>
              <a:t>Reunion events</a:t>
            </a:r>
          </a:p>
          <a:p>
            <a:pPr lvl="1">
              <a:buFont typeface="Courier New" panose="02070309020205020404" pitchFamily="49" charset="0"/>
              <a:buChar char="o"/>
            </a:pPr>
            <a:r>
              <a:rPr lang="en-GB" dirty="0"/>
              <a:t>Professional Development events</a:t>
            </a:r>
          </a:p>
          <a:p>
            <a:pPr lvl="1">
              <a:buFont typeface="Courier New" panose="02070309020205020404" pitchFamily="49" charset="0"/>
              <a:buChar char="o"/>
            </a:pPr>
            <a:r>
              <a:rPr lang="en-GB" dirty="0"/>
              <a:t>Arts and cultural events</a:t>
            </a:r>
          </a:p>
          <a:p>
            <a:pPr lvl="1">
              <a:buFont typeface="Courier New" panose="02070309020205020404" pitchFamily="49" charset="0"/>
              <a:buChar char="o"/>
            </a:pPr>
            <a:r>
              <a:rPr lang="en-GB" dirty="0"/>
              <a:t>Newsletters</a:t>
            </a:r>
          </a:p>
          <a:p>
            <a:pPr lvl="1">
              <a:buFont typeface="Courier New" panose="02070309020205020404" pitchFamily="49" charset="0"/>
              <a:buChar char="o"/>
            </a:pPr>
            <a:r>
              <a:rPr lang="en-GB" dirty="0"/>
              <a:t>Employment support and opportunities</a:t>
            </a:r>
          </a:p>
          <a:p>
            <a:pPr lvl="1">
              <a:buFont typeface="Courier New" panose="02070309020205020404" pitchFamily="49" charset="0"/>
              <a:buChar char="o"/>
            </a:pPr>
            <a:r>
              <a:rPr lang="en-GB" dirty="0"/>
              <a:t>Networking and business events.</a:t>
            </a:r>
          </a:p>
          <a:p>
            <a:r>
              <a:rPr lang="en-GB" dirty="0"/>
              <a:t>The </a:t>
            </a:r>
            <a:r>
              <a:rPr lang="en-GB" dirty="0" err="1"/>
              <a:t>Uni</a:t>
            </a:r>
            <a:r>
              <a:rPr lang="en-GB" dirty="0"/>
              <a:t> encourages you to join the Alumni to help and support your future career. </a:t>
            </a:r>
          </a:p>
          <a:p>
            <a:r>
              <a:rPr lang="en-GB" dirty="0"/>
              <a:t>For more information please visit: </a:t>
            </a:r>
            <a:r>
              <a:rPr lang="en-GB" dirty="0">
                <a:hlinkClick r:id="rId2"/>
              </a:rPr>
              <a:t>https://www.uwtsd.ac.uk/alumni/</a:t>
            </a:r>
            <a:r>
              <a:rPr lang="en-GB" dirty="0"/>
              <a:t>.</a:t>
            </a:r>
          </a:p>
          <a:p>
            <a:pPr lvl="1">
              <a:buFont typeface="Courier New" panose="02070309020205020404" pitchFamily="49" charset="0"/>
              <a:buChar char="o"/>
            </a:pPr>
            <a:r>
              <a:rPr lang="en-GB" dirty="0"/>
              <a:t>Stay connected: </a:t>
            </a:r>
            <a:r>
              <a:rPr lang="en-GB" dirty="0">
                <a:hlinkClick r:id="rId3"/>
              </a:rPr>
              <a:t>https://www.uwtsd.ac.uk/stayconnected/</a:t>
            </a:r>
            <a:r>
              <a:rPr lang="en-GB" dirty="0"/>
              <a:t>.</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265113"/>
            <a:ext cx="3476625" cy="1152525"/>
          </a:xfrm>
          <a:prstGeom prst="rect">
            <a:avLst/>
          </a:prstGeom>
        </p:spPr>
      </p:pic>
    </p:spTree>
    <p:extLst>
      <p:ext uri="{BB962C8B-B14F-4D97-AF65-F5344CB8AC3E}">
        <p14:creationId xmlns:p14="http://schemas.microsoft.com/office/powerpoint/2010/main" val="1405632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Work Environment</a:t>
            </a:r>
          </a:p>
        </p:txBody>
      </p:sp>
      <p:sp>
        <p:nvSpPr>
          <p:cNvPr id="3" name="Content Placeholder 2"/>
          <p:cNvSpPr>
            <a:spLocks noGrp="1"/>
          </p:cNvSpPr>
          <p:nvPr>
            <p:ph idx="1"/>
          </p:nvPr>
        </p:nvSpPr>
        <p:spPr>
          <a:xfrm>
            <a:off x="457200" y="1398114"/>
            <a:ext cx="8229600" cy="3917032"/>
          </a:xfrm>
        </p:spPr>
        <p:txBody>
          <a:bodyPr>
            <a:normAutofit fontScale="85000" lnSpcReduction="20000"/>
          </a:bodyPr>
          <a:lstStyle/>
          <a:p>
            <a:r>
              <a:rPr lang="en-GB" dirty="0"/>
              <a:t>The Work Environment in the Tech sector has changed a lot in the last 10/15 years and has started a ripple that is revolutionizing workplaces in many industry sectors.</a:t>
            </a:r>
          </a:p>
          <a:p>
            <a:r>
              <a:rPr lang="en-GB" dirty="0"/>
              <a:t>It has pioneered Open positive creative collaborative and flexible ways of working.</a:t>
            </a:r>
          </a:p>
          <a:p>
            <a:r>
              <a:rPr lang="en-GB" dirty="0">
                <a:hlinkClick r:id="rId2"/>
              </a:rPr>
              <a:t>Google Work Environment</a:t>
            </a:r>
            <a:r>
              <a:rPr lang="en-GB" dirty="0"/>
              <a:t>.</a:t>
            </a:r>
          </a:p>
          <a:p>
            <a:r>
              <a:rPr lang="en-GB" dirty="0"/>
              <a:t>Flexible working practices.</a:t>
            </a:r>
          </a:p>
          <a:p>
            <a:r>
              <a:rPr lang="en-GB" dirty="0"/>
              <a:t>Sustainability / 3Ps People e.g. Job Satisfaction, Employee Engagement, Health &amp; Well-being.</a:t>
            </a:r>
          </a:p>
        </p:txBody>
      </p:sp>
    </p:spTree>
    <p:extLst>
      <p:ext uri="{BB962C8B-B14F-4D97-AF65-F5344CB8AC3E}">
        <p14:creationId xmlns:p14="http://schemas.microsoft.com/office/powerpoint/2010/main" val="39812097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Self-Promotion</a:t>
            </a:r>
          </a:p>
        </p:txBody>
      </p:sp>
      <p:sp>
        <p:nvSpPr>
          <p:cNvPr id="3" name="Content Placeholder 2"/>
          <p:cNvSpPr>
            <a:spLocks noGrp="1"/>
          </p:cNvSpPr>
          <p:nvPr>
            <p:ph idx="1"/>
          </p:nvPr>
        </p:nvSpPr>
        <p:spPr>
          <a:xfrm>
            <a:off x="457200" y="1384466"/>
            <a:ext cx="8229600" cy="3917032"/>
          </a:xfrm>
        </p:spPr>
        <p:txBody>
          <a:bodyPr>
            <a:normAutofit fontScale="70000" lnSpcReduction="20000"/>
          </a:bodyPr>
          <a:lstStyle/>
          <a:p>
            <a:pPr marL="0" indent="0">
              <a:buNone/>
            </a:pPr>
            <a:r>
              <a:rPr lang="en-GB" dirty="0"/>
              <a:t>&gt;</a:t>
            </a:r>
          </a:p>
          <a:p>
            <a:r>
              <a:rPr lang="en-GB" dirty="0"/>
              <a:t>Self-promotion</a:t>
            </a:r>
          </a:p>
          <a:p>
            <a:r>
              <a:rPr lang="en-GB" dirty="0"/>
              <a:t>Enterprise &amp; Employability</a:t>
            </a:r>
          </a:p>
          <a:p>
            <a:r>
              <a:rPr lang="en-GB" dirty="0"/>
              <a:t>The </a:t>
            </a:r>
            <a:r>
              <a:rPr lang="en-GB" dirty="0" err="1"/>
              <a:t>EntreComp</a:t>
            </a:r>
            <a:r>
              <a:rPr lang="en-GB" dirty="0"/>
              <a:t> Framework</a:t>
            </a:r>
          </a:p>
          <a:p>
            <a:r>
              <a:rPr lang="en-GB" dirty="0" err="1"/>
              <a:t>Linkedin</a:t>
            </a:r>
            <a:endParaRPr lang="en-GB" dirty="0"/>
          </a:p>
          <a:p>
            <a:r>
              <a:rPr lang="en-GB" dirty="0"/>
              <a:t>Portfolio</a:t>
            </a:r>
          </a:p>
          <a:p>
            <a:r>
              <a:rPr lang="en-GB" dirty="0" err="1"/>
              <a:t>Github</a:t>
            </a:r>
            <a:endParaRPr lang="en-GB" dirty="0"/>
          </a:p>
          <a:p>
            <a:r>
              <a:rPr lang="en-GB" dirty="0"/>
              <a:t>BCS</a:t>
            </a:r>
          </a:p>
          <a:p>
            <a:r>
              <a:rPr lang="en-GB" dirty="0"/>
              <a:t>References</a:t>
            </a:r>
          </a:p>
          <a:p>
            <a:r>
              <a:rPr lang="en-GB" dirty="0"/>
              <a:t>SOAC</a:t>
            </a:r>
          </a:p>
          <a:p>
            <a:r>
              <a:rPr lang="en-GB" dirty="0"/>
              <a:t>Year 2 Summer</a:t>
            </a:r>
          </a:p>
          <a:p>
            <a:endParaRPr lang="en-GB" dirty="0"/>
          </a:p>
        </p:txBody>
      </p:sp>
    </p:spTree>
    <p:extLst>
      <p:ext uri="{BB962C8B-B14F-4D97-AF65-F5344CB8AC3E}">
        <p14:creationId xmlns:p14="http://schemas.microsoft.com/office/powerpoint/2010/main" val="12735322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Self-Promotion</a:t>
            </a:r>
            <a:endParaRPr lang="en-GB" dirty="0"/>
          </a:p>
        </p:txBody>
      </p:sp>
      <p:sp>
        <p:nvSpPr>
          <p:cNvPr id="3" name="Content Placeholder 2"/>
          <p:cNvSpPr>
            <a:spLocks noGrp="1"/>
          </p:cNvSpPr>
          <p:nvPr>
            <p:ph idx="1"/>
          </p:nvPr>
        </p:nvSpPr>
        <p:spPr>
          <a:xfrm>
            <a:off x="539552" y="1340768"/>
            <a:ext cx="8229600" cy="3917032"/>
          </a:xfrm>
        </p:spPr>
        <p:txBody>
          <a:bodyPr>
            <a:normAutofit fontScale="85000" lnSpcReduction="20000"/>
          </a:bodyPr>
          <a:lstStyle/>
          <a:p>
            <a:r>
              <a:rPr lang="en-GB" dirty="0"/>
              <a:t>Achieving your HE qualification is a </a:t>
            </a:r>
            <a:r>
              <a:rPr lang="en-GB" b="1" dirty="0"/>
              <a:t>great first step </a:t>
            </a:r>
            <a:r>
              <a:rPr lang="en-GB" dirty="0"/>
              <a:t>into a Sustainable Well-paid Career path.</a:t>
            </a:r>
          </a:p>
          <a:p>
            <a:r>
              <a:rPr lang="en-GB" dirty="0"/>
              <a:t>However it is </a:t>
            </a:r>
            <a:r>
              <a:rPr lang="en-GB" b="1" dirty="0"/>
              <a:t>not enough on it’s own</a:t>
            </a:r>
            <a:r>
              <a:rPr lang="en-GB" dirty="0"/>
              <a:t>.</a:t>
            </a:r>
          </a:p>
          <a:p>
            <a:r>
              <a:rPr lang="en-GB" dirty="0"/>
              <a:t>You need to </a:t>
            </a:r>
            <a:r>
              <a:rPr lang="en-GB" b="1" dirty="0"/>
              <a:t>promote yourself</a:t>
            </a:r>
            <a:r>
              <a:rPr lang="en-GB" dirty="0"/>
              <a:t>. You need to identify and promote your strengths, skills and experience.</a:t>
            </a:r>
          </a:p>
          <a:p>
            <a:r>
              <a:rPr lang="en-GB" dirty="0"/>
              <a:t>Your </a:t>
            </a:r>
            <a:r>
              <a:rPr lang="en-GB" b="1" dirty="0" err="1"/>
              <a:t>Uni</a:t>
            </a:r>
            <a:r>
              <a:rPr lang="en-GB" b="1" dirty="0"/>
              <a:t> projects are a great start </a:t>
            </a:r>
            <a:r>
              <a:rPr lang="en-GB" dirty="0"/>
              <a:t>but you will also need to </a:t>
            </a:r>
            <a:r>
              <a:rPr lang="en-GB" b="1" dirty="0"/>
              <a:t>gain some experience </a:t>
            </a:r>
            <a:r>
              <a:rPr lang="en-GB" dirty="0"/>
              <a:t>and contacts/networks to make the most of your HE qualification.</a:t>
            </a:r>
          </a:p>
          <a:p>
            <a:r>
              <a:rPr lang="en-GB" b="1" dirty="0"/>
              <a:t>You need to be pro-active</a:t>
            </a:r>
            <a:r>
              <a:rPr lang="en-GB" dirty="0"/>
              <a:t> / </a:t>
            </a:r>
            <a:r>
              <a:rPr lang="en-GB" b="1" dirty="0"/>
              <a:t>enterprising</a:t>
            </a:r>
            <a:r>
              <a:rPr lang="en-GB" dirty="0"/>
              <a:t>.</a:t>
            </a:r>
          </a:p>
        </p:txBody>
      </p:sp>
    </p:spTree>
    <p:extLst>
      <p:ext uri="{BB962C8B-B14F-4D97-AF65-F5344CB8AC3E}">
        <p14:creationId xmlns:p14="http://schemas.microsoft.com/office/powerpoint/2010/main" val="13803183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1384466"/>
            <a:ext cx="8229600" cy="3888433"/>
          </a:xfrm>
        </p:spPr>
        <p:txBody>
          <a:bodyPr>
            <a:normAutofit fontScale="85000" lnSpcReduction="20000"/>
          </a:bodyPr>
          <a:lstStyle/>
          <a:p>
            <a:r>
              <a:rPr lang="en-GB" dirty="0"/>
              <a:t>Employers are looking for evidence of the </a:t>
            </a:r>
            <a:r>
              <a:rPr lang="en-GB" b="1" dirty="0"/>
              <a:t>4Cs</a:t>
            </a:r>
            <a:r>
              <a:rPr lang="en-GB" dirty="0"/>
              <a:t>: </a:t>
            </a:r>
          </a:p>
          <a:p>
            <a:pPr lvl="1">
              <a:buFont typeface="Courier New" panose="02070309020205020404" pitchFamily="49" charset="0"/>
              <a:buChar char="o"/>
            </a:pPr>
            <a:r>
              <a:rPr lang="en-GB" dirty="0"/>
              <a:t>Creativity &amp; Innovation</a:t>
            </a:r>
          </a:p>
          <a:p>
            <a:pPr lvl="1">
              <a:buFont typeface="Courier New" panose="02070309020205020404" pitchFamily="49" charset="0"/>
              <a:buChar char="o"/>
            </a:pPr>
            <a:r>
              <a:rPr lang="en-GB" dirty="0"/>
              <a:t>Computing &amp; Electronics skills</a:t>
            </a:r>
          </a:p>
          <a:p>
            <a:pPr lvl="1">
              <a:buFont typeface="Courier New" panose="02070309020205020404" pitchFamily="49" charset="0"/>
              <a:buChar char="o"/>
            </a:pPr>
            <a:r>
              <a:rPr lang="en-GB" dirty="0"/>
              <a:t>Communication skills and </a:t>
            </a:r>
          </a:p>
          <a:p>
            <a:pPr lvl="1">
              <a:buFont typeface="Courier New" panose="02070309020205020404" pitchFamily="49" charset="0"/>
              <a:buChar char="o"/>
            </a:pPr>
            <a:r>
              <a:rPr lang="en-GB" dirty="0"/>
              <a:t>Collaboration / Team-working.</a:t>
            </a:r>
          </a:p>
          <a:p>
            <a:r>
              <a:rPr lang="en-GB" dirty="0"/>
              <a:t>The module has given you the opportunity to develop these</a:t>
            </a:r>
            <a:r>
              <a:rPr lang="en-GB" b="1" dirty="0"/>
              <a:t> employability skills</a:t>
            </a:r>
            <a:r>
              <a:rPr lang="en-GB" dirty="0"/>
              <a:t>.</a:t>
            </a:r>
          </a:p>
          <a:p>
            <a:r>
              <a:rPr lang="en-GB" dirty="0"/>
              <a:t>The project you have worked on will hopefully enhance your ability to promote yourself to potential employers in the future.</a:t>
            </a:r>
          </a:p>
          <a:p>
            <a:endParaRPr lang="en-GB" dirty="0"/>
          </a:p>
        </p:txBody>
      </p:sp>
      <p:sp>
        <p:nvSpPr>
          <p:cNvPr id="3" name="Title 2"/>
          <p:cNvSpPr>
            <a:spLocks noGrp="1"/>
          </p:cNvSpPr>
          <p:nvPr>
            <p:ph type="title"/>
          </p:nvPr>
        </p:nvSpPr>
        <p:spPr/>
        <p:txBody>
          <a:bodyPr/>
          <a:lstStyle/>
          <a:p>
            <a:r>
              <a:rPr lang="en-GB" b="1" u="sng" dirty="0"/>
              <a:t>Enterprise &amp; Employability</a:t>
            </a:r>
          </a:p>
        </p:txBody>
      </p:sp>
    </p:spTree>
    <p:extLst>
      <p:ext uri="{BB962C8B-B14F-4D97-AF65-F5344CB8AC3E}">
        <p14:creationId xmlns:p14="http://schemas.microsoft.com/office/powerpoint/2010/main" val="5465253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a:t>
            </a:r>
            <a:r>
              <a:rPr lang="en-GB" b="1" u="sng" dirty="0" err="1"/>
              <a:t>EntreComp</a:t>
            </a:r>
            <a:r>
              <a:rPr lang="en-GB" b="1" u="sng" dirty="0"/>
              <a:t> Framework</a:t>
            </a:r>
          </a:p>
        </p:txBody>
      </p:sp>
      <p:sp>
        <p:nvSpPr>
          <p:cNvPr id="3" name="Content Placeholder 2"/>
          <p:cNvSpPr>
            <a:spLocks noGrp="1"/>
          </p:cNvSpPr>
          <p:nvPr>
            <p:ph idx="1"/>
          </p:nvPr>
        </p:nvSpPr>
        <p:spPr>
          <a:xfrm>
            <a:off x="457200" y="1340768"/>
            <a:ext cx="8229600" cy="3917032"/>
          </a:xfrm>
        </p:spPr>
        <p:txBody>
          <a:bodyPr>
            <a:noAutofit/>
          </a:bodyPr>
          <a:lstStyle/>
          <a:p>
            <a:r>
              <a:rPr lang="en-GB" sz="2000" dirty="0"/>
              <a:t>One of the reasons why UWTSD Computing courses are accredited by the BCS is </a:t>
            </a:r>
            <a:r>
              <a:rPr lang="en-GB" sz="2000" b="1" dirty="0"/>
              <a:t>because of the professional competencies </a:t>
            </a:r>
            <a:r>
              <a:rPr lang="en-GB" sz="2000" dirty="0"/>
              <a:t>students develop while studying the programmes.</a:t>
            </a:r>
          </a:p>
          <a:p>
            <a:r>
              <a:rPr lang="en-GB" sz="2000" b="1" dirty="0"/>
              <a:t>The European Commission identified </a:t>
            </a:r>
            <a:r>
              <a:rPr lang="en-GB" sz="2000" dirty="0"/>
              <a:t>Enterprise &amp; Entrepreneurial competencies as </a:t>
            </a:r>
            <a:r>
              <a:rPr lang="en-GB" sz="2000" b="1" dirty="0"/>
              <a:t>skill gap areas required in the 21st Century</a:t>
            </a:r>
            <a:r>
              <a:rPr lang="en-GB" sz="2000" dirty="0"/>
              <a:t>. E.g. </a:t>
            </a:r>
          </a:p>
          <a:p>
            <a:pPr lvl="1">
              <a:buFont typeface="Courier New" panose="02070309020205020404" pitchFamily="49" charset="0"/>
              <a:buChar char="o"/>
            </a:pPr>
            <a:r>
              <a:rPr lang="en-GB" sz="1600" dirty="0"/>
              <a:t>Respond positively to change, Innovation, Transforming ideas into action, Teamwork, Resilience, Perseverance, Self-awareness &amp; Self-</a:t>
            </a:r>
            <a:r>
              <a:rPr lang="en-GB" sz="1600" dirty="0" err="1"/>
              <a:t>beleif</a:t>
            </a:r>
            <a:r>
              <a:rPr lang="en-GB" sz="1600" dirty="0"/>
              <a:t> and Creating value for others.</a:t>
            </a:r>
          </a:p>
          <a:p>
            <a:r>
              <a:rPr lang="en-GB" sz="2000" b="1" dirty="0"/>
              <a:t>The EntreComp framework was created to identify the competencies </a:t>
            </a:r>
            <a:r>
              <a:rPr lang="en-GB" sz="2000" dirty="0"/>
              <a:t>that are developed through Enterprise education. </a:t>
            </a:r>
          </a:p>
          <a:p>
            <a:r>
              <a:rPr lang="en-GB" sz="2000" b="1" dirty="0"/>
              <a:t>These competencies are positive qualities </a:t>
            </a:r>
            <a:r>
              <a:rPr lang="en-GB" sz="2000" dirty="0"/>
              <a:t>that can be developed, they are </a:t>
            </a:r>
            <a:r>
              <a:rPr lang="en-GB" sz="2000" b="1" dirty="0"/>
              <a:t>employability skills </a:t>
            </a:r>
            <a:r>
              <a:rPr lang="en-GB" sz="2000" dirty="0"/>
              <a:t>that make people more employable and attractive to employers in industry.</a:t>
            </a:r>
            <a:br>
              <a:rPr lang="en-GB" sz="2000" dirty="0"/>
            </a:br>
            <a:endParaRPr lang="en-GB" sz="2000" dirty="0"/>
          </a:p>
        </p:txBody>
      </p:sp>
    </p:spTree>
    <p:extLst>
      <p:ext uri="{BB962C8B-B14F-4D97-AF65-F5344CB8AC3E}">
        <p14:creationId xmlns:p14="http://schemas.microsoft.com/office/powerpoint/2010/main" val="13416602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b="1" u="sng" dirty="0"/>
              <a:t>The </a:t>
            </a:r>
            <a:r>
              <a:rPr lang="en-GB" b="1" u="sng" dirty="0" err="1"/>
              <a:t>EntreComp</a:t>
            </a:r>
            <a:r>
              <a:rPr lang="en-GB" b="1" u="sng" dirty="0"/>
              <a:t> Framework</a:t>
            </a:r>
            <a:endParaRPr lang="en-GB" dirty="0"/>
          </a:p>
        </p:txBody>
      </p:sp>
      <p:sp>
        <p:nvSpPr>
          <p:cNvPr id="3" name="Content Placeholder 2"/>
          <p:cNvSpPr>
            <a:spLocks noGrp="1"/>
          </p:cNvSpPr>
          <p:nvPr>
            <p:ph idx="1"/>
          </p:nvPr>
        </p:nvSpPr>
        <p:spPr>
          <a:xfrm>
            <a:off x="323528" y="1052736"/>
            <a:ext cx="8496944" cy="3917032"/>
          </a:xfrm>
        </p:spPr>
        <p:txBody>
          <a:bodyPr>
            <a:noAutofit/>
          </a:bodyPr>
          <a:lstStyle/>
          <a:p>
            <a:r>
              <a:rPr lang="en-GB" sz="2200" dirty="0"/>
              <a:t>The EntreComp framework consists of 3 competence areas: </a:t>
            </a:r>
          </a:p>
          <a:p>
            <a:pPr lvl="1">
              <a:buFont typeface="Courier New" panose="02070309020205020404" pitchFamily="49" charset="0"/>
              <a:buChar char="o"/>
            </a:pPr>
            <a:r>
              <a:rPr lang="en-GB" sz="2200" dirty="0"/>
              <a:t>Ideas and opportunities</a:t>
            </a:r>
          </a:p>
          <a:p>
            <a:pPr lvl="1">
              <a:buFont typeface="Courier New" panose="02070309020205020404" pitchFamily="49" charset="0"/>
              <a:buChar char="o"/>
            </a:pPr>
            <a:r>
              <a:rPr lang="en-GB" sz="2200" dirty="0"/>
              <a:t>Resources </a:t>
            </a:r>
          </a:p>
          <a:p>
            <a:pPr lvl="1">
              <a:buFont typeface="Courier New" panose="02070309020205020404" pitchFamily="49" charset="0"/>
              <a:buChar char="o"/>
            </a:pPr>
            <a:r>
              <a:rPr lang="en-GB" sz="2200" dirty="0"/>
              <a:t>Into action.</a:t>
            </a:r>
          </a:p>
          <a:p>
            <a:r>
              <a:rPr lang="en-GB" sz="2200" dirty="0"/>
              <a:t>Each of the areas is made up of 5 competences. The framework develops </a:t>
            </a:r>
            <a:r>
              <a:rPr lang="en-GB" sz="2200" b="1" dirty="0"/>
              <a:t>15 competences</a:t>
            </a:r>
            <a:r>
              <a:rPr lang="en-GB" sz="2200" dirty="0"/>
              <a:t>. </a:t>
            </a:r>
          </a:p>
          <a:p>
            <a:r>
              <a:rPr lang="en-GB" sz="2200" dirty="0"/>
              <a:t>You have been developing these competencies as you have been progressing through the module.</a:t>
            </a:r>
          </a:p>
          <a:p>
            <a:r>
              <a:rPr lang="en-GB" sz="2200" dirty="0"/>
              <a:t>You are able to reflect and identify how you have developed and applied them. You can use them in your CV, personal statement and at interview etc.</a:t>
            </a:r>
          </a:p>
        </p:txBody>
      </p:sp>
    </p:spTree>
    <p:extLst>
      <p:ext uri="{BB962C8B-B14F-4D97-AF65-F5344CB8AC3E}">
        <p14:creationId xmlns:p14="http://schemas.microsoft.com/office/powerpoint/2010/main" val="40352614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t>2min Video: EntreComp</a:t>
            </a:r>
          </a:p>
        </p:txBody>
      </p:sp>
      <p:pic>
        <p:nvPicPr>
          <p:cNvPr id="4"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86515" y="1628800"/>
            <a:ext cx="5970970" cy="3401875"/>
          </a:xfrm>
        </p:spPr>
      </p:pic>
      <p:pic>
        <p:nvPicPr>
          <p:cNvPr id="5" name="Picture 4" descr="カーソル 矢印 ポインタ · Pixabayの無料ベクター素材">
            <a:hlinkClick r:id="rId2"/>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9653762">
            <a:off x="7166189" y="3039841"/>
            <a:ext cx="1421038" cy="2489409"/>
          </a:xfrm>
          <a:prstGeom prst="rect">
            <a:avLst/>
          </a:prstGeom>
        </p:spPr>
      </p:pic>
    </p:spTree>
    <p:extLst>
      <p:ext uri="{BB962C8B-B14F-4D97-AF65-F5344CB8AC3E}">
        <p14:creationId xmlns:p14="http://schemas.microsoft.com/office/powerpoint/2010/main" val="28072179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43608" y="106177"/>
            <a:ext cx="7272808" cy="6663713"/>
          </a:xfrm>
          <a:prstGeom prst="rect">
            <a:avLst/>
          </a:prstGeom>
        </p:spPr>
      </p:pic>
    </p:spTree>
    <p:extLst>
      <p:ext uri="{BB962C8B-B14F-4D97-AF65-F5344CB8AC3E}">
        <p14:creationId xmlns:p14="http://schemas.microsoft.com/office/powerpoint/2010/main" val="28649152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u="sng" dirty="0"/>
              <a:t>What is EntreComp?</a:t>
            </a:r>
          </a:p>
        </p:txBody>
      </p:sp>
      <p:sp>
        <p:nvSpPr>
          <p:cNvPr id="3" name="Content Placeholder 2"/>
          <p:cNvSpPr>
            <a:spLocks noGrp="1"/>
          </p:cNvSpPr>
          <p:nvPr>
            <p:ph idx="1"/>
          </p:nvPr>
        </p:nvSpPr>
        <p:spPr/>
        <p:txBody>
          <a:bodyPr>
            <a:normAutofit fontScale="55000" lnSpcReduction="20000"/>
          </a:bodyPr>
          <a:lstStyle/>
          <a:p>
            <a:r>
              <a:rPr lang="en-GB" dirty="0"/>
              <a:t>“We live in a rapidly changing society where it is essential that everyone has the capacity to act upon opportunities and ideas, to work with others, to manage dynamic careers and shape the future for the common good. </a:t>
            </a:r>
          </a:p>
          <a:p>
            <a:r>
              <a:rPr lang="en-GB" dirty="0"/>
              <a:t>To achieve these goals we need people, teams and organisations with an </a:t>
            </a:r>
            <a:r>
              <a:rPr lang="en-GB" b="1" dirty="0"/>
              <a:t>entrepreneurial </a:t>
            </a:r>
            <a:r>
              <a:rPr lang="en-GB" b="1" dirty="0" err="1"/>
              <a:t>mindset</a:t>
            </a:r>
            <a:r>
              <a:rPr lang="en-GB" dirty="0"/>
              <a:t>, in every aspect of life. </a:t>
            </a:r>
          </a:p>
          <a:p>
            <a:r>
              <a:rPr lang="en-GB" dirty="0"/>
              <a:t>The European Commission has developed EntreComp: the </a:t>
            </a:r>
            <a:r>
              <a:rPr lang="en-GB" b="1" dirty="0"/>
              <a:t>European Entrepreneurship Competence Framework</a:t>
            </a:r>
            <a:r>
              <a:rPr lang="en-GB" dirty="0"/>
              <a:t> as a reference framework to explain what is meant by an entrepreneurial </a:t>
            </a:r>
            <a:r>
              <a:rPr lang="en-GB" dirty="0" err="1"/>
              <a:t>mindset</a:t>
            </a:r>
            <a:r>
              <a:rPr lang="en-GB" dirty="0"/>
              <a:t>.</a:t>
            </a:r>
          </a:p>
          <a:p>
            <a:r>
              <a:rPr lang="en-GB" dirty="0"/>
              <a:t>EntreComp offers a comprehensive description of the knowledge, skills and attitudes that people need to be entrepreneurial and create financial, cultural or social value for others.</a:t>
            </a:r>
          </a:p>
          <a:p>
            <a:r>
              <a:rPr lang="en-GB" dirty="0"/>
              <a:t>EntreComp is a </a:t>
            </a:r>
            <a:r>
              <a:rPr lang="en-GB" b="1" dirty="0"/>
              <a:t>common reference framework</a:t>
            </a:r>
            <a:r>
              <a:rPr lang="en-GB" dirty="0"/>
              <a:t> that identifies </a:t>
            </a:r>
            <a:r>
              <a:rPr lang="en-GB" b="1" dirty="0"/>
              <a:t>15 competences</a:t>
            </a:r>
            <a:r>
              <a:rPr lang="en-GB" dirty="0"/>
              <a:t> in </a:t>
            </a:r>
            <a:r>
              <a:rPr lang="en-GB" b="1" dirty="0"/>
              <a:t>three key areas</a:t>
            </a:r>
            <a:r>
              <a:rPr lang="en-GB" dirty="0"/>
              <a:t> that describe what it means to be entrepreneurial.”</a:t>
            </a:r>
          </a:p>
          <a:p>
            <a:pPr marL="0" indent="0">
              <a:buNone/>
            </a:pPr>
            <a:r>
              <a:rPr lang="en-GB" dirty="0"/>
              <a:t>Ref: </a:t>
            </a:r>
            <a:r>
              <a:rPr lang="en-GB" dirty="0">
                <a:hlinkClick r:id="rId2"/>
              </a:rPr>
              <a:t>https://ec.europa.eu/social/main.jsp?catId=1317&amp;langId=en</a:t>
            </a:r>
            <a:endParaRPr lang="en-GB" dirty="0"/>
          </a:p>
          <a:p>
            <a:endParaRPr lang="en-GB" dirty="0"/>
          </a:p>
        </p:txBody>
      </p:sp>
    </p:spTree>
    <p:extLst>
      <p:ext uri="{BB962C8B-B14F-4D97-AF65-F5344CB8AC3E}">
        <p14:creationId xmlns:p14="http://schemas.microsoft.com/office/powerpoint/2010/main" val="29358694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t>The EntreComp framework</a:t>
            </a:r>
            <a:endParaRPr lang="en-GB" dirty="0"/>
          </a:p>
        </p:txBody>
      </p:sp>
      <p:sp>
        <p:nvSpPr>
          <p:cNvPr id="3" name="Content Placeholder 2"/>
          <p:cNvSpPr>
            <a:spLocks noGrp="1"/>
          </p:cNvSpPr>
          <p:nvPr>
            <p:ph idx="1"/>
          </p:nvPr>
        </p:nvSpPr>
        <p:spPr>
          <a:xfrm>
            <a:off x="251520" y="1268760"/>
            <a:ext cx="8712968" cy="3917032"/>
          </a:xfrm>
        </p:spPr>
        <p:txBody>
          <a:bodyPr>
            <a:noAutofit/>
          </a:bodyPr>
          <a:lstStyle/>
          <a:p>
            <a:pPr marL="0" indent="0">
              <a:buNone/>
            </a:pPr>
            <a:r>
              <a:rPr lang="en-GB" sz="1800" dirty="0"/>
              <a:t>The framework is be used as a basis for the development of Enterprise curricula and learning activities. For more information please click:</a:t>
            </a:r>
          </a:p>
          <a:p>
            <a:r>
              <a:rPr lang="en-GB" sz="1800" dirty="0"/>
              <a:t>To view </a:t>
            </a:r>
            <a:r>
              <a:rPr lang="en-GB" sz="1800" dirty="0">
                <a:hlinkClick r:id="rId2"/>
              </a:rPr>
              <a:t>EntreComp: The Entrepreneurship Competence Framework</a:t>
            </a:r>
            <a:r>
              <a:rPr lang="en-GB" sz="1800" dirty="0"/>
              <a:t>.</a:t>
            </a:r>
          </a:p>
          <a:p>
            <a:r>
              <a:rPr lang="en-GB" sz="1800" dirty="0"/>
              <a:t>NCEE: </a:t>
            </a:r>
            <a:r>
              <a:rPr lang="en-GB" sz="1800" dirty="0">
                <a:hlinkClick r:id="rId3"/>
              </a:rPr>
              <a:t>A user guide to the European Entrepreneurship Competence Framework</a:t>
            </a:r>
            <a:r>
              <a:rPr lang="en-GB" sz="1800" dirty="0"/>
              <a:t>.</a:t>
            </a:r>
          </a:p>
          <a:p>
            <a:r>
              <a:rPr lang="en-GB" sz="1800" dirty="0"/>
              <a:t>Videos: </a:t>
            </a:r>
            <a:r>
              <a:rPr lang="en-GB" sz="1800" dirty="0">
                <a:hlinkClick r:id="rId4"/>
              </a:rPr>
              <a:t>https://www.eee-platform.eu/the-entrecomp-competence-framework/</a:t>
            </a:r>
            <a:r>
              <a:rPr lang="en-GB" sz="1800" dirty="0"/>
              <a:t>.</a:t>
            </a:r>
          </a:p>
          <a:p>
            <a:r>
              <a:rPr lang="en-GB" sz="1800" dirty="0"/>
              <a:t>The EEE Teaching Toolkit consists of 23 modules and has been selected as a good practice example of </a:t>
            </a:r>
            <a:r>
              <a:rPr lang="en-GB" sz="1800" u="sng" dirty="0">
                <a:hlinkClick r:id="rId5"/>
              </a:rPr>
              <a:t>“EntreComp” framework</a:t>
            </a:r>
            <a:r>
              <a:rPr lang="en-GB" sz="1800" dirty="0"/>
              <a:t> in action. The Modules can be combined in different ways to create new and extend existing academic courses. The modules focus on entrepreneurship education and introduce different aspects of both theoretical and practical entrepreneurial knowledge to support innovative thinking and start-ups: </a:t>
            </a:r>
            <a:r>
              <a:rPr lang="en-GB" sz="1800" dirty="0">
                <a:hlinkClick r:id="rId6"/>
              </a:rPr>
              <a:t>https://www.eee-platform.eu/entrepreneurship-teaching-toolkit/</a:t>
            </a:r>
            <a:r>
              <a:rPr lang="en-GB" sz="1800" dirty="0"/>
              <a:t>.</a:t>
            </a:r>
          </a:p>
          <a:p>
            <a:endParaRPr lang="en-GB" sz="1800" dirty="0"/>
          </a:p>
        </p:txBody>
      </p:sp>
    </p:spTree>
    <p:extLst>
      <p:ext uri="{BB962C8B-B14F-4D97-AF65-F5344CB8AC3E}">
        <p14:creationId xmlns:p14="http://schemas.microsoft.com/office/powerpoint/2010/main" val="1608713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u="sng" dirty="0"/>
              <a:t>2022 Skills Outlook</a:t>
            </a:r>
            <a:r>
              <a:rPr lang="en-GB" dirty="0"/>
              <a:t/>
            </a:r>
            <a:br>
              <a:rPr lang="en-GB" dirty="0"/>
            </a:br>
            <a:r>
              <a:rPr lang="en-GB" sz="1100" dirty="0"/>
              <a:t>Ref: </a:t>
            </a:r>
            <a:r>
              <a:rPr lang="en-GB" sz="1100" dirty="0">
                <a:hlinkClick r:id="rId3"/>
              </a:rPr>
              <a:t>World Economic Forum</a:t>
            </a:r>
            <a:endParaRPr lang="en-GB" sz="1100" dirty="0"/>
          </a:p>
        </p:txBody>
      </p:sp>
      <p:pic>
        <p:nvPicPr>
          <p:cNvPr id="4" name="Content Placeholder 3"/>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a:xfrm>
            <a:off x="179512" y="188640"/>
            <a:ext cx="1151459" cy="1151459"/>
          </a:xfrm>
        </p:spPr>
      </p:pic>
      <p:pic>
        <p:nvPicPr>
          <p:cNvPr id="5" name="Content Placeholder 3"/>
          <p:cNvPicPr>
            <a:picLocks noChangeAspect="1"/>
          </p:cNvPicPr>
          <p:nvPr/>
        </p:nvPicPr>
        <p:blipFill rotWithShape="1">
          <a:blip r:embed="rId5" cstate="print">
            <a:extLst>
              <a:ext uri="{28A0092B-C50C-407E-A947-70E740481C1C}">
                <a14:useLocalDpi xmlns:a14="http://schemas.microsoft.com/office/drawing/2010/main" val="0"/>
              </a:ext>
            </a:extLst>
          </a:blip>
          <a:srcRect t="38647" r="4376" b="26423"/>
          <a:stretch/>
        </p:blipFill>
        <p:spPr>
          <a:xfrm>
            <a:off x="179512" y="1538284"/>
            <a:ext cx="8856983" cy="3077491"/>
          </a:xfrm>
          <a:prstGeom prst="rect">
            <a:avLst/>
          </a:prstGeom>
        </p:spPr>
      </p:pic>
      <p:sp>
        <p:nvSpPr>
          <p:cNvPr id="6" name="TextBox 5"/>
          <p:cNvSpPr txBox="1"/>
          <p:nvPr/>
        </p:nvSpPr>
        <p:spPr>
          <a:xfrm>
            <a:off x="0" y="4747693"/>
            <a:ext cx="8208912" cy="923330"/>
          </a:xfrm>
          <a:prstGeom prst="rect">
            <a:avLst/>
          </a:prstGeom>
          <a:noFill/>
        </p:spPr>
        <p:txBody>
          <a:bodyPr wrap="square" rtlCol="0">
            <a:spAutoFit/>
          </a:bodyPr>
          <a:lstStyle/>
          <a:p>
            <a:r>
              <a:rPr lang="en-GB" dirty="0"/>
              <a:t>For more information please click: </a:t>
            </a:r>
            <a:r>
              <a:rPr lang="en-GB" dirty="0">
                <a:hlinkClick r:id="rId3"/>
              </a:rPr>
              <a:t>https://www.weforum.org/agenda/2018/09/future-of-jobs-2018-things-to-know/</a:t>
            </a:r>
            <a:endParaRPr lang="en-GB" dirty="0"/>
          </a:p>
          <a:p>
            <a:endParaRPr lang="en-GB" dirty="0"/>
          </a:p>
        </p:txBody>
      </p:sp>
    </p:spTree>
    <p:extLst>
      <p:ext uri="{BB962C8B-B14F-4D97-AF65-F5344CB8AC3E}">
        <p14:creationId xmlns:p14="http://schemas.microsoft.com/office/powerpoint/2010/main" val="282535259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7504" y="32261"/>
            <a:ext cx="1385377" cy="1385377"/>
          </a:xfrm>
          <a:prstGeom prst="rect">
            <a:avLst/>
          </a:prstGeom>
        </p:spPr>
      </p:pic>
      <p:sp>
        <p:nvSpPr>
          <p:cNvPr id="2" name="Title 1"/>
          <p:cNvSpPr>
            <a:spLocks noGrp="1"/>
          </p:cNvSpPr>
          <p:nvPr>
            <p:ph type="title"/>
          </p:nvPr>
        </p:nvSpPr>
        <p:spPr/>
        <p:txBody>
          <a:bodyPr/>
          <a:lstStyle/>
          <a:p>
            <a:r>
              <a:rPr lang="en-GB" b="1" u="sng" dirty="0" err="1"/>
              <a:t>Linkedin</a:t>
            </a:r>
            <a:r>
              <a:rPr lang="en-GB" b="1" u="sng" dirty="0"/>
              <a:t> Network</a:t>
            </a:r>
          </a:p>
        </p:txBody>
      </p:sp>
      <p:sp>
        <p:nvSpPr>
          <p:cNvPr id="3" name="Content Placeholder 2"/>
          <p:cNvSpPr>
            <a:spLocks noGrp="1"/>
          </p:cNvSpPr>
          <p:nvPr>
            <p:ph idx="1"/>
          </p:nvPr>
        </p:nvSpPr>
        <p:spPr>
          <a:xfrm>
            <a:off x="457200" y="1417638"/>
            <a:ext cx="8229600" cy="3917032"/>
          </a:xfrm>
        </p:spPr>
        <p:txBody>
          <a:bodyPr>
            <a:normAutofit fontScale="85000" lnSpcReduction="20000"/>
          </a:bodyPr>
          <a:lstStyle/>
          <a:p>
            <a:r>
              <a:rPr lang="en-GB" dirty="0"/>
              <a:t>A useful social employment platform that can help you to:</a:t>
            </a:r>
          </a:p>
          <a:p>
            <a:pPr lvl="1">
              <a:buFont typeface="Courier New" panose="02070309020205020404" pitchFamily="49" charset="0"/>
              <a:buChar char="o"/>
            </a:pPr>
            <a:r>
              <a:rPr lang="en-GB" dirty="0"/>
              <a:t>Promote yourself</a:t>
            </a:r>
          </a:p>
          <a:p>
            <a:pPr lvl="1">
              <a:buFont typeface="Courier New" panose="02070309020205020404" pitchFamily="49" charset="0"/>
              <a:buChar char="o"/>
            </a:pPr>
            <a:r>
              <a:rPr lang="en-GB" dirty="0"/>
              <a:t>Help you network</a:t>
            </a:r>
          </a:p>
          <a:p>
            <a:pPr lvl="1">
              <a:buFont typeface="Courier New" panose="02070309020205020404" pitchFamily="49" charset="0"/>
              <a:buChar char="o"/>
            </a:pPr>
            <a:r>
              <a:rPr lang="en-GB" dirty="0"/>
              <a:t>Expand your network</a:t>
            </a:r>
          </a:p>
          <a:p>
            <a:pPr lvl="1">
              <a:buFont typeface="Courier New" panose="02070309020205020404" pitchFamily="49" charset="0"/>
              <a:buChar char="o"/>
            </a:pPr>
            <a:r>
              <a:rPr lang="en-GB" dirty="0"/>
              <a:t>Receive job offers</a:t>
            </a:r>
          </a:p>
          <a:p>
            <a:pPr lvl="1">
              <a:buFont typeface="Courier New" panose="02070309020205020404" pitchFamily="49" charset="0"/>
              <a:buChar char="o"/>
            </a:pPr>
            <a:r>
              <a:rPr lang="en-GB" dirty="0"/>
              <a:t>Promote your business / project / prototype</a:t>
            </a:r>
          </a:p>
          <a:p>
            <a:pPr lvl="1">
              <a:buFont typeface="Courier New" panose="02070309020205020404" pitchFamily="49" charset="0"/>
              <a:buChar char="o"/>
            </a:pPr>
            <a:r>
              <a:rPr lang="en-GB" dirty="0"/>
              <a:t>Track your career / development</a:t>
            </a:r>
          </a:p>
          <a:p>
            <a:pPr lvl="1">
              <a:buFont typeface="Courier New" panose="02070309020205020404" pitchFamily="49" charset="0"/>
              <a:buChar char="o"/>
            </a:pPr>
            <a:r>
              <a:rPr lang="en-GB" dirty="0"/>
              <a:t>Blog (get yourself seen and known) and more…</a:t>
            </a:r>
          </a:p>
          <a:p>
            <a:r>
              <a:rPr lang="en-GB" dirty="0"/>
              <a:t>Create a profile: </a:t>
            </a:r>
            <a:r>
              <a:rPr lang="en-GB" dirty="0">
                <a:hlinkClick r:id="rId3"/>
              </a:rPr>
              <a:t>https://www.linkedin.com/</a:t>
            </a:r>
            <a:r>
              <a:rPr lang="en-GB" dirty="0"/>
              <a:t>.</a:t>
            </a:r>
          </a:p>
        </p:txBody>
      </p:sp>
    </p:spTree>
    <p:extLst>
      <p:ext uri="{BB962C8B-B14F-4D97-AF65-F5344CB8AC3E}">
        <p14:creationId xmlns:p14="http://schemas.microsoft.com/office/powerpoint/2010/main" val="42374427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Portfolio</a:t>
            </a:r>
          </a:p>
        </p:txBody>
      </p:sp>
      <p:sp>
        <p:nvSpPr>
          <p:cNvPr id="3" name="Content Placeholder 2"/>
          <p:cNvSpPr>
            <a:spLocks noGrp="1"/>
          </p:cNvSpPr>
          <p:nvPr>
            <p:ph idx="1"/>
          </p:nvPr>
        </p:nvSpPr>
        <p:spPr>
          <a:xfrm>
            <a:off x="457200" y="1417638"/>
            <a:ext cx="8229600" cy="3917032"/>
          </a:xfrm>
        </p:spPr>
        <p:txBody>
          <a:bodyPr>
            <a:normAutofit lnSpcReduction="10000"/>
          </a:bodyPr>
          <a:lstStyle/>
          <a:p>
            <a:r>
              <a:rPr lang="en-GB" sz="2800" dirty="0"/>
              <a:t>Employers in the Tech sector increasingly want to see evidence of work.</a:t>
            </a:r>
          </a:p>
          <a:p>
            <a:r>
              <a:rPr lang="en-GB" sz="2800" dirty="0"/>
              <a:t>Save your assignment and project work.</a:t>
            </a:r>
          </a:p>
          <a:p>
            <a:r>
              <a:rPr lang="en-GB" sz="2800" dirty="0"/>
              <a:t>Include new skills and events attended.</a:t>
            </a:r>
          </a:p>
          <a:p>
            <a:r>
              <a:rPr lang="en-GB" sz="2800" dirty="0"/>
              <a:t>Consider creating an online portfolio to showcase yourself using e.g.</a:t>
            </a:r>
          </a:p>
          <a:p>
            <a:pPr lvl="1">
              <a:buFont typeface="Courier New" panose="02070309020205020404" pitchFamily="49" charset="0"/>
              <a:buChar char="o"/>
            </a:pPr>
            <a:r>
              <a:rPr lang="en-GB" sz="2400" dirty="0" err="1"/>
              <a:t>GitHub</a:t>
            </a:r>
            <a:r>
              <a:rPr lang="en-GB" sz="2400" dirty="0"/>
              <a:t> Portfolio: </a:t>
            </a:r>
            <a:r>
              <a:rPr lang="en-GB" sz="2400" u="sng" dirty="0">
                <a:hlinkClick r:id="rId2"/>
              </a:rPr>
              <a:t>http://yourname.github.io</a:t>
            </a:r>
            <a:endParaRPr lang="en-GB" sz="2400" u="sng" dirty="0"/>
          </a:p>
          <a:p>
            <a:pPr lvl="2">
              <a:buFont typeface="Courier New" panose="02070309020205020404" pitchFamily="49" charset="0"/>
              <a:buChar char="o"/>
            </a:pPr>
            <a:r>
              <a:rPr lang="en-GB" sz="2000" dirty="0"/>
              <a:t>Bg. How to create a </a:t>
            </a:r>
            <a:r>
              <a:rPr lang="en-GB" sz="2000" dirty="0" err="1"/>
              <a:t>Github</a:t>
            </a:r>
            <a:r>
              <a:rPr lang="en-GB" sz="2000" dirty="0"/>
              <a:t> portfolio site: </a:t>
            </a:r>
            <a:r>
              <a:rPr lang="en-GB" sz="2000" dirty="0">
                <a:hlinkClick r:id="rId3"/>
              </a:rPr>
              <a:t>1</a:t>
            </a:r>
            <a:r>
              <a:rPr lang="en-GB" sz="2000" dirty="0"/>
              <a:t>, </a:t>
            </a:r>
            <a:r>
              <a:rPr lang="en-GB" sz="2000" dirty="0">
                <a:hlinkClick r:id="rId4"/>
              </a:rPr>
              <a:t>2</a:t>
            </a:r>
            <a:r>
              <a:rPr lang="en-GB" sz="2000" dirty="0"/>
              <a:t>, </a:t>
            </a:r>
            <a:r>
              <a:rPr lang="en-GB" sz="2000" dirty="0">
                <a:hlinkClick r:id="rId5"/>
              </a:rPr>
              <a:t>3</a:t>
            </a:r>
            <a:r>
              <a:rPr lang="en-GB" sz="2000" dirty="0"/>
              <a:t>.</a:t>
            </a:r>
          </a:p>
          <a:p>
            <a:pPr lvl="1">
              <a:buFont typeface="Courier New" panose="02070309020205020404" pitchFamily="49" charset="0"/>
              <a:buChar char="o"/>
            </a:pPr>
            <a:r>
              <a:rPr lang="en-GB" sz="2400" dirty="0"/>
              <a:t>Website / Blog (e.g. </a:t>
            </a:r>
            <a:r>
              <a:rPr lang="en-GB" sz="2400" dirty="0" err="1"/>
              <a:t>wix</a:t>
            </a:r>
            <a:r>
              <a:rPr lang="en-GB" sz="2400" dirty="0"/>
              <a:t> / wordpress.com)</a:t>
            </a: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1520" y="22258"/>
            <a:ext cx="1438275" cy="1438275"/>
          </a:xfrm>
          <a:prstGeom prst="rect">
            <a:avLst/>
          </a:prstGeom>
        </p:spPr>
      </p:pic>
      <p:pic>
        <p:nvPicPr>
          <p:cNvPr id="5" name="Picture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027614" y="4402237"/>
            <a:ext cx="1864866" cy="1864866"/>
          </a:xfrm>
          <a:prstGeom prst="rect">
            <a:avLst/>
          </a:prstGeom>
        </p:spPr>
      </p:pic>
    </p:spTree>
    <p:extLst>
      <p:ext uri="{BB962C8B-B14F-4D97-AF65-F5344CB8AC3E}">
        <p14:creationId xmlns:p14="http://schemas.microsoft.com/office/powerpoint/2010/main" val="1068035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GitHub</a:t>
            </a:r>
          </a:p>
        </p:txBody>
      </p:sp>
      <p:sp>
        <p:nvSpPr>
          <p:cNvPr id="3" name="Content Placeholder 2"/>
          <p:cNvSpPr>
            <a:spLocks noGrp="1"/>
          </p:cNvSpPr>
          <p:nvPr>
            <p:ph idx="1"/>
          </p:nvPr>
        </p:nvSpPr>
        <p:spPr>
          <a:xfrm>
            <a:off x="457200" y="1418585"/>
            <a:ext cx="8229600" cy="3917032"/>
          </a:xfrm>
        </p:spPr>
        <p:txBody>
          <a:bodyPr>
            <a:normAutofit fontScale="92500" lnSpcReduction="10000"/>
          </a:bodyPr>
          <a:lstStyle/>
          <a:p>
            <a:r>
              <a:rPr lang="en-GB" dirty="0"/>
              <a:t>For developers consider using GitHub to continue with your projects. </a:t>
            </a:r>
          </a:p>
          <a:p>
            <a:r>
              <a:rPr lang="en-GB" dirty="0"/>
              <a:t>Some Graduates have had success working on their own software projects with </a:t>
            </a:r>
            <a:r>
              <a:rPr lang="en-GB" dirty="0" err="1"/>
              <a:t>Github</a:t>
            </a:r>
            <a:r>
              <a:rPr lang="en-GB" dirty="0"/>
              <a:t> whilst working in industry and have </a:t>
            </a:r>
            <a:r>
              <a:rPr lang="en-GB" dirty="0" err="1"/>
              <a:t>recived</a:t>
            </a:r>
            <a:r>
              <a:rPr lang="en-GB" dirty="0"/>
              <a:t> promotions &amp; greater work </a:t>
            </a:r>
            <a:r>
              <a:rPr lang="en-GB" dirty="0" err="1"/>
              <a:t>opportnuities</a:t>
            </a:r>
            <a:r>
              <a:rPr lang="en-GB" dirty="0"/>
              <a:t> / head hunted as a result.</a:t>
            </a:r>
          </a:p>
          <a:p>
            <a:r>
              <a:rPr lang="en-GB" dirty="0"/>
              <a:t>For more info. checkout: </a:t>
            </a:r>
            <a:r>
              <a:rPr lang="en-GB" dirty="0">
                <a:hlinkClick r:id="rId2"/>
              </a:rPr>
              <a:t>https://github.com/</a:t>
            </a:r>
            <a:r>
              <a:rPr lang="en-GB" dirty="0"/>
              <a:t>.</a:t>
            </a:r>
          </a:p>
        </p:txBody>
      </p:sp>
    </p:spTree>
    <p:extLst>
      <p:ext uri="{BB962C8B-B14F-4D97-AF65-F5344CB8AC3E}">
        <p14:creationId xmlns:p14="http://schemas.microsoft.com/office/powerpoint/2010/main" val="3277182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1637" t="15014" r="21637" b="15012"/>
          <a:stretch/>
        </p:blipFill>
        <p:spPr>
          <a:xfrm>
            <a:off x="0" y="0"/>
            <a:ext cx="1551721" cy="1916832"/>
          </a:xfrm>
          <a:prstGeom prst="rect">
            <a:avLst/>
          </a:prstGeom>
        </p:spPr>
      </p:pic>
      <p:sp>
        <p:nvSpPr>
          <p:cNvPr id="2" name="Title 1"/>
          <p:cNvSpPr>
            <a:spLocks noGrp="1"/>
          </p:cNvSpPr>
          <p:nvPr>
            <p:ph type="title"/>
          </p:nvPr>
        </p:nvSpPr>
        <p:spPr>
          <a:xfrm>
            <a:off x="1187624" y="188640"/>
            <a:ext cx="7499176" cy="1143000"/>
          </a:xfrm>
        </p:spPr>
        <p:txBody>
          <a:bodyPr/>
          <a:lstStyle/>
          <a:p>
            <a:r>
              <a:rPr lang="en-GB" b="1" u="sng" dirty="0"/>
              <a:t>British Computer Society</a:t>
            </a:r>
          </a:p>
        </p:txBody>
      </p:sp>
      <p:sp>
        <p:nvSpPr>
          <p:cNvPr id="3" name="Content Placeholder 2"/>
          <p:cNvSpPr>
            <a:spLocks noGrp="1"/>
          </p:cNvSpPr>
          <p:nvPr>
            <p:ph idx="1"/>
          </p:nvPr>
        </p:nvSpPr>
        <p:spPr>
          <a:xfrm>
            <a:off x="251520" y="1412776"/>
            <a:ext cx="8892480" cy="3917032"/>
          </a:xfrm>
        </p:spPr>
        <p:txBody>
          <a:bodyPr>
            <a:noAutofit/>
          </a:bodyPr>
          <a:lstStyle/>
          <a:p>
            <a:r>
              <a:rPr lang="en-GB" sz="2000" dirty="0"/>
              <a:t>The </a:t>
            </a:r>
            <a:r>
              <a:rPr lang="en-GB" sz="2000" dirty="0">
                <a:hlinkClick r:id="rId4"/>
              </a:rPr>
              <a:t>BCS</a:t>
            </a:r>
            <a:r>
              <a:rPr lang="en-GB" sz="2000" dirty="0"/>
              <a:t> is a chartered professional body that represent and support those working in IT &amp; Computer Science, in the UK &amp; internationally. </a:t>
            </a:r>
          </a:p>
          <a:p>
            <a:r>
              <a:rPr lang="en-GB" sz="2000" dirty="0"/>
              <a:t>The BCS supports Computing professionals, provides professional accreditation (i.e. Professional recognition) e.g. CITP Chartered IT Professional status, provides industry news and updates (e.g. ITNOW digital magazine &amp; specialist newsletter), and is a global community of professionals that collaborate to further the field of computing (Chapter Meet-ups &amp; events).</a:t>
            </a:r>
          </a:p>
          <a:p>
            <a:r>
              <a:rPr lang="en-GB" sz="2000" dirty="0"/>
              <a:t>Successful completion of your Degree Programme offers the eligibility to </a:t>
            </a:r>
            <a:r>
              <a:rPr lang="en-GB" sz="2000" b="1" dirty="0"/>
              <a:t>register</a:t>
            </a:r>
            <a:r>
              <a:rPr lang="en-GB" sz="2000" dirty="0"/>
              <a:t> for </a:t>
            </a:r>
            <a:r>
              <a:rPr lang="en-GB" sz="2000" dirty="0">
                <a:hlinkClick r:id="rId5"/>
              </a:rPr>
              <a:t>Chartered IT Professional (CITP) </a:t>
            </a:r>
            <a:r>
              <a:rPr lang="en-GB" sz="2000" dirty="0"/>
              <a:t>full status.</a:t>
            </a:r>
          </a:p>
          <a:p>
            <a:r>
              <a:rPr lang="en-GB" sz="2000" b="1" dirty="0"/>
              <a:t>TIP: </a:t>
            </a:r>
            <a:r>
              <a:rPr lang="en-GB" sz="2000" dirty="0"/>
              <a:t>Register to get an edge and make yourself more employable.</a:t>
            </a:r>
          </a:p>
          <a:p>
            <a:r>
              <a:rPr lang="en-GB" sz="2000" dirty="0"/>
              <a:t>This is due to the inclusion of both Technical and Professional skill development within the programmes i.e. EIGP &amp; PM.</a:t>
            </a:r>
          </a:p>
        </p:txBody>
      </p:sp>
    </p:spTree>
    <p:extLst>
      <p:ext uri="{BB962C8B-B14F-4D97-AF65-F5344CB8AC3E}">
        <p14:creationId xmlns:p14="http://schemas.microsoft.com/office/powerpoint/2010/main" val="3841458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a:bodyPr>
          <a:lstStyle/>
          <a:p>
            <a:r>
              <a:rPr lang="en-GB" b="1" u="sng" dirty="0"/>
              <a:t>Job References</a:t>
            </a:r>
          </a:p>
        </p:txBody>
      </p:sp>
      <p:sp>
        <p:nvSpPr>
          <p:cNvPr id="3" name="Content Placeholder 2"/>
          <p:cNvSpPr>
            <a:spLocks noGrp="1"/>
          </p:cNvSpPr>
          <p:nvPr>
            <p:ph idx="1"/>
          </p:nvPr>
        </p:nvSpPr>
        <p:spPr>
          <a:xfrm>
            <a:off x="323528" y="1124744"/>
            <a:ext cx="8229600" cy="792088"/>
          </a:xfrm>
        </p:spPr>
        <p:txBody>
          <a:bodyPr>
            <a:normAutofit/>
          </a:bodyPr>
          <a:lstStyle/>
          <a:p>
            <a:r>
              <a:rPr lang="en-GB" sz="2000" dirty="0"/>
              <a:t>Your HN/BSc Programme Director can provide a reference for your job applications e.g.:</a:t>
            </a:r>
          </a:p>
          <a:p>
            <a:pPr lvl="1">
              <a:buFont typeface="Courier New" panose="02070309020205020404" pitchFamily="49" charset="0"/>
              <a:buChar char="o"/>
            </a:pPr>
            <a:endParaRPr lang="en-GB" sz="1800" dirty="0"/>
          </a:p>
        </p:txBody>
      </p:sp>
      <p:graphicFrame>
        <p:nvGraphicFramePr>
          <p:cNvPr id="4" name="Table 3"/>
          <p:cNvGraphicFramePr>
            <a:graphicFrameLocks noGrp="1"/>
          </p:cNvGraphicFramePr>
          <p:nvPr>
            <p:extLst/>
          </p:nvPr>
        </p:nvGraphicFramePr>
        <p:xfrm>
          <a:off x="84469" y="2015872"/>
          <a:ext cx="8975061" cy="2926080"/>
        </p:xfrm>
        <a:graphic>
          <a:graphicData uri="http://schemas.openxmlformats.org/drawingml/2006/table">
            <a:tbl>
              <a:tblPr firstRow="1" firstCol="1" bandRow="1">
                <a:tableStyleId>{5C22544A-7EE6-4342-B048-85BDC9FD1C3A}</a:tableStyleId>
              </a:tblPr>
              <a:tblGrid>
                <a:gridCol w="3465618">
                  <a:extLst>
                    <a:ext uri="{9D8B030D-6E8A-4147-A177-3AD203B41FA5}">
                      <a16:colId xmlns:a16="http://schemas.microsoft.com/office/drawing/2014/main" val="20000"/>
                    </a:ext>
                  </a:extLst>
                </a:gridCol>
                <a:gridCol w="1981051">
                  <a:extLst>
                    <a:ext uri="{9D8B030D-6E8A-4147-A177-3AD203B41FA5}">
                      <a16:colId xmlns:a16="http://schemas.microsoft.com/office/drawing/2014/main" val="20001"/>
                    </a:ext>
                  </a:extLst>
                </a:gridCol>
                <a:gridCol w="3528392">
                  <a:extLst>
                    <a:ext uri="{9D8B030D-6E8A-4147-A177-3AD203B41FA5}">
                      <a16:colId xmlns:a16="http://schemas.microsoft.com/office/drawing/2014/main" val="20002"/>
                    </a:ext>
                  </a:extLst>
                </a:gridCol>
              </a:tblGrid>
              <a:tr h="415672">
                <a:tc>
                  <a:txBody>
                    <a:bodyPr/>
                    <a:lstStyle/>
                    <a:p>
                      <a:pPr algn="ctr">
                        <a:spcAft>
                          <a:spcPts val="0"/>
                        </a:spcAft>
                      </a:pPr>
                      <a:r>
                        <a:rPr lang="en-GB" sz="1600" dirty="0">
                          <a:effectLst/>
                        </a:rPr>
                        <a:t>Programme of Study</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spcAft>
                          <a:spcPts val="0"/>
                        </a:spcAft>
                      </a:pPr>
                      <a:r>
                        <a:rPr lang="en-GB" sz="1600">
                          <a:effectLst/>
                        </a:rPr>
                        <a:t>Programme Director</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a:spcAft>
                          <a:spcPts val="0"/>
                        </a:spcAft>
                      </a:pPr>
                      <a:r>
                        <a:rPr lang="en-GB" sz="1600" dirty="0">
                          <a:effectLst/>
                        </a:rPr>
                        <a:t>E-mail</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0">
                <a:tc>
                  <a:txBody>
                    <a:bodyPr/>
                    <a:lstStyle/>
                    <a:p>
                      <a:pPr>
                        <a:spcAft>
                          <a:spcPts val="0"/>
                        </a:spcAft>
                      </a:pPr>
                      <a:r>
                        <a:rPr lang="en-GB" sz="1600" dirty="0">
                          <a:effectLst/>
                        </a:rPr>
                        <a:t>Computing (Full Time)</a:t>
                      </a:r>
                      <a:endParaRPr lang="en-GB" sz="2000" dirty="0">
                        <a:effectLst/>
                      </a:endParaRPr>
                    </a:p>
                    <a:p>
                      <a:pPr>
                        <a:spcAft>
                          <a:spcPts val="0"/>
                        </a:spcAft>
                      </a:pPr>
                      <a:r>
                        <a:rPr lang="en-GB" sz="1600" dirty="0">
                          <a:effectLst/>
                        </a:rPr>
                        <a:t>Computing (Data Information Systems)</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dirty="0">
                          <a:effectLst/>
                        </a:rPr>
                        <a:t>Dr </a:t>
                      </a:r>
                      <a:r>
                        <a:rPr lang="en-GB" sz="1600" dirty="0" err="1">
                          <a:effectLst/>
                        </a:rPr>
                        <a:t>Kemi</a:t>
                      </a:r>
                      <a:r>
                        <a:rPr lang="en-GB" sz="1600" dirty="0">
                          <a:effectLst/>
                        </a:rPr>
                        <a:t> </a:t>
                      </a:r>
                      <a:r>
                        <a:rPr lang="en-GB" sz="1600" dirty="0" err="1">
                          <a:effectLst/>
                        </a:rPr>
                        <a:t>Ademoye</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u="sng" dirty="0">
                          <a:effectLst/>
                          <a:hlinkClick r:id="rId2"/>
                        </a:rPr>
                        <a:t>kemi.ademoye@uwtsd.ac.uk</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0">
                <a:tc>
                  <a:txBody>
                    <a:bodyPr/>
                    <a:lstStyle/>
                    <a:p>
                      <a:pPr>
                        <a:spcAft>
                          <a:spcPts val="0"/>
                        </a:spcAft>
                      </a:pPr>
                      <a:r>
                        <a:rPr lang="en-GB" sz="1600" dirty="0">
                          <a:effectLst/>
                        </a:rPr>
                        <a:t>Computing (Games Development)</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a:effectLst/>
                        </a:rPr>
                        <a:t>Andrew Baker</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u="sng">
                          <a:effectLst/>
                          <a:hlinkClick r:id="rId3"/>
                        </a:rPr>
                        <a:t>andrew.baker@uwtsd.ac.uk</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0">
                <a:tc>
                  <a:txBody>
                    <a:bodyPr/>
                    <a:lstStyle/>
                    <a:p>
                      <a:pPr>
                        <a:spcAft>
                          <a:spcPts val="0"/>
                        </a:spcAft>
                      </a:pPr>
                      <a:r>
                        <a:rPr lang="en-GB" sz="1600" dirty="0">
                          <a:effectLst/>
                        </a:rPr>
                        <a:t>Computing Portfolio</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a:effectLst/>
                        </a:rPr>
                        <a:t>Dr Tim Bashford</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u="sng">
                          <a:effectLst/>
                          <a:hlinkClick r:id="rId4"/>
                        </a:rPr>
                        <a:t>tim.bashford@uwtsd.ac.uk</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0">
                <a:tc>
                  <a:txBody>
                    <a:bodyPr/>
                    <a:lstStyle/>
                    <a:p>
                      <a:pPr>
                        <a:spcAft>
                          <a:spcPts val="0"/>
                        </a:spcAft>
                      </a:pPr>
                      <a:r>
                        <a:rPr lang="en-GB" sz="1600">
                          <a:effectLst/>
                        </a:rPr>
                        <a:t>Computing (Web Development)</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a:effectLst/>
                        </a:rPr>
                        <a:t>Dr Mike Dacey</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u="sng">
                          <a:effectLst/>
                          <a:hlinkClick r:id="rId5"/>
                        </a:rPr>
                        <a:t>michael.dacey@uwtsd.ac.uk</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0">
                <a:tc>
                  <a:txBody>
                    <a:bodyPr/>
                    <a:lstStyle/>
                    <a:p>
                      <a:pPr>
                        <a:spcAft>
                          <a:spcPts val="0"/>
                        </a:spcAft>
                      </a:pPr>
                      <a:r>
                        <a:rPr lang="en-GB" sz="1600">
                          <a:effectLst/>
                        </a:rPr>
                        <a:t>Computing (Software Engineering)</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a:effectLst/>
                        </a:rPr>
                        <a:t>Gordon Dickers</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u="sng">
                          <a:effectLst/>
                          <a:hlinkClick r:id="rId6"/>
                        </a:rPr>
                        <a:t>gordon.dickers@uwtsd.ac.uk</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r h="0">
                <a:tc>
                  <a:txBody>
                    <a:bodyPr/>
                    <a:lstStyle/>
                    <a:p>
                      <a:pPr>
                        <a:spcAft>
                          <a:spcPts val="0"/>
                        </a:spcAft>
                      </a:pPr>
                      <a:r>
                        <a:rPr lang="en-GB" sz="1600" dirty="0">
                          <a:effectLst/>
                        </a:rPr>
                        <a:t>Computing (part time)</a:t>
                      </a:r>
                      <a:endParaRPr lang="en-GB" sz="2000" dirty="0">
                        <a:effectLst/>
                      </a:endParaRPr>
                    </a:p>
                  </a:txBody>
                  <a:tcPr marL="68580" marR="68580" marT="0" marB="0" anchor="ctr"/>
                </a:tc>
                <a:tc>
                  <a:txBody>
                    <a:bodyPr/>
                    <a:lstStyle/>
                    <a:p>
                      <a:pPr>
                        <a:spcAft>
                          <a:spcPts val="0"/>
                        </a:spcAft>
                      </a:pPr>
                      <a:r>
                        <a:rPr lang="en-GB" sz="1600">
                          <a:effectLst/>
                        </a:rPr>
                        <a:t>Beverley Holland</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u="sng">
                          <a:effectLst/>
                          <a:hlinkClick r:id="rId7"/>
                        </a:rPr>
                        <a:t>beverley.holland@uwtsd.ac.uk</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6"/>
                  </a:ext>
                </a:extLst>
              </a:tr>
              <a:tr h="0">
                <a:tc>
                  <a:txBody>
                    <a:bodyPr/>
                    <a:lstStyle/>
                    <a:p>
                      <a:pPr>
                        <a:spcAft>
                          <a:spcPts val="0"/>
                        </a:spcAft>
                      </a:pPr>
                      <a:r>
                        <a:rPr lang="en-GB" sz="1600">
                          <a:effectLst/>
                        </a:rPr>
                        <a:t>Computing (Computer Networks and Cybersecurity)</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a:effectLst/>
                        </a:rPr>
                        <a:t>Dr Kapilan Radhakrishnan</a:t>
                      </a:r>
                      <a:endParaRPr lang="en-GB" sz="20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tc>
                  <a:txBody>
                    <a:bodyPr/>
                    <a:lstStyle/>
                    <a:p>
                      <a:pPr>
                        <a:spcAft>
                          <a:spcPts val="0"/>
                        </a:spcAft>
                      </a:pPr>
                      <a:r>
                        <a:rPr lang="en-GB" sz="1600" u="sng" dirty="0">
                          <a:effectLst/>
                          <a:hlinkClick r:id="rId8"/>
                        </a:rPr>
                        <a:t>kapilan.radhakrishnan@uwtsd.ac.uk</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9941263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UWTSD Applied Computing</a:t>
            </a:r>
          </a:p>
        </p:txBody>
      </p:sp>
      <p:sp>
        <p:nvSpPr>
          <p:cNvPr id="3" name="Content Placeholder 2"/>
          <p:cNvSpPr>
            <a:spLocks noGrp="1"/>
          </p:cNvSpPr>
          <p:nvPr>
            <p:ph idx="1"/>
          </p:nvPr>
        </p:nvSpPr>
        <p:spPr/>
        <p:txBody>
          <a:bodyPr/>
          <a:lstStyle/>
          <a:p>
            <a:r>
              <a:rPr lang="en-GB" dirty="0"/>
              <a:t>Join the School’s social media for job and other* relevant postings.</a:t>
            </a:r>
          </a:p>
          <a:p>
            <a:pPr lvl="1">
              <a:buFont typeface="Courier New" panose="02070309020205020404" pitchFamily="49" charset="0"/>
              <a:buChar char="o"/>
            </a:pPr>
            <a:r>
              <a:rPr lang="en-GB" dirty="0">
                <a:hlinkClick r:id="rId2"/>
              </a:rPr>
              <a:t>https://www.facebook.com/UWTSDComputing</a:t>
            </a:r>
            <a:endParaRPr lang="en-GB" dirty="0"/>
          </a:p>
          <a:p>
            <a:pPr lvl="1">
              <a:buFont typeface="Courier New" panose="02070309020205020404" pitchFamily="49" charset="0"/>
              <a:buChar char="o"/>
            </a:pPr>
            <a:r>
              <a:rPr lang="en-GB" dirty="0">
                <a:hlinkClick r:id="rId3"/>
              </a:rPr>
              <a:t>https://twitter.com/uwtsdcomputing</a:t>
            </a:r>
            <a:endParaRPr lang="en-GB" dirty="0"/>
          </a:p>
          <a:p>
            <a:r>
              <a:rPr lang="en-GB" dirty="0"/>
              <a:t>Return to the school’s L6 Final Year Degree Show and L5 Innovation Festival to meet employers.</a:t>
            </a:r>
          </a:p>
        </p:txBody>
      </p:sp>
    </p:spTree>
    <p:extLst>
      <p:ext uri="{BB962C8B-B14F-4D97-AF65-F5344CB8AC3E}">
        <p14:creationId xmlns:p14="http://schemas.microsoft.com/office/powerpoint/2010/main" val="94173120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Year 2 Summer</a:t>
            </a:r>
          </a:p>
        </p:txBody>
      </p:sp>
      <p:sp>
        <p:nvSpPr>
          <p:cNvPr id="3" name="Content Placeholder 2"/>
          <p:cNvSpPr>
            <a:spLocks noGrp="1"/>
          </p:cNvSpPr>
          <p:nvPr>
            <p:ph idx="1"/>
          </p:nvPr>
        </p:nvSpPr>
        <p:spPr>
          <a:xfrm>
            <a:off x="457200" y="1417638"/>
            <a:ext cx="8229600" cy="3917032"/>
          </a:xfrm>
        </p:spPr>
        <p:txBody>
          <a:bodyPr>
            <a:normAutofit fontScale="85000" lnSpcReduction="10000"/>
          </a:bodyPr>
          <a:lstStyle/>
          <a:p>
            <a:r>
              <a:rPr lang="en-GB" dirty="0"/>
              <a:t>First year of </a:t>
            </a:r>
            <a:r>
              <a:rPr lang="en-GB" dirty="0" err="1"/>
              <a:t>Uni</a:t>
            </a:r>
            <a:r>
              <a:rPr lang="en-GB" dirty="0"/>
              <a:t> is a relatively easy introduction to the foundational areas of Computing.</a:t>
            </a:r>
          </a:p>
          <a:p>
            <a:pPr lvl="1">
              <a:buFont typeface="Courier New" panose="02070309020205020404" pitchFamily="49" charset="0"/>
              <a:buChar char="o"/>
            </a:pPr>
            <a:r>
              <a:rPr lang="en-GB" dirty="0"/>
              <a:t>Year 1 Summer you have the freedom to relax and enjoy a nice long summer break.</a:t>
            </a:r>
          </a:p>
          <a:p>
            <a:r>
              <a:rPr lang="en-GB" dirty="0"/>
              <a:t>Year 2 you start to specialise and the marks can contribute towards your final marks/classification.</a:t>
            </a:r>
          </a:p>
          <a:p>
            <a:pPr lvl="1">
              <a:buFont typeface="Courier New" panose="02070309020205020404" pitchFamily="49" charset="0"/>
              <a:buChar char="o"/>
            </a:pPr>
            <a:r>
              <a:rPr lang="en-GB" dirty="0"/>
              <a:t>Year 2 Summer, take some time out to relax and enjoy. However you will need to make time to start your final year project, create your portfolio and start applying for work experience and Graduate positions.</a:t>
            </a:r>
          </a:p>
        </p:txBody>
      </p:sp>
    </p:spTree>
    <p:extLst>
      <p:ext uri="{BB962C8B-B14F-4D97-AF65-F5344CB8AC3E}">
        <p14:creationId xmlns:p14="http://schemas.microsoft.com/office/powerpoint/2010/main" val="386694569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Prototype to Start-Up</a:t>
            </a:r>
          </a:p>
        </p:txBody>
      </p:sp>
      <p:sp>
        <p:nvSpPr>
          <p:cNvPr id="3" name="Content Placeholder 2"/>
          <p:cNvSpPr>
            <a:spLocks noGrp="1"/>
          </p:cNvSpPr>
          <p:nvPr>
            <p:ph idx="1"/>
          </p:nvPr>
        </p:nvSpPr>
        <p:spPr>
          <a:xfrm>
            <a:off x="457200" y="1340768"/>
            <a:ext cx="8229600" cy="3917032"/>
          </a:xfrm>
        </p:spPr>
        <p:txBody>
          <a:bodyPr>
            <a:noAutofit/>
          </a:bodyPr>
          <a:lstStyle/>
          <a:p>
            <a:pPr marL="0" indent="0">
              <a:buNone/>
            </a:pPr>
            <a:r>
              <a:rPr lang="en-GB" sz="2400" dirty="0"/>
              <a:t>&gt;</a:t>
            </a:r>
          </a:p>
          <a:p>
            <a:r>
              <a:rPr lang="en-GB" sz="2400" dirty="0"/>
              <a:t>Experience </a:t>
            </a:r>
          </a:p>
          <a:p>
            <a:r>
              <a:rPr lang="en-GB" sz="2400" dirty="0"/>
              <a:t>Big Ideas Wales</a:t>
            </a:r>
          </a:p>
          <a:p>
            <a:r>
              <a:rPr lang="en-GB" sz="2400" dirty="0"/>
              <a:t>University Innovation Internships</a:t>
            </a:r>
          </a:p>
          <a:p>
            <a:r>
              <a:rPr lang="en-GB" sz="2400" dirty="0"/>
              <a:t>Wales SMART Innovation funding</a:t>
            </a:r>
          </a:p>
          <a:p>
            <a:r>
              <a:rPr lang="en-GB" sz="2400" dirty="0"/>
              <a:t>Innovate UK SMART Innovation grants</a:t>
            </a:r>
          </a:p>
          <a:p>
            <a:r>
              <a:rPr lang="en-GB" sz="2400" dirty="0"/>
              <a:t>Incubators</a:t>
            </a:r>
          </a:p>
          <a:p>
            <a:r>
              <a:rPr lang="en-GB" sz="2400" dirty="0"/>
              <a:t>Cert. B Corp.</a:t>
            </a:r>
          </a:p>
        </p:txBody>
      </p:sp>
    </p:spTree>
    <p:extLst>
      <p:ext uri="{BB962C8B-B14F-4D97-AF65-F5344CB8AC3E}">
        <p14:creationId xmlns:p14="http://schemas.microsoft.com/office/powerpoint/2010/main" val="321810031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EIGP &amp; Work Experience</a:t>
            </a:r>
          </a:p>
        </p:txBody>
      </p:sp>
      <p:sp>
        <p:nvSpPr>
          <p:cNvPr id="3" name="Content Placeholder 2"/>
          <p:cNvSpPr>
            <a:spLocks noGrp="1"/>
          </p:cNvSpPr>
          <p:nvPr>
            <p:ph idx="1"/>
          </p:nvPr>
        </p:nvSpPr>
        <p:spPr>
          <a:xfrm>
            <a:off x="457200" y="1340768"/>
            <a:ext cx="8229600" cy="3917032"/>
          </a:xfrm>
        </p:spPr>
        <p:txBody>
          <a:bodyPr>
            <a:normAutofit lnSpcReduction="10000"/>
          </a:bodyPr>
          <a:lstStyle/>
          <a:p>
            <a:r>
              <a:rPr lang="en-GB" sz="2200" dirty="0"/>
              <a:t>The EIGP module ultimately </a:t>
            </a:r>
            <a:r>
              <a:rPr lang="en-GB" sz="2200" b="1" dirty="0"/>
              <a:t>provides you with an opportunity to gain project &amp; work experience </a:t>
            </a:r>
            <a:r>
              <a:rPr lang="en-GB" sz="2200" dirty="0"/>
              <a:t>to enhance your employability and evidence of working.</a:t>
            </a:r>
          </a:p>
          <a:p>
            <a:r>
              <a:rPr lang="en-GB" sz="2200" dirty="0"/>
              <a:t>To give you some </a:t>
            </a:r>
            <a:r>
              <a:rPr lang="en-GB" sz="2200" b="1" dirty="0"/>
              <a:t>grounding and confidence to move forward </a:t>
            </a:r>
            <a:r>
              <a:rPr lang="en-GB" sz="2200" dirty="0"/>
              <a:t>to gain further work experience and graduate employment.</a:t>
            </a:r>
          </a:p>
          <a:p>
            <a:r>
              <a:rPr lang="en-GB" sz="2200" dirty="0"/>
              <a:t>Secondary to this if you wanted to further develop our prototype and </a:t>
            </a:r>
            <a:r>
              <a:rPr lang="en-GB" sz="2200" b="1" dirty="0"/>
              <a:t>start a Tech Company even on a part-time basis as a way to gain further work experience to enter Graduate employment </a:t>
            </a:r>
            <a:r>
              <a:rPr lang="en-GB" sz="2200" dirty="0"/>
              <a:t>or as something to continue as a hobby the following slides can help and support you.</a:t>
            </a:r>
          </a:p>
          <a:p>
            <a:r>
              <a:rPr lang="en-GB" sz="2200" dirty="0"/>
              <a:t>The following slides also provide useful links for assignment 2.</a:t>
            </a:r>
          </a:p>
        </p:txBody>
      </p:sp>
    </p:spTree>
    <p:extLst>
      <p:ext uri="{BB962C8B-B14F-4D97-AF65-F5344CB8AC3E}">
        <p14:creationId xmlns:p14="http://schemas.microsoft.com/office/powerpoint/2010/main" val="6278797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UWTSD Enterprise Unit</a:t>
            </a:r>
          </a:p>
        </p:txBody>
      </p:sp>
      <p:sp>
        <p:nvSpPr>
          <p:cNvPr id="3" name="Content Placeholder 2"/>
          <p:cNvSpPr>
            <a:spLocks noGrp="1"/>
          </p:cNvSpPr>
          <p:nvPr>
            <p:ph idx="1"/>
          </p:nvPr>
        </p:nvSpPr>
        <p:spPr>
          <a:xfrm>
            <a:off x="470009" y="1418585"/>
            <a:ext cx="8229600" cy="3917032"/>
          </a:xfrm>
        </p:spPr>
        <p:txBody>
          <a:bodyPr>
            <a:normAutofit/>
          </a:bodyPr>
          <a:lstStyle/>
          <a:p>
            <a:r>
              <a:rPr lang="en-GB" sz="2800" dirty="0"/>
              <a:t>The first next step if you would like to start-up is to speak with:</a:t>
            </a:r>
          </a:p>
          <a:p>
            <a:pPr lvl="1">
              <a:buFont typeface="Courier New" panose="02070309020205020404" pitchFamily="49" charset="0"/>
              <a:buChar char="o"/>
            </a:pPr>
            <a:r>
              <a:rPr lang="en-GB" sz="2400" dirty="0"/>
              <a:t>Kath: </a:t>
            </a:r>
            <a:r>
              <a:rPr lang="en-GB" sz="2400" dirty="0">
                <a:hlinkClick r:id="rId2"/>
              </a:rPr>
              <a:t>Kathryn.penaluna@uwtsd.ac.uk</a:t>
            </a:r>
            <a:r>
              <a:rPr lang="en-GB" sz="2400" dirty="0"/>
              <a:t> </a:t>
            </a:r>
          </a:p>
          <a:p>
            <a:pPr lvl="1">
              <a:buFont typeface="Courier New" panose="02070309020205020404" pitchFamily="49" charset="0"/>
              <a:buChar char="o"/>
            </a:pPr>
            <a:r>
              <a:rPr lang="en-GB" sz="2400" dirty="0"/>
              <a:t>Dylan: </a:t>
            </a:r>
            <a:r>
              <a:rPr lang="en-GB" sz="2400" dirty="0">
                <a:hlinkClick r:id="rId3"/>
              </a:rPr>
              <a:t>Dylan.williams-evans@uwtsd.ac.uk</a:t>
            </a:r>
            <a:r>
              <a:rPr lang="en-GB" sz="2400" dirty="0"/>
              <a:t> </a:t>
            </a:r>
          </a:p>
          <a:p>
            <a:r>
              <a:rPr lang="en-GB" sz="2800" dirty="0"/>
              <a:t>For more information please click here: </a:t>
            </a:r>
            <a:r>
              <a:rPr lang="en-GB" sz="2800" dirty="0">
                <a:hlinkClick r:id="rId4"/>
              </a:rPr>
              <a:t>https://www.uwtsd.ac.uk/for-business/enterprise/</a:t>
            </a:r>
            <a:r>
              <a:rPr lang="en-GB" sz="2800" dirty="0"/>
              <a:t>.</a:t>
            </a:r>
          </a:p>
          <a:p>
            <a:pPr lvl="1">
              <a:buFont typeface="Courier New" panose="02070309020205020404" pitchFamily="49" charset="0"/>
              <a:buChar char="o"/>
            </a:pPr>
            <a:endParaRPr lang="en-GB" sz="2400" dirty="0"/>
          </a:p>
        </p:txBody>
      </p:sp>
    </p:spTree>
    <p:extLst>
      <p:ext uri="{BB962C8B-B14F-4D97-AF65-F5344CB8AC3E}">
        <p14:creationId xmlns:p14="http://schemas.microsoft.com/office/powerpoint/2010/main" val="280166045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Big Ideas Wales</a:t>
            </a:r>
          </a:p>
        </p:txBody>
      </p:sp>
      <p:sp>
        <p:nvSpPr>
          <p:cNvPr id="3" name="Content Placeholder 2"/>
          <p:cNvSpPr>
            <a:spLocks noGrp="1"/>
          </p:cNvSpPr>
          <p:nvPr>
            <p:ph idx="1"/>
          </p:nvPr>
        </p:nvSpPr>
        <p:spPr>
          <a:xfrm>
            <a:off x="457200" y="1417638"/>
            <a:ext cx="8229600" cy="3917032"/>
          </a:xfrm>
        </p:spPr>
        <p:txBody>
          <a:bodyPr/>
          <a:lstStyle/>
          <a:p>
            <a:pPr marL="0" indent="0" algn="ctr">
              <a:buNone/>
            </a:pPr>
            <a:r>
              <a:rPr lang="en-GB" b="1" dirty="0"/>
              <a:t>Next step:</a:t>
            </a:r>
          </a:p>
          <a:p>
            <a:pPr marL="0" indent="0" algn="ctr">
              <a:buNone/>
            </a:pPr>
            <a:r>
              <a:rPr lang="en-GB" dirty="0"/>
              <a:t>If you would like to Start-Up contact </a:t>
            </a:r>
          </a:p>
          <a:p>
            <a:pPr marL="0" indent="0" algn="ctr">
              <a:buNone/>
            </a:pPr>
            <a:r>
              <a:rPr lang="en-GB" b="1" dirty="0"/>
              <a:t>Miranda Thomas</a:t>
            </a:r>
            <a:endParaRPr lang="en-GB" dirty="0"/>
          </a:p>
          <a:p>
            <a:pPr marL="0" indent="0" algn="ctr">
              <a:buNone/>
            </a:pPr>
            <a:r>
              <a:rPr lang="en-GB" dirty="0"/>
              <a:t>Business Wales and Big Ideas Wales </a:t>
            </a:r>
          </a:p>
          <a:p>
            <a:pPr marL="0" indent="0" algn="ctr">
              <a:buNone/>
            </a:pPr>
            <a:r>
              <a:rPr lang="en-GB" dirty="0"/>
              <a:t>Equip Advisor. </a:t>
            </a:r>
            <a:r>
              <a:rPr lang="en-GB" dirty="0">
                <a:hlinkClick r:id="rId2"/>
              </a:rPr>
              <a:t>miranda.thomas@bigideaswales.com</a:t>
            </a:r>
            <a:r>
              <a:rPr lang="en-GB" dirty="0"/>
              <a:t> </a:t>
            </a:r>
          </a:p>
        </p:txBody>
      </p:sp>
    </p:spTree>
    <p:extLst>
      <p:ext uri="{BB962C8B-B14F-4D97-AF65-F5344CB8AC3E}">
        <p14:creationId xmlns:p14="http://schemas.microsoft.com/office/powerpoint/2010/main" val="38746286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t>Big Ideas Wales</a:t>
            </a:r>
          </a:p>
        </p:txBody>
      </p:sp>
      <p:sp>
        <p:nvSpPr>
          <p:cNvPr id="3" name="Content Placeholder 2"/>
          <p:cNvSpPr>
            <a:spLocks noGrp="1"/>
          </p:cNvSpPr>
          <p:nvPr>
            <p:ph idx="1"/>
          </p:nvPr>
        </p:nvSpPr>
        <p:spPr/>
        <p:txBody>
          <a:bodyPr>
            <a:normAutofit fontScale="47500" lnSpcReduction="20000"/>
          </a:bodyPr>
          <a:lstStyle/>
          <a:p>
            <a:r>
              <a:rPr lang="en-GB" b="1" dirty="0">
                <a:hlinkClick r:id="rId2"/>
              </a:rPr>
              <a:t>Big Ideas Wales</a:t>
            </a:r>
            <a:r>
              <a:rPr lang="en-GB" dirty="0"/>
              <a:t> is part of the </a:t>
            </a:r>
            <a:r>
              <a:rPr lang="en-GB" b="1" dirty="0"/>
              <a:t>Youth Entrepreneurship Strategy, a</a:t>
            </a:r>
            <a:r>
              <a:rPr lang="en-GB" dirty="0"/>
              <a:t>n Action Plan for </a:t>
            </a:r>
            <a:r>
              <a:rPr lang="en-GB" b="1" dirty="0"/>
              <a:t>Wales</a:t>
            </a:r>
            <a:r>
              <a:rPr lang="en-GB" dirty="0"/>
              <a:t> to equip young people between the ages of 5 and 25 with entrepreneurial skills and attitudes to help realise their potential.</a:t>
            </a:r>
          </a:p>
          <a:p>
            <a:r>
              <a:rPr lang="en-GB" b="1" dirty="0"/>
              <a:t>Big Ideas Wales </a:t>
            </a:r>
            <a:r>
              <a:rPr lang="en-GB" dirty="0"/>
              <a:t>aims to inspire the next generation in Wales and encourage young people to develop enterprise skills whatever their career choice.</a:t>
            </a:r>
          </a:p>
          <a:p>
            <a:r>
              <a:rPr lang="en-GB" dirty="0"/>
              <a:t>Their website provides an introduction to business and includes links to their main ‘Business Wales’ support site </a:t>
            </a:r>
            <a:r>
              <a:rPr lang="en-GB" dirty="0">
                <a:hlinkClick r:id="rId3"/>
              </a:rPr>
              <a:t>business.wales.gov.uk</a:t>
            </a:r>
            <a:r>
              <a:rPr lang="en-GB" dirty="0"/>
              <a:t>.</a:t>
            </a:r>
          </a:p>
          <a:p>
            <a:r>
              <a:rPr lang="en-GB" dirty="0" err="1"/>
              <a:t>BiW</a:t>
            </a:r>
            <a:r>
              <a:rPr lang="en-GB" dirty="0"/>
              <a:t> also exist to help teachers, tutors, youth leaders and organisations that work with young people to develop enterprise skills.</a:t>
            </a:r>
          </a:p>
          <a:p>
            <a:pPr marL="0" indent="0">
              <a:buNone/>
            </a:pPr>
            <a:endParaRPr lang="en-GB" dirty="0"/>
          </a:p>
          <a:p>
            <a:pPr marL="0" indent="0">
              <a:buNone/>
            </a:pPr>
            <a:r>
              <a:rPr lang="en-GB" b="1" dirty="0"/>
              <a:t>Key links:</a:t>
            </a:r>
            <a:endParaRPr lang="en-GB" dirty="0"/>
          </a:p>
          <a:p>
            <a:r>
              <a:rPr lang="en-GB" dirty="0">
                <a:hlinkClick r:id="rId4"/>
              </a:rPr>
              <a:t>Big Ideas Wales Homepage</a:t>
            </a:r>
            <a:r>
              <a:rPr lang="en-GB" dirty="0"/>
              <a:t>.</a:t>
            </a:r>
          </a:p>
          <a:p>
            <a:r>
              <a:rPr lang="en-GB" dirty="0">
                <a:hlinkClick r:id="rId5"/>
              </a:rPr>
              <a:t>Business Wales Adviser</a:t>
            </a:r>
            <a:r>
              <a:rPr lang="en-GB" dirty="0"/>
              <a:t> (Scroll down).</a:t>
            </a:r>
          </a:p>
          <a:p>
            <a:r>
              <a:rPr lang="en-GB" dirty="0">
                <a:hlinkClick r:id="rId6"/>
              </a:rPr>
              <a:t>Online Start-Up Support Tools</a:t>
            </a:r>
            <a:r>
              <a:rPr lang="en-GB" dirty="0"/>
              <a:t>.</a:t>
            </a:r>
          </a:p>
          <a:p>
            <a:r>
              <a:rPr lang="en-GB" dirty="0">
                <a:hlinkClick r:id="rId7"/>
              </a:rPr>
              <a:t>FE / HE Entrepreneurship Champions</a:t>
            </a:r>
            <a:r>
              <a:rPr lang="en-GB" dirty="0"/>
              <a:t>.</a:t>
            </a:r>
          </a:p>
          <a:p>
            <a:r>
              <a:rPr lang="en-GB" dirty="0"/>
              <a:t>&gt; </a:t>
            </a:r>
            <a:r>
              <a:rPr lang="en-GB" dirty="0">
                <a:hlinkClick r:id="rId8"/>
              </a:rPr>
              <a:t>Big Ideas Wales - YES Youth Entrepreneurship Strategy for Wales 2010-2015 Action Plan</a:t>
            </a:r>
            <a:r>
              <a:rPr lang="en-GB" b="1" dirty="0"/>
              <a:t>.</a:t>
            </a:r>
            <a:endParaRPr lang="en-GB" dirty="0"/>
          </a:p>
          <a:p>
            <a:endParaRPr lang="en-GB" dirty="0"/>
          </a:p>
        </p:txBody>
      </p:sp>
    </p:spTree>
    <p:extLst>
      <p:ext uri="{BB962C8B-B14F-4D97-AF65-F5344CB8AC3E}">
        <p14:creationId xmlns:p14="http://schemas.microsoft.com/office/powerpoint/2010/main" val="42179673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University internship bursaries</a:t>
            </a:r>
          </a:p>
        </p:txBody>
      </p:sp>
      <p:sp>
        <p:nvSpPr>
          <p:cNvPr id="3" name="Content Placeholder 2"/>
          <p:cNvSpPr>
            <a:spLocks noGrp="1"/>
          </p:cNvSpPr>
          <p:nvPr>
            <p:ph idx="1"/>
          </p:nvPr>
        </p:nvSpPr>
        <p:spPr>
          <a:xfrm>
            <a:off x="457200" y="1340768"/>
            <a:ext cx="8229600" cy="3917032"/>
          </a:xfrm>
        </p:spPr>
        <p:txBody>
          <a:bodyPr>
            <a:normAutofit fontScale="77500" lnSpcReduction="20000"/>
          </a:bodyPr>
          <a:lstStyle/>
          <a:p>
            <a:r>
              <a:rPr lang="en-GB" dirty="0"/>
              <a:t>University internships and bursaries for undergraduates.</a:t>
            </a:r>
          </a:p>
          <a:p>
            <a:r>
              <a:rPr lang="en-GB" dirty="0"/>
              <a:t>The University has internship bursaries for undergraduates (of £1000 per student per academic year) who would like to pursue an Innovative opportunity </a:t>
            </a:r>
            <a:r>
              <a:rPr lang="en-GB" b="1" dirty="0"/>
              <a:t>with</a:t>
            </a:r>
            <a:r>
              <a:rPr lang="en-GB" dirty="0"/>
              <a:t> a business/org.  </a:t>
            </a:r>
          </a:p>
          <a:p>
            <a:r>
              <a:rPr lang="en-GB" dirty="0"/>
              <a:t>E.g. Students could work with </a:t>
            </a:r>
            <a:r>
              <a:rPr lang="en-GB" dirty="0" err="1"/>
              <a:t>TechHub</a:t>
            </a:r>
            <a:r>
              <a:rPr lang="en-GB" dirty="0"/>
              <a:t> or other organisation such as NWIS to develop their prototype.</a:t>
            </a:r>
          </a:p>
          <a:p>
            <a:pPr lvl="1">
              <a:buFont typeface="Courier New" panose="02070309020205020404" pitchFamily="49" charset="0"/>
              <a:buChar char="o"/>
            </a:pPr>
            <a:r>
              <a:rPr lang="en-GB" dirty="0"/>
              <a:t>Amanda Hughes and Lucy </a:t>
            </a:r>
            <a:r>
              <a:rPr lang="en-GB" dirty="0" err="1"/>
              <a:t>Beddall</a:t>
            </a:r>
            <a:r>
              <a:rPr lang="en-GB" dirty="0"/>
              <a:t> are managing these bursaries and can send you/students the form to apply.</a:t>
            </a:r>
          </a:p>
          <a:p>
            <a:pPr lvl="1">
              <a:buFont typeface="Courier New" panose="02070309020205020404" pitchFamily="49" charset="0"/>
              <a:buChar char="o"/>
            </a:pPr>
            <a:r>
              <a:rPr lang="en-GB" dirty="0"/>
              <a:t>There is also a Seed fund (£2000) available for academics to apply to, to support student Start-Up projects.</a:t>
            </a:r>
          </a:p>
        </p:txBody>
      </p:sp>
    </p:spTree>
    <p:extLst>
      <p:ext uri="{BB962C8B-B14F-4D97-AF65-F5344CB8AC3E}">
        <p14:creationId xmlns:p14="http://schemas.microsoft.com/office/powerpoint/2010/main" val="1036046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a:t>Wales SMART Innovation funding</a:t>
            </a:r>
          </a:p>
        </p:txBody>
      </p:sp>
      <p:sp>
        <p:nvSpPr>
          <p:cNvPr id="3" name="Content Placeholder 2"/>
          <p:cNvSpPr>
            <a:spLocks noGrp="1"/>
          </p:cNvSpPr>
          <p:nvPr>
            <p:ph sz="quarter" idx="1"/>
          </p:nvPr>
        </p:nvSpPr>
        <p:spPr>
          <a:xfrm>
            <a:off x="457200" y="1340768"/>
            <a:ext cx="8229600" cy="3917032"/>
          </a:xfrm>
        </p:spPr>
        <p:txBody>
          <a:bodyPr>
            <a:normAutofit fontScale="92500" lnSpcReduction="20000"/>
          </a:bodyPr>
          <a:lstStyle/>
          <a:p>
            <a:pPr>
              <a:buFont typeface="Arial" panose="020B0604020202020204" pitchFamily="34" charset="0"/>
              <a:buChar char="•"/>
            </a:pPr>
            <a:r>
              <a:rPr lang="en-GB" sz="2600" dirty="0"/>
              <a:t>If you have an idea for a new Tech </a:t>
            </a:r>
            <a:r>
              <a:rPr lang="en-GB" sz="2600" dirty="0" err="1"/>
              <a:t>protoype</a:t>
            </a:r>
            <a:r>
              <a:rPr lang="en-GB" sz="2600" dirty="0"/>
              <a:t> / product / process or service, SMART Innovation offers expert advice and consultancy for businesses in Wales through its team of Innovation Specialists. </a:t>
            </a:r>
          </a:p>
          <a:p>
            <a:pPr>
              <a:buFont typeface="Arial" panose="020B0604020202020204" pitchFamily="34" charset="0"/>
              <a:buChar char="•"/>
            </a:pPr>
            <a:r>
              <a:rPr lang="en-GB" sz="2600" dirty="0"/>
              <a:t>The EU-funded SMART Innovation programme helps hundreds of businesses in Wales, across a range of sectors, to prosper in ever-evolving and globally competitive marketplaces.</a:t>
            </a:r>
          </a:p>
          <a:p>
            <a:pPr>
              <a:buFont typeface="Arial" panose="020B0604020202020204" pitchFamily="34" charset="0"/>
              <a:buChar char="•"/>
            </a:pPr>
            <a:r>
              <a:rPr lang="en-GB" sz="2600" dirty="0"/>
              <a:t>For more information click here:</a:t>
            </a:r>
          </a:p>
          <a:p>
            <a:pPr lvl="1">
              <a:buFont typeface="Arial" panose="020B0604020202020204" pitchFamily="34" charset="0"/>
              <a:buChar char="•"/>
            </a:pPr>
            <a:r>
              <a:rPr lang="en-GB" sz="1800" dirty="0">
                <a:hlinkClick r:id="rId2"/>
              </a:rPr>
              <a:t>https://businesswales.gov.wales/expertisewales/support-and-funding-businesses</a:t>
            </a:r>
            <a:r>
              <a:rPr lang="en-GB" sz="1800" dirty="0"/>
              <a:t>; &amp; here:</a:t>
            </a:r>
          </a:p>
          <a:p>
            <a:pPr lvl="1">
              <a:buFont typeface="Arial" panose="020B0604020202020204" pitchFamily="34" charset="0"/>
              <a:buChar char="•"/>
            </a:pPr>
            <a:r>
              <a:rPr lang="en-GB" sz="1800" dirty="0">
                <a:hlinkClick r:id="rId3"/>
              </a:rPr>
              <a:t>https://businesswales.gov.wales/innovation/smart-innovation</a:t>
            </a:r>
            <a:r>
              <a:rPr lang="en-GB" sz="1800" dirty="0"/>
              <a:t>.</a:t>
            </a:r>
          </a:p>
        </p:txBody>
      </p:sp>
    </p:spTree>
    <p:extLst>
      <p:ext uri="{BB962C8B-B14F-4D97-AF65-F5344CB8AC3E}">
        <p14:creationId xmlns:p14="http://schemas.microsoft.com/office/powerpoint/2010/main" val="29096060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7" name="Content Placeholder 3"/>
          <p:cNvPicPr>
            <a:picLocks noGrp="1" noChangeAspect="1"/>
          </p:cNvPicPr>
          <p:nvPr>
            <p:ph sz="quarter" idx="1"/>
          </p:nvPr>
        </p:nvPicPr>
        <p:blipFill>
          <a:blip r:embed="rId3">
            <a:extLst>
              <a:ext uri="{28A0092B-C50C-407E-A947-70E740481C1C}">
                <a14:useLocalDpi xmlns:a14="http://schemas.microsoft.com/office/drawing/2010/main" val="0"/>
              </a:ext>
            </a:extLst>
          </a:blip>
          <a:srcRect/>
          <a:stretch>
            <a:fillRect/>
          </a:stretch>
        </p:blipFill>
        <p:spPr>
          <a:xfrm>
            <a:off x="1691680" y="332656"/>
            <a:ext cx="5383212" cy="1041400"/>
          </a:xfrm>
        </p:spPr>
      </p:pic>
      <p:sp>
        <p:nvSpPr>
          <p:cNvPr id="5" name="TextBox 4"/>
          <p:cNvSpPr txBox="1"/>
          <p:nvPr/>
        </p:nvSpPr>
        <p:spPr>
          <a:xfrm>
            <a:off x="395536" y="1412776"/>
            <a:ext cx="8064500" cy="3477875"/>
          </a:xfrm>
          <a:prstGeom prst="rect">
            <a:avLst/>
          </a:prstGeom>
          <a:noFill/>
        </p:spPr>
        <p:txBody>
          <a:bodyPr>
            <a:spAutoFit/>
          </a:bodyPr>
          <a:lstStyle/>
          <a:p>
            <a:pPr marL="285750" indent="-285750">
              <a:buFont typeface="Arial" panose="020B0604020202020204" pitchFamily="34" charset="0"/>
              <a:buChar char="•"/>
              <a:defRPr/>
            </a:pPr>
            <a:r>
              <a:rPr lang="en-GB" sz="2000" dirty="0"/>
              <a:t>Since 2007, organisations have benefitted from £2.5 billion of Innovate UK support, which has helped to create around 70,000 jobs and add an estimated £18 billion to the UK economy.</a:t>
            </a:r>
          </a:p>
          <a:p>
            <a:pPr>
              <a:defRPr/>
            </a:pPr>
            <a:endParaRPr lang="en-GB" sz="2000" dirty="0"/>
          </a:p>
          <a:p>
            <a:pPr marL="285750" indent="-285750">
              <a:buFont typeface="Arial" panose="020B0604020202020204" pitchFamily="34" charset="0"/>
              <a:buChar char="•"/>
              <a:defRPr/>
            </a:pPr>
            <a:r>
              <a:rPr lang="en-GB" sz="2000" dirty="0"/>
              <a:t>Search </a:t>
            </a:r>
            <a:r>
              <a:rPr lang="en-GB" sz="2000" dirty="0">
                <a:hlinkClick r:id="rId4"/>
              </a:rPr>
              <a:t>Innovate UK</a:t>
            </a:r>
            <a:r>
              <a:rPr lang="en-GB" sz="2000" dirty="0"/>
              <a:t> for grants / funding opportunities for your Tech Start-Up: </a:t>
            </a:r>
            <a:r>
              <a:rPr lang="en-GB" sz="2000" dirty="0">
                <a:hlinkClick r:id="rId4"/>
              </a:rPr>
              <a:t>https://www.gov.uk/government/organisations/innovate-uk</a:t>
            </a:r>
            <a:r>
              <a:rPr lang="en-GB" sz="2000" dirty="0"/>
              <a:t> </a:t>
            </a:r>
          </a:p>
          <a:p>
            <a:pPr marL="285750" indent="-285750">
              <a:buFont typeface="Arial" panose="020B0604020202020204" pitchFamily="34" charset="0"/>
              <a:buChar char="•"/>
              <a:defRPr/>
            </a:pPr>
            <a:endParaRPr lang="en-GB" sz="2000" dirty="0"/>
          </a:p>
          <a:p>
            <a:pPr marL="285750" indent="-285750">
              <a:buFont typeface="Arial" panose="020B0604020202020204" pitchFamily="34" charset="0"/>
              <a:buChar char="•"/>
              <a:defRPr/>
            </a:pPr>
            <a:r>
              <a:rPr lang="en-GB" sz="2000" b="1" dirty="0">
                <a:hlinkClick r:id="rId5"/>
              </a:rPr>
              <a:t>Smart grants</a:t>
            </a:r>
            <a:r>
              <a:rPr lang="en-GB" sz="2000" b="1" dirty="0"/>
              <a:t> </a:t>
            </a:r>
            <a:r>
              <a:rPr lang="en-GB" sz="2000" dirty="0"/>
              <a:t>are the latest programme from Innovate UK to de-risk innovation and enable business start-up growth.</a:t>
            </a:r>
          </a:p>
          <a:p>
            <a:pPr marL="742950" lvl="1" indent="-285750">
              <a:buFont typeface="Arial" panose="020B0604020202020204" pitchFamily="34" charset="0"/>
              <a:buChar char="•"/>
              <a:defRPr/>
            </a:pPr>
            <a:r>
              <a:rPr lang="en-GB" sz="2000" dirty="0"/>
              <a:t>Find out more: </a:t>
            </a:r>
            <a:r>
              <a:rPr lang="en-GB" sz="2000" dirty="0">
                <a:hlinkClick r:id="rId5"/>
              </a:rPr>
              <a:t>https://www.gov.uk/government/news/innovative-ideas-to-change-the-world-new-business-funding</a:t>
            </a:r>
            <a:r>
              <a:rPr lang="en-GB" sz="2000" dirty="0"/>
              <a:t>.</a:t>
            </a:r>
          </a:p>
        </p:txBody>
      </p:sp>
    </p:spTree>
    <p:extLst>
      <p:ext uri="{BB962C8B-B14F-4D97-AF65-F5344CB8AC3E}">
        <p14:creationId xmlns:p14="http://schemas.microsoft.com/office/powerpoint/2010/main" val="12082098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Co-working Space &amp; Incubators</a:t>
            </a:r>
          </a:p>
        </p:txBody>
      </p:sp>
      <p:sp>
        <p:nvSpPr>
          <p:cNvPr id="3" name="Content Placeholder 2"/>
          <p:cNvSpPr>
            <a:spLocks noGrp="1"/>
          </p:cNvSpPr>
          <p:nvPr>
            <p:ph idx="1"/>
          </p:nvPr>
        </p:nvSpPr>
        <p:spPr>
          <a:xfrm>
            <a:off x="899592" y="1417638"/>
            <a:ext cx="7128792" cy="3917032"/>
          </a:xfrm>
        </p:spPr>
        <p:txBody>
          <a:bodyPr>
            <a:normAutofit/>
          </a:bodyPr>
          <a:lstStyle/>
          <a:p>
            <a:r>
              <a:rPr lang="en-GB" dirty="0">
                <a:hlinkClick r:id="rId2"/>
              </a:rPr>
              <a:t>TechHub Swansea</a:t>
            </a:r>
            <a:endParaRPr lang="en-GB" dirty="0"/>
          </a:p>
          <a:p>
            <a:r>
              <a:rPr lang="en-GB" dirty="0">
                <a:hlinkClick r:id="rId3"/>
              </a:rPr>
              <a:t>IndyCube Co-working space</a:t>
            </a:r>
            <a:endParaRPr lang="en-GB" dirty="0"/>
          </a:p>
          <a:p>
            <a:pPr lvl="1">
              <a:buFont typeface="Courier New" panose="02070309020205020404" pitchFamily="49" charset="0"/>
              <a:buChar char="o"/>
            </a:pPr>
            <a:r>
              <a:rPr lang="en-GB" dirty="0">
                <a:hlinkClick r:id="rId4"/>
              </a:rPr>
              <a:t>Benefits</a:t>
            </a:r>
            <a:r>
              <a:rPr lang="en-GB" dirty="0"/>
              <a:t>, </a:t>
            </a:r>
            <a:r>
              <a:rPr lang="en-GB" dirty="0">
                <a:hlinkClick r:id="rId5"/>
              </a:rPr>
              <a:t>Places</a:t>
            </a:r>
            <a:r>
              <a:rPr lang="en-GB" dirty="0"/>
              <a:t>, </a:t>
            </a:r>
            <a:r>
              <a:rPr lang="en-GB" dirty="0">
                <a:hlinkClick r:id="rId6"/>
              </a:rPr>
              <a:t>Swansea</a:t>
            </a:r>
            <a:r>
              <a:rPr lang="en-GB" dirty="0"/>
              <a:t>.</a:t>
            </a:r>
          </a:p>
          <a:p>
            <a:r>
              <a:rPr lang="en-GB" dirty="0" err="1">
                <a:hlinkClick r:id="rId7"/>
              </a:rPr>
              <a:t>UrbanFoundry</a:t>
            </a:r>
            <a:endParaRPr lang="en-GB" dirty="0"/>
          </a:p>
          <a:p>
            <a:r>
              <a:rPr lang="en-GB" dirty="0" err="1">
                <a:hlinkClick r:id="rId8"/>
              </a:rPr>
              <a:t>TramshedTech</a:t>
            </a:r>
            <a:r>
              <a:rPr lang="en-GB" dirty="0"/>
              <a:t> – Cardiff</a:t>
            </a:r>
          </a:p>
          <a:p>
            <a:r>
              <a:rPr lang="en-GB" dirty="0">
                <a:hlinkClick r:id="rId9"/>
              </a:rPr>
              <a:t>Alacrity Foundation</a:t>
            </a:r>
            <a:r>
              <a:rPr lang="en-GB" dirty="0"/>
              <a:t> – Newport.</a:t>
            </a:r>
          </a:p>
        </p:txBody>
      </p:sp>
    </p:spTree>
    <p:extLst>
      <p:ext uri="{BB962C8B-B14F-4D97-AF65-F5344CB8AC3E}">
        <p14:creationId xmlns:p14="http://schemas.microsoft.com/office/powerpoint/2010/main" val="42844557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91807"/>
            <a:ext cx="8229600" cy="3825426"/>
          </a:xfrm>
        </p:spPr>
        <p:txBody>
          <a:bodyPr>
            <a:normAutofit/>
          </a:bodyPr>
          <a:lstStyle/>
          <a:p>
            <a:r>
              <a:rPr lang="en-GB" sz="2800" dirty="0" err="1"/>
              <a:t>Techhub</a:t>
            </a:r>
            <a:r>
              <a:rPr lang="en-GB" sz="2800" dirty="0"/>
              <a:t> Swansea - Co-working Space </a:t>
            </a:r>
          </a:p>
          <a:p>
            <a:r>
              <a:rPr lang="en-GB" sz="2800" dirty="0"/>
              <a:t>Co-working space at TechHub Swansea available to Computing Graduates (Free/paid for 6 months).</a:t>
            </a:r>
          </a:p>
          <a:p>
            <a:r>
              <a:rPr lang="en-GB" sz="2800" dirty="0"/>
              <a:t>Opportunity for your Team to Start-Up and gain support from the TechHub Team and community.</a:t>
            </a:r>
          </a:p>
          <a:p>
            <a:r>
              <a:rPr lang="en-GB" sz="2800" dirty="0"/>
              <a:t>For more information visit: </a:t>
            </a:r>
            <a:r>
              <a:rPr lang="en-GB" sz="2800" dirty="0">
                <a:hlinkClick r:id="rId2"/>
              </a:rPr>
              <a:t>https://swansea.techhub.com/</a:t>
            </a:r>
            <a:r>
              <a:rPr lang="en-GB" sz="2800" dirty="0"/>
              <a:t>.</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71800" y="116632"/>
            <a:ext cx="3024336" cy="1575175"/>
          </a:xfrm>
          <a:prstGeom prst="rect">
            <a:avLst/>
          </a:prstGeom>
        </p:spPr>
      </p:pic>
      <p:sp>
        <p:nvSpPr>
          <p:cNvPr id="2" name="TextBox 1"/>
          <p:cNvSpPr txBox="1"/>
          <p:nvPr/>
        </p:nvSpPr>
        <p:spPr>
          <a:xfrm>
            <a:off x="2123728" y="764704"/>
            <a:ext cx="720080" cy="461665"/>
          </a:xfrm>
          <a:prstGeom prst="rect">
            <a:avLst/>
          </a:prstGeom>
          <a:noFill/>
        </p:spPr>
        <p:txBody>
          <a:bodyPr wrap="square" rtlCol="0">
            <a:spAutoFit/>
          </a:bodyPr>
          <a:lstStyle/>
          <a:p>
            <a:r>
              <a:rPr lang="en-GB" sz="2400" dirty="0"/>
              <a:t>Bg.</a:t>
            </a:r>
          </a:p>
        </p:txBody>
      </p:sp>
    </p:spTree>
    <p:extLst>
      <p:ext uri="{BB962C8B-B14F-4D97-AF65-F5344CB8AC3E}">
        <p14:creationId xmlns:p14="http://schemas.microsoft.com/office/powerpoint/2010/main" val="17232305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Bg. </a:t>
            </a:r>
            <a:r>
              <a:rPr lang="en-GB" u="sng" dirty="0"/>
              <a:t>IndyCude Co-working Space</a:t>
            </a:r>
          </a:p>
        </p:txBody>
      </p:sp>
      <p:sp>
        <p:nvSpPr>
          <p:cNvPr id="3" name="Content Placeholder 2"/>
          <p:cNvSpPr>
            <a:spLocks noGrp="1"/>
          </p:cNvSpPr>
          <p:nvPr>
            <p:ph idx="1"/>
          </p:nvPr>
        </p:nvSpPr>
        <p:spPr/>
        <p:txBody>
          <a:bodyPr/>
          <a:lstStyle/>
          <a:p>
            <a:r>
              <a:rPr lang="en-GB" dirty="0"/>
              <a:t>Membership entitles you and your team to use various co-working spaces around Wales. For more information visit: </a:t>
            </a:r>
            <a:r>
              <a:rPr lang="en-GB" dirty="0">
                <a:hlinkClick r:id="rId2"/>
              </a:rPr>
              <a:t>https://www.indycube.community</a:t>
            </a:r>
            <a:r>
              <a:rPr lang="en-GB" dirty="0"/>
              <a:t>.</a:t>
            </a:r>
          </a:p>
        </p:txBody>
      </p:sp>
    </p:spTree>
    <p:extLst>
      <p:ext uri="{BB962C8B-B14F-4D97-AF65-F5344CB8AC3E}">
        <p14:creationId xmlns:p14="http://schemas.microsoft.com/office/powerpoint/2010/main" val="14293331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t>Urban Foundry</a:t>
            </a:r>
          </a:p>
        </p:txBody>
      </p:sp>
      <p:sp>
        <p:nvSpPr>
          <p:cNvPr id="3" name="Content Placeholder 2"/>
          <p:cNvSpPr>
            <a:spLocks noGrp="1"/>
          </p:cNvSpPr>
          <p:nvPr>
            <p:ph idx="1"/>
          </p:nvPr>
        </p:nvSpPr>
        <p:spPr>
          <a:xfrm>
            <a:off x="457200" y="1398114"/>
            <a:ext cx="8229600" cy="3917032"/>
          </a:xfrm>
        </p:spPr>
        <p:txBody>
          <a:bodyPr>
            <a:normAutofit/>
          </a:bodyPr>
          <a:lstStyle/>
          <a:p>
            <a:r>
              <a:rPr lang="en-GB" dirty="0" err="1"/>
              <a:t>UrbanFoundry</a:t>
            </a:r>
            <a:r>
              <a:rPr lang="en-GB" dirty="0"/>
              <a:t> in Swansea provide </a:t>
            </a:r>
            <a:r>
              <a:rPr lang="en-GB" dirty="0" err="1"/>
              <a:t>StartUp</a:t>
            </a:r>
            <a:r>
              <a:rPr lang="en-GB" dirty="0"/>
              <a:t> space, Events, Training &amp; Workshops, Support and resources for Start-Ups &amp; Social Start-Ups. For more information visit: </a:t>
            </a:r>
            <a:r>
              <a:rPr lang="en-GB" dirty="0">
                <a:hlinkClick r:id="rId2"/>
              </a:rPr>
              <a:t>https://www.urbanfoundry.co.uk/</a:t>
            </a:r>
            <a:endParaRPr lang="en-GB" dirty="0"/>
          </a:p>
          <a:p>
            <a:r>
              <a:rPr lang="en-GB" dirty="0"/>
              <a:t>Like Google and many others today UrbanFoundry are a Certified B Corporation.</a:t>
            </a:r>
          </a:p>
        </p:txBody>
      </p:sp>
    </p:spTree>
    <p:extLst>
      <p:ext uri="{BB962C8B-B14F-4D97-AF65-F5344CB8AC3E}">
        <p14:creationId xmlns:p14="http://schemas.microsoft.com/office/powerpoint/2010/main" val="54979076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0748"/>
            <a:ext cx="8229600" cy="1143000"/>
          </a:xfrm>
        </p:spPr>
        <p:txBody>
          <a:bodyPr/>
          <a:lstStyle/>
          <a:p>
            <a:r>
              <a:rPr lang="en-GB" dirty="0"/>
              <a:t>Bg. </a:t>
            </a:r>
            <a:r>
              <a:rPr lang="en-GB" u="sng" dirty="0"/>
              <a:t>Certified B Corporation</a:t>
            </a:r>
          </a:p>
        </p:txBody>
      </p:sp>
      <p:sp>
        <p:nvSpPr>
          <p:cNvPr id="3" name="Content Placeholder 2"/>
          <p:cNvSpPr>
            <a:spLocks noGrp="1"/>
          </p:cNvSpPr>
          <p:nvPr>
            <p:ph idx="1"/>
          </p:nvPr>
        </p:nvSpPr>
        <p:spPr>
          <a:xfrm>
            <a:off x="457200" y="1268760"/>
            <a:ext cx="8229600" cy="3917032"/>
          </a:xfrm>
        </p:spPr>
        <p:txBody>
          <a:bodyPr>
            <a:noAutofit/>
          </a:bodyPr>
          <a:lstStyle/>
          <a:p>
            <a:r>
              <a:rPr lang="en-GB" sz="1600" dirty="0"/>
              <a:t>“Since its establishment in 2006, the B Corp movement has been dubbed “the future of business.” Its visionary mission is to create a community of businesses that are willing to serve as the building blocks for a healthier, more sustainable, and ultimately more ethical society. … On home soil, B Corp UK launched in 2015.” (</a:t>
            </a:r>
            <a:r>
              <a:rPr lang="en-GB" sz="1600" dirty="0">
                <a:hlinkClick r:id="rId2"/>
              </a:rPr>
              <a:t>Ref 1</a:t>
            </a:r>
            <a:r>
              <a:rPr lang="en-GB" sz="1600" dirty="0"/>
              <a:t>)</a:t>
            </a:r>
            <a:endParaRPr lang="en-GB" sz="1600" b="1" dirty="0"/>
          </a:p>
          <a:p>
            <a:r>
              <a:rPr lang="en-GB" sz="1600" b="1" dirty="0"/>
              <a:t>How to become a B Corp: </a:t>
            </a:r>
            <a:r>
              <a:rPr lang="en-GB" sz="1600" dirty="0">
                <a:hlinkClick r:id="rId2"/>
              </a:rPr>
              <a:t>https://startups.co.uk/how-to-become-a-b-corp/</a:t>
            </a:r>
            <a:endParaRPr lang="en-GB" sz="1600" b="1" dirty="0"/>
          </a:p>
          <a:p>
            <a:r>
              <a:rPr lang="en-GB" sz="1600" b="1" dirty="0"/>
              <a:t>“Certified B Corporations</a:t>
            </a:r>
            <a:r>
              <a:rPr lang="en-GB" sz="1600" dirty="0"/>
              <a:t> are businesses that meet the highest standards of verified social and environmental performance, public transparency, and legal accountability to balance profit and purpose.</a:t>
            </a:r>
          </a:p>
          <a:p>
            <a:r>
              <a:rPr lang="en-GB" sz="1600" b="1" dirty="0"/>
              <a:t>B</a:t>
            </a:r>
            <a:r>
              <a:rPr lang="en-GB" sz="1600" dirty="0"/>
              <a:t> </a:t>
            </a:r>
            <a:r>
              <a:rPr lang="en-GB" sz="1600" b="1" dirty="0"/>
              <a:t>Corps</a:t>
            </a:r>
            <a:r>
              <a:rPr lang="en-GB" sz="1600" dirty="0"/>
              <a:t> form a community of leaders and drive a global movement of people using business as a force for good.</a:t>
            </a:r>
          </a:p>
          <a:p>
            <a:r>
              <a:rPr lang="en-GB" sz="1600" dirty="0"/>
              <a:t>Certified B Corporations are a new kind of business that balances purpose and profit. They are legally required to consider the impact of their decisions on their workers, customers, suppliers, community, and the environment. This is a community of leaders, driving a global movement of people using business as a force for good.” (</a:t>
            </a:r>
            <a:r>
              <a:rPr lang="en-GB" sz="1600" dirty="0">
                <a:hlinkClick r:id="rId3"/>
              </a:rPr>
              <a:t>Ref</a:t>
            </a:r>
            <a:r>
              <a:rPr lang="en-GB" sz="1600" dirty="0"/>
              <a:t> 2)</a:t>
            </a:r>
          </a:p>
          <a:p>
            <a:r>
              <a:rPr lang="en-GB" sz="1600" dirty="0"/>
              <a:t>Swansea example: </a:t>
            </a:r>
            <a:r>
              <a:rPr lang="en-GB" sz="1600" dirty="0">
                <a:hlinkClick r:id="rId4"/>
              </a:rPr>
              <a:t>https://www.urbanfoundry.co.uk/team/</a:t>
            </a:r>
            <a:r>
              <a:rPr lang="en-GB" sz="1600" dirty="0"/>
              <a:t>.</a:t>
            </a:r>
          </a:p>
        </p:txBody>
      </p:sp>
    </p:spTree>
    <p:extLst>
      <p:ext uri="{BB962C8B-B14F-4D97-AF65-F5344CB8AC3E}">
        <p14:creationId xmlns:p14="http://schemas.microsoft.com/office/powerpoint/2010/main" val="25006990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GB" dirty="0"/>
              <a:t>15 month paid programme.</a:t>
            </a:r>
          </a:p>
          <a:p>
            <a:r>
              <a:rPr lang="en-GB" dirty="0"/>
              <a:t>Provides the skills and knowledge required to run a profitable Tech Start-Up. Graduates receive a £1,500 a month tax free for the duration of the programme.</a:t>
            </a:r>
          </a:p>
          <a:p>
            <a:r>
              <a:rPr lang="en-GB" dirty="0"/>
              <a:t>They create industry-led Tech Start-Ups.</a:t>
            </a:r>
          </a:p>
          <a:p>
            <a:r>
              <a:rPr lang="en-GB" dirty="0"/>
              <a:t>Receive a Masters at the end of the programme.</a:t>
            </a:r>
          </a:p>
          <a:p>
            <a:r>
              <a:rPr lang="en-GB" dirty="0"/>
              <a:t>For more information please click here: </a:t>
            </a:r>
            <a:r>
              <a:rPr lang="en-GB" dirty="0">
                <a:hlinkClick r:id="rId2"/>
              </a:rPr>
              <a:t>www.alacrityfoundation.co.uk/about-us/</a:t>
            </a:r>
            <a:r>
              <a:rPr lang="en-GB" dirty="0"/>
              <a:t>.</a:t>
            </a:r>
          </a:p>
          <a:p>
            <a:r>
              <a:rPr lang="en-GB" dirty="0"/>
              <a:t>To apply click here: </a:t>
            </a:r>
            <a:r>
              <a:rPr lang="en-GB" dirty="0">
                <a:hlinkClick r:id="rId3"/>
              </a:rPr>
              <a:t>https://www.alacrityfoundation.co.uk/apply/</a:t>
            </a:r>
            <a:r>
              <a:rPr lang="en-GB" dirty="0"/>
              <a:t>.</a:t>
            </a: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67744" y="188640"/>
            <a:ext cx="4412517" cy="1411561"/>
          </a:xfrm>
          <a:prstGeom prst="rect">
            <a:avLst/>
          </a:prstGeom>
        </p:spPr>
      </p:pic>
    </p:spTree>
    <p:extLst>
      <p:ext uri="{BB962C8B-B14F-4D97-AF65-F5344CB8AC3E}">
        <p14:creationId xmlns:p14="http://schemas.microsoft.com/office/powerpoint/2010/main" val="357623505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35280" cy="1143000"/>
          </a:xfrm>
        </p:spPr>
        <p:txBody>
          <a:bodyPr>
            <a:normAutofit fontScale="90000"/>
          </a:bodyPr>
          <a:lstStyle/>
          <a:p>
            <a:r>
              <a:rPr lang="en-GB" b="1" u="sng" dirty="0"/>
              <a:t>European Innovation Academy (EIA)</a:t>
            </a:r>
          </a:p>
        </p:txBody>
      </p:sp>
      <p:sp>
        <p:nvSpPr>
          <p:cNvPr id="3" name="Content Placeholder 2"/>
          <p:cNvSpPr>
            <a:spLocks noGrp="1"/>
          </p:cNvSpPr>
          <p:nvPr>
            <p:ph idx="1"/>
          </p:nvPr>
        </p:nvSpPr>
        <p:spPr>
          <a:xfrm>
            <a:off x="457200" y="1417638"/>
            <a:ext cx="8229600" cy="3917032"/>
          </a:xfrm>
        </p:spPr>
        <p:txBody>
          <a:bodyPr>
            <a:normAutofit/>
          </a:bodyPr>
          <a:lstStyle/>
          <a:p>
            <a:r>
              <a:rPr lang="en-GB" sz="2400" dirty="0"/>
              <a:t>European Innovation Academy (EIA) is a </a:t>
            </a:r>
            <a:r>
              <a:rPr lang="en-GB" sz="2400" b="1" dirty="0"/>
              <a:t>Summer Innovation Programme</a:t>
            </a:r>
            <a:r>
              <a:rPr lang="en-GB" sz="2400" dirty="0"/>
              <a:t> (2 week innovation intensive) </a:t>
            </a:r>
            <a:r>
              <a:rPr lang="en-GB" sz="2400" b="1" dirty="0"/>
              <a:t>for students interested in creating a Tech Start-Up</a:t>
            </a:r>
            <a:r>
              <a:rPr lang="en-GB" sz="2400" dirty="0"/>
              <a:t>.</a:t>
            </a:r>
          </a:p>
          <a:p>
            <a:r>
              <a:rPr lang="en-GB" sz="2400" dirty="0"/>
              <a:t>Similar to EIGP but you can network and meet new people that could open up further opportunities:</a:t>
            </a:r>
          </a:p>
          <a:p>
            <a:pPr lvl="1">
              <a:buFont typeface="Courier New" panose="02070309020205020404" pitchFamily="49" charset="0"/>
              <a:buChar char="o"/>
            </a:pPr>
            <a:r>
              <a:rPr lang="en-GB" sz="2400" dirty="0"/>
              <a:t>EIA Home: </a:t>
            </a:r>
            <a:r>
              <a:rPr lang="en-GB" sz="2400" dirty="0">
                <a:hlinkClick r:id="rId2"/>
              </a:rPr>
              <a:t>https://www.inacademy.eu/</a:t>
            </a:r>
            <a:endParaRPr lang="en-GB" sz="2400" dirty="0"/>
          </a:p>
          <a:p>
            <a:pPr lvl="1">
              <a:buFont typeface="Courier New" panose="02070309020205020404" pitchFamily="49" charset="0"/>
              <a:buChar char="o"/>
            </a:pPr>
            <a:r>
              <a:rPr lang="en-GB" sz="2400" dirty="0"/>
              <a:t>EIA Programs: </a:t>
            </a:r>
            <a:r>
              <a:rPr lang="en-GB" sz="2400" dirty="0">
                <a:hlinkClick r:id="rId3"/>
              </a:rPr>
              <a:t>https://www.inacademy.eu/academy/</a:t>
            </a:r>
            <a:r>
              <a:rPr lang="en-GB" sz="2400" dirty="0"/>
              <a:t> - scroll down for event list. Portugal 2019 cost = £1650.</a:t>
            </a:r>
          </a:p>
          <a:p>
            <a:endParaRPr lang="en-GB" sz="2400" dirty="0"/>
          </a:p>
        </p:txBody>
      </p:sp>
    </p:spTree>
    <p:extLst>
      <p:ext uri="{BB962C8B-B14F-4D97-AF65-F5344CB8AC3E}">
        <p14:creationId xmlns:p14="http://schemas.microsoft.com/office/powerpoint/2010/main" val="413959056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Bg. </a:t>
            </a:r>
            <a:r>
              <a:rPr lang="en-GB" u="sng" dirty="0"/>
              <a:t>From Hobby to Business: When and How to Take the Leap</a:t>
            </a:r>
          </a:p>
        </p:txBody>
      </p:sp>
      <p:pic>
        <p:nvPicPr>
          <p:cNvPr id="4" name="Picture 3">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077" y="1628800"/>
            <a:ext cx="9078923" cy="2808588"/>
          </a:xfrm>
          <a:prstGeom prst="rect">
            <a:avLst/>
          </a:prstGeom>
        </p:spPr>
      </p:pic>
      <p:pic>
        <p:nvPicPr>
          <p:cNvPr id="5" name="Picture 4" descr="カーソル 矢印 ポインタ · Pixabayの無料ベクター素材">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19653762">
            <a:off x="7166189" y="3039841"/>
            <a:ext cx="1421038" cy="2489409"/>
          </a:xfrm>
          <a:prstGeom prst="rect">
            <a:avLst/>
          </a:prstGeom>
        </p:spPr>
      </p:pic>
    </p:spTree>
    <p:extLst>
      <p:ext uri="{BB962C8B-B14F-4D97-AF65-F5344CB8AC3E}">
        <p14:creationId xmlns:p14="http://schemas.microsoft.com/office/powerpoint/2010/main" val="41174208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Example sources for citations</a:t>
            </a:r>
          </a:p>
        </p:txBody>
      </p:sp>
      <p:sp>
        <p:nvSpPr>
          <p:cNvPr id="3" name="Content Placeholder 2"/>
          <p:cNvSpPr>
            <a:spLocks noGrp="1"/>
          </p:cNvSpPr>
          <p:nvPr>
            <p:ph idx="1"/>
          </p:nvPr>
        </p:nvSpPr>
        <p:spPr>
          <a:xfrm>
            <a:off x="451681" y="1340768"/>
            <a:ext cx="8229600" cy="3917032"/>
          </a:xfrm>
        </p:spPr>
        <p:txBody>
          <a:bodyPr/>
          <a:lstStyle/>
          <a:p>
            <a:r>
              <a:rPr lang="en-GB" dirty="0"/>
              <a:t>3 key sources for citations:</a:t>
            </a:r>
          </a:p>
          <a:p>
            <a:pPr lvl="1">
              <a:buFont typeface="Courier New" panose="02070309020205020404" pitchFamily="49" charset="0"/>
              <a:buChar char="o"/>
            </a:pPr>
            <a:r>
              <a:rPr lang="en-GB" dirty="0">
                <a:hlinkClick r:id="rId2"/>
              </a:rPr>
              <a:t>Business Wales</a:t>
            </a:r>
            <a:endParaRPr lang="en-GB" dirty="0"/>
          </a:p>
          <a:p>
            <a:pPr lvl="2">
              <a:buFont typeface="Courier New" panose="02070309020205020404" pitchFamily="49" charset="0"/>
              <a:buChar char="o"/>
            </a:pPr>
            <a:r>
              <a:rPr lang="en-GB" dirty="0">
                <a:hlinkClick r:id="rId3"/>
              </a:rPr>
              <a:t>Business Wales Resource Centre</a:t>
            </a:r>
            <a:endParaRPr lang="en-GB" dirty="0"/>
          </a:p>
          <a:p>
            <a:pPr lvl="2">
              <a:buFont typeface="Courier New" panose="02070309020205020404" pitchFamily="49" charset="0"/>
              <a:buChar char="o"/>
            </a:pPr>
            <a:r>
              <a:rPr lang="en-GB" dirty="0">
                <a:hlinkClick r:id="rId2"/>
              </a:rPr>
              <a:t>Big Ideas Wales</a:t>
            </a:r>
            <a:endParaRPr lang="en-GB" dirty="0"/>
          </a:p>
          <a:p>
            <a:pPr lvl="1">
              <a:buFont typeface="Courier New" panose="02070309020205020404" pitchFamily="49" charset="0"/>
              <a:buChar char="o"/>
            </a:pPr>
            <a:r>
              <a:rPr lang="en-GB" dirty="0">
                <a:hlinkClick r:id="rId4"/>
              </a:rPr>
              <a:t>Business in Focus</a:t>
            </a:r>
            <a:r>
              <a:rPr lang="en-GB" dirty="0"/>
              <a:t>.</a:t>
            </a:r>
          </a:p>
          <a:p>
            <a:endParaRPr lang="en-GB" dirty="0"/>
          </a:p>
        </p:txBody>
      </p:sp>
    </p:spTree>
    <p:extLst>
      <p:ext uri="{BB962C8B-B14F-4D97-AF65-F5344CB8AC3E}">
        <p14:creationId xmlns:p14="http://schemas.microsoft.com/office/powerpoint/2010/main" val="13000866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Further info.</a:t>
            </a:r>
          </a:p>
        </p:txBody>
      </p:sp>
      <p:sp>
        <p:nvSpPr>
          <p:cNvPr id="4" name="Content Placeholder 2"/>
          <p:cNvSpPr>
            <a:spLocks noGrp="1"/>
          </p:cNvSpPr>
          <p:nvPr>
            <p:ph idx="1"/>
          </p:nvPr>
        </p:nvSpPr>
        <p:spPr>
          <a:xfrm>
            <a:off x="457200" y="1340768"/>
            <a:ext cx="8229600" cy="3917032"/>
          </a:xfrm>
        </p:spPr>
        <p:txBody>
          <a:bodyPr>
            <a:noAutofit/>
          </a:bodyPr>
          <a:lstStyle/>
          <a:p>
            <a:pPr marL="0" indent="0">
              <a:buNone/>
            </a:pPr>
            <a:r>
              <a:rPr lang="en-GB" sz="2800" dirty="0"/>
              <a:t>&gt;</a:t>
            </a:r>
          </a:p>
          <a:p>
            <a:r>
              <a:rPr lang="en-GB" sz="2800" dirty="0"/>
              <a:t>Plan B</a:t>
            </a:r>
          </a:p>
          <a:p>
            <a:r>
              <a:rPr lang="en-GB" sz="2800" dirty="0"/>
              <a:t>Final Tips</a:t>
            </a:r>
          </a:p>
          <a:p>
            <a:r>
              <a:rPr lang="en-GB" sz="2800" dirty="0"/>
              <a:t>Save these slides</a:t>
            </a:r>
          </a:p>
          <a:p>
            <a:r>
              <a:rPr lang="en-GB" sz="2800" dirty="0"/>
              <a:t>Tutorial Activity.</a:t>
            </a:r>
          </a:p>
        </p:txBody>
      </p:sp>
    </p:spTree>
    <p:extLst>
      <p:ext uri="{BB962C8B-B14F-4D97-AF65-F5344CB8AC3E}">
        <p14:creationId xmlns:p14="http://schemas.microsoft.com/office/powerpoint/2010/main" val="287215882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6" y="-14130"/>
            <a:ext cx="8229600" cy="1143000"/>
          </a:xfrm>
        </p:spPr>
        <p:txBody>
          <a:bodyPr/>
          <a:lstStyle/>
          <a:p>
            <a:r>
              <a:rPr lang="en-GB" b="1" u="sng" dirty="0"/>
              <a:t>Plan B</a:t>
            </a:r>
          </a:p>
        </p:txBody>
      </p:sp>
      <p:sp>
        <p:nvSpPr>
          <p:cNvPr id="3" name="Content Placeholder 2"/>
          <p:cNvSpPr>
            <a:spLocks noGrp="1"/>
          </p:cNvSpPr>
          <p:nvPr>
            <p:ph idx="1"/>
          </p:nvPr>
        </p:nvSpPr>
        <p:spPr>
          <a:xfrm>
            <a:off x="179512" y="908720"/>
            <a:ext cx="8712968" cy="4112295"/>
          </a:xfrm>
        </p:spPr>
        <p:txBody>
          <a:bodyPr>
            <a:noAutofit/>
          </a:bodyPr>
          <a:lstStyle/>
          <a:p>
            <a:pPr marL="0" indent="0">
              <a:buNone/>
            </a:pPr>
            <a:r>
              <a:rPr lang="en-GB" sz="2000" dirty="0"/>
              <a:t>Not everyone feels ready to enter the job market straight after graduation. There are a range of alternatives to gain life experience and skills. Such as:</a:t>
            </a:r>
          </a:p>
          <a:p>
            <a:pPr lvl="1">
              <a:buFont typeface="Courier New" panose="02070309020205020404" pitchFamily="49" charset="0"/>
              <a:buChar char="o"/>
            </a:pPr>
            <a:r>
              <a:rPr lang="en-GB" sz="1600" dirty="0"/>
              <a:t>Further studies</a:t>
            </a:r>
          </a:p>
          <a:p>
            <a:pPr lvl="1">
              <a:buFont typeface="Courier New" panose="02070309020205020404" pitchFamily="49" charset="0"/>
              <a:buChar char="o"/>
            </a:pPr>
            <a:r>
              <a:rPr lang="en-GB" sz="1600" dirty="0"/>
              <a:t>Business Start-up / Setting up a Social Enterprise </a:t>
            </a:r>
          </a:p>
          <a:p>
            <a:pPr lvl="1">
              <a:buFont typeface="Courier New" panose="02070309020205020404" pitchFamily="49" charset="0"/>
              <a:buChar char="o"/>
            </a:pPr>
            <a:r>
              <a:rPr lang="en-GB" sz="1600" dirty="0"/>
              <a:t>Student Union: Representative; President; Officer / Student Ambassador </a:t>
            </a:r>
          </a:p>
          <a:p>
            <a:pPr lvl="1">
              <a:buFont typeface="Courier New" panose="02070309020205020404" pitchFamily="49" charset="0"/>
              <a:buChar char="o"/>
            </a:pPr>
            <a:r>
              <a:rPr lang="en-GB" sz="1600" dirty="0"/>
              <a:t>Vocational &amp; professional training</a:t>
            </a:r>
          </a:p>
          <a:p>
            <a:pPr lvl="1">
              <a:buFont typeface="Courier New" panose="02070309020205020404" pitchFamily="49" charset="0"/>
              <a:buChar char="o"/>
            </a:pPr>
            <a:r>
              <a:rPr lang="en-GB" sz="1600" dirty="0"/>
              <a:t>Portfolio development</a:t>
            </a:r>
          </a:p>
          <a:p>
            <a:pPr lvl="1">
              <a:buFont typeface="Courier New" panose="02070309020205020404" pitchFamily="49" charset="0"/>
              <a:buChar char="o"/>
            </a:pPr>
            <a:r>
              <a:rPr lang="en-GB" sz="1600" dirty="0"/>
              <a:t>Taking a Year out</a:t>
            </a:r>
          </a:p>
          <a:p>
            <a:pPr lvl="1">
              <a:buFont typeface="Courier New" panose="02070309020205020404" pitchFamily="49" charset="0"/>
              <a:buChar char="o"/>
            </a:pPr>
            <a:r>
              <a:rPr lang="en-GB" sz="1600" dirty="0"/>
              <a:t>Volunteer work in the UK or abroad</a:t>
            </a:r>
          </a:p>
          <a:p>
            <a:pPr lvl="1">
              <a:buFont typeface="Courier New" panose="02070309020205020404" pitchFamily="49" charset="0"/>
              <a:buChar char="o"/>
            </a:pPr>
            <a:r>
              <a:rPr lang="en-GB" sz="1600" dirty="0"/>
              <a:t>Travelling abroad</a:t>
            </a:r>
          </a:p>
          <a:p>
            <a:pPr lvl="1">
              <a:buFont typeface="Courier New" panose="02070309020205020404" pitchFamily="49" charset="0"/>
              <a:buChar char="o"/>
            </a:pPr>
            <a:r>
              <a:rPr lang="en-GB" sz="1600" dirty="0"/>
              <a:t>Various combinations of the above.</a:t>
            </a:r>
          </a:p>
          <a:p>
            <a:r>
              <a:rPr lang="en-GB" sz="2000" dirty="0"/>
              <a:t>If you are thinking about any of the options above, make an appointment with a UWTSD Careers Adviser to help you research, compare and (most crucially) make the most of each </a:t>
            </a:r>
            <a:r>
              <a:rPr lang="en-GB" sz="2000" dirty="0" err="1"/>
              <a:t>scenario.For</a:t>
            </a:r>
            <a:r>
              <a:rPr lang="en-GB" sz="2000" dirty="0"/>
              <a:t> more information please click here: </a:t>
            </a:r>
            <a:r>
              <a:rPr lang="en-GB" sz="2000" dirty="0">
                <a:hlinkClick r:id="rId2"/>
              </a:rPr>
              <a:t>https://www.uwtsd.ac.uk/careers/plan-b/</a:t>
            </a:r>
            <a:r>
              <a:rPr lang="en-GB" sz="2000" dirty="0"/>
              <a:t>.</a:t>
            </a:r>
          </a:p>
        </p:txBody>
      </p:sp>
    </p:spTree>
    <p:extLst>
      <p:ext uri="{BB962C8B-B14F-4D97-AF65-F5344CB8AC3E}">
        <p14:creationId xmlns:p14="http://schemas.microsoft.com/office/powerpoint/2010/main" val="31782800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Save these slides</a:t>
            </a:r>
          </a:p>
        </p:txBody>
      </p:sp>
      <p:sp>
        <p:nvSpPr>
          <p:cNvPr id="3" name="Content Placeholder 2"/>
          <p:cNvSpPr>
            <a:spLocks noGrp="1"/>
          </p:cNvSpPr>
          <p:nvPr>
            <p:ph idx="1"/>
          </p:nvPr>
        </p:nvSpPr>
        <p:spPr/>
        <p:txBody>
          <a:bodyPr/>
          <a:lstStyle/>
          <a:p>
            <a:r>
              <a:rPr lang="en-GB" dirty="0"/>
              <a:t>Please feel free to save and keep these slides in case they provide useful links, hints or tips that may be of use you in the future.</a:t>
            </a:r>
          </a:p>
        </p:txBody>
      </p:sp>
    </p:spTree>
    <p:extLst>
      <p:ext uri="{BB962C8B-B14F-4D97-AF65-F5344CB8AC3E}">
        <p14:creationId xmlns:p14="http://schemas.microsoft.com/office/powerpoint/2010/main" val="85210581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t>Final tips</a:t>
            </a:r>
          </a:p>
        </p:txBody>
      </p:sp>
      <p:sp>
        <p:nvSpPr>
          <p:cNvPr id="3" name="Content Placeholder 2"/>
          <p:cNvSpPr>
            <a:spLocks noGrp="1"/>
          </p:cNvSpPr>
          <p:nvPr>
            <p:ph idx="1"/>
          </p:nvPr>
        </p:nvSpPr>
        <p:spPr>
          <a:xfrm>
            <a:off x="457200" y="1340768"/>
            <a:ext cx="8229600" cy="3528392"/>
          </a:xfrm>
        </p:spPr>
        <p:txBody>
          <a:bodyPr>
            <a:normAutofit fontScale="70000" lnSpcReduction="20000"/>
          </a:bodyPr>
          <a:lstStyle/>
          <a:p>
            <a:r>
              <a:rPr lang="en-GB" b="1" dirty="0"/>
              <a:t>Self Awareness: </a:t>
            </a:r>
            <a:r>
              <a:rPr lang="en-GB" dirty="0"/>
              <a:t>Know what you want to do.</a:t>
            </a:r>
          </a:p>
          <a:p>
            <a:r>
              <a:rPr lang="en-GB" b="1" dirty="0"/>
              <a:t>Self-efficacy</a:t>
            </a:r>
            <a:r>
              <a:rPr lang="en-GB" dirty="0"/>
              <a:t>: Believe in yourself</a:t>
            </a:r>
          </a:p>
          <a:p>
            <a:r>
              <a:rPr lang="en-GB" b="1" dirty="0"/>
              <a:t>Self-advocacy: </a:t>
            </a:r>
            <a:r>
              <a:rPr lang="en-GB" dirty="0"/>
              <a:t>You decide what YOU want to do now or in the future. Understand your strengths and weaknesses, develop personal goals, be assertive (stand up for yourself), and make positive steps towards achieving your goals.</a:t>
            </a:r>
          </a:p>
          <a:p>
            <a:r>
              <a:rPr lang="en-GB" b="1" dirty="0"/>
              <a:t>Self-regulation &amp; Perseverance: </a:t>
            </a:r>
            <a:r>
              <a:rPr lang="en-GB" dirty="0"/>
              <a:t>Don’t let set backs or challenges defeat you. Learn from all life experiences, iterate improve and you will achieve your goals. Never give up.</a:t>
            </a:r>
          </a:p>
          <a:p>
            <a:r>
              <a:rPr lang="en-GB" b="1" dirty="0"/>
              <a:t>Self-Promotion: </a:t>
            </a:r>
            <a:r>
              <a:rPr lang="en-GB" dirty="0"/>
              <a:t>Promote yourself, your strengths, skills and projects.</a:t>
            </a:r>
          </a:p>
        </p:txBody>
      </p:sp>
    </p:spTree>
    <p:extLst>
      <p:ext uri="{BB962C8B-B14F-4D97-AF65-F5344CB8AC3E}">
        <p14:creationId xmlns:p14="http://schemas.microsoft.com/office/powerpoint/2010/main" val="42459549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effectLst>
                  <a:outerShdw blurRad="38100" dist="38100" dir="2700000" algn="tl">
                    <a:srgbClr val="000000">
                      <a:alpha val="43137"/>
                    </a:srgbClr>
                  </a:outerShdw>
                </a:effectLst>
              </a:rPr>
              <a:t>YOU CAN DO IT</a:t>
            </a:r>
          </a:p>
        </p:txBody>
      </p:sp>
      <p:sp>
        <p:nvSpPr>
          <p:cNvPr id="3" name="Content Placeholder 2"/>
          <p:cNvSpPr>
            <a:spLocks noGrp="1"/>
          </p:cNvSpPr>
          <p:nvPr>
            <p:ph idx="1"/>
          </p:nvPr>
        </p:nvSpPr>
        <p:spPr/>
        <p:txBody>
          <a:bodyPr>
            <a:normAutofit/>
          </a:bodyPr>
          <a:lstStyle/>
          <a:p>
            <a:r>
              <a:rPr lang="en-GB" b="1" dirty="0"/>
              <a:t>BE BOLD!</a:t>
            </a:r>
          </a:p>
          <a:p>
            <a:r>
              <a:rPr lang="en-GB" b="1" dirty="0"/>
              <a:t>BE ENTERPRISING</a:t>
            </a:r>
          </a:p>
          <a:p>
            <a:r>
              <a:rPr lang="en-GB" b="1" dirty="0"/>
              <a:t>BELIEVE IN YOURSELF</a:t>
            </a:r>
          </a:p>
          <a:p>
            <a:r>
              <a:rPr lang="en-GB" dirty="0"/>
              <a:t>Never give Up!</a:t>
            </a:r>
          </a:p>
          <a:p>
            <a:r>
              <a:rPr lang="en-GB" dirty="0"/>
              <a:t>You CAN Create a Life you Love</a:t>
            </a:r>
          </a:p>
          <a:p>
            <a:r>
              <a:rPr lang="en-GB" dirty="0"/>
              <a:t>And Achieve the job of your dreams.</a:t>
            </a:r>
          </a:p>
        </p:txBody>
      </p:sp>
    </p:spTree>
    <p:extLst>
      <p:ext uri="{BB962C8B-B14F-4D97-AF65-F5344CB8AC3E}">
        <p14:creationId xmlns:p14="http://schemas.microsoft.com/office/powerpoint/2010/main" val="24670603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lstStyle/>
          <a:p>
            <a:r>
              <a:rPr lang="en-GB" b="1" u="sng" dirty="0"/>
              <a:t>Tutorial (1 of </a:t>
            </a:r>
            <a:r>
              <a:rPr lang="en-GB" b="1" u="sng" dirty="0" smtClean="0"/>
              <a:t>4)</a:t>
            </a:r>
            <a:endParaRPr lang="en-GB" b="1" u="sng" dirty="0"/>
          </a:p>
        </p:txBody>
      </p:sp>
      <p:sp>
        <p:nvSpPr>
          <p:cNvPr id="3" name="Content Placeholder 2"/>
          <p:cNvSpPr>
            <a:spLocks noGrp="1"/>
          </p:cNvSpPr>
          <p:nvPr>
            <p:ph idx="1"/>
          </p:nvPr>
        </p:nvSpPr>
        <p:spPr>
          <a:xfrm>
            <a:off x="228600" y="1340768"/>
            <a:ext cx="8686800" cy="4176464"/>
          </a:xfrm>
        </p:spPr>
        <p:txBody>
          <a:bodyPr>
            <a:normAutofit/>
          </a:bodyPr>
          <a:lstStyle/>
          <a:p>
            <a:pPr marL="0" indent="0" fontAlgn="base">
              <a:buNone/>
            </a:pPr>
            <a:r>
              <a:rPr lang="en-GB" dirty="0" smtClean="0"/>
              <a:t>What job would you love and enjoy doing?</a:t>
            </a:r>
          </a:p>
          <a:p>
            <a:pPr marL="0" indent="0" fontAlgn="base">
              <a:buNone/>
            </a:pPr>
            <a:endParaRPr lang="en-GB" dirty="0" smtClean="0"/>
          </a:p>
          <a:p>
            <a:pPr marL="514350" indent="-514350" fontAlgn="base">
              <a:buFont typeface="+mj-lt"/>
              <a:buAutoNum type="arabicPeriod"/>
            </a:pPr>
            <a:r>
              <a:rPr lang="en-GB" dirty="0" smtClean="0"/>
              <a:t>What </a:t>
            </a:r>
            <a:r>
              <a:rPr lang="en-GB" dirty="0"/>
              <a:t>is your dream job? </a:t>
            </a:r>
            <a:endParaRPr lang="en-GB" dirty="0" smtClean="0"/>
          </a:p>
          <a:p>
            <a:pPr marL="514350" indent="-514350" fontAlgn="base">
              <a:buFont typeface="+mj-lt"/>
              <a:buAutoNum type="arabicPeriod"/>
            </a:pPr>
            <a:r>
              <a:rPr lang="en-GB" dirty="0" smtClean="0"/>
              <a:t>How </a:t>
            </a:r>
            <a:r>
              <a:rPr lang="en-GB" dirty="0"/>
              <a:t>are you going to get it? </a:t>
            </a:r>
            <a:endParaRPr lang="en-GB" dirty="0" smtClean="0"/>
          </a:p>
          <a:p>
            <a:pPr marL="514350" indent="-514350" fontAlgn="base">
              <a:buFont typeface="+mj-lt"/>
              <a:buAutoNum type="arabicPeriod"/>
            </a:pPr>
            <a:r>
              <a:rPr lang="en-GB" dirty="0" smtClean="0"/>
              <a:t>Create a plan </a:t>
            </a:r>
            <a:r>
              <a:rPr lang="en-GB" dirty="0"/>
              <a:t>and implement it. </a:t>
            </a:r>
          </a:p>
          <a:p>
            <a:pPr marL="514350" indent="-514350">
              <a:buFont typeface="+mj-lt"/>
              <a:buAutoNum type="arabicPeriod"/>
            </a:pPr>
            <a:endParaRPr lang="en-GB" sz="2400" dirty="0"/>
          </a:p>
        </p:txBody>
      </p:sp>
    </p:spTree>
    <p:extLst>
      <p:ext uri="{BB962C8B-B14F-4D97-AF65-F5344CB8AC3E}">
        <p14:creationId xmlns:p14="http://schemas.microsoft.com/office/powerpoint/2010/main" val="161261767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lstStyle/>
          <a:p>
            <a:r>
              <a:rPr lang="en-GB" b="1" u="sng" dirty="0"/>
              <a:t>Tutorial </a:t>
            </a:r>
            <a:r>
              <a:rPr lang="en-GB" b="1" u="sng" dirty="0" smtClean="0"/>
              <a:t>(2 of 4)</a:t>
            </a:r>
            <a:endParaRPr lang="en-GB" b="1" u="sng" dirty="0"/>
          </a:p>
        </p:txBody>
      </p:sp>
      <p:sp>
        <p:nvSpPr>
          <p:cNvPr id="3" name="Content Placeholder 2"/>
          <p:cNvSpPr>
            <a:spLocks noGrp="1"/>
          </p:cNvSpPr>
          <p:nvPr>
            <p:ph idx="1"/>
          </p:nvPr>
        </p:nvSpPr>
        <p:spPr>
          <a:xfrm>
            <a:off x="228600" y="1340768"/>
            <a:ext cx="8686800" cy="4176464"/>
          </a:xfrm>
        </p:spPr>
        <p:txBody>
          <a:bodyPr>
            <a:normAutofit/>
          </a:bodyPr>
          <a:lstStyle/>
          <a:p>
            <a:pPr marL="514350" indent="-514350">
              <a:buFont typeface="+mj-lt"/>
              <a:buAutoNum type="arabicPeriod"/>
            </a:pPr>
            <a:r>
              <a:rPr lang="en-GB" sz="2800" b="1" dirty="0"/>
              <a:t>Employability (10mins): </a:t>
            </a:r>
            <a:r>
              <a:rPr lang="en-GB" sz="2800" dirty="0"/>
              <a:t>consider what you can do to enhance your employability e.g. </a:t>
            </a:r>
          </a:p>
          <a:p>
            <a:pPr lvl="1">
              <a:buFont typeface="Courier New" panose="02070309020205020404" pitchFamily="49" charset="0"/>
              <a:buChar char="o"/>
            </a:pPr>
            <a:r>
              <a:rPr lang="en-GB" sz="2400" dirty="0"/>
              <a:t>Create a portfolio /website portfolio</a:t>
            </a:r>
          </a:p>
          <a:p>
            <a:pPr lvl="1">
              <a:buFont typeface="Courier New" panose="02070309020205020404" pitchFamily="49" charset="0"/>
              <a:buChar char="o"/>
            </a:pPr>
            <a:r>
              <a:rPr lang="en-GB" sz="2400" dirty="0" err="1"/>
              <a:t>Linkedin</a:t>
            </a:r>
            <a:r>
              <a:rPr lang="en-GB" sz="2400" dirty="0"/>
              <a:t> profile</a:t>
            </a:r>
          </a:p>
          <a:p>
            <a:pPr lvl="1">
              <a:buFont typeface="Courier New" panose="02070309020205020404" pitchFamily="49" charset="0"/>
              <a:buChar char="o"/>
            </a:pPr>
            <a:r>
              <a:rPr lang="en-GB" sz="2400" dirty="0"/>
              <a:t>Update CV + Online CV</a:t>
            </a:r>
          </a:p>
          <a:p>
            <a:pPr lvl="1">
              <a:buFont typeface="Courier New" panose="02070309020205020404" pitchFamily="49" charset="0"/>
              <a:buChar char="o"/>
            </a:pPr>
            <a:r>
              <a:rPr lang="en-GB" sz="2400" dirty="0"/>
              <a:t>Make appointment with UWTSD Careers Service</a:t>
            </a:r>
          </a:p>
          <a:p>
            <a:pPr lvl="1">
              <a:buFont typeface="Courier New" panose="02070309020205020404" pitchFamily="49" charset="0"/>
              <a:buChar char="o"/>
            </a:pPr>
            <a:r>
              <a:rPr lang="en-GB" sz="2400" dirty="0"/>
              <a:t>Apply for work experience for the summer</a:t>
            </a:r>
          </a:p>
          <a:p>
            <a:pPr lvl="1">
              <a:buFont typeface="Courier New" panose="02070309020205020404" pitchFamily="49" charset="0"/>
              <a:buChar char="o"/>
            </a:pPr>
            <a:r>
              <a:rPr lang="en-GB" sz="2400" dirty="0"/>
              <a:t>Apply for Graduate positions.</a:t>
            </a:r>
          </a:p>
          <a:p>
            <a:pPr lvl="1">
              <a:buFont typeface="Courier New" panose="02070309020205020404" pitchFamily="49" charset="0"/>
              <a:buChar char="o"/>
            </a:pPr>
            <a:r>
              <a:rPr lang="en-GB" sz="2400" dirty="0"/>
              <a:t>Make a Careers doc/folder to save the above + these slides.</a:t>
            </a:r>
          </a:p>
        </p:txBody>
      </p:sp>
    </p:spTree>
    <p:extLst>
      <p:ext uri="{BB962C8B-B14F-4D97-AF65-F5344CB8AC3E}">
        <p14:creationId xmlns:p14="http://schemas.microsoft.com/office/powerpoint/2010/main" val="189354910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b="1" u="sng" dirty="0"/>
              <a:t>Tutorial </a:t>
            </a:r>
            <a:r>
              <a:rPr lang="en-GB" b="1" u="sng" dirty="0" smtClean="0"/>
              <a:t>(3 </a:t>
            </a:r>
            <a:r>
              <a:rPr lang="en-GB" b="1" u="sng" dirty="0"/>
              <a:t>of </a:t>
            </a:r>
            <a:r>
              <a:rPr lang="en-GB" b="1" u="sng" dirty="0" smtClean="0"/>
              <a:t>4)</a:t>
            </a:r>
            <a:endParaRPr lang="en-GB" b="1" u="sng" dirty="0"/>
          </a:p>
        </p:txBody>
      </p:sp>
      <p:sp>
        <p:nvSpPr>
          <p:cNvPr id="3" name="Content Placeholder 2"/>
          <p:cNvSpPr>
            <a:spLocks noGrp="1"/>
          </p:cNvSpPr>
          <p:nvPr>
            <p:ph idx="1"/>
          </p:nvPr>
        </p:nvSpPr>
        <p:spPr>
          <a:xfrm>
            <a:off x="228600" y="980728"/>
            <a:ext cx="8686800" cy="4536504"/>
          </a:xfrm>
        </p:spPr>
        <p:txBody>
          <a:bodyPr>
            <a:normAutofit fontScale="47500" lnSpcReduction="20000"/>
          </a:bodyPr>
          <a:lstStyle/>
          <a:p>
            <a:pPr marL="514350" indent="-514350">
              <a:buFont typeface="+mj-lt"/>
              <a:buAutoNum type="arabicPeriod"/>
            </a:pPr>
            <a:r>
              <a:rPr lang="en-GB" sz="3800" b="1" dirty="0" smtClean="0"/>
              <a:t>Innovation Case-study </a:t>
            </a:r>
            <a:r>
              <a:rPr lang="en-GB" sz="3800" b="1" dirty="0"/>
              <a:t>Activity (10mins): </a:t>
            </a:r>
            <a:r>
              <a:rPr lang="en-GB" sz="3800" dirty="0" smtClean="0"/>
              <a:t>In </a:t>
            </a:r>
            <a:r>
              <a:rPr lang="en-GB" sz="3800" dirty="0"/>
              <a:t>Teams find either a </a:t>
            </a:r>
            <a:r>
              <a:rPr lang="en-GB" sz="3800" dirty="0" smtClean="0"/>
              <a:t>Case study </a:t>
            </a:r>
            <a:r>
              <a:rPr lang="en-GB" sz="3800" dirty="0"/>
              <a:t>/ article for a Company that inspires you or choose 1 to review from below:</a:t>
            </a:r>
          </a:p>
          <a:p>
            <a:pPr marL="715963" lvl="1" indent="-176213">
              <a:buFont typeface="+mj-lt"/>
              <a:buAutoNum type="alphaLcParenR"/>
            </a:pPr>
            <a:r>
              <a:rPr lang="en-GB" sz="3400" dirty="0">
                <a:hlinkClick r:id="rId2"/>
              </a:rPr>
              <a:t>The 13 Secrets To Facebook's Success</a:t>
            </a:r>
            <a:endParaRPr lang="en-GB" sz="3400" dirty="0"/>
          </a:p>
          <a:p>
            <a:pPr marL="715963" lvl="1" indent="-176213">
              <a:buFont typeface="+mj-lt"/>
              <a:buAutoNum type="alphaLcParenR"/>
            </a:pPr>
            <a:r>
              <a:rPr lang="en-GB" sz="3400" dirty="0">
                <a:hlinkClick r:id="rId3"/>
              </a:rPr>
              <a:t>3 key business lessons from Facebook’s Mark Zuckerberg</a:t>
            </a:r>
            <a:endParaRPr lang="en-GB" sz="3400" dirty="0">
              <a:hlinkClick r:id="rId4"/>
            </a:endParaRPr>
          </a:p>
          <a:p>
            <a:pPr marL="715963" lvl="1" indent="-176213">
              <a:buFont typeface="+mj-lt"/>
              <a:buAutoNum type="alphaLcParenR"/>
            </a:pPr>
            <a:r>
              <a:rPr lang="en-GB" sz="3400" dirty="0">
                <a:hlinkClick r:id="rId4"/>
              </a:rPr>
              <a:t>5-tips for tech </a:t>
            </a:r>
            <a:r>
              <a:rPr lang="en-GB" sz="3400" dirty="0" err="1">
                <a:hlinkClick r:id="rId4"/>
              </a:rPr>
              <a:t>startups</a:t>
            </a:r>
            <a:r>
              <a:rPr lang="en-GB" sz="3400" dirty="0">
                <a:hlinkClick r:id="rId4"/>
              </a:rPr>
              <a:t> ready to build an online audience</a:t>
            </a:r>
            <a:endParaRPr lang="en-GB" sz="3400" dirty="0"/>
          </a:p>
          <a:p>
            <a:pPr marL="715963" lvl="1" indent="-176213">
              <a:buFont typeface="+mj-lt"/>
              <a:buAutoNum type="alphaLcParenR"/>
            </a:pPr>
            <a:r>
              <a:rPr lang="en-GB" sz="3400" dirty="0">
                <a:hlinkClick r:id="rId5"/>
              </a:rPr>
              <a:t>Google's 5 Keys to Becoming a Success</a:t>
            </a:r>
            <a:endParaRPr lang="en-GB" sz="3400" dirty="0"/>
          </a:p>
          <a:p>
            <a:pPr marL="715963" lvl="1" indent="-176213">
              <a:buFont typeface="+mj-lt"/>
              <a:buAutoNum type="alphaLcParenR"/>
            </a:pPr>
            <a:r>
              <a:rPr lang="en-GB" sz="3400" dirty="0">
                <a:hlinkClick r:id="rId6"/>
              </a:rPr>
              <a:t>Duolingo</a:t>
            </a:r>
            <a:r>
              <a:rPr lang="en-GB" sz="3400" dirty="0"/>
              <a:t> – Language Learning Company</a:t>
            </a:r>
          </a:p>
          <a:p>
            <a:pPr marL="715963" lvl="1" indent="-176213">
              <a:buFont typeface="+mj-lt"/>
              <a:buAutoNum type="alphaLcParenR"/>
            </a:pPr>
            <a:r>
              <a:rPr lang="en-GB" sz="3400" dirty="0">
                <a:hlinkClick r:id="rId7"/>
              </a:rPr>
              <a:t>Moz</a:t>
            </a:r>
            <a:r>
              <a:rPr lang="en-GB" sz="3400" dirty="0"/>
              <a:t> – SAAS Software Company</a:t>
            </a:r>
          </a:p>
          <a:p>
            <a:pPr marL="715963" lvl="1" indent="-176213">
              <a:buFont typeface="+mj-lt"/>
              <a:buAutoNum type="alphaLcParenR"/>
            </a:pPr>
            <a:r>
              <a:rPr lang="en-GB" sz="3400" dirty="0">
                <a:hlinkClick r:id="rId8"/>
              </a:rPr>
              <a:t>FourSquare</a:t>
            </a:r>
            <a:r>
              <a:rPr lang="en-GB" sz="3400" dirty="0"/>
              <a:t> – Community App</a:t>
            </a:r>
          </a:p>
          <a:p>
            <a:pPr marL="715963" lvl="1" indent="-176213">
              <a:buFont typeface="+mj-lt"/>
              <a:buAutoNum type="alphaLcParenR"/>
            </a:pPr>
            <a:r>
              <a:rPr lang="en-GB" sz="3400" dirty="0">
                <a:hlinkClick r:id="rId9"/>
              </a:rPr>
              <a:t>Trello</a:t>
            </a:r>
            <a:r>
              <a:rPr lang="en-GB" sz="3400" dirty="0"/>
              <a:t> – Kanban-style Web Application</a:t>
            </a:r>
          </a:p>
          <a:p>
            <a:pPr marL="715963" lvl="1" indent="-176213">
              <a:buFont typeface="+mj-lt"/>
              <a:buAutoNum type="alphaLcParenR"/>
            </a:pPr>
            <a:r>
              <a:rPr lang="en-GB" sz="3400" dirty="0">
                <a:hlinkClick r:id="rId10"/>
              </a:rPr>
              <a:t>Digital Telepathy </a:t>
            </a:r>
            <a:r>
              <a:rPr lang="en-GB" sz="3400" dirty="0"/>
              <a:t>– Community App development (Scroll screen required)</a:t>
            </a:r>
          </a:p>
          <a:p>
            <a:pPr marL="715963" lvl="1" indent="-176213">
              <a:buFont typeface="+mj-lt"/>
              <a:buAutoNum type="alphaLcParenR"/>
            </a:pPr>
            <a:r>
              <a:rPr lang="en-GB" sz="3400" dirty="0"/>
              <a:t>Video: </a:t>
            </a:r>
            <a:r>
              <a:rPr lang="en-GB" sz="3400" dirty="0">
                <a:hlinkClick r:id="rId11"/>
              </a:rPr>
              <a:t>Drupal</a:t>
            </a:r>
            <a:r>
              <a:rPr lang="en-GB" sz="3400" dirty="0"/>
              <a:t> – Start-Up Secrets</a:t>
            </a:r>
          </a:p>
          <a:p>
            <a:pPr marL="715963" lvl="1" indent="-176213">
              <a:buFont typeface="+mj-lt"/>
              <a:buAutoNum type="alphaLcParenR"/>
            </a:pPr>
            <a:r>
              <a:rPr lang="en-GB" sz="3400" dirty="0"/>
              <a:t>Video: </a:t>
            </a:r>
            <a:r>
              <a:rPr lang="en-GB" sz="3400" dirty="0">
                <a:hlinkClick r:id="rId12"/>
              </a:rPr>
              <a:t>Dropbox</a:t>
            </a:r>
            <a:r>
              <a:rPr lang="en-GB" sz="3400" dirty="0"/>
              <a:t> – Start-Up lessons learned</a:t>
            </a:r>
          </a:p>
          <a:p>
            <a:pPr marL="715963" lvl="1" indent="-176213">
              <a:buFont typeface="+mj-lt"/>
              <a:buAutoNum type="alphaLcParenR"/>
            </a:pPr>
            <a:r>
              <a:rPr lang="en-GB" sz="3400" dirty="0"/>
              <a:t>Case Study: </a:t>
            </a:r>
            <a:r>
              <a:rPr lang="en-GB" sz="3400" dirty="0">
                <a:hlinkClick r:id="rId13"/>
              </a:rPr>
              <a:t>10 Lessons from a Successful </a:t>
            </a:r>
            <a:r>
              <a:rPr lang="en-GB" sz="3400" dirty="0" err="1">
                <a:hlinkClick r:id="rId13"/>
              </a:rPr>
              <a:t>Startup</a:t>
            </a:r>
            <a:r>
              <a:rPr lang="en-GB" sz="3400" dirty="0" smtClean="0"/>
              <a:t>.</a:t>
            </a:r>
          </a:p>
          <a:p>
            <a:pPr marL="539750" lvl="1" indent="0">
              <a:buNone/>
            </a:pPr>
            <a:endParaRPr lang="en-GB" dirty="0"/>
          </a:p>
          <a:p>
            <a:pPr marL="514350" indent="-514350" fontAlgn="base">
              <a:buFont typeface="+mj-lt"/>
              <a:buAutoNum type="arabicPeriod"/>
            </a:pPr>
            <a:r>
              <a:rPr lang="en-GB" sz="3800" dirty="0" smtClean="0"/>
              <a:t>Each Team </a:t>
            </a:r>
            <a:r>
              <a:rPr lang="en-GB" sz="3800" dirty="0"/>
              <a:t>member to read the selected article and identify &amp; document key points. </a:t>
            </a:r>
            <a:endParaRPr lang="en-GB" sz="3800" dirty="0" smtClean="0"/>
          </a:p>
          <a:p>
            <a:pPr marL="514350" indent="-514350" fontAlgn="base">
              <a:buFont typeface="+mj-lt"/>
              <a:buAutoNum type="arabicPeriod"/>
            </a:pPr>
            <a:r>
              <a:rPr lang="en-GB" sz="3800" dirty="0" smtClean="0"/>
              <a:t>Pool </a:t>
            </a:r>
            <a:r>
              <a:rPr lang="en-GB" sz="3800" dirty="0"/>
              <a:t>each members key points into one </a:t>
            </a:r>
            <a:r>
              <a:rPr lang="en-GB" sz="3800" dirty="0" smtClean="0"/>
              <a:t>document.</a:t>
            </a:r>
          </a:p>
          <a:p>
            <a:pPr marL="514350" indent="-514350" fontAlgn="base">
              <a:buFont typeface="+mj-lt"/>
              <a:buAutoNum type="arabicPeriod"/>
            </a:pPr>
            <a:r>
              <a:rPr lang="en-GB" sz="3800" dirty="0" smtClean="0"/>
              <a:t>1/2/3 </a:t>
            </a:r>
            <a:r>
              <a:rPr lang="en-GB" sz="3800" dirty="0"/>
              <a:t>Team </a:t>
            </a:r>
            <a:r>
              <a:rPr lang="en-GB" sz="3800" dirty="0" smtClean="0"/>
              <a:t>members to </a:t>
            </a:r>
            <a:r>
              <a:rPr lang="en-GB" sz="3800" dirty="0"/>
              <a:t>stand and share key points</a:t>
            </a:r>
            <a:r>
              <a:rPr lang="en-GB" sz="3800" dirty="0" smtClean="0"/>
              <a:t>.</a:t>
            </a:r>
            <a:endParaRPr lang="en-GB" sz="3800" dirty="0"/>
          </a:p>
        </p:txBody>
      </p:sp>
    </p:spTree>
    <p:extLst>
      <p:ext uri="{BB962C8B-B14F-4D97-AF65-F5344CB8AC3E}">
        <p14:creationId xmlns:p14="http://schemas.microsoft.com/office/powerpoint/2010/main" val="251935112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668" y="260648"/>
            <a:ext cx="8229600" cy="1008112"/>
          </a:xfrm>
        </p:spPr>
        <p:txBody>
          <a:bodyPr/>
          <a:lstStyle/>
          <a:p>
            <a:r>
              <a:rPr lang="en-GB" b="1" u="sng" dirty="0"/>
              <a:t>Tutorial </a:t>
            </a:r>
            <a:r>
              <a:rPr lang="en-GB" b="1" u="sng" dirty="0" smtClean="0"/>
              <a:t>(4 </a:t>
            </a:r>
            <a:r>
              <a:rPr lang="en-GB" b="1" u="sng" dirty="0"/>
              <a:t>of </a:t>
            </a:r>
            <a:r>
              <a:rPr lang="en-GB" b="1" u="sng" dirty="0" smtClean="0"/>
              <a:t>4)</a:t>
            </a:r>
            <a:endParaRPr lang="en-GB" b="1" u="sng" dirty="0"/>
          </a:p>
        </p:txBody>
      </p:sp>
      <p:sp>
        <p:nvSpPr>
          <p:cNvPr id="3" name="Content Placeholder 2"/>
          <p:cNvSpPr>
            <a:spLocks noGrp="1"/>
          </p:cNvSpPr>
          <p:nvPr>
            <p:ph idx="1"/>
          </p:nvPr>
        </p:nvSpPr>
        <p:spPr>
          <a:xfrm>
            <a:off x="395536" y="1268760"/>
            <a:ext cx="8519864" cy="4248472"/>
          </a:xfrm>
        </p:spPr>
        <p:txBody>
          <a:bodyPr>
            <a:normAutofit/>
          </a:bodyPr>
          <a:lstStyle/>
          <a:p>
            <a:pPr marL="514350" indent="-514350">
              <a:buFont typeface="+mj-lt"/>
              <a:buAutoNum type="arabicPeriod"/>
            </a:pPr>
            <a:r>
              <a:rPr lang="en-GB" sz="3600" dirty="0"/>
              <a:t>Team Progress Report.</a:t>
            </a:r>
          </a:p>
          <a:p>
            <a:pPr marL="514350" indent="-514350">
              <a:buFont typeface="+mj-lt"/>
              <a:buAutoNum type="arabicPeriod"/>
            </a:pPr>
            <a:r>
              <a:rPr lang="en-GB" sz="3600" dirty="0"/>
              <a:t>Q&amp;A.</a:t>
            </a:r>
          </a:p>
        </p:txBody>
      </p:sp>
    </p:spTree>
    <p:extLst>
      <p:ext uri="{BB962C8B-B14F-4D97-AF65-F5344CB8AC3E}">
        <p14:creationId xmlns:p14="http://schemas.microsoft.com/office/powerpoint/2010/main" val="12369524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Bg. </a:t>
            </a:r>
            <a:r>
              <a:rPr lang="en-GB" u="sng" dirty="0"/>
              <a:t>Further &amp; older </a:t>
            </a:r>
            <a:br>
              <a:rPr lang="en-GB" u="sng" dirty="0"/>
            </a:br>
            <a:r>
              <a:rPr lang="en-GB" u="sng" dirty="0"/>
              <a:t>Innovation Case studies </a:t>
            </a:r>
          </a:p>
        </p:txBody>
      </p:sp>
      <p:sp>
        <p:nvSpPr>
          <p:cNvPr id="3" name="Content Placeholder 2"/>
          <p:cNvSpPr>
            <a:spLocks noGrp="1"/>
          </p:cNvSpPr>
          <p:nvPr>
            <p:ph idx="1"/>
          </p:nvPr>
        </p:nvSpPr>
        <p:spPr>
          <a:xfrm>
            <a:off x="683568" y="1268760"/>
            <a:ext cx="7499176" cy="3917032"/>
          </a:xfrm>
        </p:spPr>
        <p:txBody>
          <a:bodyPr>
            <a:normAutofit fontScale="55000" lnSpcReduction="20000"/>
          </a:bodyPr>
          <a:lstStyle/>
          <a:p>
            <a:pPr marL="400050" lvl="1" indent="0">
              <a:buNone/>
            </a:pPr>
            <a:endParaRPr lang="en-GB" dirty="0">
              <a:hlinkClick r:id="rId2"/>
            </a:endParaRPr>
          </a:p>
          <a:p>
            <a:pPr marL="400050" lvl="1" indent="0">
              <a:buNone/>
            </a:pPr>
            <a:endParaRPr lang="en-GB" dirty="0">
              <a:hlinkClick r:id="rId2"/>
            </a:endParaRPr>
          </a:p>
          <a:p>
            <a:r>
              <a:rPr lang="en-GB" dirty="0"/>
              <a:t>Video: </a:t>
            </a:r>
            <a:r>
              <a:rPr lang="en-GB" dirty="0">
                <a:hlinkClick r:id="rId3"/>
              </a:rPr>
              <a:t>Grockit Agile dev</a:t>
            </a:r>
            <a:endParaRPr lang="en-GB" dirty="0"/>
          </a:p>
          <a:p>
            <a:r>
              <a:rPr lang="en-GB" dirty="0"/>
              <a:t>Video: </a:t>
            </a:r>
            <a:r>
              <a:rPr lang="en-GB" dirty="0">
                <a:hlinkClick r:id="rId4"/>
              </a:rPr>
              <a:t>IMVU Agile &amp; lean dev</a:t>
            </a:r>
            <a:r>
              <a:rPr lang="en-GB" dirty="0"/>
              <a:t>.</a:t>
            </a:r>
          </a:p>
          <a:p>
            <a:pPr marL="457200" indent="-457200"/>
            <a:r>
              <a:rPr lang="en-GB" dirty="0">
                <a:hlinkClick r:id="rId2"/>
              </a:rPr>
              <a:t>How Innovation drives research and development - ARM</a:t>
            </a:r>
            <a:r>
              <a:rPr lang="en-GB" dirty="0"/>
              <a:t>.</a:t>
            </a:r>
          </a:p>
          <a:p>
            <a:pPr marL="457200" indent="-457200"/>
            <a:r>
              <a:rPr lang="en-GB" dirty="0">
                <a:hlinkClick r:id="rId5"/>
              </a:rPr>
              <a:t>Using innovation to create competitive advantage </a:t>
            </a:r>
            <a:r>
              <a:rPr lang="en-GB" dirty="0">
                <a:hlinkClick r:id="rId6"/>
              </a:rPr>
              <a:t>–</a:t>
            </a:r>
            <a:r>
              <a:rPr lang="en-GB" dirty="0">
                <a:hlinkClick r:id="rId5"/>
              </a:rPr>
              <a:t> Intel</a:t>
            </a:r>
            <a:r>
              <a:rPr lang="en-GB" dirty="0"/>
              <a:t>.</a:t>
            </a:r>
            <a:endParaRPr lang="en-GB" dirty="0">
              <a:hlinkClick r:id="rId6"/>
            </a:endParaRPr>
          </a:p>
          <a:p>
            <a:pPr marL="457200" indent="-457200"/>
            <a:r>
              <a:rPr lang="en-GB" dirty="0">
                <a:hlinkClick r:id="rId6"/>
              </a:rPr>
              <a:t>Leading the digital revolution through innovation – Sony</a:t>
            </a:r>
            <a:r>
              <a:rPr lang="en-GB" dirty="0"/>
              <a:t>.</a:t>
            </a:r>
          </a:p>
          <a:p>
            <a:pPr marL="457200" indent="-457200"/>
            <a:r>
              <a:rPr lang="en-GB" dirty="0">
                <a:hlinkClick r:id="rId7"/>
              </a:rPr>
              <a:t>Leading innovation in world healthcare – AstraZeneca</a:t>
            </a:r>
            <a:r>
              <a:rPr lang="en-GB" dirty="0"/>
              <a:t>.</a:t>
            </a:r>
          </a:p>
          <a:p>
            <a:pPr marL="457200" indent="-457200"/>
            <a:r>
              <a:rPr lang="en-GB" dirty="0">
                <a:hlinkClick r:id="rId8"/>
              </a:rPr>
              <a:t>Driving forward a business Start-up</a:t>
            </a:r>
            <a:r>
              <a:rPr lang="en-GB" dirty="0"/>
              <a:t>.</a:t>
            </a:r>
          </a:p>
          <a:p>
            <a:r>
              <a:rPr lang="en-GB" dirty="0">
                <a:hlinkClick r:id="rId9"/>
              </a:rPr>
              <a:t>Summary of top 10 Case studies </a:t>
            </a:r>
            <a:r>
              <a:rPr lang="en-GB" dirty="0"/>
              <a:t>(</a:t>
            </a:r>
            <a:r>
              <a:rPr lang="en-GB" dirty="0" err="1"/>
              <a:t>inc.</a:t>
            </a:r>
            <a:r>
              <a:rPr lang="en-GB" dirty="0"/>
              <a:t> Apple &amp; Cisco).</a:t>
            </a:r>
          </a:p>
          <a:p>
            <a:r>
              <a:rPr lang="en-GB" dirty="0">
                <a:hlinkClick r:id="rId10"/>
              </a:rPr>
              <a:t>Staying ahead embracing new technologies-in a new digital world</a:t>
            </a:r>
            <a:r>
              <a:rPr lang="en-GB" dirty="0"/>
              <a:t>.</a:t>
            </a:r>
          </a:p>
          <a:p>
            <a:r>
              <a:rPr lang="en-GB" dirty="0">
                <a:hlinkClick r:id="rId11"/>
              </a:rPr>
              <a:t>Encouraging innovation through IP</a:t>
            </a:r>
            <a:r>
              <a:rPr lang="en-GB" dirty="0"/>
              <a:t>.</a:t>
            </a:r>
          </a:p>
          <a:p>
            <a:r>
              <a:rPr lang="en-GB" dirty="0">
                <a:hlinkClick r:id="rId12"/>
              </a:rPr>
              <a:t>New Tech in primary sector</a:t>
            </a:r>
            <a:r>
              <a:rPr lang="en-GB" dirty="0"/>
              <a:t>.</a:t>
            </a:r>
          </a:p>
          <a:p>
            <a:r>
              <a:rPr lang="en-GB" dirty="0">
                <a:hlinkClick r:id="rId13"/>
              </a:rPr>
              <a:t>Innovation &amp; product life-cycle</a:t>
            </a:r>
            <a:r>
              <a:rPr lang="en-GB" dirty="0"/>
              <a:t>.</a:t>
            </a:r>
          </a:p>
          <a:p>
            <a:pPr marL="0" indent="0">
              <a:buNone/>
            </a:pPr>
            <a:endParaRPr lang="en-GB" dirty="0"/>
          </a:p>
          <a:p>
            <a:pPr marL="857250" lvl="1" indent="-45720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232030806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127361471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Future skills</a:t>
            </a:r>
          </a:p>
        </p:txBody>
      </p:sp>
      <p:sp>
        <p:nvSpPr>
          <p:cNvPr id="3" name="Content Placeholder 2"/>
          <p:cNvSpPr>
            <a:spLocks noGrp="1"/>
          </p:cNvSpPr>
          <p:nvPr>
            <p:ph idx="1"/>
          </p:nvPr>
        </p:nvSpPr>
        <p:spPr/>
        <p:txBody>
          <a:bodyPr>
            <a:normAutofit fontScale="62500" lnSpcReduction="20000"/>
          </a:bodyPr>
          <a:lstStyle/>
          <a:p>
            <a:r>
              <a:rPr lang="en-GB" dirty="0"/>
              <a:t>By 2022 the skills required to perform most jobs will have shifted significantly. </a:t>
            </a:r>
          </a:p>
          <a:p>
            <a:r>
              <a:rPr lang="en-GB" dirty="0"/>
              <a:t>The findings of the World Economic Forum's latest Future of Jobs Report look at the trends expected in the 2018-2022 period in 20 economies and 12 industry sectors. </a:t>
            </a:r>
          </a:p>
          <a:p>
            <a:r>
              <a:rPr lang="en-GB" dirty="0"/>
              <a:t>The findings are interesting and suggest that proficiency in new technologies is only one part of the 2022 skills equation. </a:t>
            </a:r>
          </a:p>
          <a:p>
            <a:r>
              <a:rPr lang="en-GB" dirty="0"/>
              <a:t>“Human” skills such as creativity, originality and initiative, critical thinking, persuasion and negotiation will retain or increase their value, as will attention to detail, resilience, flexibility and complex problem-solving. </a:t>
            </a:r>
          </a:p>
          <a:p>
            <a:r>
              <a:rPr lang="en-GB" dirty="0"/>
              <a:t>Emotional intelligence, leadership and social influence as well as service orientation are also set to see particular increase in demand. </a:t>
            </a:r>
          </a:p>
          <a:p>
            <a:r>
              <a:rPr lang="en-GB" b="1" dirty="0" err="1">
                <a:hlinkClick r:id="rId2"/>
              </a:rPr>
              <a:t>hashtag#futureskills</a:t>
            </a:r>
            <a:r>
              <a:rPr lang="en-GB" dirty="0"/>
              <a:t> </a:t>
            </a:r>
            <a:r>
              <a:rPr lang="en-GB" b="1" dirty="0" err="1">
                <a:hlinkClick r:id="rId3"/>
              </a:rPr>
              <a:t>hashtag#futureofjobs</a:t>
            </a:r>
            <a:endParaRPr lang="en-GB" dirty="0"/>
          </a:p>
        </p:txBody>
      </p:sp>
    </p:spTree>
    <p:extLst>
      <p:ext uri="{BB962C8B-B14F-4D97-AF65-F5344CB8AC3E}">
        <p14:creationId xmlns:p14="http://schemas.microsoft.com/office/powerpoint/2010/main" val="292263370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Bg. </a:t>
            </a:r>
            <a:r>
              <a:rPr lang="en-GB" u="sng" dirty="0"/>
              <a:t>BusinessinFocus.co.uk</a:t>
            </a:r>
          </a:p>
        </p:txBody>
      </p:sp>
      <p:sp>
        <p:nvSpPr>
          <p:cNvPr id="3" name="Content Placeholder 2"/>
          <p:cNvSpPr>
            <a:spLocks noGrp="1"/>
          </p:cNvSpPr>
          <p:nvPr>
            <p:ph idx="1"/>
          </p:nvPr>
        </p:nvSpPr>
        <p:spPr>
          <a:xfrm>
            <a:off x="457200" y="1417638"/>
            <a:ext cx="8229600" cy="3917032"/>
          </a:xfrm>
        </p:spPr>
        <p:txBody>
          <a:bodyPr>
            <a:noAutofit/>
          </a:bodyPr>
          <a:lstStyle/>
          <a:p>
            <a:r>
              <a:rPr lang="en-GB" sz="2200" dirty="0"/>
              <a:t>Supporting Businesses in Wales ‘</a:t>
            </a:r>
            <a:r>
              <a:rPr lang="en-GB" sz="2200" dirty="0" err="1"/>
              <a:t>BusinessFocus</a:t>
            </a:r>
            <a:r>
              <a:rPr lang="en-GB" sz="2200" dirty="0"/>
              <a:t>’ have a range of offices and units available across Wales and provide Business and financial support.</a:t>
            </a:r>
          </a:p>
          <a:p>
            <a:r>
              <a:rPr lang="en-GB" sz="2200" dirty="0"/>
              <a:t>For more information please read below:</a:t>
            </a:r>
          </a:p>
          <a:p>
            <a:pPr lvl="1">
              <a:buFont typeface="Courier New" panose="02070309020205020404" pitchFamily="49" charset="0"/>
              <a:buChar char="o"/>
            </a:pPr>
            <a:r>
              <a:rPr lang="en-GB" sz="2200" dirty="0"/>
              <a:t>Home: </a:t>
            </a:r>
            <a:r>
              <a:rPr lang="en-GB" sz="2200" dirty="0">
                <a:hlinkClick r:id="rId2"/>
              </a:rPr>
              <a:t>https://www.businessinfocus.co.uk/</a:t>
            </a:r>
            <a:endParaRPr lang="en-GB" sz="2200" dirty="0"/>
          </a:p>
          <a:p>
            <a:pPr lvl="1">
              <a:buFont typeface="Courier New" panose="02070309020205020404" pitchFamily="49" charset="0"/>
              <a:buChar char="o"/>
            </a:pPr>
            <a:r>
              <a:rPr lang="en-GB" sz="2200" dirty="0"/>
              <a:t>About: </a:t>
            </a:r>
            <a:r>
              <a:rPr lang="en-GB" sz="2200" dirty="0">
                <a:hlinkClick r:id="rId3"/>
              </a:rPr>
              <a:t>https://www.businessinfocus.co.uk/about-business-in-focus-2</a:t>
            </a:r>
            <a:endParaRPr lang="en-GB" sz="2200" dirty="0"/>
          </a:p>
          <a:p>
            <a:pPr lvl="1">
              <a:buFont typeface="Courier New" panose="02070309020205020404" pitchFamily="49" charset="0"/>
              <a:buChar char="o"/>
            </a:pPr>
            <a:r>
              <a:rPr lang="en-GB" sz="2200" dirty="0"/>
              <a:t>Services: </a:t>
            </a:r>
            <a:r>
              <a:rPr lang="en-GB" sz="2200" dirty="0">
                <a:hlinkClick r:id="rId4"/>
              </a:rPr>
              <a:t>https://www.businessinfocus.co.uk/services</a:t>
            </a:r>
            <a:endParaRPr lang="en-GB" sz="2200" dirty="0"/>
          </a:p>
          <a:p>
            <a:pPr lvl="1">
              <a:buFont typeface="Courier New" panose="02070309020205020404" pitchFamily="49" charset="0"/>
              <a:buChar char="o"/>
            </a:pPr>
            <a:r>
              <a:rPr lang="en-GB" sz="2200" dirty="0"/>
              <a:t>Funding: </a:t>
            </a:r>
            <a:r>
              <a:rPr lang="en-GB" sz="2200" dirty="0">
                <a:hlinkClick r:id="rId5"/>
              </a:rPr>
              <a:t>https://www.businessinfocus.co.uk/funding</a:t>
            </a:r>
            <a:r>
              <a:rPr lang="en-GB" sz="2200" dirty="0"/>
              <a:t>.</a:t>
            </a:r>
          </a:p>
          <a:p>
            <a:endParaRPr lang="en-GB" sz="2200" dirty="0"/>
          </a:p>
        </p:txBody>
      </p:sp>
    </p:spTree>
    <p:extLst>
      <p:ext uri="{BB962C8B-B14F-4D97-AF65-F5344CB8AC3E}">
        <p14:creationId xmlns:p14="http://schemas.microsoft.com/office/powerpoint/2010/main" val="42062637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a:t>TechStars</a:t>
            </a:r>
            <a:r>
              <a:rPr lang="en-GB" u="sng" dirty="0"/>
              <a:t> </a:t>
            </a:r>
            <a:r>
              <a:rPr lang="en-GB" u="sng" dirty="0" err="1"/>
              <a:t>Accelarator</a:t>
            </a:r>
            <a:endParaRPr lang="en-GB" u="sng" dirty="0"/>
          </a:p>
        </p:txBody>
      </p:sp>
      <p:sp>
        <p:nvSpPr>
          <p:cNvPr id="3" name="Content Placeholder 2"/>
          <p:cNvSpPr>
            <a:spLocks noGrp="1"/>
          </p:cNvSpPr>
          <p:nvPr>
            <p:ph idx="1"/>
          </p:nvPr>
        </p:nvSpPr>
        <p:spPr/>
        <p:txBody>
          <a:bodyPr/>
          <a:lstStyle/>
          <a:p>
            <a:r>
              <a:rPr lang="en-GB" dirty="0"/>
              <a:t>Start-Up Weekends</a:t>
            </a:r>
          </a:p>
          <a:p>
            <a:r>
              <a:rPr lang="en-GB" dirty="0"/>
              <a:t>Start-Up Weeks</a:t>
            </a:r>
          </a:p>
          <a:p>
            <a:r>
              <a:rPr lang="en-GB" dirty="0"/>
              <a:t>Apply for 3-month Accelerator programmes.</a:t>
            </a:r>
          </a:p>
          <a:p>
            <a:r>
              <a:rPr lang="en-GB" dirty="0">
                <a:hlinkClick r:id="rId2"/>
              </a:rPr>
              <a:t>http://www.techstars.com/</a:t>
            </a:r>
            <a:endParaRPr lang="en-GB" dirty="0"/>
          </a:p>
        </p:txBody>
      </p:sp>
    </p:spTree>
    <p:extLst>
      <p:ext uri="{BB962C8B-B14F-4D97-AF65-F5344CB8AC3E}">
        <p14:creationId xmlns:p14="http://schemas.microsoft.com/office/powerpoint/2010/main" val="41111885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955</TotalTime>
  <Words>4823</Words>
  <Application>Microsoft Office PowerPoint</Application>
  <PresentationFormat>On-screen Show (4:3)</PresentationFormat>
  <Paragraphs>466</Paragraphs>
  <Slides>66</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66</vt:i4>
      </vt:variant>
    </vt:vector>
  </HeadingPairs>
  <TitlesOfParts>
    <vt:vector size="72" baseType="lpstr">
      <vt:lpstr>Arial</vt:lpstr>
      <vt:lpstr>Calibri</vt:lpstr>
      <vt:lpstr>Courier New</vt:lpstr>
      <vt:lpstr>Myriad Pro</vt:lpstr>
      <vt:lpstr>Times New Roman</vt:lpstr>
      <vt:lpstr>20140311PresentationUWTSDTemplate</vt:lpstr>
      <vt:lpstr>Employability  &amp; Self Promotion + Start-Up next steps </vt:lpstr>
      <vt:lpstr>Overview</vt:lpstr>
      <vt:lpstr>Bg. Introduction</vt:lpstr>
      <vt:lpstr>Bg. From Student Handbook</vt:lpstr>
      <vt:lpstr>Employability</vt:lpstr>
      <vt:lpstr>Certificates &amp; Badges</vt:lpstr>
      <vt:lpstr>Events</vt:lpstr>
      <vt:lpstr>Work Experience</vt:lpstr>
      <vt:lpstr>Careers Service</vt:lpstr>
      <vt:lpstr>Graduate Career links</vt:lpstr>
      <vt:lpstr>Bg. Old Archive:  Tech Employment &amp; Job Search Sites</vt:lpstr>
      <vt:lpstr>Games dev.: GamesWales.org</vt:lpstr>
      <vt:lpstr>Bg. Games Dev Opportunities</vt:lpstr>
      <vt:lpstr>Bg. Freelance work</vt:lpstr>
      <vt:lpstr>Example Post grad</vt:lpstr>
      <vt:lpstr>Stay Up-to-date</vt:lpstr>
      <vt:lpstr>Alumni</vt:lpstr>
      <vt:lpstr>The Work Environment</vt:lpstr>
      <vt:lpstr>Self-Promotion</vt:lpstr>
      <vt:lpstr>Self-Promotion</vt:lpstr>
      <vt:lpstr>Enterprise &amp; Employability</vt:lpstr>
      <vt:lpstr>The EntreComp Framework</vt:lpstr>
      <vt:lpstr>The EntreComp Framework</vt:lpstr>
      <vt:lpstr>Bg. 2min Video: EntreComp</vt:lpstr>
      <vt:lpstr>PowerPoint Presentation</vt:lpstr>
      <vt:lpstr>Bg. What is EntreComp?</vt:lpstr>
      <vt:lpstr>Bg. The EntreComp framework</vt:lpstr>
      <vt:lpstr>Bg. 2022 Skills Outlook Ref: World Economic Forum</vt:lpstr>
      <vt:lpstr>Linkedin Network</vt:lpstr>
      <vt:lpstr>Portfolio</vt:lpstr>
      <vt:lpstr>GitHub</vt:lpstr>
      <vt:lpstr>British Computer Society</vt:lpstr>
      <vt:lpstr>Job References</vt:lpstr>
      <vt:lpstr>UWTSD Applied Computing</vt:lpstr>
      <vt:lpstr>Year 2 Summer</vt:lpstr>
      <vt:lpstr>Prototype to Start-Up</vt:lpstr>
      <vt:lpstr>EIGP &amp; Work Experience</vt:lpstr>
      <vt:lpstr>UWTSD Enterprise Unit</vt:lpstr>
      <vt:lpstr>Big Ideas Wales</vt:lpstr>
      <vt:lpstr>Bg. Big Ideas Wales</vt:lpstr>
      <vt:lpstr>University internship bursaries</vt:lpstr>
      <vt:lpstr>Wales SMART Innovation funding</vt:lpstr>
      <vt:lpstr>PowerPoint Presentation</vt:lpstr>
      <vt:lpstr>Co-working Space &amp; Incubators</vt:lpstr>
      <vt:lpstr>PowerPoint Presentation</vt:lpstr>
      <vt:lpstr>Bg. IndyCude Co-working Space</vt:lpstr>
      <vt:lpstr>Bg. Urban Foundry</vt:lpstr>
      <vt:lpstr>Bg. Certified B Corporation</vt:lpstr>
      <vt:lpstr>PowerPoint Presentation</vt:lpstr>
      <vt:lpstr>European Innovation Academy (EIA)</vt:lpstr>
      <vt:lpstr>Bg. From Hobby to Business: When and How to Take the Leap</vt:lpstr>
      <vt:lpstr>Example sources for citations</vt:lpstr>
      <vt:lpstr>Further info.</vt:lpstr>
      <vt:lpstr>Plan B</vt:lpstr>
      <vt:lpstr>Save these slides</vt:lpstr>
      <vt:lpstr>Bg. Final tips</vt:lpstr>
      <vt:lpstr>Bg. YOU CAN DO IT</vt:lpstr>
      <vt:lpstr>Tutorial (1 of 4)</vt:lpstr>
      <vt:lpstr>Tutorial (2 of 4)</vt:lpstr>
      <vt:lpstr>Tutorial (3 of 4)</vt:lpstr>
      <vt:lpstr>Tutorial (4 of 4)</vt:lpstr>
      <vt:lpstr>Bg. Further &amp; older  Innovation Case studies </vt:lpstr>
      <vt:lpstr>The End.</vt:lpstr>
      <vt:lpstr>Future skills</vt:lpstr>
      <vt:lpstr>Bg. BusinessinFocus.co.uk</vt:lpstr>
      <vt:lpstr>TechStars Accelarator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Williams</cp:lastModifiedBy>
  <cp:revision>122</cp:revision>
  <dcterms:created xsi:type="dcterms:W3CDTF">2015-04-14T15:21:28Z</dcterms:created>
  <dcterms:modified xsi:type="dcterms:W3CDTF">2020-04-23T09:55:28Z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